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  <p:sldId id="277" r:id="rId9"/>
    <p:sldId id="278" r:id="rId10"/>
    <p:sldId id="27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239A-67FF-4285-81EC-96009CA99A0E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5057-4994-47F2-A3DE-7F66A0D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Farhang.forghanparast@tt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depts.ttu.edu/studentconduct/academicinteg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B6FEB-DE50-451A-A95D-CA223EFBD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7" b="45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5A2E-B1C1-4BB1-A659-B41A351C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21733"/>
            <a:ext cx="11548533" cy="1831405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ENGR 1330 - Computational Thinking with Data Science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Instructor: Dr. Theodore Cleveland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Teaching Assistant: Farhang forghanparast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8181-DA1F-4762-8CFF-B4D41E56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670255"/>
          </a:xfrm>
        </p:spPr>
        <p:txBody>
          <a:bodyPr anchor="b">
            <a:normAutofit/>
          </a:bodyPr>
          <a:lstStyle/>
          <a:p>
            <a:r>
              <a:rPr lang="en-US" sz="9600" i="0" dirty="0">
                <a:solidFill>
                  <a:schemeClr val="bg1"/>
                </a:solidFill>
              </a:rPr>
              <a:t>Introduction to Labs and Setup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CE4163D-D871-46BC-8B5A-BBDC526620B1}"/>
              </a:ext>
            </a:extLst>
          </p:cNvPr>
          <p:cNvSpPr txBox="1">
            <a:spLocks/>
          </p:cNvSpPr>
          <p:nvPr/>
        </p:nvSpPr>
        <p:spPr>
          <a:xfrm>
            <a:off x="10388338" y="6467200"/>
            <a:ext cx="1803662" cy="378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Spring,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D9E52-0C15-5840-91F7-6D6B8389C1FD}"/>
              </a:ext>
            </a:extLst>
          </p:cNvPr>
          <p:cNvSpPr txBox="1"/>
          <p:nvPr/>
        </p:nvSpPr>
        <p:spPr>
          <a:xfrm>
            <a:off x="650449" y="6004014"/>
            <a:ext cx="1110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Link to this presentation: https://3.137.111.182/engr-1330-webroot/1-Lessons/Lesson01/</a:t>
            </a:r>
            <a:r>
              <a:rPr lang="en-US" sz="1200" b="1" dirty="0" err="1"/>
              <a:t>OriginalPowerpoint</a:t>
            </a:r>
            <a:r>
              <a:rPr lang="en-US" sz="1200" b="1" dirty="0"/>
              <a:t>/ENGR1330-%20LabIntroSlides-2021-1.pdf</a:t>
            </a:r>
          </a:p>
        </p:txBody>
      </p:sp>
    </p:spTree>
    <p:extLst>
      <p:ext uri="{BB962C8B-B14F-4D97-AF65-F5344CB8AC3E}">
        <p14:creationId xmlns:p14="http://schemas.microsoft.com/office/powerpoint/2010/main" val="6330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6505"/>
            <a:ext cx="5938886" cy="6364989"/>
          </a:xfrm>
        </p:spPr>
        <p:txBody>
          <a:bodyPr>
            <a:normAutofit/>
          </a:bodyPr>
          <a:lstStyle/>
          <a:p>
            <a:r>
              <a:rPr lang="en-US" sz="2400" dirty="0"/>
              <a:t>You can contact me via this email: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Farhang.forghanparast@ttu.edu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8EE538-2AC1-4B64-BA3F-CF8B900D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35" y="0"/>
            <a:ext cx="2750417" cy="20079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68EFFED-D285-4D72-97DA-3AD718953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660" y="1754627"/>
            <a:ext cx="48768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F7781-96F0-4472-8B3B-390498C964D7}"/>
              </a:ext>
            </a:extLst>
          </p:cNvPr>
          <p:cNvSpPr txBox="1"/>
          <p:nvPr/>
        </p:nvSpPr>
        <p:spPr>
          <a:xfrm>
            <a:off x="5858759" y="2419545"/>
            <a:ext cx="6042581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Come to the office-hour meetings (Twice a week) and discuss your questions and concerns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can talk four time a week so you will have plenty of opportunities to ask your questions.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17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230F2-A3D2-4CDC-A8A7-9C2E7378F5B3}"/>
              </a:ext>
            </a:extLst>
          </p:cNvPr>
          <p:cNvSpPr/>
          <p:nvPr/>
        </p:nvSpPr>
        <p:spPr>
          <a:xfrm>
            <a:off x="3048" y="0"/>
            <a:ext cx="12181270" cy="758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7C4DD-5818-43C4-B6E3-0B14E39C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9" r="-1" b="8799"/>
          <a:stretch/>
        </p:blipFill>
        <p:spPr>
          <a:xfrm>
            <a:off x="3068" y="565608"/>
            <a:ext cx="12188950" cy="65704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42605-05B6-4A9F-B2AB-17EC9F2A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303" y="-688563"/>
            <a:ext cx="9088310" cy="170157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your attention…</a:t>
            </a:r>
          </a:p>
        </p:txBody>
      </p:sp>
    </p:spTree>
    <p:extLst>
      <p:ext uri="{BB962C8B-B14F-4D97-AF65-F5344CB8AC3E}">
        <p14:creationId xmlns:p14="http://schemas.microsoft.com/office/powerpoint/2010/main" val="49149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7AC2B-1225-415C-B58D-930EAB18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I’m Farhang!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771C-E2ED-4B63-984E-479077AF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09"/>
            <a:ext cx="4619621" cy="46851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Full name: </a:t>
            </a:r>
            <a:br>
              <a:rPr lang="fa-IR" sz="2000" dirty="0"/>
            </a:br>
            <a:r>
              <a:rPr lang="en-US" sz="2000" dirty="0"/>
              <a:t>Farhang Forghanparast</a:t>
            </a:r>
          </a:p>
          <a:p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year Ph.D. student in Civil Engineering-Water Resources Management</a:t>
            </a:r>
          </a:p>
          <a:p>
            <a:r>
              <a:rPr lang="en-US" sz="2000" dirty="0"/>
              <a:t>Research: Application of machine learning techniques in sustainable management of water resources </a:t>
            </a:r>
            <a:endParaRPr lang="fa-IR" sz="2000" dirty="0"/>
          </a:p>
          <a:p>
            <a:r>
              <a:rPr lang="en-US" sz="2000" dirty="0"/>
              <a:t>Gaming</a:t>
            </a:r>
            <a:r>
              <a:rPr lang="en-US" sz="2000"/>
              <a:t>, movies, writing </a:t>
            </a:r>
            <a:r>
              <a:rPr lang="en-US" sz="2000" dirty="0"/>
              <a:t>plays, and photography</a:t>
            </a:r>
          </a:p>
          <a:p>
            <a:r>
              <a:rPr lang="en-US" sz="2000" dirty="0"/>
              <a:t>Favorite spots in Lubbock:</a:t>
            </a:r>
            <a:br>
              <a:rPr lang="en-US" sz="2000" dirty="0"/>
            </a:br>
            <a:r>
              <a:rPr lang="en-US" sz="2000" dirty="0"/>
              <a:t>Texas Tech campus, Evie Mae's BBQ</a:t>
            </a:r>
          </a:p>
        </p:txBody>
      </p:sp>
      <p:pic>
        <p:nvPicPr>
          <p:cNvPr id="5" name="Picture 4" descr="A dog sitting in the grass&#10;&#10;Description automatically generated">
            <a:extLst>
              <a:ext uri="{FF2B5EF4-FFF2-40B4-BE49-F238E27FC236}">
                <a16:creationId xmlns:a16="http://schemas.microsoft.com/office/drawing/2014/main" id="{A633F2AD-76A0-45A8-A77B-3FCEF2526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b="539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2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167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An overview</a:t>
            </a:r>
          </a:p>
          <a:p>
            <a:r>
              <a:rPr lang="en-US" sz="2000" dirty="0"/>
              <a:t>How the labs will work</a:t>
            </a:r>
          </a:p>
          <a:p>
            <a:r>
              <a:rPr lang="en-US" sz="2000" dirty="0"/>
              <a:t>Tips and Warnings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FD55F-F04A-4ECE-AEC4-05AB3343CA74}"/>
              </a:ext>
            </a:extLst>
          </p:cNvPr>
          <p:cNvSpPr txBox="1"/>
          <p:nvPr/>
        </p:nvSpPr>
        <p:spPr>
          <a:xfrm rot="20753466">
            <a:off x="986448" y="886138"/>
            <a:ext cx="532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Teach them to pronounce “Farhang”!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1413BA-EE63-4F15-8508-723DE8953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2686439"/>
            <a:ext cx="7239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23" y="2851347"/>
            <a:ext cx="6228102" cy="72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What have you heard about this course?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75454C-A439-46E7-A6B4-EA1706F224A1}"/>
              </a:ext>
            </a:extLst>
          </p:cNvPr>
          <p:cNvSpPr txBox="1">
            <a:spLocks/>
          </p:cNvSpPr>
          <p:nvPr/>
        </p:nvSpPr>
        <p:spPr>
          <a:xfrm>
            <a:off x="2804347" y="3429000"/>
            <a:ext cx="6580255" cy="724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Here are some advice 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from the ones who were here before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F20FE-1748-4B43-8381-16A2B8CE8427}"/>
              </a:ext>
            </a:extLst>
          </p:cNvPr>
          <p:cNvSpPr txBox="1"/>
          <p:nvPr/>
        </p:nvSpPr>
        <p:spPr>
          <a:xfrm>
            <a:off x="395926" y="386499"/>
            <a:ext cx="40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“Do the work, you'll be fine!”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7CCE2-4862-4BD3-8165-C6AF7D7FBFA9}"/>
              </a:ext>
            </a:extLst>
          </p:cNvPr>
          <p:cNvSpPr txBox="1"/>
          <p:nvPr/>
        </p:nvSpPr>
        <p:spPr>
          <a:xfrm>
            <a:off x="7684417" y="4718146"/>
            <a:ext cx="40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“Take advantage of all the examples and read up on the outside resources that are recommended.”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68E13-FC58-49BD-BF16-BC3E5234A2FA}"/>
              </a:ext>
            </a:extLst>
          </p:cNvPr>
          <p:cNvSpPr txBox="1"/>
          <p:nvPr/>
        </p:nvSpPr>
        <p:spPr>
          <a:xfrm>
            <a:off x="119246" y="5236333"/>
            <a:ext cx="40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“Be disciplined about attending the labs and finishing them early and the class will be straightforward.”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8B3B4-261A-40BB-920F-2B61FCC8FE57}"/>
              </a:ext>
            </a:extLst>
          </p:cNvPr>
          <p:cNvSpPr txBox="1"/>
          <p:nvPr/>
        </p:nvSpPr>
        <p:spPr>
          <a:xfrm>
            <a:off x="3564903" y="698337"/>
            <a:ext cx="40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“Really pay attention to the labs and don't be afraid of going to the extra meetings”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75DB5-7896-4BD1-B0C0-39A15D09E203}"/>
              </a:ext>
            </a:extLst>
          </p:cNvPr>
          <p:cNvSpPr txBox="1"/>
          <p:nvPr/>
        </p:nvSpPr>
        <p:spPr>
          <a:xfrm>
            <a:off x="4135064" y="5697998"/>
            <a:ext cx="40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“Attend class, and make sure you pay attention. Missing one class can set you back!”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DEFF0-6343-46A0-BB54-A4E710870F94}"/>
              </a:ext>
            </a:extLst>
          </p:cNvPr>
          <p:cNvSpPr txBox="1"/>
          <p:nvPr/>
        </p:nvSpPr>
        <p:spPr>
          <a:xfrm>
            <a:off x="0" y="1865009"/>
            <a:ext cx="40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“Make sure to ask questions if you have any in class!”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E31B9-9C2A-48FE-97B6-3682FB86D2A6}"/>
              </a:ext>
            </a:extLst>
          </p:cNvPr>
          <p:cNvSpPr txBox="1"/>
          <p:nvPr/>
        </p:nvSpPr>
        <p:spPr>
          <a:xfrm>
            <a:off x="8367122" y="993127"/>
            <a:ext cx="401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“Don’t skip class like a lot of my classmates did, if you attend the lectures you can ask questions and wont risk confusion later on.”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A6B1C-0369-41EF-81F3-497A997CBF8A}"/>
              </a:ext>
            </a:extLst>
          </p:cNvPr>
          <p:cNvSpPr txBox="1"/>
          <p:nvPr/>
        </p:nvSpPr>
        <p:spPr>
          <a:xfrm>
            <a:off x="1038519" y="4289543"/>
            <a:ext cx="40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“Use office hours with Farhang and learn how to be patient with coding.”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EFF6A-1945-4B1C-B696-4F840335214E}"/>
              </a:ext>
            </a:extLst>
          </p:cNvPr>
          <p:cNvSpPr txBox="1"/>
          <p:nvPr/>
        </p:nvSpPr>
        <p:spPr>
          <a:xfrm>
            <a:off x="8270128" y="5934670"/>
            <a:ext cx="401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“Really pay attention to the labs and don't be afraid of going to the extra meetings”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7EC90-6B45-4268-B45E-6030D2CE5D55}"/>
              </a:ext>
            </a:extLst>
          </p:cNvPr>
          <p:cNvSpPr txBox="1"/>
          <p:nvPr/>
        </p:nvSpPr>
        <p:spPr>
          <a:xfrm>
            <a:off x="4783365" y="2057702"/>
            <a:ext cx="40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“Google is your best friend. Also complete the labs as soon as possible.”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67087-4C0E-493A-96D8-0C3E4DA9C82E}"/>
              </a:ext>
            </a:extLst>
          </p:cNvPr>
          <p:cNvSpPr txBox="1"/>
          <p:nvPr/>
        </p:nvSpPr>
        <p:spPr>
          <a:xfrm>
            <a:off x="9305944" y="3252075"/>
            <a:ext cx="278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“Be prepared for statistics and data science.”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75454C-A439-46E7-A6B4-EA1706F224A1}"/>
              </a:ext>
            </a:extLst>
          </p:cNvPr>
          <p:cNvSpPr txBox="1">
            <a:spLocks/>
          </p:cNvSpPr>
          <p:nvPr/>
        </p:nvSpPr>
        <p:spPr>
          <a:xfrm>
            <a:off x="2804347" y="549605"/>
            <a:ext cx="6580255" cy="724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Here are some advise 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from us !</a:t>
            </a:r>
          </a:p>
        </p:txBody>
      </p:sp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2FB38817-A6EA-426D-B57B-00CD450C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95" y="525295"/>
            <a:ext cx="5768690" cy="6293797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6E906965-32F0-4617-9FAD-833E970F17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732" y="549605"/>
            <a:ext cx="5776300" cy="57587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89877-57D7-4DB0-AAFA-C0A7B47C644F}"/>
              </a:ext>
            </a:extLst>
          </p:cNvPr>
          <p:cNvSpPr txBox="1"/>
          <p:nvPr/>
        </p:nvSpPr>
        <p:spPr>
          <a:xfrm>
            <a:off x="7138870" y="1590450"/>
            <a:ext cx="401581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“This is unlikely to be your easiest course. BUT everything you need, will be given to you. </a:t>
            </a:r>
            <a:r>
              <a:rPr lang="en-US" sz="2200" b="1" u="sng" dirty="0">
                <a:solidFill>
                  <a:srgbClr val="FF0000"/>
                </a:solidFill>
                <a:effectLst/>
                <a:latin typeface="Bradley Hand ITC" panose="03070402050302030203" pitchFamily="66" charset="0"/>
              </a:rPr>
              <a:t>Be Active</a:t>
            </a:r>
            <a:r>
              <a:rPr lang="en-US" sz="2200" b="1" u="sng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, </a:t>
            </a:r>
            <a:r>
              <a:rPr lang="en-US" sz="2200" b="1" u="sng" dirty="0">
                <a:solidFill>
                  <a:srgbClr val="FFFF00"/>
                </a:solidFill>
                <a:effectLst/>
                <a:latin typeface="Bradley Hand ITC" panose="03070402050302030203" pitchFamily="66" charset="0"/>
              </a:rPr>
              <a:t>Ask Questions</a:t>
            </a:r>
            <a:r>
              <a:rPr lang="en-US" sz="2200" b="1" u="sng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, and </a:t>
            </a:r>
            <a:r>
              <a:rPr lang="en-US" sz="2200" b="1" u="sng" dirty="0">
                <a:solidFill>
                  <a:schemeClr val="accent5"/>
                </a:solidFill>
                <a:effectLst/>
                <a:latin typeface="Bradley Hand ITC" panose="03070402050302030203" pitchFamily="66" charset="0"/>
              </a:rPr>
              <a:t>Practice</a:t>
            </a:r>
            <a:r>
              <a:rPr lang="en-US" sz="22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! More important than the “A” that you will get, will be the </a:t>
            </a:r>
            <a:r>
              <a:rPr lang="en-US" sz="2400" b="1" u="sng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mindset</a:t>
            </a:r>
            <a:r>
              <a:rPr lang="en-US" sz="22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 that you will take from this.”</a:t>
            </a:r>
            <a:endParaRPr lang="en-US" sz="2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- Farhang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8414B-848C-4A51-BCD7-4EEF7563CAF8}"/>
              </a:ext>
            </a:extLst>
          </p:cNvPr>
          <p:cNvSpPr txBox="1"/>
          <p:nvPr/>
        </p:nvSpPr>
        <p:spPr>
          <a:xfrm>
            <a:off x="791369" y="1298616"/>
            <a:ext cx="44810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“The internet has answers, or </a:t>
            </a:r>
            <a:r>
              <a:rPr lang="en-US" sz="2000" b="1" dirty="0">
                <a:solidFill>
                  <a:srgbClr val="FFFF00"/>
                </a:solidFill>
                <a:effectLst/>
                <a:latin typeface="Bradley Hand ITC" panose="03070402050302030203" pitchFamily="66" charset="0"/>
              </a:rPr>
              <a:t>something close enough to adapt </a:t>
            </a:r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to your problem! “</a:t>
            </a:r>
          </a:p>
          <a:p>
            <a:endParaRPr lang="en-US" sz="2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“A lot of times </a:t>
            </a:r>
            <a:r>
              <a:rPr lang="en-US" sz="2000" b="1" dirty="0">
                <a:solidFill>
                  <a:srgbClr val="FF0000"/>
                </a:solidFill>
                <a:effectLst/>
                <a:latin typeface="Bradley Hand ITC" panose="03070402050302030203" pitchFamily="66" charset="0"/>
              </a:rPr>
              <a:t>you simply have to tinker</a:t>
            </a:r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 to get things done”</a:t>
            </a:r>
          </a:p>
          <a:p>
            <a:endParaRPr lang="en-US" sz="2000" b="1" dirty="0"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“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radley Hand ITC" panose="03070402050302030203" pitchFamily="66" charset="0"/>
              </a:rPr>
              <a:t>get comfortable with error messages</a:t>
            </a:r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, </a:t>
            </a:r>
            <a:r>
              <a:rPr lang="en-US" sz="2000" b="1" u="sng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they are not value judgements</a:t>
            </a:r>
            <a:r>
              <a:rPr lang="en-US" sz="2000" b="1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!”</a:t>
            </a:r>
            <a:endParaRPr lang="en-US" sz="2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- Dr. Cleveland</a:t>
            </a:r>
          </a:p>
        </p:txBody>
      </p:sp>
    </p:spTree>
    <p:extLst>
      <p:ext uri="{BB962C8B-B14F-4D97-AF65-F5344CB8AC3E}">
        <p14:creationId xmlns:p14="http://schemas.microsoft.com/office/powerpoint/2010/main" val="134140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B47A-7C2E-44FE-9619-DDBE79F8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Days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Lab sessions</a:t>
            </a:r>
          </a:p>
          <a:p>
            <a:pPr lvl="1"/>
            <a:r>
              <a:rPr lang="en-US" sz="2000" dirty="0"/>
              <a:t>Tuesdays and Thursdays – </a:t>
            </a:r>
            <a:br>
              <a:rPr lang="en-US" sz="2000" dirty="0"/>
            </a:br>
            <a:r>
              <a:rPr lang="en-US" sz="2000" dirty="0"/>
              <a:t>11:30 am until 12:50 pm</a:t>
            </a:r>
          </a:p>
          <a:p>
            <a:pPr lvl="1"/>
            <a:r>
              <a:rPr lang="en-US" sz="2000" dirty="0"/>
              <a:t>Shortly after Dr. Cleveland’s lectures</a:t>
            </a:r>
          </a:p>
          <a:p>
            <a:r>
              <a:rPr lang="en-US" sz="2000" dirty="0"/>
              <a:t>Office hours (Online)</a:t>
            </a:r>
          </a:p>
          <a:p>
            <a:pPr lvl="1"/>
            <a:r>
              <a:rPr lang="en-US" sz="2000" dirty="0"/>
              <a:t>Mondays: </a:t>
            </a:r>
            <a:br>
              <a:rPr lang="en-US" sz="2000" dirty="0"/>
            </a:br>
            <a:r>
              <a:rPr lang="en-US" sz="2000" dirty="0"/>
              <a:t>9:00 am until 10:00 am</a:t>
            </a:r>
          </a:p>
          <a:p>
            <a:pPr lvl="1"/>
            <a:r>
              <a:rPr lang="en-US" sz="2000" dirty="0"/>
              <a:t>Wednesdays: </a:t>
            </a:r>
            <a:br>
              <a:rPr lang="en-US" sz="2000" dirty="0"/>
            </a:br>
            <a:r>
              <a:rPr lang="en-US" sz="2000" dirty="0"/>
              <a:t>5:00 pm until 6:00 pm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E342AF-A22B-4D86-9A23-5E18B59D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4" r="10378" b="-3"/>
          <a:stretch/>
        </p:blipFill>
        <p:spPr>
          <a:xfrm>
            <a:off x="6045247" y="1844619"/>
            <a:ext cx="5004044" cy="4257439"/>
          </a:xfrm>
          <a:custGeom>
            <a:avLst/>
            <a:gdLst/>
            <a:ahLst/>
            <a:cxnLst/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0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69" y="337469"/>
            <a:ext cx="8144440" cy="63649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will the labs work?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sessions per week</a:t>
            </a:r>
          </a:p>
          <a:p>
            <a:pPr lvl="1"/>
            <a:r>
              <a:rPr lang="en-US" dirty="0"/>
              <a:t>Follows the lectures</a:t>
            </a:r>
          </a:p>
          <a:p>
            <a:pPr lvl="1"/>
            <a:r>
              <a:rPr lang="en-US" dirty="0"/>
              <a:t>Online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You should submit the completed lab notebooks on </a:t>
            </a:r>
            <a:r>
              <a:rPr lang="en-US" dirty="0" err="1"/>
              <a:t>BlackBoard</a:t>
            </a:r>
            <a:endParaRPr lang="en-US" dirty="0"/>
          </a:p>
          <a:p>
            <a:r>
              <a:rPr lang="en-US" dirty="0"/>
              <a:t>One Homework per week</a:t>
            </a:r>
          </a:p>
          <a:p>
            <a:pPr lvl="1"/>
            <a:r>
              <a:rPr lang="en-US" dirty="0"/>
              <a:t>Series of exercises based on each week’s material</a:t>
            </a:r>
          </a:p>
          <a:p>
            <a:pPr lvl="1"/>
            <a:r>
              <a:rPr lang="en-US" dirty="0"/>
              <a:t>Will be given to you as a template notebook  </a:t>
            </a:r>
          </a:p>
          <a:p>
            <a:pPr lvl="1"/>
            <a:r>
              <a:rPr lang="en-US" dirty="0"/>
              <a:t>You should submit the lab assignment notebooks on </a:t>
            </a:r>
            <a:r>
              <a:rPr lang="en-US" dirty="0" err="1"/>
              <a:t>BlackBoard</a:t>
            </a:r>
            <a:endParaRPr lang="en-US" dirty="0"/>
          </a:p>
          <a:p>
            <a:pPr lvl="1"/>
            <a:r>
              <a:rPr lang="en-US" dirty="0"/>
              <a:t>You will have 7 days to work on each homework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8351041E-4C9D-4275-ACDA-AEFEA9298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5"/>
          <a:stretch/>
        </p:blipFill>
        <p:spPr>
          <a:xfrm>
            <a:off x="8974317" y="3789592"/>
            <a:ext cx="3122947" cy="3068408"/>
          </a:xfrm>
          <a:prstGeom prst="rect">
            <a:avLst/>
          </a:prstGeom>
        </p:spPr>
      </p:pic>
      <p:pic>
        <p:nvPicPr>
          <p:cNvPr id="11" name="Picture 10" descr="Text, whiteboard&#10;&#10;Description automatically generated">
            <a:extLst>
              <a:ext uri="{FF2B5EF4-FFF2-40B4-BE49-F238E27FC236}">
                <a16:creationId xmlns:a16="http://schemas.microsoft.com/office/drawing/2014/main" id="{198AC7E8-EF11-4402-B683-4868C008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0"/>
            <a:ext cx="3188043" cy="31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505"/>
            <a:ext cx="9815153" cy="636498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Make sure to read the syllabus and pay extra attention to …</a:t>
            </a:r>
          </a:p>
          <a:p>
            <a:pPr lvl="1"/>
            <a:r>
              <a:rPr lang="en-US" sz="2000" dirty="0"/>
              <a:t>The deadlines</a:t>
            </a:r>
          </a:p>
          <a:p>
            <a:pPr lvl="1"/>
            <a:r>
              <a:rPr lang="en-US" sz="2000" dirty="0"/>
              <a:t>The exam dates</a:t>
            </a:r>
          </a:p>
          <a:p>
            <a:pPr lvl="1"/>
            <a:r>
              <a:rPr lang="en-US" sz="2000" dirty="0"/>
              <a:t>The project dates</a:t>
            </a:r>
          </a:p>
          <a:p>
            <a:r>
              <a:rPr lang="en-US" sz="2400" u="sng" dirty="0"/>
              <a:t>DO NOT</a:t>
            </a:r>
            <a:r>
              <a:rPr lang="en-US" sz="2400" dirty="0"/>
              <a:t> miss the deadlines…</a:t>
            </a:r>
          </a:p>
          <a:p>
            <a:pPr lvl="1"/>
            <a:r>
              <a:rPr lang="en-US" sz="2000" dirty="0"/>
              <a:t>50% deduction for late submissions for up to 3 days</a:t>
            </a:r>
          </a:p>
          <a:p>
            <a:pPr lvl="1"/>
            <a:r>
              <a:rPr lang="en-US" sz="2000" dirty="0"/>
              <a:t>After 3 days, the submissions will not be graded or scored</a:t>
            </a:r>
          </a:p>
          <a:p>
            <a:pPr lvl="1"/>
            <a:r>
              <a:rPr lang="en-US" sz="2000" dirty="0"/>
              <a:t>The solutions will be available on the content server 3 days after the due date.</a:t>
            </a:r>
          </a:p>
          <a:p>
            <a:r>
              <a:rPr lang="en-US" sz="2400" dirty="0"/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DO NOT </a:t>
            </a:r>
            <a:r>
              <a:rPr lang="en-US" sz="2400" b="1" dirty="0">
                <a:solidFill>
                  <a:srgbClr val="FF0000"/>
                </a:solidFill>
              </a:rPr>
              <a:t>leave things for the last minute…</a:t>
            </a:r>
          </a:p>
          <a:p>
            <a:pPr lvl="1"/>
            <a:r>
              <a:rPr lang="en-US" sz="2000" dirty="0"/>
              <a:t>You may realize that you need to ask some questions but it’s too late</a:t>
            </a:r>
          </a:p>
          <a:p>
            <a:pPr lvl="1"/>
            <a:r>
              <a:rPr lang="en-US" sz="2000" dirty="0"/>
              <a:t>There will be connection issues</a:t>
            </a:r>
          </a:p>
          <a:p>
            <a:pPr lvl="1"/>
            <a:r>
              <a:rPr lang="en-US" sz="2000" dirty="0"/>
              <a:t>The servers will be down</a:t>
            </a:r>
          </a:p>
          <a:p>
            <a:r>
              <a:rPr lang="en-US" sz="2400" dirty="0"/>
              <a:t>Make sure to use ALL your resources…</a:t>
            </a:r>
          </a:p>
          <a:p>
            <a:pPr lvl="1"/>
            <a:r>
              <a:rPr lang="en-US" sz="2000" dirty="0"/>
              <a:t>Lecture and Lab notebooks and videos</a:t>
            </a:r>
          </a:p>
          <a:p>
            <a:pPr lvl="1"/>
            <a:r>
              <a:rPr lang="en-US" sz="2000" dirty="0"/>
              <a:t>The extra resources (books, papers, blogs, videos) given to you in the lab</a:t>
            </a:r>
          </a:p>
          <a:p>
            <a:pPr lvl="1"/>
            <a:r>
              <a:rPr lang="en-US" sz="2000" dirty="0"/>
              <a:t>Your best friend: GOOGLE!</a:t>
            </a:r>
          </a:p>
          <a:p>
            <a:pPr lvl="1"/>
            <a:r>
              <a:rPr lang="en-US" sz="2000" dirty="0"/>
              <a:t>Other search engines as well! – duckduckgo.com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5EBAE-8D89-4E42-9EBD-3D6B829D7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54" y="0"/>
            <a:ext cx="29720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6A55-1162-4855-A7D9-D0FF4EC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505"/>
            <a:ext cx="10020693" cy="6364989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Collaborating </a:t>
            </a:r>
            <a:r>
              <a:rPr lang="en-US" sz="2400" dirty="0"/>
              <a:t>can be good!</a:t>
            </a:r>
          </a:p>
          <a:p>
            <a:pPr lvl="1"/>
            <a:r>
              <a:rPr lang="en-US" sz="2000" dirty="0"/>
              <a:t>While in this course, similar to many other engineering practices, </a:t>
            </a:r>
            <a:br>
              <a:rPr lang="en-US" sz="2000" dirty="0"/>
            </a:br>
            <a:r>
              <a:rPr lang="en-US" sz="2000" dirty="0"/>
              <a:t>working in groups and collaborations are encouraged… </a:t>
            </a:r>
          </a:p>
          <a:p>
            <a:pPr lvl="1"/>
            <a:r>
              <a:rPr lang="en-US" sz="2000" b="1" dirty="0"/>
              <a:t>All of you must follow the ethical conduct policy:</a:t>
            </a:r>
            <a:br>
              <a:rPr lang="en-US" sz="2000" b="1" dirty="0"/>
            </a:br>
            <a:r>
              <a:rPr lang="en-US" sz="1700" dirty="0"/>
              <a:t>Office of Student Conduct's website: 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https://www.depts.ttu.edu/studentconduct/academicinteg.php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sz="2000" dirty="0"/>
              <a:t>If you work together on codes, make sure that you submit your own unique submissions, do not copy and paste someone else's work, </a:t>
            </a:r>
            <a:br>
              <a:rPr lang="en-US" sz="2000" dirty="0"/>
            </a:br>
            <a:r>
              <a:rPr lang="en-US" sz="2000" dirty="0"/>
              <a:t>and avoid submitting identical documents (e.g., Pdfs. notebooks).</a:t>
            </a:r>
          </a:p>
          <a:p>
            <a:r>
              <a:rPr lang="en-US" dirty="0"/>
              <a:t>Spend the time, practice hard and be patient…</a:t>
            </a:r>
          </a:p>
          <a:p>
            <a:pPr lvl="1"/>
            <a:r>
              <a:rPr lang="en-US" sz="2000" dirty="0"/>
              <a:t>This is going to be a different learning curve for each one of you- </a:t>
            </a:r>
            <a:br>
              <a:rPr lang="en-US" sz="2000" dirty="0"/>
            </a:br>
            <a:r>
              <a:rPr lang="en-US" sz="2000" dirty="0"/>
              <a:t>Sometimes smoother and sometimes steeper. </a:t>
            </a:r>
          </a:p>
          <a:p>
            <a:pPr lvl="1"/>
            <a:r>
              <a:rPr lang="en-US" sz="2000" dirty="0"/>
              <a:t>Expect and face the challenge. Do not let it overwhelm you. Do not let it scare you.</a:t>
            </a:r>
          </a:p>
          <a:p>
            <a:pPr lvl="1"/>
            <a:r>
              <a:rPr lang="en-US" sz="2000" dirty="0"/>
              <a:t>You will not be alone. </a:t>
            </a:r>
          </a:p>
          <a:p>
            <a:r>
              <a:rPr lang="en-US" sz="2400" u="sng" dirty="0"/>
              <a:t>ASK!</a:t>
            </a:r>
            <a:endParaRPr lang="en-US" sz="2400" dirty="0"/>
          </a:p>
          <a:p>
            <a:pPr lvl="1"/>
            <a:r>
              <a:rPr lang="en-US" sz="2000" dirty="0"/>
              <a:t>Ask your questions- </a:t>
            </a:r>
            <a:br>
              <a:rPr lang="en-US" sz="2000" dirty="0"/>
            </a:br>
            <a:r>
              <a:rPr lang="en-US" sz="2000" dirty="0"/>
              <a:t>From me, From Dr. Cleveland, From each other</a:t>
            </a:r>
            <a:br>
              <a:rPr lang="en-US" sz="2000" dirty="0"/>
            </a:br>
            <a:r>
              <a:rPr lang="en-US" sz="2000" dirty="0"/>
              <a:t>during the lab sessions, during office hours, over email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5EBAE-8D89-4E42-9EBD-3D6B829D7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54" y="0"/>
            <a:ext cx="29720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316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3824"/>
      </a:dk2>
      <a:lt2>
        <a:srgbClr val="E5E8EA"/>
      </a:lt2>
      <a:accent1>
        <a:srgbClr val="C66826"/>
      </a:accent1>
      <a:accent2>
        <a:srgbClr val="D83839"/>
      </a:accent2>
      <a:accent3>
        <a:srgbClr val="B8A130"/>
      </a:accent3>
      <a:accent4>
        <a:srgbClr val="23B590"/>
      </a:accent4>
      <a:accent5>
        <a:srgbClr val="34B1CA"/>
      </a:accent5>
      <a:accent6>
        <a:srgbClr val="2669C6"/>
      </a:accent6>
      <a:hlink>
        <a:srgbClr val="3E89BD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27955</TotalTime>
  <Words>940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Bradley Hand ITC</vt:lpstr>
      <vt:lpstr>Calibri</vt:lpstr>
      <vt:lpstr>Century Gothic</vt:lpstr>
      <vt:lpstr>Elephant</vt:lpstr>
      <vt:lpstr>Helvetica Neue</vt:lpstr>
      <vt:lpstr>Ink Free</vt:lpstr>
      <vt:lpstr>BrushVTI</vt:lpstr>
      <vt:lpstr>Introduction to Labs and Setup</vt:lpstr>
      <vt:lpstr>I’m Farhang!</vt:lpstr>
      <vt:lpstr>PowerPoint Presentation</vt:lpstr>
      <vt:lpstr>PowerPoint Presentation</vt:lpstr>
      <vt:lpstr>PowerPoint Presentation</vt:lpstr>
      <vt:lpstr>Days and Times</vt:lpstr>
      <vt:lpstr>PowerPoint Presentation</vt:lpstr>
      <vt:lpstr>PowerPoint Presentation</vt:lpstr>
      <vt:lpstr>PowerPoint Presentation</vt:lpstr>
      <vt:lpstr>PowerPoint Presentation</vt:lpstr>
      <vt:lpstr>Thank you for your attention…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Labs</dc:title>
  <dc:creator>Forghanparast, Farhang</dc:creator>
  <cp:lastModifiedBy>Microsoft Office User</cp:lastModifiedBy>
  <cp:revision>30</cp:revision>
  <cp:lastPrinted>2021-01-18T15:55:35Z</cp:lastPrinted>
  <dcterms:created xsi:type="dcterms:W3CDTF">2020-08-24T17:44:37Z</dcterms:created>
  <dcterms:modified xsi:type="dcterms:W3CDTF">2021-01-18T16:12:21Z</dcterms:modified>
</cp:coreProperties>
</file>