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712" r:id="rId2"/>
    <p:sldId id="684" r:id="rId3"/>
    <p:sldId id="713" r:id="rId4"/>
    <p:sldId id="726" r:id="rId5"/>
    <p:sldId id="710" r:id="rId6"/>
    <p:sldId id="715" r:id="rId7"/>
    <p:sldId id="714" r:id="rId8"/>
    <p:sldId id="711" r:id="rId9"/>
    <p:sldId id="683" r:id="rId10"/>
    <p:sldId id="716" r:id="rId11"/>
    <p:sldId id="718" r:id="rId12"/>
    <p:sldId id="717" r:id="rId13"/>
    <p:sldId id="724" r:id="rId14"/>
    <p:sldId id="725" r:id="rId15"/>
    <p:sldId id="719" r:id="rId16"/>
    <p:sldId id="720" r:id="rId17"/>
    <p:sldId id="721" r:id="rId18"/>
    <p:sldId id="722" r:id="rId19"/>
    <p:sldId id="723" r:id="rId20"/>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Default Section" id="{BDFBFA14-EF8A-425A-9B83-202A761E1D81}">
          <p14:sldIdLst>
            <p14:sldId id="712"/>
            <p14:sldId id="684"/>
            <p14:sldId id="713"/>
            <p14:sldId id="726"/>
            <p14:sldId id="710"/>
            <p14:sldId id="715"/>
            <p14:sldId id="714"/>
            <p14:sldId id="711"/>
            <p14:sldId id="683"/>
            <p14:sldId id="716"/>
            <p14:sldId id="718"/>
            <p14:sldId id="717"/>
            <p14:sldId id="724"/>
            <p14:sldId id="725"/>
            <p14:sldId id="719"/>
            <p14:sldId id="720"/>
            <p14:sldId id="721"/>
            <p14:sldId id="722"/>
            <p14:sldId id="72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0A0C"/>
    <a:srgbClr val="000096"/>
    <a:srgbClr val="000039"/>
    <a:srgbClr val="000054"/>
    <a:srgbClr val="FFDD08"/>
    <a:srgbClr val="000074"/>
    <a:srgbClr val="B10C0C"/>
    <a:srgbClr val="35ADFF"/>
    <a:srgbClr val="EBCCCC"/>
    <a:srgbClr val="D7F1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69" autoAdjust="0"/>
    <p:restoredTop sz="93277" autoAdjust="0"/>
  </p:normalViewPr>
  <p:slideViewPr>
    <p:cSldViewPr>
      <p:cViewPr varScale="1">
        <p:scale>
          <a:sx n="106" d="100"/>
          <a:sy n="106" d="100"/>
        </p:scale>
        <p:origin x="1788" y="90"/>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0"/>
    </p:cViewPr>
  </p:sorterViewPr>
  <p:notesViewPr>
    <p:cSldViewPr snapToGrid="0" snapToObjects="1">
      <p:cViewPr varScale="1">
        <p:scale>
          <a:sx n="79" d="100"/>
          <a:sy n="79" d="100"/>
        </p:scale>
        <p:origin x="-2464" y="-104"/>
      </p:cViewPr>
      <p:guideLst>
        <p:guide orient="horz" pos="2909"/>
        <p:guide pos="2208"/>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1332"/>
          </a:xfrm>
          <a:prstGeom prst="rect">
            <a:avLst/>
          </a:prstGeom>
        </p:spPr>
        <p:txBody>
          <a:bodyPr vert="horz" lIns="91440" tIns="45720" rIns="91440" bIns="45720" rtlCol="0"/>
          <a:lstStyle>
            <a:lvl1pPr algn="r">
              <a:defRPr sz="1200"/>
            </a:lvl1pPr>
          </a:lstStyle>
          <a:p>
            <a:fld id="{6E3A8D32-36C6-4B09-BCB3-215C06D7D31C}" type="datetimeFigureOut">
              <a:rPr lang="en-US" smtClean="0"/>
              <a:pPr/>
              <a:t>8/19/2020</a:t>
            </a:fld>
            <a:endParaRPr lang="en-US"/>
          </a:p>
        </p:txBody>
      </p:sp>
      <p:sp>
        <p:nvSpPr>
          <p:cNvPr id="4" name="Footer Placeholder 3"/>
          <p:cNvSpPr>
            <a:spLocks noGrp="1"/>
          </p:cNvSpPr>
          <p:nvPr>
            <p:ph type="ftr" sz="quarter" idx="2"/>
          </p:nvPr>
        </p:nvSpPr>
        <p:spPr>
          <a:xfrm>
            <a:off x="0" y="8773169"/>
            <a:ext cx="3037840" cy="46133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773169"/>
            <a:ext cx="3037840" cy="461332"/>
          </a:xfrm>
          <a:prstGeom prst="rect">
            <a:avLst/>
          </a:prstGeom>
        </p:spPr>
        <p:txBody>
          <a:bodyPr vert="horz" lIns="91440" tIns="45720" rIns="91440" bIns="45720" rtlCol="0" anchor="b"/>
          <a:lstStyle>
            <a:lvl1pPr algn="r">
              <a:defRPr sz="1200"/>
            </a:lvl1pPr>
          </a:lstStyle>
          <a:p>
            <a:fld id="{11C474EC-94D2-4C30-A981-A59D4948AB91}" type="slidenum">
              <a:rPr lang="en-US" smtClean="0"/>
              <a:pPr/>
              <a:t>‹#›</a:t>
            </a:fld>
            <a:endParaRPr lang="en-US"/>
          </a:p>
        </p:txBody>
      </p:sp>
    </p:spTree>
    <p:extLst>
      <p:ext uri="{BB962C8B-B14F-4D97-AF65-F5344CB8AC3E}">
        <p14:creationId xmlns:p14="http://schemas.microsoft.com/office/powerpoint/2010/main" val="442688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70938" y="0"/>
            <a:ext cx="3037840" cy="461804"/>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A03B070B-BDF4-46F4-8151-05E78C69BB0A}" type="datetimeFigureOut">
              <a:rPr lang="en-US"/>
              <a:pPr>
                <a:defRPr/>
              </a:pPr>
              <a:t>8/19/2020</a:t>
            </a:fld>
            <a:endParaRPr lang="en-US"/>
          </a:p>
        </p:txBody>
      </p:sp>
      <p:sp>
        <p:nvSpPr>
          <p:cNvPr id="4" name="Slide Image Placeholder 3"/>
          <p:cNvSpPr>
            <a:spLocks noGrp="1" noRot="1" noChangeAspect="1"/>
          </p:cNvSpPr>
          <p:nvPr>
            <p:ph type="sldImg" idx="2"/>
          </p:nvPr>
        </p:nvSpPr>
        <p:spPr>
          <a:xfrm>
            <a:off x="1196975" y="692150"/>
            <a:ext cx="4616450" cy="346392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772668"/>
            <a:ext cx="3037840" cy="461804"/>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0F0FD1F9-7C04-42FC-9249-3609A85DCB89}" type="slidenum">
              <a:rPr lang="en-US"/>
              <a:pPr>
                <a:defRPr/>
              </a:pPr>
              <a:t>‹#›</a:t>
            </a:fld>
            <a:endParaRPr lang="en-US"/>
          </a:p>
        </p:txBody>
      </p:sp>
    </p:spTree>
    <p:extLst>
      <p:ext uri="{BB962C8B-B14F-4D97-AF65-F5344CB8AC3E}">
        <p14:creationId xmlns:p14="http://schemas.microsoft.com/office/powerpoint/2010/main" val="36038547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2150"/>
            <a:ext cx="4616450"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F0FD1F9-7C04-42FC-9249-3609A85DCB89}" type="slidenum">
              <a:rPr lang="en-US" smtClean="0"/>
              <a:pPr>
                <a:defRPr/>
              </a:pPr>
              <a:t>1</a:t>
            </a:fld>
            <a:endParaRPr lang="en-US"/>
          </a:p>
        </p:txBody>
      </p:sp>
    </p:spTree>
    <p:extLst>
      <p:ext uri="{BB962C8B-B14F-4D97-AF65-F5344CB8AC3E}">
        <p14:creationId xmlns:p14="http://schemas.microsoft.com/office/powerpoint/2010/main" val="4288491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2150"/>
            <a:ext cx="4616450"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F0FD1F9-7C04-42FC-9249-3609A85DCB89}" type="slidenum">
              <a:rPr lang="en-US" smtClean="0"/>
              <a:pPr>
                <a:defRPr/>
              </a:pPr>
              <a:t>9</a:t>
            </a:fld>
            <a:endParaRPr lang="en-US"/>
          </a:p>
        </p:txBody>
      </p:sp>
    </p:spTree>
    <p:extLst>
      <p:ext uri="{BB962C8B-B14F-4D97-AF65-F5344CB8AC3E}">
        <p14:creationId xmlns:p14="http://schemas.microsoft.com/office/powerpoint/2010/main" val="37248546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jpg"/><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descr="Texas_Tech_Campus_Entrance.jpg"/>
          <p:cNvPicPr>
            <a:picLocks noChangeAspect="1"/>
          </p:cNvPicPr>
          <p:nvPr userDrawn="1"/>
        </p:nvPicPr>
        <p:blipFill>
          <a:blip r:embed="rId2" cstate="email">
            <a:lum bright="80000" contrast="-70000"/>
            <a:extLst>
              <a:ext uri="{28A0092B-C50C-407E-A947-70E740481C1C}">
                <a14:useLocalDpi xmlns:a14="http://schemas.microsoft.com/office/drawing/2010/main"/>
              </a:ext>
            </a:extLst>
          </a:blip>
          <a:srcRect/>
          <a:stretch>
            <a:fillRect/>
          </a:stretch>
        </p:blipFill>
        <p:spPr bwMode="auto">
          <a:xfrm>
            <a:off x="0" y="1143000"/>
            <a:ext cx="9144000" cy="449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4"/>
          <p:cNvSpPr/>
          <p:nvPr userDrawn="1"/>
        </p:nvSpPr>
        <p:spPr>
          <a:xfrm>
            <a:off x="0" y="5957887"/>
            <a:ext cx="9144000" cy="90011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6" name="Straight Connector 5"/>
          <p:cNvCxnSpPr/>
          <p:nvPr/>
        </p:nvCxnSpPr>
        <p:spPr>
          <a:xfrm>
            <a:off x="0" y="5938836"/>
            <a:ext cx="9144000" cy="0"/>
          </a:xfrm>
          <a:prstGeom prst="line">
            <a:avLst/>
          </a:prstGeom>
          <a:ln w="38100">
            <a:solidFill>
              <a:srgbClr val="CC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916781"/>
            <a:ext cx="9144000" cy="0"/>
          </a:xfrm>
          <a:prstGeom prst="line">
            <a:avLst/>
          </a:prstGeom>
          <a:ln w="38100">
            <a:solidFill>
              <a:srgbClr val="CC0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219200"/>
            <a:ext cx="7772400" cy="1600200"/>
          </a:xfrm>
        </p:spPr>
        <p:txBody>
          <a:bodyPr/>
          <a:lstStyle>
            <a:lvl1pPr>
              <a:defRPr>
                <a:solidFill>
                  <a:schemeClr val="tx1">
                    <a:lumMod val="95000"/>
                    <a:lumOff val="5000"/>
                  </a:schemeClr>
                </a:solidFill>
              </a:defRPr>
            </a:lvl1pPr>
          </a:lstStyle>
          <a:p>
            <a:r>
              <a:rPr lang="en-US" dirty="0"/>
              <a:t>Click to edit Master title style</a:t>
            </a:r>
          </a:p>
        </p:txBody>
      </p:sp>
      <p:sp>
        <p:nvSpPr>
          <p:cNvPr id="3" name="Subtitle 2"/>
          <p:cNvSpPr>
            <a:spLocks noGrp="1"/>
          </p:cNvSpPr>
          <p:nvPr>
            <p:ph type="subTitle" idx="1"/>
          </p:nvPr>
        </p:nvSpPr>
        <p:spPr>
          <a:xfrm>
            <a:off x="1371600" y="2971800"/>
            <a:ext cx="6400800" cy="2590800"/>
          </a:xfrm>
        </p:spPr>
        <p:txBody>
          <a:bodyPr>
            <a:noAutofit/>
          </a:bodyPr>
          <a:lstStyle>
            <a:lvl1pPr marL="0" indent="0" algn="ctr">
              <a:buNone/>
              <a:defRPr lang="en-US" sz="900" baseline="0" smtClean="0"/>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4" name="Picture 3" descr="C:\Documents and Settings\Shad\Desktop\PNG - transparent background\TTU_DblT_c4C.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8374095" y="87765"/>
            <a:ext cx="594288" cy="6912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17" descr="TTU 2 Title Page_logo"/>
          <p:cNvPicPr>
            <a:picLocks noChangeAspect="1" noChangeArrowheads="1"/>
          </p:cNvPicPr>
          <p:nvPr userDrawn="1"/>
        </p:nvPicPr>
        <p:blipFill rotWithShape="1">
          <a:blip r:embed="rId4" cstate="email">
            <a:extLst>
              <a:ext uri="{BEBA8EAE-BF5A-486C-A8C5-ECC9F3942E4B}">
                <a14:imgProps xmlns:a14="http://schemas.microsoft.com/office/drawing/2010/main">
                  <a14:imgLayer r:embed="rId5">
                    <a14:imgEffect>
                      <a14:backgroundRemoval t="0" b="99296" l="0" r="100000"/>
                    </a14:imgEffect>
                  </a14:imgLayer>
                </a14:imgProps>
              </a:ext>
              <a:ext uri="{28A0092B-C50C-407E-A947-70E740481C1C}">
                <a14:useLocalDpi xmlns:a14="http://schemas.microsoft.com/office/drawing/2010/main"/>
              </a:ext>
            </a:extLst>
          </a:blip>
          <a:srcRect/>
          <a:stretch/>
        </p:blipFill>
        <p:spPr bwMode="auto">
          <a:xfrm>
            <a:off x="70758" y="87765"/>
            <a:ext cx="622337" cy="73576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097629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5" name="Rectangle 4"/>
          <p:cNvSpPr/>
          <p:nvPr userDrawn="1"/>
        </p:nvSpPr>
        <p:spPr>
          <a:xfrm>
            <a:off x="0" y="5957887"/>
            <a:ext cx="9144000" cy="90011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6" name="Straight Connector 5"/>
          <p:cNvCxnSpPr/>
          <p:nvPr/>
        </p:nvCxnSpPr>
        <p:spPr>
          <a:xfrm>
            <a:off x="0" y="5938836"/>
            <a:ext cx="9144000" cy="0"/>
          </a:xfrm>
          <a:prstGeom prst="line">
            <a:avLst/>
          </a:prstGeom>
          <a:ln w="38100">
            <a:solidFill>
              <a:srgbClr val="CC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916781"/>
            <a:ext cx="9144000" cy="0"/>
          </a:xfrm>
          <a:prstGeom prst="line">
            <a:avLst/>
          </a:prstGeom>
          <a:ln w="38100">
            <a:solidFill>
              <a:srgbClr val="CC0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219200"/>
            <a:ext cx="7772400" cy="1600200"/>
          </a:xfrm>
        </p:spPr>
        <p:txBody>
          <a:bodyPr/>
          <a:lstStyle>
            <a:lvl1pPr>
              <a:defRPr>
                <a:solidFill>
                  <a:schemeClr val="tx1">
                    <a:lumMod val="95000"/>
                    <a:lumOff val="5000"/>
                  </a:schemeClr>
                </a:solidFill>
              </a:defRPr>
            </a:lvl1pPr>
          </a:lstStyle>
          <a:p>
            <a:r>
              <a:rPr lang="en-US" dirty="0"/>
              <a:t>Click to edit Master title style</a:t>
            </a:r>
          </a:p>
        </p:txBody>
      </p:sp>
      <p:sp>
        <p:nvSpPr>
          <p:cNvPr id="3" name="Subtitle 2"/>
          <p:cNvSpPr>
            <a:spLocks noGrp="1"/>
          </p:cNvSpPr>
          <p:nvPr>
            <p:ph type="subTitle" idx="1"/>
          </p:nvPr>
        </p:nvSpPr>
        <p:spPr>
          <a:xfrm>
            <a:off x="1371600" y="2971800"/>
            <a:ext cx="6400800" cy="2590800"/>
          </a:xfrm>
        </p:spPr>
        <p:txBody>
          <a:bodyPr>
            <a:noAutofit/>
          </a:bodyPr>
          <a:lstStyle>
            <a:lvl1pPr marL="0" indent="0" algn="ctr">
              <a:buNone/>
              <a:defRPr lang="en-US" sz="900" baseline="0" smtClean="0"/>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4" name="Picture 3" descr="C:\Documents and Settings\Shad\Desktop\PNG - transparent background\TTU_DblT_c4C.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8374095" y="87765"/>
            <a:ext cx="594288" cy="6912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17" descr="TTU 2 Title Page_logo"/>
          <p:cNvPicPr>
            <a:picLocks noChangeAspect="1" noChangeArrowheads="1"/>
          </p:cNvPicPr>
          <p:nvPr userDrawn="1"/>
        </p:nvPicPr>
        <p:blipFill rotWithShape="1">
          <a:blip r:embed="rId3" cstate="email">
            <a:extLst>
              <a:ext uri="{BEBA8EAE-BF5A-486C-A8C5-ECC9F3942E4B}">
                <a14:imgProps xmlns:a14="http://schemas.microsoft.com/office/drawing/2010/main">
                  <a14:imgLayer r:embed="rId4">
                    <a14:imgEffect>
                      <a14:backgroundRemoval t="0" b="99296" l="0" r="100000"/>
                    </a14:imgEffect>
                  </a14:imgLayer>
                </a14:imgProps>
              </a:ext>
              <a:ext uri="{28A0092B-C50C-407E-A947-70E740481C1C}">
                <a14:useLocalDpi xmlns:a14="http://schemas.microsoft.com/office/drawing/2010/main"/>
              </a:ext>
            </a:extLst>
          </a:blip>
          <a:srcRect/>
          <a:stretch/>
        </p:blipFill>
        <p:spPr bwMode="auto">
          <a:xfrm>
            <a:off x="70758" y="87765"/>
            <a:ext cx="622337" cy="735769"/>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images-1.jpg"/>
          <p:cNvPicPr>
            <a:picLocks noChangeAspect="1"/>
          </p:cNvPicPr>
          <p:nvPr userDrawn="1"/>
        </p:nvPicPr>
        <p:blipFill>
          <a:blip r:embed="rId5">
            <a:lum bright="70000" contrast="-70000"/>
            <a:extLst>
              <a:ext uri="{28A0092B-C50C-407E-A947-70E740481C1C}">
                <a14:useLocalDpi xmlns:a14="http://schemas.microsoft.com/office/drawing/2010/main" val="0"/>
              </a:ext>
            </a:extLst>
          </a:blip>
          <a:stretch>
            <a:fillRect/>
          </a:stretch>
        </p:blipFill>
        <p:spPr>
          <a:xfrm>
            <a:off x="0" y="971081"/>
            <a:ext cx="9144000" cy="4915840"/>
          </a:xfrm>
          <a:prstGeom prst="rect">
            <a:avLst/>
          </a:prstGeom>
        </p:spPr>
      </p:pic>
    </p:spTree>
    <p:extLst>
      <p:ext uri="{BB962C8B-B14F-4D97-AF65-F5344CB8AC3E}">
        <p14:creationId xmlns:p14="http://schemas.microsoft.com/office/powerpoint/2010/main" val="1386874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p:cNvSpPr/>
          <p:nvPr userDrawn="1"/>
        </p:nvSpPr>
        <p:spPr>
          <a:xfrm>
            <a:off x="0" y="6616701"/>
            <a:ext cx="9144000" cy="2413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lumMod val="95000"/>
                </a:prstClr>
              </a:solidFill>
            </a:endParaRPr>
          </a:p>
        </p:txBody>
      </p:sp>
      <p:cxnSp>
        <p:nvCxnSpPr>
          <p:cNvPr id="9" name="Straight Connector 8"/>
          <p:cNvCxnSpPr/>
          <p:nvPr userDrawn="1"/>
        </p:nvCxnSpPr>
        <p:spPr>
          <a:xfrm>
            <a:off x="0" y="6616700"/>
            <a:ext cx="9144000" cy="0"/>
          </a:xfrm>
          <a:prstGeom prst="line">
            <a:avLst/>
          </a:prstGeom>
          <a:ln w="38100">
            <a:solidFill>
              <a:srgbClr val="CC0000"/>
            </a:solidFill>
          </a:ln>
        </p:spPr>
        <p:style>
          <a:lnRef idx="1">
            <a:schemeClr val="accent1"/>
          </a:lnRef>
          <a:fillRef idx="0">
            <a:schemeClr val="accent1"/>
          </a:fillRef>
          <a:effectRef idx="0">
            <a:schemeClr val="accent1"/>
          </a:effectRef>
          <a:fontRef idx="minor">
            <a:schemeClr val="tx1"/>
          </a:fontRef>
        </p:style>
      </p:cxnSp>
      <p:sp>
        <p:nvSpPr>
          <p:cNvPr id="10" name="Rectangle 12"/>
          <p:cNvSpPr>
            <a:spLocks noChangeArrowheads="1"/>
          </p:cNvSpPr>
          <p:nvPr userDrawn="1"/>
        </p:nvSpPr>
        <p:spPr bwMode="auto">
          <a:xfrm>
            <a:off x="923926" y="6610758"/>
            <a:ext cx="7296151"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lgn="ctr"/>
            <a:r>
              <a:rPr lang="en-US" sz="1200" dirty="0">
                <a:solidFill>
                  <a:srgbClr val="F2F2F2"/>
                </a:solidFill>
                <a:latin typeface="Times New Roman" pitchFamily="18" charset="0"/>
                <a:cs typeface="Times New Roman" pitchFamily="18" charset="0"/>
              </a:rPr>
              <a:t>Whitacre College of Engineering - Texas Tech University</a:t>
            </a:r>
          </a:p>
        </p:txBody>
      </p:sp>
      <p:sp>
        <p:nvSpPr>
          <p:cNvPr id="3" name="Content Placeholder 2"/>
          <p:cNvSpPr>
            <a:spLocks noGrp="1"/>
          </p:cNvSpPr>
          <p:nvPr>
            <p:ph idx="1"/>
          </p:nvPr>
        </p:nvSpPr>
        <p:spPr>
          <a:xfrm>
            <a:off x="693095" y="1066800"/>
            <a:ext cx="8026647" cy="5486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11"/>
          </p:nvPr>
        </p:nvSpPr>
        <p:spPr>
          <a:xfrm>
            <a:off x="8489949" y="6626226"/>
            <a:ext cx="654051" cy="241300"/>
          </a:xfrm>
        </p:spPr>
        <p:txBody>
          <a:bodyPr/>
          <a:lstStyle>
            <a:lvl1pPr>
              <a:defRPr>
                <a:solidFill>
                  <a:prstClr val="white">
                    <a:lumMod val="95000"/>
                  </a:prstClr>
                </a:solidFill>
              </a:defRPr>
            </a:lvl1pPr>
          </a:lstStyle>
          <a:p>
            <a:pPr>
              <a:defRPr/>
            </a:pPr>
            <a:fld id="{13B18A8D-AB88-4BA3-B436-48639E309B0B}" type="slidenum">
              <a:rPr lang="en-US"/>
              <a:pPr>
                <a:defRPr/>
              </a:pPr>
              <a:t>‹#›</a:t>
            </a:fld>
            <a:endParaRPr lang="en-US" dirty="0"/>
          </a:p>
        </p:txBody>
      </p:sp>
      <p:sp>
        <p:nvSpPr>
          <p:cNvPr id="15" name="Rectangle 14"/>
          <p:cNvSpPr/>
          <p:nvPr userDrawn="1"/>
        </p:nvSpPr>
        <p:spPr>
          <a:xfrm>
            <a:off x="0" y="0"/>
            <a:ext cx="9144000" cy="9144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6" name="Straight Connector 15"/>
          <p:cNvCxnSpPr/>
          <p:nvPr userDrawn="1"/>
        </p:nvCxnSpPr>
        <p:spPr>
          <a:xfrm>
            <a:off x="0" y="914400"/>
            <a:ext cx="9144000" cy="0"/>
          </a:xfrm>
          <a:prstGeom prst="line">
            <a:avLst/>
          </a:prstGeom>
          <a:ln w="38100">
            <a:solidFill>
              <a:srgbClr val="CC0000"/>
            </a:solidFill>
          </a:ln>
        </p:spPr>
        <p:style>
          <a:lnRef idx="1">
            <a:schemeClr val="accent1"/>
          </a:lnRef>
          <a:fillRef idx="0">
            <a:schemeClr val="accent1"/>
          </a:fillRef>
          <a:effectRef idx="0">
            <a:schemeClr val="accent1"/>
          </a:effectRef>
          <a:fontRef idx="minor">
            <a:schemeClr val="tx1"/>
          </a:fontRef>
        </p:style>
      </p:cxnSp>
      <p:sp>
        <p:nvSpPr>
          <p:cNvPr id="18" name="Title 1"/>
          <p:cNvSpPr>
            <a:spLocks noGrp="1"/>
          </p:cNvSpPr>
          <p:nvPr>
            <p:ph type="title"/>
          </p:nvPr>
        </p:nvSpPr>
        <p:spPr>
          <a:xfrm>
            <a:off x="923926" y="38407"/>
            <a:ext cx="7296151" cy="817460"/>
          </a:xfrm>
        </p:spPr>
        <p:txBody>
          <a:bodyPr/>
          <a:lstStyle>
            <a:lvl1pPr>
              <a:defRPr sz="3600">
                <a:latin typeface="Arial"/>
                <a:cs typeface="Arial"/>
              </a:defRPr>
            </a:lvl1pPr>
          </a:lstStyle>
          <a:p>
            <a:r>
              <a:rPr lang="en-US" dirty="0"/>
              <a:t>Click to edit Master title style</a:t>
            </a:r>
          </a:p>
        </p:txBody>
      </p:sp>
      <p:pic>
        <p:nvPicPr>
          <p:cNvPr id="19" name="Picture 5" descr="http://www.orgs.ttu.edu/humanfactorssociety/files/TTU_CoatOfArms_4Crvs.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29724" y="48471"/>
            <a:ext cx="572419" cy="817460"/>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3" descr="C:\Documents and Settings\Shad\Desktop\PNG - transparent background\TTU_DblT_c4C.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8374095" y="87765"/>
            <a:ext cx="594288" cy="6912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91013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62000" y="0"/>
            <a:ext cx="7620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769906" y="1066801"/>
            <a:ext cx="8221695" cy="5059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152400" y="6172201"/>
            <a:ext cx="8839200" cy="365125"/>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rgbClr val="595959"/>
                </a:solidFill>
                <a:latin typeface="Times New Roman" pitchFamily="18" charset="0"/>
                <a:cs typeface="Times New Roman" pitchFamily="18" charset="0"/>
              </a:defRPr>
            </a:lvl1pPr>
          </a:lstStyle>
          <a:p>
            <a:pPr>
              <a:defRPr/>
            </a:pPr>
            <a:endParaRPr lang="en-US"/>
          </a:p>
        </p:txBody>
      </p:sp>
      <p:sp>
        <p:nvSpPr>
          <p:cNvPr id="4" name="Date Placeholder 3"/>
          <p:cNvSpPr>
            <a:spLocks noGrp="1"/>
          </p:cNvSpPr>
          <p:nvPr>
            <p:ph type="dt" sz="half" idx="2"/>
          </p:nvPr>
        </p:nvSpPr>
        <p:spPr>
          <a:xfrm>
            <a:off x="0" y="6553200"/>
            <a:ext cx="914400" cy="304800"/>
          </a:xfrm>
          <a:prstGeom prst="rect">
            <a:avLst/>
          </a:prstGeom>
        </p:spPr>
        <p:txBody>
          <a:bodyPr vert="horz" lIns="91440" tIns="45720" rIns="91440" bIns="45720" rtlCol="0" anchor="ctr"/>
          <a:lstStyle>
            <a:lvl1pPr algn="l" fontAlgn="auto">
              <a:spcBef>
                <a:spcPts val="0"/>
              </a:spcBef>
              <a:spcAft>
                <a:spcPts val="0"/>
              </a:spcAft>
              <a:defRPr sz="1200" b="0">
                <a:solidFill>
                  <a:schemeClr val="bg1">
                    <a:lumMod val="95000"/>
                  </a:schemeClr>
                </a:solidFill>
                <a:latin typeface="Times New Roman" pitchFamily="18" charset="0"/>
                <a:cs typeface="Times New Roman" pitchFamily="18" charset="0"/>
              </a:defRPr>
            </a:lvl1pPr>
          </a:lstStyle>
          <a:p>
            <a:pPr>
              <a:defRPr/>
            </a:pPr>
            <a:fld id="{CEA15AF2-2A42-4461-B422-F0F9E2946555}" type="datetime1">
              <a:rPr lang="en-US" smtClean="0"/>
              <a:pPr>
                <a:defRPr/>
              </a:pPr>
              <a:t>8/19/2020</a:t>
            </a:fld>
            <a:endParaRPr lang="en-US" dirty="0"/>
          </a:p>
        </p:txBody>
      </p:sp>
      <p:sp>
        <p:nvSpPr>
          <p:cNvPr id="6" name="Slide Number Placeholder 5"/>
          <p:cNvSpPr>
            <a:spLocks noGrp="1"/>
          </p:cNvSpPr>
          <p:nvPr>
            <p:ph type="sldNum" sz="quarter" idx="4"/>
          </p:nvPr>
        </p:nvSpPr>
        <p:spPr>
          <a:xfrm>
            <a:off x="7924800" y="6553200"/>
            <a:ext cx="1219200" cy="304800"/>
          </a:xfrm>
          <a:prstGeom prst="rect">
            <a:avLst/>
          </a:prstGeom>
        </p:spPr>
        <p:txBody>
          <a:bodyPr vert="horz" lIns="91440" tIns="45720" rIns="91440" bIns="45720" rtlCol="0" anchor="ctr"/>
          <a:lstStyle>
            <a:lvl1pPr algn="r" fontAlgn="auto">
              <a:spcBef>
                <a:spcPts val="0"/>
              </a:spcBef>
              <a:spcAft>
                <a:spcPts val="0"/>
              </a:spcAft>
              <a:defRPr sz="1200" b="1">
                <a:solidFill>
                  <a:schemeClr val="bg1">
                    <a:lumMod val="95000"/>
                  </a:schemeClr>
                </a:solidFill>
                <a:latin typeface="Times New Roman" pitchFamily="18" charset="0"/>
                <a:cs typeface="Times New Roman" pitchFamily="18" charset="0"/>
              </a:defRPr>
            </a:lvl1pPr>
          </a:lstStyle>
          <a:p>
            <a:pPr>
              <a:defRPr/>
            </a:pPr>
            <a:fld id="{C266D7DE-B6B2-4E56-915E-660969AABB3B}"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7" r:id="rId1"/>
    <p:sldLayoutId id="2147483690" r:id="rId2"/>
    <p:sldLayoutId id="2147483689" r:id="rId3"/>
  </p:sldLayoutIdLst>
  <p:hf hdr="0" ftr="0"/>
  <p:txStyles>
    <p:titleStyle>
      <a:lvl1pPr algn="ctr" rtl="0" eaLnBrk="0" fontAlgn="base" hangingPunct="0">
        <a:spcBef>
          <a:spcPct val="0"/>
        </a:spcBef>
        <a:spcAft>
          <a:spcPct val="0"/>
        </a:spcAft>
        <a:defRPr sz="4000" kern="1200">
          <a:solidFill>
            <a:srgbClr val="F2F2F2"/>
          </a:solidFill>
          <a:latin typeface="Times New Roman" pitchFamily="18" charset="0"/>
          <a:ea typeface="+mj-ea"/>
          <a:cs typeface="Times New Roman" pitchFamily="18" charset="0"/>
        </a:defRPr>
      </a:lvl1pPr>
      <a:lvl2pPr algn="ctr" rtl="0" eaLnBrk="0" fontAlgn="base" hangingPunct="0">
        <a:spcBef>
          <a:spcPct val="0"/>
        </a:spcBef>
        <a:spcAft>
          <a:spcPct val="0"/>
        </a:spcAft>
        <a:defRPr sz="4000">
          <a:solidFill>
            <a:srgbClr val="F2F2F2"/>
          </a:solidFill>
          <a:latin typeface="Times New Roman" pitchFamily="18" charset="0"/>
          <a:cs typeface="Times New Roman" pitchFamily="18" charset="0"/>
        </a:defRPr>
      </a:lvl2pPr>
      <a:lvl3pPr algn="ctr" rtl="0" eaLnBrk="0" fontAlgn="base" hangingPunct="0">
        <a:spcBef>
          <a:spcPct val="0"/>
        </a:spcBef>
        <a:spcAft>
          <a:spcPct val="0"/>
        </a:spcAft>
        <a:defRPr sz="4000">
          <a:solidFill>
            <a:srgbClr val="F2F2F2"/>
          </a:solidFill>
          <a:latin typeface="Times New Roman" pitchFamily="18" charset="0"/>
          <a:cs typeface="Times New Roman" pitchFamily="18" charset="0"/>
        </a:defRPr>
      </a:lvl3pPr>
      <a:lvl4pPr algn="ctr" rtl="0" eaLnBrk="0" fontAlgn="base" hangingPunct="0">
        <a:spcBef>
          <a:spcPct val="0"/>
        </a:spcBef>
        <a:spcAft>
          <a:spcPct val="0"/>
        </a:spcAft>
        <a:defRPr sz="4000">
          <a:solidFill>
            <a:srgbClr val="F2F2F2"/>
          </a:solidFill>
          <a:latin typeface="Times New Roman" pitchFamily="18" charset="0"/>
          <a:cs typeface="Times New Roman" pitchFamily="18" charset="0"/>
        </a:defRPr>
      </a:lvl4pPr>
      <a:lvl5pPr algn="ctr" rtl="0" eaLnBrk="0" fontAlgn="base" hangingPunct="0">
        <a:spcBef>
          <a:spcPct val="0"/>
        </a:spcBef>
        <a:spcAft>
          <a:spcPct val="0"/>
        </a:spcAft>
        <a:defRPr sz="4000">
          <a:solidFill>
            <a:srgbClr val="F2F2F2"/>
          </a:solidFill>
          <a:latin typeface="Times New Roman" pitchFamily="18" charset="0"/>
          <a:cs typeface="Times New Roman" pitchFamily="18" charset="0"/>
        </a:defRPr>
      </a:lvl5pPr>
      <a:lvl6pPr marL="457200" algn="ctr" rtl="0" eaLnBrk="1" fontAlgn="base" hangingPunct="1">
        <a:spcBef>
          <a:spcPct val="0"/>
        </a:spcBef>
        <a:spcAft>
          <a:spcPct val="0"/>
        </a:spcAft>
        <a:defRPr sz="4000">
          <a:solidFill>
            <a:srgbClr val="F2F2F2"/>
          </a:solidFill>
          <a:latin typeface="Times New Roman" pitchFamily="18" charset="0"/>
          <a:cs typeface="Times New Roman" pitchFamily="18" charset="0"/>
        </a:defRPr>
      </a:lvl6pPr>
      <a:lvl7pPr marL="914400" algn="ctr" rtl="0" eaLnBrk="1" fontAlgn="base" hangingPunct="1">
        <a:spcBef>
          <a:spcPct val="0"/>
        </a:spcBef>
        <a:spcAft>
          <a:spcPct val="0"/>
        </a:spcAft>
        <a:defRPr sz="4000">
          <a:solidFill>
            <a:srgbClr val="F2F2F2"/>
          </a:solidFill>
          <a:latin typeface="Times New Roman" pitchFamily="18" charset="0"/>
          <a:cs typeface="Times New Roman" pitchFamily="18" charset="0"/>
        </a:defRPr>
      </a:lvl7pPr>
      <a:lvl8pPr marL="1371600" algn="ctr" rtl="0" eaLnBrk="1" fontAlgn="base" hangingPunct="1">
        <a:spcBef>
          <a:spcPct val="0"/>
        </a:spcBef>
        <a:spcAft>
          <a:spcPct val="0"/>
        </a:spcAft>
        <a:defRPr sz="4000">
          <a:solidFill>
            <a:srgbClr val="F2F2F2"/>
          </a:solidFill>
          <a:latin typeface="Times New Roman" pitchFamily="18" charset="0"/>
          <a:cs typeface="Times New Roman" pitchFamily="18" charset="0"/>
        </a:defRPr>
      </a:lvl8pPr>
      <a:lvl9pPr marL="1828800" algn="ctr" rtl="0" eaLnBrk="1" fontAlgn="base" hangingPunct="1">
        <a:spcBef>
          <a:spcPct val="0"/>
        </a:spcBef>
        <a:spcAft>
          <a:spcPct val="0"/>
        </a:spcAft>
        <a:defRPr sz="4000">
          <a:solidFill>
            <a:srgbClr val="F2F2F2"/>
          </a:solidFill>
          <a:latin typeface="Times New Roman" pitchFamily="18" charset="0"/>
          <a:cs typeface="Times New Roman" pitchFamily="18" charset="0"/>
        </a:defRPr>
      </a:lvl9pPr>
    </p:titleStyle>
    <p:bodyStyle>
      <a:lvl1pPr marL="284163" indent="-284163" algn="l" rtl="0" eaLnBrk="0" fontAlgn="base" hangingPunct="0">
        <a:spcBef>
          <a:spcPct val="20000"/>
        </a:spcBef>
        <a:spcAft>
          <a:spcPct val="0"/>
        </a:spcAft>
        <a:buFont typeface="Arial"/>
        <a:buChar char="•"/>
        <a:defRPr sz="2400" kern="1200">
          <a:solidFill>
            <a:schemeClr val="tx1"/>
          </a:solidFill>
          <a:latin typeface="Arial"/>
          <a:ea typeface="+mn-ea"/>
          <a:cs typeface="Arial"/>
        </a:defRPr>
      </a:lvl1pPr>
      <a:lvl2pPr marL="514350" indent="-284163" algn="l" rtl="0" eaLnBrk="0" fontAlgn="base" hangingPunct="0">
        <a:spcBef>
          <a:spcPct val="20000"/>
        </a:spcBef>
        <a:spcAft>
          <a:spcPct val="0"/>
        </a:spcAft>
        <a:buFont typeface="Arial"/>
        <a:buChar char="•"/>
        <a:defRPr sz="2400" kern="1200">
          <a:solidFill>
            <a:schemeClr val="tx1"/>
          </a:solidFill>
          <a:latin typeface="Arial"/>
          <a:ea typeface="+mn-ea"/>
          <a:cs typeface="Arial"/>
        </a:defRPr>
      </a:lvl2pPr>
      <a:lvl3pPr marL="744538" indent="-282575" algn="l" rtl="0" eaLnBrk="0" fontAlgn="base" hangingPunct="0">
        <a:spcBef>
          <a:spcPct val="20000"/>
        </a:spcBef>
        <a:spcAft>
          <a:spcPct val="0"/>
        </a:spcAft>
        <a:buFont typeface="Arial"/>
        <a:buChar char="•"/>
        <a:defRPr sz="2400" kern="1200">
          <a:solidFill>
            <a:schemeClr val="tx1"/>
          </a:solidFill>
          <a:latin typeface="Arial"/>
          <a:ea typeface="+mn-ea"/>
          <a:cs typeface="Arial"/>
        </a:defRPr>
      </a:lvl3pPr>
      <a:lvl4pPr marL="1028700" indent="-284163" algn="l" rtl="0" eaLnBrk="0" fontAlgn="base" hangingPunct="0">
        <a:spcBef>
          <a:spcPct val="20000"/>
        </a:spcBef>
        <a:spcAft>
          <a:spcPct val="0"/>
        </a:spcAft>
        <a:buFont typeface="Arial"/>
        <a:buChar char="•"/>
        <a:defRPr sz="2400" kern="1200">
          <a:solidFill>
            <a:schemeClr val="tx1"/>
          </a:solidFill>
          <a:latin typeface="Arial"/>
          <a:ea typeface="+mn-ea"/>
          <a:cs typeface="Arial"/>
        </a:defRPr>
      </a:lvl4pPr>
      <a:lvl5pPr marL="1311275" indent="-282575" algn="l" rtl="0" eaLnBrk="0" fontAlgn="base" hangingPunct="0">
        <a:spcBef>
          <a:spcPct val="20000"/>
        </a:spcBef>
        <a:spcAft>
          <a:spcPct val="0"/>
        </a:spcAft>
        <a:buFont typeface="Arial"/>
        <a:buChar char="•"/>
        <a:defRPr sz="24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depts.ttu.edu/dos/COVID-19Absence.php"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blackboard.ttu.edu/" TargetMode="External"/><Relationship Id="rId2" Type="http://schemas.openxmlformats.org/officeDocument/2006/relationships/hyperlink" Target="mailto:long.Nguyen@ttu.edu" TargetMode="External"/><Relationship Id="rId1" Type="http://schemas.openxmlformats.org/officeDocument/2006/relationships/slideLayout" Target="../slideLayouts/slideLayout3.xml"/><Relationship Id="rId4" Type="http://schemas.openxmlformats.org/officeDocument/2006/relationships/hyperlink" Target="https://www.inferentialthinking.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blackboard.ttu.edu/"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anaconda.com/" TargetMode="External"/><Relationship Id="rId2" Type="http://schemas.openxmlformats.org/officeDocument/2006/relationships/hyperlink" Target="https://cocalc.com/doc/jupyter-notebook.html"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depts.ttu.edu/studenthealth/"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www.ttu.edu/commitment/" TargetMode="External"/><Relationship Id="rId5" Type="http://schemas.openxmlformats.org/officeDocument/2006/relationships/hyperlink" Target="https://www.depts.ttu.edu/communications/emergency/coronavirus/provostdocs/Student_COVID-19_Flowchart_07-21-20.pdf" TargetMode="External"/><Relationship Id="rId4" Type="http://schemas.openxmlformats.org/officeDocument/2006/relationships/hyperlink" Target="http://www.depts.ttu.edu/studentaffairs/SACOVID19.ph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9140" y="894270"/>
            <a:ext cx="7913235" cy="2342706"/>
          </a:xfrm>
          <a:effectLst/>
        </p:spPr>
        <p:txBody>
          <a:bodyPr/>
          <a:lstStyle/>
          <a:p>
            <a:pPr algn="l"/>
            <a:r>
              <a:rPr lang="en-US" sz="4400" b="1" dirty="0">
                <a:solidFill>
                  <a:srgbClr val="B30000"/>
                </a:solidFill>
              </a:rPr>
              <a:t>EGR 1330</a:t>
            </a:r>
            <a:br>
              <a:rPr lang="en-US" sz="4400" b="1" dirty="0">
                <a:solidFill>
                  <a:srgbClr val="B30000"/>
                </a:solidFill>
              </a:rPr>
            </a:br>
            <a:r>
              <a:rPr lang="en-US" sz="4400" b="1" dirty="0">
                <a:solidFill>
                  <a:srgbClr val="B30000"/>
                </a:solidFill>
              </a:rPr>
              <a:t>Computational Thinking with Data Science</a:t>
            </a:r>
            <a:endParaRPr lang="en-US" sz="2000" dirty="0"/>
          </a:p>
        </p:txBody>
      </p:sp>
      <p:sp>
        <p:nvSpPr>
          <p:cNvPr id="3" name="TextBox 2">
            <a:extLst>
              <a:ext uri="{FF2B5EF4-FFF2-40B4-BE49-F238E27FC236}">
                <a16:creationId xmlns:a16="http://schemas.microsoft.com/office/drawing/2014/main" id="{C65C3A2D-DA05-4078-8BAA-8CD82F612D28}"/>
              </a:ext>
            </a:extLst>
          </p:cNvPr>
          <p:cNvSpPr txBox="1"/>
          <p:nvPr/>
        </p:nvSpPr>
        <p:spPr>
          <a:xfrm>
            <a:off x="577880" y="3435212"/>
            <a:ext cx="7488975" cy="1323439"/>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Introduction to Computational Thinking with Data Science</a:t>
            </a:r>
          </a:p>
        </p:txBody>
      </p:sp>
    </p:spTree>
    <p:extLst>
      <p:ext uri="{BB962C8B-B14F-4D97-AF65-F5344CB8AC3E}">
        <p14:creationId xmlns:p14="http://schemas.microsoft.com/office/powerpoint/2010/main" val="1665694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F66B30-5F6F-447E-B8E7-6E99B40AA768}"/>
              </a:ext>
            </a:extLst>
          </p:cNvPr>
          <p:cNvSpPr>
            <a:spLocks noGrp="1"/>
          </p:cNvSpPr>
          <p:nvPr>
            <p:ph idx="1"/>
          </p:nvPr>
        </p:nvSpPr>
        <p:spPr>
          <a:xfrm>
            <a:off x="270640" y="1201510"/>
            <a:ext cx="8449102" cy="5351690"/>
          </a:xfrm>
        </p:spPr>
        <p:txBody>
          <a:bodyPr/>
          <a:lstStyle/>
          <a:p>
            <a:pPr>
              <a:buFont typeface="Wingdings" panose="05000000000000000000" pitchFamily="2" charset="2"/>
              <a:buChar char="q"/>
            </a:pPr>
            <a:r>
              <a:rPr lang="en-US" b="0" i="0" u="none" strike="noStrike" baseline="0" dirty="0">
                <a:solidFill>
                  <a:srgbClr val="000000"/>
                </a:solidFill>
                <a:latin typeface="Times New Roman" panose="02020603050405020304" pitchFamily="18" charset="0"/>
              </a:rPr>
              <a:t>If at any time during this semester you feel ill =&gt; you are encouraged </a:t>
            </a:r>
            <a:r>
              <a:rPr lang="en-US" b="1" i="1" u="none" strike="noStrike" baseline="0" dirty="0">
                <a:solidFill>
                  <a:srgbClr val="000000"/>
                </a:solidFill>
                <a:latin typeface="Times New Roman" panose="02020603050405020304" pitchFamily="18" charset="0"/>
              </a:rPr>
              <a:t>not </a:t>
            </a:r>
            <a:r>
              <a:rPr lang="en-US" b="0" i="0" u="none" strike="noStrike" baseline="0" dirty="0">
                <a:solidFill>
                  <a:srgbClr val="000000"/>
                </a:solidFill>
                <a:latin typeface="Times New Roman" panose="02020603050405020304" pitchFamily="18" charset="0"/>
              </a:rPr>
              <a:t>to attend face-to-face class meetings or events. </a:t>
            </a:r>
          </a:p>
          <a:p>
            <a:pPr>
              <a:buFont typeface="Wingdings" panose="05000000000000000000" pitchFamily="2" charset="2"/>
              <a:buChar char="q"/>
            </a:pPr>
            <a:r>
              <a:rPr lang="en-US" b="0" i="0" u="none" strike="noStrike" baseline="0" dirty="0">
                <a:solidFill>
                  <a:srgbClr val="000000"/>
                </a:solidFill>
                <a:latin typeface="Times New Roman" panose="02020603050405020304" pitchFamily="18" charset="0"/>
              </a:rPr>
              <a:t>Please review the steps outlined below that you should follow to ensure your absence for illness will be excused:</a:t>
            </a:r>
          </a:p>
          <a:p>
            <a:pPr marL="0" indent="0">
              <a:buNone/>
            </a:pPr>
            <a:endParaRPr lang="en-US" sz="1800" b="0" i="0" u="none" strike="noStrike" baseline="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pPr marL="0" indent="0">
              <a:buNone/>
            </a:pPr>
            <a:endParaRPr lang="en-US" sz="1800" dirty="0">
              <a:solidFill>
                <a:srgbClr val="000000"/>
              </a:solidFill>
              <a:latin typeface="Times New Roman" panose="02020603050405020304" pitchFamily="18" charset="0"/>
            </a:endParaRPr>
          </a:p>
          <a:p>
            <a:pPr marL="0" indent="0">
              <a:buNone/>
            </a:pPr>
            <a:endParaRPr lang="en-US" dirty="0"/>
          </a:p>
        </p:txBody>
      </p:sp>
      <p:sp>
        <p:nvSpPr>
          <p:cNvPr id="3" name="Slide Number Placeholder 2">
            <a:extLst>
              <a:ext uri="{FF2B5EF4-FFF2-40B4-BE49-F238E27FC236}">
                <a16:creationId xmlns:a16="http://schemas.microsoft.com/office/drawing/2014/main" id="{2E6C01B4-37B8-4648-B9E4-2503B4A8F6C9}"/>
              </a:ext>
            </a:extLst>
          </p:cNvPr>
          <p:cNvSpPr>
            <a:spLocks noGrp="1"/>
          </p:cNvSpPr>
          <p:nvPr>
            <p:ph type="sldNum" sz="quarter" idx="11"/>
          </p:nvPr>
        </p:nvSpPr>
        <p:spPr/>
        <p:txBody>
          <a:bodyPr/>
          <a:lstStyle/>
          <a:p>
            <a:pPr>
              <a:defRPr/>
            </a:pPr>
            <a:fld id="{13B18A8D-AB88-4BA3-B436-48639E309B0B}" type="slidenum">
              <a:rPr lang="en-US" smtClean="0"/>
              <a:pPr>
                <a:defRPr/>
              </a:pPr>
              <a:t>10</a:t>
            </a:fld>
            <a:endParaRPr lang="en-US" dirty="0"/>
          </a:p>
        </p:txBody>
      </p:sp>
      <p:sp>
        <p:nvSpPr>
          <p:cNvPr id="4" name="Title 3">
            <a:extLst>
              <a:ext uri="{FF2B5EF4-FFF2-40B4-BE49-F238E27FC236}">
                <a16:creationId xmlns:a16="http://schemas.microsoft.com/office/drawing/2014/main" id="{3C07A0A0-51C2-465E-B4F1-A07C8793D7E7}"/>
              </a:ext>
            </a:extLst>
          </p:cNvPr>
          <p:cNvSpPr>
            <a:spLocks noGrp="1"/>
          </p:cNvSpPr>
          <p:nvPr>
            <p:ph type="title"/>
          </p:nvPr>
        </p:nvSpPr>
        <p:spPr/>
        <p:txBody>
          <a:bodyPr/>
          <a:lstStyle/>
          <a:p>
            <a:r>
              <a:rPr lang="en-US" dirty="0"/>
              <a:t>Illness-based Statements</a:t>
            </a:r>
          </a:p>
        </p:txBody>
      </p:sp>
    </p:spTree>
    <p:extLst>
      <p:ext uri="{BB962C8B-B14F-4D97-AF65-F5344CB8AC3E}">
        <p14:creationId xmlns:p14="http://schemas.microsoft.com/office/powerpoint/2010/main" val="296415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FAF66B30-5F6F-447E-B8E7-6E99B40AA768}"/>
                  </a:ext>
                </a:extLst>
              </p:cNvPr>
              <p:cNvSpPr>
                <a:spLocks noGrp="1"/>
              </p:cNvSpPr>
              <p:nvPr>
                <p:ph idx="1"/>
              </p:nvPr>
            </p:nvSpPr>
            <p:spPr>
              <a:xfrm>
                <a:off x="155425" y="1009485"/>
                <a:ext cx="8564317" cy="5543715"/>
              </a:xfrm>
            </p:spPr>
            <p:txBody>
              <a:bodyPr/>
              <a:lstStyle/>
              <a:p>
                <a:pPr marL="342900" indent="-342900">
                  <a:buAutoNum type="arabicPeriod"/>
                </a:pPr>
                <a:r>
                  <a:rPr lang="en-US" sz="2000" dirty="0">
                    <a:solidFill>
                      <a:srgbClr val="000000"/>
                    </a:solidFill>
                    <a:latin typeface="Times New Roman" panose="02020603050405020304" pitchFamily="18" charset="0"/>
                  </a:rPr>
                  <a:t>If you are ill and think the symptoms might be COVID-</a:t>
                </a:r>
                <a:r>
                  <a:rPr lang="en-US" sz="2000" dirty="0">
                    <a:solidFill>
                      <a:srgbClr val="000000"/>
                    </a:solidFill>
                    <a:latin typeface="Cambria Math" panose="02040503050406030204" pitchFamily="18" charset="0"/>
                  </a:rPr>
                  <a:t>19</a:t>
                </a:r>
                <a:r>
                  <a:rPr lang="en-US" sz="2000" dirty="0">
                    <a:solidFill>
                      <a:srgbClr val="000000"/>
                    </a:solidFill>
                    <a:latin typeface="Times New Roman" panose="02020603050405020304" pitchFamily="18" charset="0"/>
                  </a:rPr>
                  <a:t>-related: </a:t>
                </a:r>
              </a:p>
              <a:p>
                <a:pPr marL="573087" lvl="1" indent="-342900">
                  <a:buFont typeface="+mj-lt"/>
                  <a:buAutoNum type="alphaLcParenR"/>
                </a:pPr>
                <a:r>
                  <a:rPr lang="en-US" sz="2000" b="0" i="0" u="none" strike="noStrike" baseline="0" dirty="0">
                    <a:solidFill>
                      <a:srgbClr val="000000"/>
                    </a:solidFill>
                    <a:latin typeface="Times New Roman" panose="02020603050405020304" pitchFamily="18" charset="0"/>
                  </a:rPr>
                  <a:t>Call Student Health Services at </a:t>
                </a:r>
                <a:r>
                  <a:rPr lang="en-US" sz="2000" b="0" i="0" u="none" strike="noStrike" baseline="0" dirty="0">
                    <a:solidFill>
                      <a:srgbClr val="000000"/>
                    </a:solidFill>
                    <a:latin typeface="Cambria Math" panose="02040503050406030204" pitchFamily="18" charset="0"/>
                  </a:rPr>
                  <a:t>806.743.2848 </a:t>
                </a:r>
                <a:r>
                  <a:rPr lang="en-US" sz="2000" b="0" i="0" u="none" strike="noStrike" baseline="0" dirty="0">
                    <a:solidFill>
                      <a:srgbClr val="000000"/>
                    </a:solidFill>
                    <a:latin typeface="Times New Roman" panose="02020603050405020304" pitchFamily="18" charset="0"/>
                  </a:rPr>
                  <a:t>or your health care provider. During after-hours and on weekends, </a:t>
                </a:r>
                <a:r>
                  <a:rPr lang="en-US" sz="1800" dirty="0">
                    <a:effectLst/>
                    <a:latin typeface="Times New Roman" panose="02020603050405020304" pitchFamily="18" charset="0"/>
                    <a:ea typeface="Calibri" panose="020F0502020204030204" pitchFamily="34" charset="0"/>
                  </a:rPr>
                  <a:t>contact TTU COVID-</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19</m:t>
                    </m:r>
                  </m:oMath>
                </a14:m>
                <a:r>
                  <a:rPr lang="en-US" sz="1800" dirty="0">
                    <a:effectLst/>
                    <a:latin typeface="Times New Roman" panose="02020603050405020304" pitchFamily="18" charset="0"/>
                    <a:ea typeface="Calibri" panose="020F0502020204030204" pitchFamily="34" charset="0"/>
                  </a:rPr>
                  <a:t> Helpline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(806) 743-2911.</a:t>
                </a:r>
                <a:r>
                  <a:rPr lang="en-US" sz="2000" b="0" i="0" u="none" strike="noStrike" baseline="0" dirty="0">
                    <a:solidFill>
                      <a:srgbClr val="000000"/>
                    </a:solidFill>
                    <a:latin typeface="Times New Roman" panose="02020603050405020304" pitchFamily="18" charset="0"/>
                  </a:rPr>
                  <a:t> </a:t>
                </a:r>
              </a:p>
              <a:p>
                <a:pPr marL="573087" lvl="1" indent="-342900">
                  <a:buFont typeface="+mj-lt"/>
                  <a:buAutoNum type="alphaLcParenR"/>
                </a:pPr>
                <a:r>
                  <a:rPr lang="en-US" sz="2000" b="0" i="0" u="none" strike="noStrike" baseline="0" dirty="0">
                    <a:solidFill>
                      <a:srgbClr val="000000"/>
                    </a:solidFill>
                    <a:latin typeface="Times New Roman" panose="02020603050405020304" pitchFamily="18" charset="0"/>
                  </a:rPr>
                  <a:t>Self-report as soon as possible using the Dean of Students COVID-19 webpage (</a:t>
                </a:r>
                <a:r>
                  <a:rPr lang="en-US" sz="2000" b="0" i="0" u="none" strike="noStrike" baseline="0" dirty="0">
                    <a:solidFill>
                      <a:srgbClr val="000000"/>
                    </a:solidFill>
                    <a:latin typeface="Times New Roman" panose="02020603050405020304" pitchFamily="18" charset="0"/>
                    <a:hlinkClick r:id="rId2"/>
                  </a:rPr>
                  <a:t>https://www.depts.ttu.edu/dos/COVID-19Absence.php</a:t>
                </a:r>
                <a:r>
                  <a:rPr lang="en-US" sz="2000" b="0" i="0" u="none" strike="noStrike" baseline="0" dirty="0">
                    <a:solidFill>
                      <a:srgbClr val="000000"/>
                    </a:solidFill>
                    <a:latin typeface="Times New Roman" panose="02020603050405020304" pitchFamily="18" charset="0"/>
                  </a:rPr>
                  <a:t> ). This website has specific directions about how to upload documentation from a medical provider and what will happen if your illness renders you unable to participate in classes for more than one week. </a:t>
                </a:r>
              </a:p>
              <a:p>
                <a:pPr marL="573087" lvl="1" indent="-342900">
                  <a:buFont typeface="+mj-lt"/>
                  <a:buAutoNum type="alphaLcParenR"/>
                </a:pPr>
                <a:r>
                  <a:rPr lang="en-US" sz="2000" b="0" i="0" u="none" strike="noStrike" baseline="0" dirty="0">
                    <a:solidFill>
                      <a:srgbClr val="000000"/>
                    </a:solidFill>
                    <a:latin typeface="Times New Roman" panose="02020603050405020304" pitchFamily="18" charset="0"/>
                  </a:rPr>
                  <a:t>If your illness is determined to be COVID-</a:t>
                </a:r>
                <a:r>
                  <a:rPr lang="en-US" sz="2000" b="0" i="0" u="none" strike="noStrike" baseline="0" dirty="0">
                    <a:solidFill>
                      <a:srgbClr val="000000"/>
                    </a:solidFill>
                    <a:latin typeface="Cambria Math" panose="02040503050406030204" pitchFamily="18" charset="0"/>
                  </a:rPr>
                  <a:t>19</a:t>
                </a:r>
                <a:r>
                  <a:rPr lang="en-US" sz="2000" b="0" i="0" u="none" strike="noStrike" baseline="0" dirty="0">
                    <a:solidFill>
                      <a:srgbClr val="000000"/>
                    </a:solidFill>
                    <a:latin typeface="Times New Roman" panose="02020603050405020304" pitchFamily="18" charset="0"/>
                  </a:rPr>
                  <a:t>-related, all remaining documentation and communication will be handled through the Office of the Dean of Students, including notification of your instructors of the time you may be absent from and may return to classes. </a:t>
                </a:r>
              </a:p>
              <a:p>
                <a:pPr marL="573087" lvl="1" indent="-342900">
                  <a:buFont typeface="+mj-lt"/>
                  <a:buAutoNum type="alphaLcParenR"/>
                </a:pPr>
                <a:r>
                  <a:rPr lang="en-US" sz="2000" b="0" i="0" u="none" strike="noStrike" baseline="0" dirty="0">
                    <a:solidFill>
                      <a:srgbClr val="000000"/>
                    </a:solidFill>
                    <a:latin typeface="Times New Roman" panose="02020603050405020304" pitchFamily="18" charset="0"/>
                  </a:rPr>
                  <a:t>If your illness is determined not to be COVID-</a:t>
                </a:r>
                <a:r>
                  <a:rPr lang="en-US" sz="2000" b="0" i="0" u="none" strike="noStrike" baseline="0" dirty="0">
                    <a:solidFill>
                      <a:srgbClr val="000000"/>
                    </a:solidFill>
                    <a:latin typeface="Cambria Math" panose="02040503050406030204" pitchFamily="18" charset="0"/>
                  </a:rPr>
                  <a:t>19</a:t>
                </a:r>
                <a:r>
                  <a:rPr lang="en-US" sz="2000" b="0" i="0" u="none" strike="noStrike" baseline="0" dirty="0">
                    <a:solidFill>
                      <a:srgbClr val="000000"/>
                    </a:solidFill>
                    <a:latin typeface="Times New Roman" panose="02020603050405020304" pitchFamily="18" charset="0"/>
                  </a:rPr>
                  <a:t>-related, please follow steps </a:t>
                </a:r>
                <a:r>
                  <a:rPr lang="en-US" sz="2000" b="0" i="0" u="none" strike="noStrike" baseline="0" dirty="0">
                    <a:solidFill>
                      <a:srgbClr val="000000"/>
                    </a:solidFill>
                    <a:latin typeface="Cambria Math" panose="02040503050406030204" pitchFamily="18" charset="0"/>
                  </a:rPr>
                  <a:t>2</a:t>
                </a:r>
                <a:r>
                  <a:rPr lang="en-US" sz="2000" b="0" i="0" u="none" strike="noStrike" baseline="0" dirty="0">
                    <a:solidFill>
                      <a:srgbClr val="000000"/>
                    </a:solidFill>
                    <a:latin typeface="Times New Roman" panose="02020603050405020304" pitchFamily="18" charset="0"/>
                  </a:rPr>
                  <a:t>.a-d below. </a:t>
                </a:r>
              </a:p>
              <a:p>
                <a:endParaRPr lang="en-US" sz="1800" b="0" i="0" u="none" strike="noStrike" baseline="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pPr marL="0" indent="0">
                  <a:buNone/>
                </a:pPr>
                <a:endParaRPr lang="en-US" sz="1800" dirty="0">
                  <a:solidFill>
                    <a:srgbClr val="000000"/>
                  </a:solidFill>
                  <a:latin typeface="Times New Roman" panose="02020603050405020304" pitchFamily="18" charset="0"/>
                </a:endParaRPr>
              </a:p>
              <a:p>
                <a:pPr marL="0" indent="0">
                  <a:buNone/>
                </a:pPr>
                <a:endParaRPr lang="en-US" dirty="0"/>
              </a:p>
            </p:txBody>
          </p:sp>
        </mc:Choice>
        <mc:Fallback>
          <p:sp>
            <p:nvSpPr>
              <p:cNvPr id="2" name="Content Placeholder 1">
                <a:extLst>
                  <a:ext uri="{FF2B5EF4-FFF2-40B4-BE49-F238E27FC236}">
                    <a16:creationId xmlns:a16="http://schemas.microsoft.com/office/drawing/2014/main" id="{FAF66B30-5F6F-447E-B8E7-6E99B40AA768}"/>
                  </a:ext>
                </a:extLst>
              </p:cNvPr>
              <p:cNvSpPr>
                <a:spLocks noGrp="1" noRot="1" noChangeAspect="1" noMove="1" noResize="1" noEditPoints="1" noAdjustHandles="1" noChangeArrowheads="1" noChangeShapeType="1" noTextEdit="1"/>
              </p:cNvSpPr>
              <p:nvPr>
                <p:ph idx="1"/>
              </p:nvPr>
            </p:nvSpPr>
            <p:spPr>
              <a:xfrm>
                <a:off x="155425" y="1009485"/>
                <a:ext cx="8564317" cy="5543715"/>
              </a:xfrm>
              <a:blipFill>
                <a:blip r:embed="rId3"/>
                <a:stretch>
                  <a:fillRect l="-569" t="-770" r="-1210"/>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2E6C01B4-37B8-4648-B9E4-2503B4A8F6C9}"/>
              </a:ext>
            </a:extLst>
          </p:cNvPr>
          <p:cNvSpPr>
            <a:spLocks noGrp="1"/>
          </p:cNvSpPr>
          <p:nvPr>
            <p:ph type="sldNum" sz="quarter" idx="11"/>
          </p:nvPr>
        </p:nvSpPr>
        <p:spPr/>
        <p:txBody>
          <a:bodyPr/>
          <a:lstStyle/>
          <a:p>
            <a:pPr>
              <a:defRPr/>
            </a:pPr>
            <a:fld id="{13B18A8D-AB88-4BA3-B436-48639E309B0B}" type="slidenum">
              <a:rPr lang="en-US" smtClean="0"/>
              <a:pPr>
                <a:defRPr/>
              </a:pPr>
              <a:t>11</a:t>
            </a:fld>
            <a:endParaRPr lang="en-US" dirty="0"/>
          </a:p>
        </p:txBody>
      </p:sp>
      <p:sp>
        <p:nvSpPr>
          <p:cNvPr id="4" name="Title 3">
            <a:extLst>
              <a:ext uri="{FF2B5EF4-FFF2-40B4-BE49-F238E27FC236}">
                <a16:creationId xmlns:a16="http://schemas.microsoft.com/office/drawing/2014/main" id="{3C07A0A0-51C2-465E-B4F1-A07C8793D7E7}"/>
              </a:ext>
            </a:extLst>
          </p:cNvPr>
          <p:cNvSpPr>
            <a:spLocks noGrp="1"/>
          </p:cNvSpPr>
          <p:nvPr>
            <p:ph type="title"/>
          </p:nvPr>
        </p:nvSpPr>
        <p:spPr/>
        <p:txBody>
          <a:bodyPr/>
          <a:lstStyle/>
          <a:p>
            <a:r>
              <a:rPr lang="en-US" dirty="0"/>
              <a:t>Illness-based Statements</a:t>
            </a:r>
          </a:p>
        </p:txBody>
      </p:sp>
    </p:spTree>
    <p:extLst>
      <p:ext uri="{BB962C8B-B14F-4D97-AF65-F5344CB8AC3E}">
        <p14:creationId xmlns:p14="http://schemas.microsoft.com/office/powerpoint/2010/main" val="2753205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F66B30-5F6F-447E-B8E7-6E99B40AA768}"/>
              </a:ext>
            </a:extLst>
          </p:cNvPr>
          <p:cNvSpPr>
            <a:spLocks noGrp="1"/>
          </p:cNvSpPr>
          <p:nvPr>
            <p:ph idx="1"/>
          </p:nvPr>
        </p:nvSpPr>
        <p:spPr>
          <a:xfrm>
            <a:off x="155425" y="1009485"/>
            <a:ext cx="8564317" cy="5543715"/>
          </a:xfrm>
        </p:spPr>
        <p:txBody>
          <a:bodyPr/>
          <a:lstStyle/>
          <a:p>
            <a:pPr marL="0" indent="0" algn="l">
              <a:buNone/>
            </a:pPr>
            <a:r>
              <a:rPr lang="en-US" sz="2000" dirty="0">
                <a:solidFill>
                  <a:srgbClr val="000000"/>
                </a:solidFill>
                <a:latin typeface="Times New Roman" panose="02020603050405020304" pitchFamily="18" charset="0"/>
              </a:rPr>
              <a:t>2. </a:t>
            </a:r>
            <a:r>
              <a:rPr lang="en-US" sz="2000" b="0" i="0" u="none" strike="noStrike" baseline="0" dirty="0">
                <a:solidFill>
                  <a:srgbClr val="000000"/>
                </a:solidFill>
                <a:latin typeface="Times New Roman" panose="02020603050405020304" pitchFamily="18" charset="0"/>
              </a:rPr>
              <a:t>If you are ill and can attribute your symptoms to something other than COVID-</a:t>
            </a:r>
            <a:r>
              <a:rPr lang="en-US" sz="2000" b="0" i="0" u="none" strike="noStrike" baseline="0" dirty="0">
                <a:solidFill>
                  <a:srgbClr val="000000"/>
                </a:solidFill>
                <a:latin typeface="Cambria Math" panose="02040503050406030204" pitchFamily="18" charset="0"/>
              </a:rPr>
              <a:t>19</a:t>
            </a:r>
            <a:r>
              <a:rPr lang="en-US" sz="2000" b="0" i="0" u="none" strike="noStrike" baseline="0" dirty="0">
                <a:solidFill>
                  <a:srgbClr val="000000"/>
                </a:solidFill>
                <a:latin typeface="Times New Roman" panose="02020603050405020304" pitchFamily="18" charset="0"/>
              </a:rPr>
              <a:t>: </a:t>
            </a:r>
          </a:p>
          <a:p>
            <a:pPr marL="573087" lvl="1" indent="-342900">
              <a:buFont typeface="+mj-lt"/>
              <a:buAutoNum type="alphaLcParenR"/>
            </a:pPr>
            <a:r>
              <a:rPr lang="en-US" sz="2000" b="0" i="0" u="none" strike="noStrike" baseline="0" dirty="0">
                <a:solidFill>
                  <a:srgbClr val="000000"/>
                </a:solidFill>
                <a:latin typeface="Times New Roman" panose="02020603050405020304" pitchFamily="18" charset="0"/>
              </a:rPr>
              <a:t>If your illness renders you unable to attend face-to-face classes, participate in synchronous online classes, or miss specified assignment due dates in asynchronous online classes, you are encouraged to contact either Student Health Services at </a:t>
            </a:r>
            <a:r>
              <a:rPr lang="en-US" sz="2000" b="0" i="0" u="none" strike="noStrike" baseline="0" dirty="0">
                <a:solidFill>
                  <a:srgbClr val="000000"/>
                </a:solidFill>
                <a:latin typeface="Cambria Math" panose="02040503050406030204" pitchFamily="18" charset="0"/>
              </a:rPr>
              <a:t>806.743.2848 </a:t>
            </a:r>
            <a:r>
              <a:rPr lang="en-US" sz="2000" b="0" i="0" u="none" strike="noStrike" baseline="0" dirty="0">
                <a:solidFill>
                  <a:srgbClr val="000000"/>
                </a:solidFill>
                <a:latin typeface="Times New Roman" panose="02020603050405020304" pitchFamily="18" charset="0"/>
              </a:rPr>
              <a:t>or your health care provider. Note that Student Health Services and your own and other health care providers may arrange virtual visits. </a:t>
            </a:r>
          </a:p>
          <a:p>
            <a:pPr marL="573087" lvl="1" indent="-342900">
              <a:buFont typeface="+mj-lt"/>
              <a:buAutoNum type="alphaLcParenR"/>
            </a:pPr>
            <a:r>
              <a:rPr lang="en-US" sz="2000" b="0" i="0" u="none" strike="noStrike" baseline="0" dirty="0">
                <a:solidFill>
                  <a:srgbClr val="000000"/>
                </a:solidFill>
                <a:latin typeface="Times New Roman" panose="02020603050405020304" pitchFamily="18" charset="0"/>
              </a:rPr>
              <a:t>During the health provider visit, request a “return to school” note. </a:t>
            </a:r>
          </a:p>
          <a:p>
            <a:pPr marL="573087" lvl="1" indent="-342900">
              <a:buFont typeface="+mj-lt"/>
              <a:buAutoNum type="alphaLcParenR"/>
            </a:pPr>
            <a:r>
              <a:rPr lang="en-US" sz="2000" b="0" i="0" u="none" strike="noStrike" baseline="0" dirty="0">
                <a:solidFill>
                  <a:srgbClr val="000000"/>
                </a:solidFill>
                <a:latin typeface="Times New Roman" panose="02020603050405020304" pitchFamily="18" charset="0"/>
              </a:rPr>
              <a:t>E-mail the instructor a picture of that note. </a:t>
            </a:r>
          </a:p>
          <a:p>
            <a:pPr marL="573087" lvl="1" indent="-342900">
              <a:buFont typeface="+mj-lt"/>
              <a:buAutoNum type="alphaLcParenR"/>
            </a:pPr>
            <a:r>
              <a:rPr lang="en-US" sz="2000" b="0" i="0" u="none" strike="noStrike" baseline="0" dirty="0">
                <a:solidFill>
                  <a:srgbClr val="000000"/>
                </a:solidFill>
                <a:latin typeface="Times New Roman" panose="02020603050405020304" pitchFamily="18" charset="0"/>
              </a:rPr>
              <a:t>Return to class by the next class period after the date indicated on your note </a:t>
            </a:r>
          </a:p>
          <a:p>
            <a:endParaRPr lang="en-US" sz="1800" b="0" i="0" u="none" strike="noStrike" baseline="0" dirty="0">
              <a:solidFill>
                <a:srgbClr val="000000"/>
              </a:solidFill>
              <a:latin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endParaRPr>
          </a:p>
          <a:p>
            <a:pPr marL="0" indent="0" algn="l">
              <a:buNone/>
            </a:pPr>
            <a:endParaRPr lang="en-US" sz="1800" b="0" i="0" u="none" strike="noStrike" baseline="0" dirty="0">
              <a:solidFill>
                <a:srgbClr val="000000"/>
              </a:solidFill>
              <a:latin typeface="Times New Roman" panose="02020603050405020304" pitchFamily="18" charset="0"/>
            </a:endParaRPr>
          </a:p>
          <a:p>
            <a:pPr marL="0" indent="0">
              <a:buNone/>
            </a:pPr>
            <a:endParaRPr lang="en-US" sz="1800" dirty="0">
              <a:solidFill>
                <a:srgbClr val="000000"/>
              </a:solidFill>
              <a:latin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pPr marL="0" indent="0">
              <a:buNone/>
            </a:pPr>
            <a:endParaRPr lang="en-US" sz="1800" dirty="0">
              <a:solidFill>
                <a:srgbClr val="000000"/>
              </a:solidFill>
              <a:latin typeface="Times New Roman" panose="02020603050405020304" pitchFamily="18" charset="0"/>
            </a:endParaRPr>
          </a:p>
          <a:p>
            <a:pPr marL="0" indent="0">
              <a:buNone/>
            </a:pPr>
            <a:endParaRPr lang="en-US" dirty="0"/>
          </a:p>
        </p:txBody>
      </p:sp>
      <p:sp>
        <p:nvSpPr>
          <p:cNvPr id="3" name="Slide Number Placeholder 2">
            <a:extLst>
              <a:ext uri="{FF2B5EF4-FFF2-40B4-BE49-F238E27FC236}">
                <a16:creationId xmlns:a16="http://schemas.microsoft.com/office/drawing/2014/main" id="{2E6C01B4-37B8-4648-B9E4-2503B4A8F6C9}"/>
              </a:ext>
            </a:extLst>
          </p:cNvPr>
          <p:cNvSpPr>
            <a:spLocks noGrp="1"/>
          </p:cNvSpPr>
          <p:nvPr>
            <p:ph type="sldNum" sz="quarter" idx="11"/>
          </p:nvPr>
        </p:nvSpPr>
        <p:spPr/>
        <p:txBody>
          <a:bodyPr/>
          <a:lstStyle/>
          <a:p>
            <a:pPr>
              <a:defRPr/>
            </a:pPr>
            <a:fld id="{13B18A8D-AB88-4BA3-B436-48639E309B0B}" type="slidenum">
              <a:rPr lang="en-US" smtClean="0"/>
              <a:pPr>
                <a:defRPr/>
              </a:pPr>
              <a:t>12</a:t>
            </a:fld>
            <a:endParaRPr lang="en-US" dirty="0"/>
          </a:p>
        </p:txBody>
      </p:sp>
      <p:sp>
        <p:nvSpPr>
          <p:cNvPr id="4" name="Title 3">
            <a:extLst>
              <a:ext uri="{FF2B5EF4-FFF2-40B4-BE49-F238E27FC236}">
                <a16:creationId xmlns:a16="http://schemas.microsoft.com/office/drawing/2014/main" id="{3C07A0A0-51C2-465E-B4F1-A07C8793D7E7}"/>
              </a:ext>
            </a:extLst>
          </p:cNvPr>
          <p:cNvSpPr>
            <a:spLocks noGrp="1"/>
          </p:cNvSpPr>
          <p:nvPr>
            <p:ph type="title"/>
          </p:nvPr>
        </p:nvSpPr>
        <p:spPr/>
        <p:txBody>
          <a:bodyPr/>
          <a:lstStyle/>
          <a:p>
            <a:r>
              <a:rPr lang="en-US" dirty="0"/>
              <a:t>Illness-based Statements</a:t>
            </a:r>
          </a:p>
        </p:txBody>
      </p:sp>
    </p:spTree>
    <p:extLst>
      <p:ext uri="{BB962C8B-B14F-4D97-AF65-F5344CB8AC3E}">
        <p14:creationId xmlns:p14="http://schemas.microsoft.com/office/powerpoint/2010/main" val="3626999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649256E-4A3D-43DE-ACCB-AA5BAC1FC7E4}"/>
              </a:ext>
            </a:extLst>
          </p:cNvPr>
          <p:cNvSpPr>
            <a:spLocks noGrp="1"/>
          </p:cNvSpPr>
          <p:nvPr>
            <p:ph type="sldNum" sz="quarter" idx="11"/>
          </p:nvPr>
        </p:nvSpPr>
        <p:spPr/>
        <p:txBody>
          <a:bodyPr/>
          <a:lstStyle/>
          <a:p>
            <a:pPr>
              <a:defRPr/>
            </a:pPr>
            <a:fld id="{13B18A8D-AB88-4BA3-B436-48639E309B0B}" type="slidenum">
              <a:rPr lang="en-US" smtClean="0"/>
              <a:pPr>
                <a:defRPr/>
              </a:pPr>
              <a:t>13</a:t>
            </a:fld>
            <a:endParaRPr lang="en-US" dirty="0"/>
          </a:p>
        </p:txBody>
      </p:sp>
      <p:sp>
        <p:nvSpPr>
          <p:cNvPr id="4" name="Title 3">
            <a:extLst>
              <a:ext uri="{FF2B5EF4-FFF2-40B4-BE49-F238E27FC236}">
                <a16:creationId xmlns:a16="http://schemas.microsoft.com/office/drawing/2014/main" id="{88262028-F65E-45FF-A159-EEDBA687D46B}"/>
              </a:ext>
            </a:extLst>
          </p:cNvPr>
          <p:cNvSpPr>
            <a:spLocks noGrp="1"/>
          </p:cNvSpPr>
          <p:nvPr>
            <p:ph type="title"/>
          </p:nvPr>
        </p:nvSpPr>
        <p:spPr/>
        <p:txBody>
          <a:bodyPr/>
          <a:lstStyle/>
          <a:p>
            <a:r>
              <a:rPr lang="en-US" sz="2800" dirty="0"/>
              <a:t>COVID-19 Policies and Procedures in Engineering Buildings</a:t>
            </a:r>
          </a:p>
        </p:txBody>
      </p:sp>
      <p:sp>
        <p:nvSpPr>
          <p:cNvPr id="6" name="Content Placeholder 5">
            <a:extLst>
              <a:ext uri="{FF2B5EF4-FFF2-40B4-BE49-F238E27FC236}">
                <a16:creationId xmlns:a16="http://schemas.microsoft.com/office/drawing/2014/main" id="{294336BE-1698-4912-96AC-7709AED5BA9D}"/>
              </a:ext>
            </a:extLst>
          </p:cNvPr>
          <p:cNvSpPr>
            <a:spLocks noGrp="1"/>
          </p:cNvSpPr>
          <p:nvPr>
            <p:ph idx="1"/>
          </p:nvPr>
        </p:nvSpPr>
        <p:spPr>
          <a:xfrm>
            <a:off x="117020" y="1066800"/>
            <a:ext cx="8909959" cy="5486400"/>
          </a:xfrm>
        </p:spPr>
        <p:txBody>
          <a:bodyPr/>
          <a:lstStyle/>
          <a:p>
            <a:pPr marL="457200" indent="-457200">
              <a:buFont typeface="+mj-lt"/>
              <a:buAutoNum type="arabicPeriod"/>
            </a:pPr>
            <a:r>
              <a:rPr lang="en-US" sz="2200" dirty="0"/>
              <a:t>All people entering an Engineering Building must wear a mask and maintain social distances (6 Ft) at all times</a:t>
            </a:r>
          </a:p>
          <a:p>
            <a:pPr marL="457200" indent="-457200">
              <a:buFont typeface="+mj-lt"/>
              <a:buAutoNum type="arabicPeriod"/>
            </a:pPr>
            <a:r>
              <a:rPr lang="en-US" sz="2200" dirty="0"/>
              <a:t>Do not enter any Engineering Building until 3 minutes before your class is scheduled to begin, and you must enter through a designated door (exception for ADA compliance) and maintain social distancing (see signs on exterior doors to identify entrance and exit doors)</a:t>
            </a:r>
          </a:p>
          <a:p>
            <a:pPr marL="457200" indent="-457200">
              <a:buFont typeface="+mj-lt"/>
              <a:buAutoNum type="arabicPeriod"/>
            </a:pPr>
            <a:r>
              <a:rPr lang="en-US" sz="2200" dirty="0"/>
              <a:t>Leave through an designated door. Signage will indicate traffic directions; you are required to follow that signage (except in the case of a fire or emergency, leave from the closest door)</a:t>
            </a:r>
          </a:p>
          <a:p>
            <a:pPr marL="457200" indent="-457200">
              <a:buFont typeface="+mj-lt"/>
              <a:buAutoNum type="arabicPeriod"/>
            </a:pPr>
            <a:r>
              <a:rPr lang="en-US" sz="2200" dirty="0"/>
              <a:t>All classrooms have assigned seating and students are to sit in the same seat every class, as well as wipe off their seat, desk, and equipment (wipes provided) when they enter each classroom, and prior to leaving each classroom</a:t>
            </a:r>
          </a:p>
        </p:txBody>
      </p:sp>
    </p:spTree>
    <p:extLst>
      <p:ext uri="{BB962C8B-B14F-4D97-AF65-F5344CB8AC3E}">
        <p14:creationId xmlns:p14="http://schemas.microsoft.com/office/powerpoint/2010/main" val="3478772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649256E-4A3D-43DE-ACCB-AA5BAC1FC7E4}"/>
              </a:ext>
            </a:extLst>
          </p:cNvPr>
          <p:cNvSpPr>
            <a:spLocks noGrp="1"/>
          </p:cNvSpPr>
          <p:nvPr>
            <p:ph type="sldNum" sz="quarter" idx="11"/>
          </p:nvPr>
        </p:nvSpPr>
        <p:spPr/>
        <p:txBody>
          <a:bodyPr/>
          <a:lstStyle/>
          <a:p>
            <a:pPr>
              <a:defRPr/>
            </a:pPr>
            <a:fld id="{13B18A8D-AB88-4BA3-B436-48639E309B0B}" type="slidenum">
              <a:rPr lang="en-US" smtClean="0"/>
              <a:pPr>
                <a:defRPr/>
              </a:pPr>
              <a:t>14</a:t>
            </a:fld>
            <a:endParaRPr lang="en-US" dirty="0"/>
          </a:p>
        </p:txBody>
      </p:sp>
      <p:sp>
        <p:nvSpPr>
          <p:cNvPr id="4" name="Title 3">
            <a:extLst>
              <a:ext uri="{FF2B5EF4-FFF2-40B4-BE49-F238E27FC236}">
                <a16:creationId xmlns:a16="http://schemas.microsoft.com/office/drawing/2014/main" id="{88262028-F65E-45FF-A159-EEDBA687D46B}"/>
              </a:ext>
            </a:extLst>
          </p:cNvPr>
          <p:cNvSpPr>
            <a:spLocks noGrp="1"/>
          </p:cNvSpPr>
          <p:nvPr>
            <p:ph type="title"/>
          </p:nvPr>
        </p:nvSpPr>
        <p:spPr/>
        <p:txBody>
          <a:bodyPr/>
          <a:lstStyle/>
          <a:p>
            <a:r>
              <a:rPr lang="en-US" sz="2800" dirty="0"/>
              <a:t>COVID-19 Policies and Procedures in Engineering Buildings</a:t>
            </a:r>
          </a:p>
        </p:txBody>
      </p:sp>
      <p:sp>
        <p:nvSpPr>
          <p:cNvPr id="6" name="Content Placeholder 5">
            <a:extLst>
              <a:ext uri="{FF2B5EF4-FFF2-40B4-BE49-F238E27FC236}">
                <a16:creationId xmlns:a16="http://schemas.microsoft.com/office/drawing/2014/main" id="{294336BE-1698-4912-96AC-7709AED5BA9D}"/>
              </a:ext>
            </a:extLst>
          </p:cNvPr>
          <p:cNvSpPr>
            <a:spLocks noGrp="1"/>
          </p:cNvSpPr>
          <p:nvPr>
            <p:ph idx="1"/>
          </p:nvPr>
        </p:nvSpPr>
        <p:spPr>
          <a:xfrm>
            <a:off x="193830" y="1066800"/>
            <a:ext cx="8833149" cy="5486400"/>
          </a:xfrm>
        </p:spPr>
        <p:txBody>
          <a:bodyPr/>
          <a:lstStyle/>
          <a:p>
            <a:pPr marL="457200" indent="-457200">
              <a:buFont typeface="+mj-lt"/>
              <a:buAutoNum type="arabicPeriod" startAt="5"/>
            </a:pPr>
            <a:r>
              <a:rPr lang="en-US" dirty="0"/>
              <a:t>No eating or drinking in any common areas or the classrooms, and no loitering in buildings</a:t>
            </a:r>
          </a:p>
          <a:p>
            <a:pPr marL="457200" indent="-457200">
              <a:buFont typeface="+mj-lt"/>
              <a:buAutoNum type="arabicPeriod" startAt="5"/>
            </a:pPr>
            <a:r>
              <a:rPr lang="en-US" dirty="0"/>
              <a:t>Stay 9 ft from the instructor(s)</a:t>
            </a:r>
          </a:p>
          <a:p>
            <a:pPr marL="457200" indent="-457200">
              <a:buFont typeface="+mj-lt"/>
              <a:buAutoNum type="arabicPeriod" startAt="5"/>
            </a:pPr>
            <a:r>
              <a:rPr lang="en-US" dirty="0"/>
              <a:t>Students will be dismissed row by row starting immediately at the class scheduled ending time. That gives 10 mins to clear the room.</a:t>
            </a:r>
          </a:p>
          <a:p>
            <a:pPr marL="457200" indent="-457200">
              <a:buFont typeface="+mj-lt"/>
              <a:buAutoNum type="arabicPeriod" startAt="5"/>
            </a:pPr>
            <a:r>
              <a:rPr lang="en-US" dirty="0"/>
              <a:t>In case of inclement weather (e.g., rain or snow) students can form orderly lines, in the buildings, while maintaining the proper 6 ft distancing right up to the classroom door</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4059212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4932FE-E1DD-4FCE-9E17-43AB99B678D2}"/>
              </a:ext>
            </a:extLst>
          </p:cNvPr>
          <p:cNvSpPr>
            <a:spLocks noGrp="1"/>
          </p:cNvSpPr>
          <p:nvPr>
            <p:ph idx="1"/>
          </p:nvPr>
        </p:nvSpPr>
        <p:spPr/>
        <p:txBody>
          <a:bodyPr/>
          <a:lstStyle/>
          <a:p>
            <a:pPr marL="0" indent="0">
              <a:buNone/>
            </a:pPr>
            <a:r>
              <a:rPr lang="en-US" b="1" i="0" u="none" strike="noStrike" baseline="0" dirty="0">
                <a:solidFill>
                  <a:srgbClr val="FF0000"/>
                </a:solidFill>
                <a:latin typeface="Times New Roman" panose="02020603050405020304" pitchFamily="18" charset="0"/>
              </a:rPr>
              <a:t>NO</a:t>
            </a:r>
            <a:r>
              <a:rPr lang="en-US" b="0" i="0" u="none" strike="noStrike" baseline="0" dirty="0">
                <a:solidFill>
                  <a:srgbClr val="000000"/>
                </a:solidFill>
                <a:latin typeface="Times New Roman" panose="02020603050405020304" pitchFamily="18" charset="0"/>
              </a:rPr>
              <a:t> texting or talking on the cellphone or other electronic devices, and reading a newspaper. </a:t>
            </a:r>
            <a:endParaRPr lang="en-US" dirty="0"/>
          </a:p>
        </p:txBody>
      </p:sp>
      <p:sp>
        <p:nvSpPr>
          <p:cNvPr id="3" name="Slide Number Placeholder 2">
            <a:extLst>
              <a:ext uri="{FF2B5EF4-FFF2-40B4-BE49-F238E27FC236}">
                <a16:creationId xmlns:a16="http://schemas.microsoft.com/office/drawing/2014/main" id="{666D3328-0F4D-4B71-84FA-F1E6021202B0}"/>
              </a:ext>
            </a:extLst>
          </p:cNvPr>
          <p:cNvSpPr>
            <a:spLocks noGrp="1"/>
          </p:cNvSpPr>
          <p:nvPr>
            <p:ph type="sldNum" sz="quarter" idx="11"/>
          </p:nvPr>
        </p:nvSpPr>
        <p:spPr/>
        <p:txBody>
          <a:bodyPr/>
          <a:lstStyle/>
          <a:p>
            <a:pPr>
              <a:defRPr/>
            </a:pPr>
            <a:fld id="{13B18A8D-AB88-4BA3-B436-48639E309B0B}" type="slidenum">
              <a:rPr lang="en-US" smtClean="0"/>
              <a:pPr>
                <a:defRPr/>
              </a:pPr>
              <a:t>15</a:t>
            </a:fld>
            <a:endParaRPr lang="en-US" dirty="0"/>
          </a:p>
        </p:txBody>
      </p:sp>
      <p:sp>
        <p:nvSpPr>
          <p:cNvPr id="4" name="Title 3">
            <a:extLst>
              <a:ext uri="{FF2B5EF4-FFF2-40B4-BE49-F238E27FC236}">
                <a16:creationId xmlns:a16="http://schemas.microsoft.com/office/drawing/2014/main" id="{26FFA093-BEF9-45B3-9A8F-5251A51FC3C1}"/>
              </a:ext>
            </a:extLst>
          </p:cNvPr>
          <p:cNvSpPr>
            <a:spLocks noGrp="1"/>
          </p:cNvSpPr>
          <p:nvPr>
            <p:ph type="title"/>
          </p:nvPr>
        </p:nvSpPr>
        <p:spPr/>
        <p:txBody>
          <a:bodyPr/>
          <a:lstStyle/>
          <a:p>
            <a:r>
              <a:rPr lang="en-US" dirty="0"/>
              <a:t>Classroom Policy</a:t>
            </a:r>
          </a:p>
        </p:txBody>
      </p:sp>
    </p:spTree>
    <p:extLst>
      <p:ext uri="{BB962C8B-B14F-4D97-AF65-F5344CB8AC3E}">
        <p14:creationId xmlns:p14="http://schemas.microsoft.com/office/powerpoint/2010/main" val="3266550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5B3508-4A1C-48EB-B408-1ED6835C1CCA}"/>
              </a:ext>
            </a:extLst>
          </p:cNvPr>
          <p:cNvSpPr>
            <a:spLocks noGrp="1"/>
          </p:cNvSpPr>
          <p:nvPr>
            <p:ph idx="1"/>
          </p:nvPr>
        </p:nvSpPr>
        <p:spPr>
          <a:xfrm>
            <a:off x="424260" y="1066800"/>
            <a:ext cx="8602719" cy="5486400"/>
          </a:xfrm>
        </p:spPr>
        <p:txBody>
          <a:bodyPr/>
          <a:lstStyle/>
          <a:p>
            <a:pPr>
              <a:buFont typeface="Wingdings" panose="05000000000000000000" pitchFamily="2" charset="2"/>
              <a:buChar char="q"/>
            </a:pPr>
            <a:r>
              <a:rPr lang="en-US" b="0" i="0" u="none" strike="noStrike" baseline="0" dirty="0">
                <a:solidFill>
                  <a:srgbClr val="1B1B1B"/>
                </a:solidFill>
                <a:latin typeface="Times New Roman" panose="02020603050405020304" pitchFamily="18" charset="0"/>
              </a:rPr>
              <a:t>Any student who, because of a disability, </a:t>
            </a:r>
            <a:r>
              <a:rPr lang="en-US" b="0" i="0" u="none" strike="noStrike" baseline="0" dirty="0">
                <a:solidFill>
                  <a:srgbClr val="1B1B1B"/>
                </a:solidFill>
                <a:highlight>
                  <a:srgbClr val="FFFF00"/>
                </a:highlight>
                <a:latin typeface="Times New Roman" panose="02020603050405020304" pitchFamily="18" charset="0"/>
              </a:rPr>
              <a:t>may require special arrangements</a:t>
            </a:r>
            <a:r>
              <a:rPr lang="en-US" b="0" i="0" u="none" strike="noStrike" baseline="0" dirty="0">
                <a:solidFill>
                  <a:srgbClr val="1B1B1B"/>
                </a:solidFill>
                <a:latin typeface="Times New Roman" panose="02020603050405020304" pitchFamily="18" charset="0"/>
              </a:rPr>
              <a:t> in order to meet the course requirements should contact the instructor as soon as possible to make necessary arrangements. </a:t>
            </a:r>
            <a:r>
              <a:rPr lang="en-US" b="0" i="0" u="none" strike="noStrike" baseline="0" dirty="0">
                <a:solidFill>
                  <a:srgbClr val="1B1B1B"/>
                </a:solidFill>
                <a:highlight>
                  <a:srgbClr val="FFFF00"/>
                </a:highlight>
                <a:latin typeface="Times New Roman" panose="02020603050405020304" pitchFamily="18" charset="0"/>
              </a:rPr>
              <a:t>Students must present appropriate verification</a:t>
            </a:r>
            <a:r>
              <a:rPr lang="en-US" b="0" i="0" u="none" strike="noStrike" baseline="0" dirty="0">
                <a:solidFill>
                  <a:srgbClr val="1B1B1B"/>
                </a:solidFill>
                <a:latin typeface="Times New Roman" panose="02020603050405020304" pitchFamily="18" charset="0"/>
              </a:rPr>
              <a:t> from Student Disability Services during the instructor's office hours. </a:t>
            </a:r>
          </a:p>
          <a:p>
            <a:pPr>
              <a:buFont typeface="Wingdings" panose="05000000000000000000" pitchFamily="2" charset="2"/>
              <a:buChar char="q"/>
            </a:pPr>
            <a:endParaRPr lang="en-US" dirty="0">
              <a:solidFill>
                <a:srgbClr val="1B1B1B"/>
              </a:solidFill>
              <a:latin typeface="Times New Roman" panose="02020603050405020304" pitchFamily="18" charset="0"/>
            </a:endParaRPr>
          </a:p>
          <a:p>
            <a:pPr>
              <a:buFont typeface="Wingdings" panose="05000000000000000000" pitchFamily="2" charset="2"/>
              <a:buChar char="q"/>
            </a:pPr>
            <a:r>
              <a:rPr lang="en-US" b="0" i="0" u="none" strike="noStrike" baseline="0" dirty="0">
                <a:solidFill>
                  <a:srgbClr val="1B1B1B"/>
                </a:solidFill>
                <a:latin typeface="Times New Roman" panose="02020603050405020304" pitchFamily="18" charset="0"/>
              </a:rPr>
              <a:t>Please note that instructors are not allowed to provide classroom accommodation to a student until appropriate verification from Student Disability Services has been provided. </a:t>
            </a:r>
          </a:p>
          <a:p>
            <a:pPr>
              <a:buFont typeface="Wingdings" panose="05000000000000000000" pitchFamily="2" charset="2"/>
              <a:buChar char="q"/>
            </a:pPr>
            <a:endParaRPr lang="en-US" dirty="0">
              <a:solidFill>
                <a:srgbClr val="1B1B1B"/>
              </a:solidFill>
              <a:latin typeface="Times New Roman" panose="02020603050405020304" pitchFamily="18" charset="0"/>
            </a:endParaRPr>
          </a:p>
          <a:p>
            <a:pPr>
              <a:buFont typeface="Wingdings" panose="05000000000000000000" pitchFamily="2" charset="2"/>
              <a:buChar char="q"/>
            </a:pPr>
            <a:r>
              <a:rPr lang="en-US" b="0" i="0" u="none" strike="noStrike" baseline="0" dirty="0">
                <a:solidFill>
                  <a:srgbClr val="1B1B1B"/>
                </a:solidFill>
                <a:latin typeface="Times New Roman" panose="02020603050405020304" pitchFamily="18" charset="0"/>
              </a:rPr>
              <a:t>For additional information, please contact Student Disability Services office in </a:t>
            </a:r>
            <a:r>
              <a:rPr lang="en-US" b="0" i="0" u="none" strike="noStrike" baseline="0" dirty="0">
                <a:solidFill>
                  <a:srgbClr val="1B1B1B"/>
                </a:solidFill>
                <a:latin typeface="Cambria Math" panose="02040503050406030204" pitchFamily="18" charset="0"/>
              </a:rPr>
              <a:t>335 </a:t>
            </a:r>
            <a:r>
              <a:rPr lang="en-US" b="0" i="0" u="none" strike="noStrike" baseline="0" dirty="0">
                <a:solidFill>
                  <a:srgbClr val="1B1B1B"/>
                </a:solidFill>
                <a:latin typeface="Times New Roman" panose="02020603050405020304" pitchFamily="18" charset="0"/>
              </a:rPr>
              <a:t>West Hall or call </a:t>
            </a:r>
            <a:r>
              <a:rPr lang="en-US" b="0" i="0" u="none" strike="noStrike" baseline="0" dirty="0">
                <a:solidFill>
                  <a:srgbClr val="1B1B1B"/>
                </a:solidFill>
                <a:latin typeface="Cambria Math" panose="02040503050406030204" pitchFamily="18" charset="0"/>
              </a:rPr>
              <a:t>806.742.2405</a:t>
            </a:r>
            <a:r>
              <a:rPr lang="en-US" b="0" i="0" u="none" strike="noStrike" baseline="0" dirty="0">
                <a:solidFill>
                  <a:srgbClr val="1B1B1B"/>
                </a:solidFill>
                <a:latin typeface="Times New Roman" panose="02020603050405020304" pitchFamily="18" charset="0"/>
              </a:rPr>
              <a:t>. </a:t>
            </a:r>
            <a:endParaRPr lang="en-US" dirty="0"/>
          </a:p>
        </p:txBody>
      </p:sp>
      <p:sp>
        <p:nvSpPr>
          <p:cNvPr id="3" name="Slide Number Placeholder 2">
            <a:extLst>
              <a:ext uri="{FF2B5EF4-FFF2-40B4-BE49-F238E27FC236}">
                <a16:creationId xmlns:a16="http://schemas.microsoft.com/office/drawing/2014/main" id="{00AF353D-C21D-45D4-9460-D97E4FBC1DBC}"/>
              </a:ext>
            </a:extLst>
          </p:cNvPr>
          <p:cNvSpPr>
            <a:spLocks noGrp="1"/>
          </p:cNvSpPr>
          <p:nvPr>
            <p:ph type="sldNum" sz="quarter" idx="11"/>
          </p:nvPr>
        </p:nvSpPr>
        <p:spPr/>
        <p:txBody>
          <a:bodyPr/>
          <a:lstStyle/>
          <a:p>
            <a:pPr>
              <a:defRPr/>
            </a:pPr>
            <a:fld id="{13B18A8D-AB88-4BA3-B436-48639E309B0B}" type="slidenum">
              <a:rPr lang="en-US" smtClean="0"/>
              <a:pPr>
                <a:defRPr/>
              </a:pPr>
              <a:t>16</a:t>
            </a:fld>
            <a:endParaRPr lang="en-US" dirty="0"/>
          </a:p>
        </p:txBody>
      </p:sp>
      <p:sp>
        <p:nvSpPr>
          <p:cNvPr id="4" name="Title 3">
            <a:extLst>
              <a:ext uri="{FF2B5EF4-FFF2-40B4-BE49-F238E27FC236}">
                <a16:creationId xmlns:a16="http://schemas.microsoft.com/office/drawing/2014/main" id="{2A4C28CF-E594-41E0-BB0D-50FD4C8D5A62}"/>
              </a:ext>
            </a:extLst>
          </p:cNvPr>
          <p:cNvSpPr>
            <a:spLocks noGrp="1"/>
          </p:cNvSpPr>
          <p:nvPr>
            <p:ph type="title"/>
          </p:nvPr>
        </p:nvSpPr>
        <p:spPr/>
        <p:txBody>
          <a:bodyPr/>
          <a:lstStyle/>
          <a:p>
            <a:r>
              <a:rPr lang="en-US" dirty="0"/>
              <a:t>ADA Statement</a:t>
            </a:r>
          </a:p>
        </p:txBody>
      </p:sp>
    </p:spTree>
    <p:extLst>
      <p:ext uri="{BB962C8B-B14F-4D97-AF65-F5344CB8AC3E}">
        <p14:creationId xmlns:p14="http://schemas.microsoft.com/office/powerpoint/2010/main" val="2069993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B7617F-6F60-4556-886F-58499ED4DB01}"/>
              </a:ext>
            </a:extLst>
          </p:cNvPr>
          <p:cNvSpPr>
            <a:spLocks noGrp="1"/>
          </p:cNvSpPr>
          <p:nvPr>
            <p:ph idx="1"/>
          </p:nvPr>
        </p:nvSpPr>
        <p:spPr/>
        <p:txBody>
          <a:bodyPr/>
          <a:lstStyle/>
          <a:p>
            <a:pPr>
              <a:buFont typeface="Wingdings" panose="05000000000000000000" pitchFamily="2" charset="2"/>
              <a:buChar char="q"/>
            </a:pPr>
            <a:r>
              <a:rPr lang="en-US" b="0" i="0" u="none" strike="noStrike" baseline="0" dirty="0">
                <a:solidFill>
                  <a:srgbClr val="000000"/>
                </a:solidFill>
                <a:latin typeface="Times New Roman" panose="02020603050405020304" pitchFamily="18" charset="0"/>
              </a:rPr>
              <a:t>Academic integrity is taking responsibility for one’s own class and/or course work, being individually accountable, and demonstrating intellectual honesty and ethical behavior. </a:t>
            </a:r>
          </a:p>
          <a:p>
            <a:pPr>
              <a:buFont typeface="Wingdings" panose="05000000000000000000" pitchFamily="2" charset="2"/>
              <a:buChar char="q"/>
            </a:pPr>
            <a:r>
              <a:rPr lang="en-US" b="0" i="0" u="none" strike="noStrike" baseline="0" dirty="0">
                <a:solidFill>
                  <a:srgbClr val="000000"/>
                </a:solidFill>
                <a:latin typeface="Times New Roman" panose="02020603050405020304" pitchFamily="18" charset="0"/>
              </a:rPr>
              <a:t>Academic achievement includes scholarship, teaching, and learning, all of which are shared endeavors. Grades are a device used to quantify the successful accumulation of knowledge through learning. Adhering to the standards of academic integrity ensures grades are earned honestly. </a:t>
            </a:r>
            <a:endParaRPr lang="en-US" dirty="0">
              <a:solidFill>
                <a:srgbClr val="000000"/>
              </a:solidFill>
              <a:latin typeface="Times New Roman" panose="02020603050405020304" pitchFamily="18" charset="0"/>
            </a:endParaRPr>
          </a:p>
          <a:p>
            <a:pPr>
              <a:buFont typeface="Wingdings" panose="05000000000000000000" pitchFamily="2" charset="2"/>
              <a:buChar char="q"/>
            </a:pPr>
            <a:r>
              <a:rPr lang="en-US" b="0" i="0" u="none" strike="noStrike" baseline="0" dirty="0">
                <a:solidFill>
                  <a:srgbClr val="000000"/>
                </a:solidFill>
                <a:latin typeface="Times New Roman" panose="02020603050405020304" pitchFamily="18" charset="0"/>
              </a:rPr>
              <a:t>Academic integrity is the foundation upon which students, faculty, and staff build their educational and professional careers </a:t>
            </a:r>
            <a:endParaRPr lang="en-US" dirty="0"/>
          </a:p>
        </p:txBody>
      </p:sp>
      <p:sp>
        <p:nvSpPr>
          <p:cNvPr id="3" name="Slide Number Placeholder 2">
            <a:extLst>
              <a:ext uri="{FF2B5EF4-FFF2-40B4-BE49-F238E27FC236}">
                <a16:creationId xmlns:a16="http://schemas.microsoft.com/office/drawing/2014/main" id="{014453C3-91C5-4BCF-AFC1-1BFD5AF631FE}"/>
              </a:ext>
            </a:extLst>
          </p:cNvPr>
          <p:cNvSpPr>
            <a:spLocks noGrp="1"/>
          </p:cNvSpPr>
          <p:nvPr>
            <p:ph type="sldNum" sz="quarter" idx="11"/>
          </p:nvPr>
        </p:nvSpPr>
        <p:spPr/>
        <p:txBody>
          <a:bodyPr/>
          <a:lstStyle/>
          <a:p>
            <a:pPr>
              <a:defRPr/>
            </a:pPr>
            <a:fld id="{13B18A8D-AB88-4BA3-B436-48639E309B0B}" type="slidenum">
              <a:rPr lang="en-US" smtClean="0"/>
              <a:pPr>
                <a:defRPr/>
              </a:pPr>
              <a:t>17</a:t>
            </a:fld>
            <a:endParaRPr lang="en-US" dirty="0"/>
          </a:p>
        </p:txBody>
      </p:sp>
      <p:sp>
        <p:nvSpPr>
          <p:cNvPr id="4" name="Title 3">
            <a:extLst>
              <a:ext uri="{FF2B5EF4-FFF2-40B4-BE49-F238E27FC236}">
                <a16:creationId xmlns:a16="http://schemas.microsoft.com/office/drawing/2014/main" id="{DECC9A68-44F6-4A75-A681-2BAD640FDF16}"/>
              </a:ext>
            </a:extLst>
          </p:cNvPr>
          <p:cNvSpPr>
            <a:spLocks noGrp="1"/>
          </p:cNvSpPr>
          <p:nvPr>
            <p:ph type="title"/>
          </p:nvPr>
        </p:nvSpPr>
        <p:spPr/>
        <p:txBody>
          <a:bodyPr/>
          <a:lstStyle/>
          <a:p>
            <a:r>
              <a:rPr lang="en-US" dirty="0"/>
              <a:t>Academic Integrity Statement</a:t>
            </a:r>
          </a:p>
        </p:txBody>
      </p:sp>
    </p:spTree>
    <p:extLst>
      <p:ext uri="{BB962C8B-B14F-4D97-AF65-F5344CB8AC3E}">
        <p14:creationId xmlns:p14="http://schemas.microsoft.com/office/powerpoint/2010/main" val="4205430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3765D9-935B-46C9-8A09-3C91AED1B7FF}"/>
              </a:ext>
            </a:extLst>
          </p:cNvPr>
          <p:cNvSpPr>
            <a:spLocks noGrp="1"/>
          </p:cNvSpPr>
          <p:nvPr>
            <p:ph idx="1"/>
          </p:nvPr>
        </p:nvSpPr>
        <p:spPr>
          <a:xfrm>
            <a:off x="309045" y="1066800"/>
            <a:ext cx="8410697" cy="5486400"/>
          </a:xfrm>
        </p:spPr>
        <p:txBody>
          <a:bodyPr/>
          <a:lstStyle/>
          <a:p>
            <a:pPr>
              <a:buFont typeface="Wingdings" panose="05000000000000000000" pitchFamily="2" charset="2"/>
              <a:buChar char="q"/>
            </a:pPr>
            <a:r>
              <a:rPr lang="en-US" b="0" i="0" u="none" strike="noStrike" baseline="0" dirty="0">
                <a:solidFill>
                  <a:srgbClr val="000000"/>
                </a:solidFill>
                <a:latin typeface="Times New Roman" panose="02020603050405020304" pitchFamily="18" charset="0"/>
              </a:rPr>
              <a:t>“Religious holy day” means a holy day observed by a religion whose places of worship are exempt from property taxation under Texas Tax Code </a:t>
            </a:r>
            <a:r>
              <a:rPr lang="en-US" b="0" i="0" u="none" strike="noStrike" baseline="0" dirty="0">
                <a:solidFill>
                  <a:srgbClr val="000000"/>
                </a:solidFill>
                <a:latin typeface="Cambria Math" panose="02040503050406030204" pitchFamily="18" charset="0"/>
              </a:rPr>
              <a:t>§11.20</a:t>
            </a:r>
            <a:r>
              <a:rPr lang="en-US" b="0" i="0" u="none" strike="noStrike" baseline="0" dirty="0">
                <a:solidFill>
                  <a:srgbClr val="000000"/>
                </a:solidFill>
                <a:latin typeface="Times New Roman" panose="02020603050405020304" pitchFamily="18" charset="0"/>
              </a:rPr>
              <a:t>. </a:t>
            </a:r>
          </a:p>
          <a:p>
            <a:pPr>
              <a:buFont typeface="Wingdings" panose="05000000000000000000" pitchFamily="2" charset="2"/>
              <a:buChar char="q"/>
            </a:pPr>
            <a:r>
              <a:rPr lang="en-US" b="0" i="0" u="none" strike="noStrike" baseline="0" dirty="0">
                <a:solidFill>
                  <a:srgbClr val="000000"/>
                </a:solidFill>
                <a:latin typeface="Times New Roman" panose="02020603050405020304" pitchFamily="18" charset="0"/>
              </a:rPr>
              <a:t>A student who intends to observe a religious holy day should make that intention known to the instructor prior to the absence. </a:t>
            </a:r>
          </a:p>
          <a:p>
            <a:pPr>
              <a:buFont typeface="Wingdings" panose="05000000000000000000" pitchFamily="2" charset="2"/>
              <a:buChar char="q"/>
            </a:pPr>
            <a:r>
              <a:rPr lang="en-US" b="0" i="0" u="none" strike="noStrike" baseline="0" dirty="0">
                <a:solidFill>
                  <a:srgbClr val="000000"/>
                </a:solidFill>
                <a:latin typeface="Times New Roman" panose="02020603050405020304" pitchFamily="18" charset="0"/>
              </a:rPr>
              <a:t>A student who is absent from classes for the observance of a religious holy day shall be allowed to take an examination or complete an assignment scheduled for that day within a reasonable time after the absence. </a:t>
            </a:r>
          </a:p>
          <a:p>
            <a:pPr>
              <a:buFont typeface="Wingdings" panose="05000000000000000000" pitchFamily="2" charset="2"/>
              <a:buChar char="q"/>
            </a:pPr>
            <a:r>
              <a:rPr lang="en-US" b="0" i="0" u="none" strike="noStrike" baseline="0" dirty="0">
                <a:solidFill>
                  <a:srgbClr val="000000"/>
                </a:solidFill>
                <a:latin typeface="Times New Roman" panose="02020603050405020304" pitchFamily="18" charset="0"/>
              </a:rPr>
              <a:t>A student who is excused may not be penalized for the absence; however, the instructor may respond appropriately if the student fails to complete the assignment satisfactorily. </a:t>
            </a:r>
            <a:endParaRPr lang="en-US" dirty="0"/>
          </a:p>
        </p:txBody>
      </p:sp>
      <p:sp>
        <p:nvSpPr>
          <p:cNvPr id="3" name="Slide Number Placeholder 2">
            <a:extLst>
              <a:ext uri="{FF2B5EF4-FFF2-40B4-BE49-F238E27FC236}">
                <a16:creationId xmlns:a16="http://schemas.microsoft.com/office/drawing/2014/main" id="{AF466E76-1EFC-4F87-9F0D-5E332F031E20}"/>
              </a:ext>
            </a:extLst>
          </p:cNvPr>
          <p:cNvSpPr>
            <a:spLocks noGrp="1"/>
          </p:cNvSpPr>
          <p:nvPr>
            <p:ph type="sldNum" sz="quarter" idx="11"/>
          </p:nvPr>
        </p:nvSpPr>
        <p:spPr/>
        <p:txBody>
          <a:bodyPr/>
          <a:lstStyle/>
          <a:p>
            <a:pPr>
              <a:defRPr/>
            </a:pPr>
            <a:fld id="{13B18A8D-AB88-4BA3-B436-48639E309B0B}" type="slidenum">
              <a:rPr lang="en-US" smtClean="0"/>
              <a:pPr>
                <a:defRPr/>
              </a:pPr>
              <a:t>18</a:t>
            </a:fld>
            <a:endParaRPr lang="en-US" dirty="0"/>
          </a:p>
        </p:txBody>
      </p:sp>
      <p:sp>
        <p:nvSpPr>
          <p:cNvPr id="4" name="Title 3">
            <a:extLst>
              <a:ext uri="{FF2B5EF4-FFF2-40B4-BE49-F238E27FC236}">
                <a16:creationId xmlns:a16="http://schemas.microsoft.com/office/drawing/2014/main" id="{BA4DA8D0-C61D-4262-A05B-BBA50F9BEF17}"/>
              </a:ext>
            </a:extLst>
          </p:cNvPr>
          <p:cNvSpPr>
            <a:spLocks noGrp="1"/>
          </p:cNvSpPr>
          <p:nvPr>
            <p:ph type="title"/>
          </p:nvPr>
        </p:nvSpPr>
        <p:spPr/>
        <p:txBody>
          <a:bodyPr/>
          <a:lstStyle/>
          <a:p>
            <a:r>
              <a:rPr lang="en-US" dirty="0"/>
              <a:t>Religious Holiday Statement</a:t>
            </a:r>
          </a:p>
        </p:txBody>
      </p:sp>
    </p:spTree>
    <p:extLst>
      <p:ext uri="{BB962C8B-B14F-4D97-AF65-F5344CB8AC3E}">
        <p14:creationId xmlns:p14="http://schemas.microsoft.com/office/powerpoint/2010/main" val="3132667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E60409-3F92-4892-BFA2-1B01CD8B215F}"/>
              </a:ext>
            </a:extLst>
          </p:cNvPr>
          <p:cNvSpPr>
            <a:spLocks noGrp="1"/>
          </p:cNvSpPr>
          <p:nvPr>
            <p:ph idx="1"/>
          </p:nvPr>
        </p:nvSpPr>
        <p:spPr>
          <a:xfrm>
            <a:off x="424261" y="1066800"/>
            <a:ext cx="8295482" cy="5486400"/>
          </a:xfrm>
        </p:spPr>
        <p:txBody>
          <a:bodyPr/>
          <a:lstStyle/>
          <a:p>
            <a:pPr marL="0" indent="0">
              <a:buNone/>
            </a:pPr>
            <a:r>
              <a:rPr lang="en-US" b="0" i="0" u="none" strike="noStrike" baseline="0" dirty="0">
                <a:solidFill>
                  <a:srgbClr val="000000"/>
                </a:solidFill>
                <a:latin typeface="Times New Roman" panose="02020603050405020304" pitchFamily="18" charset="0"/>
              </a:rPr>
              <a:t>Cheating is prohibited, and the representation of the work of another person as your own will be grounds for receiving a failing grade in the course. </a:t>
            </a:r>
            <a:endParaRPr lang="en-US" dirty="0"/>
          </a:p>
        </p:txBody>
      </p:sp>
      <p:sp>
        <p:nvSpPr>
          <p:cNvPr id="3" name="Slide Number Placeholder 2">
            <a:extLst>
              <a:ext uri="{FF2B5EF4-FFF2-40B4-BE49-F238E27FC236}">
                <a16:creationId xmlns:a16="http://schemas.microsoft.com/office/drawing/2014/main" id="{E9036F20-D96B-47F1-94C8-4E7C1C01A7E3}"/>
              </a:ext>
            </a:extLst>
          </p:cNvPr>
          <p:cNvSpPr>
            <a:spLocks noGrp="1"/>
          </p:cNvSpPr>
          <p:nvPr>
            <p:ph type="sldNum" sz="quarter" idx="11"/>
          </p:nvPr>
        </p:nvSpPr>
        <p:spPr/>
        <p:txBody>
          <a:bodyPr/>
          <a:lstStyle/>
          <a:p>
            <a:pPr>
              <a:defRPr/>
            </a:pPr>
            <a:fld id="{13B18A8D-AB88-4BA3-B436-48639E309B0B}" type="slidenum">
              <a:rPr lang="en-US" smtClean="0"/>
              <a:pPr>
                <a:defRPr/>
              </a:pPr>
              <a:t>19</a:t>
            </a:fld>
            <a:endParaRPr lang="en-US" dirty="0"/>
          </a:p>
        </p:txBody>
      </p:sp>
      <p:sp>
        <p:nvSpPr>
          <p:cNvPr id="4" name="Title 3">
            <a:extLst>
              <a:ext uri="{FF2B5EF4-FFF2-40B4-BE49-F238E27FC236}">
                <a16:creationId xmlns:a16="http://schemas.microsoft.com/office/drawing/2014/main" id="{8703BD40-6E98-4C41-BE8F-A5F65DFE56FF}"/>
              </a:ext>
            </a:extLst>
          </p:cNvPr>
          <p:cNvSpPr>
            <a:spLocks noGrp="1"/>
          </p:cNvSpPr>
          <p:nvPr>
            <p:ph type="title"/>
          </p:nvPr>
        </p:nvSpPr>
        <p:spPr/>
        <p:txBody>
          <a:bodyPr/>
          <a:lstStyle/>
          <a:p>
            <a:r>
              <a:rPr lang="en-US" dirty="0"/>
              <a:t>Ethical Policy</a:t>
            </a:r>
          </a:p>
        </p:txBody>
      </p:sp>
    </p:spTree>
    <p:extLst>
      <p:ext uri="{BB962C8B-B14F-4D97-AF65-F5344CB8AC3E}">
        <p14:creationId xmlns:p14="http://schemas.microsoft.com/office/powerpoint/2010/main" val="120636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1CABC4-37C7-4328-BDAA-8381040AF1DA}"/>
              </a:ext>
            </a:extLst>
          </p:cNvPr>
          <p:cNvSpPr>
            <a:spLocks noGrp="1"/>
          </p:cNvSpPr>
          <p:nvPr>
            <p:ph idx="1"/>
          </p:nvPr>
        </p:nvSpPr>
        <p:spPr>
          <a:xfrm>
            <a:off x="693095" y="932675"/>
            <a:ext cx="8026647" cy="5568725"/>
          </a:xfrm>
        </p:spPr>
        <p:txBody>
          <a:bodyPr/>
          <a:lstStyle/>
          <a:p>
            <a:pPr marL="0" indent="0">
              <a:buNone/>
            </a:pPr>
            <a:r>
              <a:rPr lang="en-US" sz="2000" dirty="0"/>
              <a:t>Instructor	: Long Nguyen</a:t>
            </a:r>
          </a:p>
          <a:p>
            <a:pPr marL="0" indent="0">
              <a:buNone/>
            </a:pPr>
            <a:r>
              <a:rPr lang="en-US" sz="2000" dirty="0"/>
              <a:t>Email		: </a:t>
            </a:r>
            <a:r>
              <a:rPr lang="en-US" sz="2000" dirty="0">
                <a:hlinkClick r:id="rId2"/>
              </a:rPr>
              <a:t>long.nguyen@ttu.edu</a:t>
            </a:r>
            <a:endParaRPr lang="en-US" sz="2000" dirty="0"/>
          </a:p>
          <a:p>
            <a:pPr marL="0" indent="0">
              <a:buNone/>
            </a:pPr>
            <a:r>
              <a:rPr lang="en-US" sz="2000" dirty="0"/>
              <a:t>Office hours	: By appointment via email.</a:t>
            </a:r>
          </a:p>
          <a:p>
            <a:pPr marL="0" indent="0">
              <a:buNone/>
            </a:pPr>
            <a:endParaRPr lang="en-US" sz="2000" dirty="0"/>
          </a:p>
          <a:p>
            <a:pPr marL="0" indent="0">
              <a:buNone/>
            </a:pPr>
            <a:r>
              <a:rPr lang="en-US" sz="2000" dirty="0"/>
              <a:t>Teaching Assistant: 	TBD</a:t>
            </a:r>
          </a:p>
          <a:p>
            <a:pPr marL="0" indent="0">
              <a:buNone/>
            </a:pPr>
            <a:r>
              <a:rPr lang="en-US" sz="2000" dirty="0"/>
              <a:t>Email: </a:t>
            </a:r>
          </a:p>
          <a:p>
            <a:pPr marL="0" indent="0">
              <a:buNone/>
            </a:pPr>
            <a:r>
              <a:rPr lang="en-US" sz="2000" dirty="0"/>
              <a:t>Office hours:</a:t>
            </a:r>
          </a:p>
          <a:p>
            <a:pPr marL="0" indent="0">
              <a:buNone/>
            </a:pPr>
            <a:endParaRPr lang="en-US" sz="2000" dirty="0"/>
          </a:p>
          <a:p>
            <a:pPr marL="0" indent="0">
              <a:buNone/>
            </a:pPr>
            <a:r>
              <a:rPr lang="en-US" sz="2000" dirty="0"/>
              <a:t>Study materials: </a:t>
            </a:r>
            <a:r>
              <a:rPr lang="en-US" sz="2000" dirty="0">
                <a:highlight>
                  <a:srgbClr val="FFFF00"/>
                </a:highlight>
              </a:rPr>
              <a:t>Blackboard</a:t>
            </a:r>
          </a:p>
          <a:p>
            <a:pPr marL="0" indent="0">
              <a:buNone/>
            </a:pPr>
            <a:r>
              <a:rPr lang="en-US" sz="2000" dirty="0">
                <a:hlinkClick r:id="rId3"/>
              </a:rPr>
              <a:t>https://www.blackboard.ttu.edu</a:t>
            </a:r>
            <a:endParaRPr lang="en-US" sz="2000" dirty="0"/>
          </a:p>
          <a:p>
            <a:pPr marL="0" indent="0">
              <a:buNone/>
            </a:pPr>
            <a:endParaRPr lang="en-US" sz="2000" dirty="0"/>
          </a:p>
          <a:p>
            <a:pPr marL="0" indent="0">
              <a:buNone/>
            </a:pPr>
            <a:r>
              <a:rPr lang="en-US" sz="2000" dirty="0"/>
              <a:t>Textbook (online): </a:t>
            </a:r>
            <a:r>
              <a:rPr lang="en-US" sz="2000" dirty="0">
                <a:hlinkClick r:id="rId4"/>
              </a:rPr>
              <a:t>https://www.inferentialthinking.com</a:t>
            </a:r>
            <a:r>
              <a:rPr lang="en-US" sz="2000" dirty="0"/>
              <a:t>   </a:t>
            </a:r>
          </a:p>
          <a:p>
            <a:pPr marL="0" indent="0">
              <a:buNone/>
            </a:pPr>
            <a:endParaRPr lang="en-US" sz="2000" dirty="0">
              <a:highlight>
                <a:srgbClr val="FFFF00"/>
              </a:highlight>
            </a:endParaRPr>
          </a:p>
          <a:p>
            <a:pPr marL="0" indent="0">
              <a:buNone/>
            </a:pPr>
            <a:r>
              <a:rPr lang="en-US" sz="2000" dirty="0">
                <a:highlight>
                  <a:srgbClr val="FFFF00"/>
                </a:highlight>
              </a:rPr>
              <a:t>The lectures may be recorded.</a:t>
            </a:r>
          </a:p>
        </p:txBody>
      </p:sp>
      <p:sp>
        <p:nvSpPr>
          <p:cNvPr id="3" name="Slide Number Placeholder 2">
            <a:extLst>
              <a:ext uri="{FF2B5EF4-FFF2-40B4-BE49-F238E27FC236}">
                <a16:creationId xmlns:a16="http://schemas.microsoft.com/office/drawing/2014/main" id="{F9077546-A249-42E7-B0A3-613070744846}"/>
              </a:ext>
            </a:extLst>
          </p:cNvPr>
          <p:cNvSpPr>
            <a:spLocks noGrp="1"/>
          </p:cNvSpPr>
          <p:nvPr>
            <p:ph type="sldNum" sz="quarter" idx="11"/>
          </p:nvPr>
        </p:nvSpPr>
        <p:spPr/>
        <p:txBody>
          <a:bodyPr/>
          <a:lstStyle/>
          <a:p>
            <a:pPr>
              <a:defRPr/>
            </a:pPr>
            <a:fld id="{13B18A8D-AB88-4BA3-B436-48639E309B0B}" type="slidenum">
              <a:rPr lang="en-US" smtClean="0"/>
              <a:pPr>
                <a:defRPr/>
              </a:pPr>
              <a:t>2</a:t>
            </a:fld>
            <a:endParaRPr lang="en-US" dirty="0"/>
          </a:p>
        </p:txBody>
      </p:sp>
      <p:sp>
        <p:nvSpPr>
          <p:cNvPr id="4" name="Title 3">
            <a:extLst>
              <a:ext uri="{FF2B5EF4-FFF2-40B4-BE49-F238E27FC236}">
                <a16:creationId xmlns:a16="http://schemas.microsoft.com/office/drawing/2014/main" id="{430AE034-DD58-4DD8-8A53-D0E4F118624E}"/>
              </a:ext>
            </a:extLst>
          </p:cNvPr>
          <p:cNvSpPr>
            <a:spLocks noGrp="1"/>
          </p:cNvSpPr>
          <p:nvPr>
            <p:ph type="title"/>
          </p:nvPr>
        </p:nvSpPr>
        <p:spPr/>
        <p:txBody>
          <a:bodyPr/>
          <a:lstStyle/>
          <a:p>
            <a:r>
              <a:rPr lang="en-US" dirty="0"/>
              <a:t>Instructors</a:t>
            </a:r>
          </a:p>
        </p:txBody>
      </p:sp>
    </p:spTree>
    <p:extLst>
      <p:ext uri="{BB962C8B-B14F-4D97-AF65-F5344CB8AC3E}">
        <p14:creationId xmlns:p14="http://schemas.microsoft.com/office/powerpoint/2010/main" val="1356227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376EF33-8814-4F9F-B587-41119EE30082}"/>
              </a:ext>
            </a:extLst>
          </p:cNvPr>
          <p:cNvSpPr>
            <a:spLocks noGrp="1"/>
          </p:cNvSpPr>
          <p:nvPr>
            <p:ph type="sldNum" sz="quarter" idx="11"/>
          </p:nvPr>
        </p:nvSpPr>
        <p:spPr/>
        <p:txBody>
          <a:bodyPr/>
          <a:lstStyle/>
          <a:p>
            <a:pPr>
              <a:defRPr/>
            </a:pPr>
            <a:fld id="{13B18A8D-AB88-4BA3-B436-48639E309B0B}" type="slidenum">
              <a:rPr lang="en-US" smtClean="0"/>
              <a:pPr>
                <a:defRPr/>
              </a:pPr>
              <a:t>3</a:t>
            </a:fld>
            <a:endParaRPr lang="en-US" dirty="0"/>
          </a:p>
        </p:txBody>
      </p:sp>
      <p:sp>
        <p:nvSpPr>
          <p:cNvPr id="4" name="Title 3">
            <a:extLst>
              <a:ext uri="{FF2B5EF4-FFF2-40B4-BE49-F238E27FC236}">
                <a16:creationId xmlns:a16="http://schemas.microsoft.com/office/drawing/2014/main" id="{7D41E5E4-7998-4CBA-8A58-32ACEF1FDFF3}"/>
              </a:ext>
            </a:extLst>
          </p:cNvPr>
          <p:cNvSpPr>
            <a:spLocks noGrp="1"/>
          </p:cNvSpPr>
          <p:nvPr>
            <p:ph type="title"/>
          </p:nvPr>
        </p:nvSpPr>
        <p:spPr/>
        <p:txBody>
          <a:bodyPr/>
          <a:lstStyle/>
          <a:p>
            <a:r>
              <a:rPr lang="en-US" dirty="0"/>
              <a:t>Text book: Inferential Thinking</a:t>
            </a:r>
          </a:p>
        </p:txBody>
      </p:sp>
      <p:pic>
        <p:nvPicPr>
          <p:cNvPr id="6" name="Picture 5">
            <a:extLst>
              <a:ext uri="{FF2B5EF4-FFF2-40B4-BE49-F238E27FC236}">
                <a16:creationId xmlns:a16="http://schemas.microsoft.com/office/drawing/2014/main" id="{89ABB59E-D883-488A-A8E7-B899B596B828}"/>
              </a:ext>
            </a:extLst>
          </p:cNvPr>
          <p:cNvPicPr>
            <a:picLocks noChangeAspect="1"/>
          </p:cNvPicPr>
          <p:nvPr/>
        </p:nvPicPr>
        <p:blipFill>
          <a:blip r:embed="rId2"/>
          <a:stretch>
            <a:fillRect/>
          </a:stretch>
        </p:blipFill>
        <p:spPr>
          <a:xfrm>
            <a:off x="123825" y="971080"/>
            <a:ext cx="8896350" cy="5086350"/>
          </a:xfrm>
          <a:prstGeom prst="rect">
            <a:avLst/>
          </a:prstGeom>
        </p:spPr>
      </p:pic>
    </p:spTree>
    <p:extLst>
      <p:ext uri="{BB962C8B-B14F-4D97-AF65-F5344CB8AC3E}">
        <p14:creationId xmlns:p14="http://schemas.microsoft.com/office/powerpoint/2010/main" val="1960295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90021A-FF89-478C-842F-84FCDC0AC4D6}"/>
              </a:ext>
            </a:extLst>
          </p:cNvPr>
          <p:cNvSpPr>
            <a:spLocks noGrp="1"/>
          </p:cNvSpPr>
          <p:nvPr>
            <p:ph idx="1"/>
          </p:nvPr>
        </p:nvSpPr>
        <p:spPr>
          <a:xfrm>
            <a:off x="693095" y="855867"/>
            <a:ext cx="8026647" cy="5697333"/>
          </a:xfrm>
        </p:spPr>
        <p:txBody>
          <a:bodyPr/>
          <a:lstStyle/>
          <a:p>
            <a:pPr marL="0" indent="0">
              <a:buNone/>
            </a:pPr>
            <a:r>
              <a:rPr lang="en-US" sz="2400" dirty="0">
                <a:hlinkClick r:id="rId2"/>
              </a:rPr>
              <a:t>https://www.blackboard.ttu.edu</a:t>
            </a:r>
            <a:endParaRPr lang="en-US" sz="2400" dirty="0"/>
          </a:p>
          <a:p>
            <a:pPr marL="0" indent="0">
              <a:buNone/>
            </a:pPr>
            <a:r>
              <a:rPr lang="en-US" dirty="0"/>
              <a:t>Login with your credentials.</a:t>
            </a:r>
          </a:p>
        </p:txBody>
      </p:sp>
      <p:sp>
        <p:nvSpPr>
          <p:cNvPr id="3" name="Slide Number Placeholder 2">
            <a:extLst>
              <a:ext uri="{FF2B5EF4-FFF2-40B4-BE49-F238E27FC236}">
                <a16:creationId xmlns:a16="http://schemas.microsoft.com/office/drawing/2014/main" id="{EA27821D-7B39-4FA8-BF33-60050ADDE74C}"/>
              </a:ext>
            </a:extLst>
          </p:cNvPr>
          <p:cNvSpPr>
            <a:spLocks noGrp="1"/>
          </p:cNvSpPr>
          <p:nvPr>
            <p:ph type="sldNum" sz="quarter" idx="11"/>
          </p:nvPr>
        </p:nvSpPr>
        <p:spPr/>
        <p:txBody>
          <a:bodyPr/>
          <a:lstStyle/>
          <a:p>
            <a:pPr>
              <a:defRPr/>
            </a:pPr>
            <a:fld id="{13B18A8D-AB88-4BA3-B436-48639E309B0B}" type="slidenum">
              <a:rPr lang="en-US" smtClean="0"/>
              <a:pPr>
                <a:defRPr/>
              </a:pPr>
              <a:t>4</a:t>
            </a:fld>
            <a:endParaRPr lang="en-US" dirty="0"/>
          </a:p>
        </p:txBody>
      </p:sp>
      <p:sp>
        <p:nvSpPr>
          <p:cNvPr id="4" name="Title 3">
            <a:extLst>
              <a:ext uri="{FF2B5EF4-FFF2-40B4-BE49-F238E27FC236}">
                <a16:creationId xmlns:a16="http://schemas.microsoft.com/office/drawing/2014/main" id="{0DBC1F24-360D-4C72-A3ED-703C4E78AC54}"/>
              </a:ext>
            </a:extLst>
          </p:cNvPr>
          <p:cNvSpPr>
            <a:spLocks noGrp="1"/>
          </p:cNvSpPr>
          <p:nvPr>
            <p:ph type="title"/>
          </p:nvPr>
        </p:nvSpPr>
        <p:spPr/>
        <p:txBody>
          <a:bodyPr/>
          <a:lstStyle/>
          <a:p>
            <a:r>
              <a:rPr lang="en-US"/>
              <a:t>Blackboard</a:t>
            </a:r>
            <a:endParaRPr lang="en-US" dirty="0"/>
          </a:p>
        </p:txBody>
      </p:sp>
      <p:pic>
        <p:nvPicPr>
          <p:cNvPr id="6" name="Picture 5">
            <a:extLst>
              <a:ext uri="{FF2B5EF4-FFF2-40B4-BE49-F238E27FC236}">
                <a16:creationId xmlns:a16="http://schemas.microsoft.com/office/drawing/2014/main" id="{424669E6-AEEF-49E8-8ABD-F5153D612833}"/>
              </a:ext>
            </a:extLst>
          </p:cNvPr>
          <p:cNvPicPr>
            <a:picLocks noChangeAspect="1"/>
          </p:cNvPicPr>
          <p:nvPr/>
        </p:nvPicPr>
        <p:blipFill>
          <a:blip r:embed="rId3"/>
          <a:stretch>
            <a:fillRect/>
          </a:stretch>
        </p:blipFill>
        <p:spPr>
          <a:xfrm>
            <a:off x="769905" y="1777488"/>
            <a:ext cx="7809725" cy="4848738"/>
          </a:xfrm>
          <a:prstGeom prst="rect">
            <a:avLst/>
          </a:prstGeom>
        </p:spPr>
      </p:pic>
    </p:spTree>
    <p:extLst>
      <p:ext uri="{BB962C8B-B14F-4D97-AF65-F5344CB8AC3E}">
        <p14:creationId xmlns:p14="http://schemas.microsoft.com/office/powerpoint/2010/main" val="967129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1CABC4-37C7-4328-BDAA-8381040AF1DA}"/>
              </a:ext>
            </a:extLst>
          </p:cNvPr>
          <p:cNvSpPr>
            <a:spLocks noGrp="1"/>
          </p:cNvSpPr>
          <p:nvPr>
            <p:ph idx="1"/>
          </p:nvPr>
        </p:nvSpPr>
        <p:spPr>
          <a:xfrm>
            <a:off x="155425" y="1009485"/>
            <a:ext cx="8564317" cy="5530320"/>
          </a:xfrm>
        </p:spPr>
        <p:txBody>
          <a:bodyPr/>
          <a:lstStyle/>
          <a:p>
            <a:pPr>
              <a:buFont typeface="Wingdings" panose="05000000000000000000" pitchFamily="2" charset="2"/>
              <a:buChar char="q"/>
            </a:pPr>
            <a:r>
              <a:rPr lang="en-US" sz="2000" b="1" i="0" u="sng" strike="noStrike" baseline="0" dirty="0">
                <a:solidFill>
                  <a:srgbClr val="000000"/>
                </a:solidFill>
                <a:latin typeface="Times New Roman" panose="02020603050405020304" pitchFamily="18" charset="0"/>
              </a:rPr>
              <a:t>Computational thinking for problem-solving:</a:t>
            </a:r>
            <a:r>
              <a:rPr lang="en-US" sz="2000" b="0" i="0" u="none" strike="noStrike" baseline="0" dirty="0">
                <a:solidFill>
                  <a:srgbClr val="000000"/>
                </a:solidFill>
                <a:latin typeface="Times New Roman" panose="02020603050405020304" pitchFamily="18" charset="0"/>
              </a:rPr>
              <a:t> Logical problem solving, decomposition, pattern recognition, abstraction, representation, algorithm design, and generalization. </a:t>
            </a:r>
          </a:p>
          <a:p>
            <a:pPr>
              <a:buFont typeface="Wingdings" panose="05000000000000000000" pitchFamily="2" charset="2"/>
              <a:buChar char="q"/>
            </a:pPr>
            <a:r>
              <a:rPr lang="en-US" sz="2000" b="1" i="0" u="sng" strike="noStrike" baseline="0" dirty="0">
                <a:solidFill>
                  <a:srgbClr val="000000"/>
                </a:solidFill>
                <a:latin typeface="Times New Roman" panose="02020603050405020304" pitchFamily="18" charset="0"/>
              </a:rPr>
              <a:t>Python Programming:</a:t>
            </a:r>
            <a:r>
              <a:rPr lang="en-US" sz="2000" b="0" i="0" u="none" strike="noStrike" baseline="0" dirty="0">
                <a:solidFill>
                  <a:srgbClr val="000000"/>
                </a:solidFill>
                <a:latin typeface="Times New Roman" panose="02020603050405020304" pitchFamily="18" charset="0"/>
              </a:rPr>
              <a:t> Variables, constants, data types, data structures, strings, math Operators, </a:t>
            </a:r>
            <a:r>
              <a:rPr lang="en-US" sz="2000" b="0" i="0" u="none" strike="noStrike" baseline="0" dirty="0" err="1">
                <a:solidFill>
                  <a:srgbClr val="000000"/>
                </a:solidFill>
                <a:latin typeface="Times New Roman" panose="02020603050405020304" pitchFamily="18" charset="0"/>
              </a:rPr>
              <a:t>boolean</a:t>
            </a:r>
            <a:r>
              <a:rPr lang="en-US" sz="2000" b="0" i="0" u="none" strike="noStrike" baseline="0" dirty="0">
                <a:solidFill>
                  <a:srgbClr val="000000"/>
                </a:solidFill>
                <a:latin typeface="Times New Roman" panose="02020603050405020304" pitchFamily="18" charset="0"/>
              </a:rPr>
              <a:t> operators, expressions, program constructs, functions, loop, I</a:t>
            </a:r>
            <a:r>
              <a:rPr lang="en-US" sz="2000" b="0" i="0" u="none" strike="noStrike" baseline="0" dirty="0">
                <a:solidFill>
                  <a:srgbClr val="000000"/>
                </a:solidFill>
                <a:latin typeface="Cambria Math" panose="02040503050406030204" pitchFamily="18" charset="0"/>
              </a:rPr>
              <a:t>/</a:t>
            </a:r>
            <a:r>
              <a:rPr lang="en-US" sz="2000" b="0" i="0" u="none" strike="noStrike" baseline="0" dirty="0">
                <a:solidFill>
                  <a:srgbClr val="000000"/>
                </a:solidFill>
                <a:latin typeface="Times New Roman" panose="02020603050405020304" pitchFamily="18" charset="0"/>
              </a:rPr>
              <a:t>O files, modules, and database. </a:t>
            </a:r>
          </a:p>
          <a:p>
            <a:pPr>
              <a:buFont typeface="Wingdings" panose="05000000000000000000" pitchFamily="2" charset="2"/>
              <a:buChar char="q"/>
            </a:pPr>
            <a:r>
              <a:rPr lang="en-US" sz="2000" b="1" i="0" u="sng" strike="noStrike" baseline="0" dirty="0">
                <a:solidFill>
                  <a:srgbClr val="000000"/>
                </a:solidFill>
                <a:latin typeface="Times New Roman" panose="02020603050405020304" pitchFamily="18" charset="0"/>
              </a:rPr>
              <a:t>Data science fundamentals:</a:t>
            </a:r>
            <a:r>
              <a:rPr lang="en-US" sz="2000" b="0" i="0" u="none" strike="noStrike" baseline="0" dirty="0">
                <a:solidFill>
                  <a:srgbClr val="000000"/>
                </a:solidFill>
                <a:latin typeface="Times New Roman" panose="02020603050405020304" pitchFamily="18" charset="0"/>
              </a:rPr>
              <a:t> </a:t>
            </a:r>
          </a:p>
          <a:p>
            <a:pPr marL="230187" lvl="1" indent="0">
              <a:buNone/>
            </a:pPr>
            <a:r>
              <a:rPr lang="en-US" sz="2000" b="0" i="0" u="none" strike="noStrike" baseline="0" dirty="0">
                <a:solidFill>
                  <a:srgbClr val="000000"/>
                </a:solidFill>
                <a:latin typeface="Wingdings" panose="05000000000000000000" pitchFamily="2" charset="2"/>
              </a:rPr>
              <a:t> </a:t>
            </a:r>
            <a:r>
              <a:rPr lang="en-US" sz="2000" b="0" i="1" u="none" strike="noStrike" baseline="0" dirty="0">
                <a:solidFill>
                  <a:srgbClr val="000000"/>
                </a:solidFill>
                <a:latin typeface="Times New Roman" panose="02020603050405020304" pitchFamily="18" charset="0"/>
              </a:rPr>
              <a:t>Experimental setup</a:t>
            </a:r>
            <a:r>
              <a:rPr lang="en-US" sz="2000" b="0" i="0" u="none" strike="noStrike" baseline="0" dirty="0">
                <a:solidFill>
                  <a:srgbClr val="000000"/>
                </a:solidFill>
                <a:latin typeface="Times New Roman" panose="02020603050405020304" pitchFamily="18" charset="0"/>
              </a:rPr>
              <a:t>: Importing and formatting data sets, displaying data, data pre-processing. </a:t>
            </a:r>
          </a:p>
          <a:p>
            <a:pPr lvl="1">
              <a:buFont typeface="Wingdings" panose="05000000000000000000" pitchFamily="2" charset="2"/>
              <a:buChar char="ü"/>
            </a:pPr>
            <a:r>
              <a:rPr lang="en-US" sz="2000" b="0" i="1" u="none" strike="noStrike" baseline="0" dirty="0">
                <a:solidFill>
                  <a:srgbClr val="000000"/>
                </a:solidFill>
                <a:latin typeface="Times New Roman" panose="02020603050405020304" pitchFamily="18" charset="0"/>
              </a:rPr>
              <a:t>Introductory statistical analysis with Python: </a:t>
            </a:r>
            <a:r>
              <a:rPr lang="en-US" sz="2000" b="0" i="0" u="none" strike="noStrike" baseline="0" dirty="0">
                <a:solidFill>
                  <a:srgbClr val="000000"/>
                </a:solidFill>
                <a:latin typeface="Times New Roman" panose="02020603050405020304" pitchFamily="18" charset="0"/>
              </a:rPr>
              <a:t>Elementary statistics, randomness, sampling, probability distribution, confidence intervals, hypothesis testing, and A</a:t>
            </a:r>
            <a:r>
              <a:rPr lang="en-US" sz="2000" b="0" i="0" u="none" strike="noStrike" baseline="0" dirty="0">
                <a:solidFill>
                  <a:srgbClr val="000000"/>
                </a:solidFill>
                <a:latin typeface="Cambria Math" panose="02040503050406030204" pitchFamily="18" charset="0"/>
              </a:rPr>
              <a:t>/</a:t>
            </a:r>
            <a:r>
              <a:rPr lang="en-US" sz="2000" b="0" i="0" u="none" strike="noStrike" baseline="0" dirty="0">
                <a:solidFill>
                  <a:srgbClr val="000000"/>
                </a:solidFill>
                <a:latin typeface="Times New Roman" panose="02020603050405020304" pitchFamily="18" charset="0"/>
              </a:rPr>
              <a:t>B testing </a:t>
            </a:r>
          </a:p>
          <a:p>
            <a:pPr lvl="1">
              <a:buFont typeface="Wingdings" panose="05000000000000000000" pitchFamily="2" charset="2"/>
              <a:buChar char="ü"/>
            </a:pPr>
            <a:r>
              <a:rPr lang="en-US" sz="2000" b="0" i="1" u="none" strike="noStrike" baseline="0" dirty="0">
                <a:solidFill>
                  <a:srgbClr val="000000"/>
                </a:solidFill>
                <a:latin typeface="Times New Roman" panose="02020603050405020304" pitchFamily="18" charset="0"/>
              </a:rPr>
              <a:t>Basic data analysis, visualization, and machine learning</a:t>
            </a:r>
            <a:r>
              <a:rPr lang="en-US" sz="2000" b="0" i="0" u="none" strike="noStrike" baseline="0" dirty="0">
                <a:solidFill>
                  <a:srgbClr val="000000"/>
                </a:solidFill>
                <a:latin typeface="Times New Roman" panose="02020603050405020304" pitchFamily="18" charset="0"/>
              </a:rPr>
              <a:t>: Data pre-processing, basic supervised/unsupervised learning, performance evaluation metrics. </a:t>
            </a:r>
          </a:p>
          <a:p>
            <a:endParaRPr lang="en-US" sz="1800" b="0" i="0" u="none" strike="noStrike" baseline="0" dirty="0">
              <a:solidFill>
                <a:srgbClr val="000000"/>
              </a:solidFill>
              <a:latin typeface="Times New Roman" panose="02020603050405020304" pitchFamily="18" charset="0"/>
            </a:endParaRPr>
          </a:p>
          <a:p>
            <a:pPr marL="0" indent="0">
              <a:buNone/>
            </a:pPr>
            <a:endParaRPr lang="en-US" dirty="0"/>
          </a:p>
        </p:txBody>
      </p:sp>
      <p:sp>
        <p:nvSpPr>
          <p:cNvPr id="3" name="Slide Number Placeholder 2">
            <a:extLst>
              <a:ext uri="{FF2B5EF4-FFF2-40B4-BE49-F238E27FC236}">
                <a16:creationId xmlns:a16="http://schemas.microsoft.com/office/drawing/2014/main" id="{F9077546-A249-42E7-B0A3-613070744846}"/>
              </a:ext>
            </a:extLst>
          </p:cNvPr>
          <p:cNvSpPr>
            <a:spLocks noGrp="1"/>
          </p:cNvSpPr>
          <p:nvPr>
            <p:ph type="sldNum" sz="quarter" idx="11"/>
          </p:nvPr>
        </p:nvSpPr>
        <p:spPr/>
        <p:txBody>
          <a:bodyPr/>
          <a:lstStyle/>
          <a:p>
            <a:pPr>
              <a:defRPr/>
            </a:pPr>
            <a:fld id="{13B18A8D-AB88-4BA3-B436-48639E309B0B}" type="slidenum">
              <a:rPr lang="en-US" smtClean="0"/>
              <a:pPr>
                <a:defRPr/>
              </a:pPr>
              <a:t>5</a:t>
            </a:fld>
            <a:endParaRPr lang="en-US" dirty="0"/>
          </a:p>
        </p:txBody>
      </p:sp>
      <p:sp>
        <p:nvSpPr>
          <p:cNvPr id="4" name="Title 3">
            <a:extLst>
              <a:ext uri="{FF2B5EF4-FFF2-40B4-BE49-F238E27FC236}">
                <a16:creationId xmlns:a16="http://schemas.microsoft.com/office/drawing/2014/main" id="{430AE034-DD58-4DD8-8A53-D0E4F118624E}"/>
              </a:ext>
            </a:extLst>
          </p:cNvPr>
          <p:cNvSpPr>
            <a:spLocks noGrp="1"/>
          </p:cNvSpPr>
          <p:nvPr>
            <p:ph type="title"/>
          </p:nvPr>
        </p:nvSpPr>
        <p:spPr/>
        <p:txBody>
          <a:bodyPr/>
          <a:lstStyle/>
          <a:p>
            <a:r>
              <a:rPr lang="en-US" dirty="0"/>
              <a:t>Course Content</a:t>
            </a:r>
          </a:p>
        </p:txBody>
      </p:sp>
    </p:spTree>
    <p:extLst>
      <p:ext uri="{BB962C8B-B14F-4D97-AF65-F5344CB8AC3E}">
        <p14:creationId xmlns:p14="http://schemas.microsoft.com/office/powerpoint/2010/main" val="2629355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D5DFF3-E2C3-4A1C-BE65-65571DCCA1A1}"/>
              </a:ext>
            </a:extLst>
          </p:cNvPr>
          <p:cNvSpPr>
            <a:spLocks noGrp="1"/>
          </p:cNvSpPr>
          <p:nvPr>
            <p:ph idx="1"/>
          </p:nvPr>
        </p:nvSpPr>
        <p:spPr/>
        <p:txBody>
          <a:bodyPr/>
          <a:lstStyle/>
          <a:p>
            <a:pPr>
              <a:buFont typeface="Wingdings" panose="05000000000000000000" pitchFamily="2" charset="2"/>
              <a:buChar char="ü"/>
            </a:pPr>
            <a:r>
              <a:rPr lang="en-US" b="0" i="0" u="none" strike="noStrike" baseline="0" dirty="0">
                <a:solidFill>
                  <a:srgbClr val="000000"/>
                </a:solidFill>
                <a:latin typeface="Times New Roman" panose="02020603050405020304" pitchFamily="18" charset="0"/>
              </a:rPr>
              <a:t>Be able to implement basic Python programs using computational thinking concepts. </a:t>
            </a:r>
          </a:p>
          <a:p>
            <a:pPr>
              <a:buFont typeface="Wingdings" panose="05000000000000000000" pitchFamily="2" charset="2"/>
              <a:buChar char="ü"/>
            </a:pPr>
            <a:r>
              <a:rPr lang="en-US" b="0" i="0" u="none" strike="noStrike" baseline="0" dirty="0">
                <a:solidFill>
                  <a:srgbClr val="000000"/>
                </a:solidFill>
                <a:latin typeface="Times New Roman" panose="02020603050405020304" pitchFamily="18" charset="0"/>
              </a:rPr>
              <a:t>Know basic Python programming constructs and libraries relevant to data science. </a:t>
            </a:r>
          </a:p>
          <a:p>
            <a:pPr>
              <a:buFont typeface="Wingdings" panose="05000000000000000000" pitchFamily="2" charset="2"/>
              <a:buChar char="ü"/>
            </a:pPr>
            <a:r>
              <a:rPr lang="en-US" b="0" i="0" u="none" strike="noStrike" baseline="0" dirty="0">
                <a:solidFill>
                  <a:srgbClr val="000000"/>
                </a:solidFill>
                <a:latin typeface="Times New Roman" panose="02020603050405020304" pitchFamily="18" charset="0"/>
              </a:rPr>
              <a:t>Be able to write Python scripts to perform fundamental data analytics and basic visualization. </a:t>
            </a:r>
          </a:p>
          <a:p>
            <a:endParaRPr lang="en-US" dirty="0"/>
          </a:p>
        </p:txBody>
      </p:sp>
      <p:sp>
        <p:nvSpPr>
          <p:cNvPr id="3" name="Slide Number Placeholder 2">
            <a:extLst>
              <a:ext uri="{FF2B5EF4-FFF2-40B4-BE49-F238E27FC236}">
                <a16:creationId xmlns:a16="http://schemas.microsoft.com/office/drawing/2014/main" id="{D2277BDA-F228-49B0-9254-1C3E238DDC91}"/>
              </a:ext>
            </a:extLst>
          </p:cNvPr>
          <p:cNvSpPr>
            <a:spLocks noGrp="1"/>
          </p:cNvSpPr>
          <p:nvPr>
            <p:ph type="sldNum" sz="quarter" idx="11"/>
          </p:nvPr>
        </p:nvSpPr>
        <p:spPr/>
        <p:txBody>
          <a:bodyPr/>
          <a:lstStyle/>
          <a:p>
            <a:pPr>
              <a:defRPr/>
            </a:pPr>
            <a:fld id="{13B18A8D-AB88-4BA3-B436-48639E309B0B}" type="slidenum">
              <a:rPr lang="en-US" smtClean="0"/>
              <a:pPr>
                <a:defRPr/>
              </a:pPr>
              <a:t>6</a:t>
            </a:fld>
            <a:endParaRPr lang="en-US" dirty="0"/>
          </a:p>
        </p:txBody>
      </p:sp>
      <p:sp>
        <p:nvSpPr>
          <p:cNvPr id="4" name="Title 3">
            <a:extLst>
              <a:ext uri="{FF2B5EF4-FFF2-40B4-BE49-F238E27FC236}">
                <a16:creationId xmlns:a16="http://schemas.microsoft.com/office/drawing/2014/main" id="{C20963BD-5F1B-4FC5-BCB1-3A3C296165A6}"/>
              </a:ext>
            </a:extLst>
          </p:cNvPr>
          <p:cNvSpPr>
            <a:spLocks noGrp="1"/>
          </p:cNvSpPr>
          <p:nvPr>
            <p:ph type="title"/>
          </p:nvPr>
        </p:nvSpPr>
        <p:spPr/>
        <p:txBody>
          <a:bodyPr/>
          <a:lstStyle/>
          <a:p>
            <a:r>
              <a:rPr lang="en-US" dirty="0"/>
              <a:t>Learning outcome</a:t>
            </a:r>
          </a:p>
        </p:txBody>
      </p:sp>
    </p:spTree>
    <p:extLst>
      <p:ext uri="{BB962C8B-B14F-4D97-AF65-F5344CB8AC3E}">
        <p14:creationId xmlns:p14="http://schemas.microsoft.com/office/powerpoint/2010/main" val="3288723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CB9177-08CA-4839-BF3A-AC9A566236CC}"/>
              </a:ext>
            </a:extLst>
          </p:cNvPr>
          <p:cNvSpPr>
            <a:spLocks noGrp="1"/>
          </p:cNvSpPr>
          <p:nvPr>
            <p:ph idx="1"/>
          </p:nvPr>
        </p:nvSpPr>
        <p:spPr>
          <a:xfrm>
            <a:off x="347451" y="1066800"/>
            <a:ext cx="8487504" cy="5486400"/>
          </a:xfrm>
        </p:spPr>
        <p:txBody>
          <a:bodyPr/>
          <a:lstStyle/>
          <a:p>
            <a:r>
              <a:rPr lang="en-US" dirty="0"/>
              <a:t>Online: </a:t>
            </a:r>
            <a:r>
              <a:rPr lang="en-US" dirty="0">
                <a:hlinkClick r:id="rId2"/>
              </a:rPr>
              <a:t>https://cocalc.com/doc/jupyter-notebook.html</a:t>
            </a:r>
            <a:r>
              <a:rPr lang="en-US" dirty="0"/>
              <a:t> </a:t>
            </a:r>
          </a:p>
          <a:p>
            <a:r>
              <a:rPr lang="en-US" dirty="0"/>
              <a:t>Individual: Download and Install Anaconda at </a:t>
            </a:r>
            <a:r>
              <a:rPr lang="en-US" dirty="0">
                <a:hlinkClick r:id="rId3"/>
              </a:rPr>
              <a:t>https://www.anaconda.com</a:t>
            </a:r>
            <a:r>
              <a:rPr lang="en-US" dirty="0"/>
              <a:t> </a:t>
            </a:r>
          </a:p>
        </p:txBody>
      </p:sp>
      <p:sp>
        <p:nvSpPr>
          <p:cNvPr id="3" name="Slide Number Placeholder 2">
            <a:extLst>
              <a:ext uri="{FF2B5EF4-FFF2-40B4-BE49-F238E27FC236}">
                <a16:creationId xmlns:a16="http://schemas.microsoft.com/office/drawing/2014/main" id="{6B900C85-0F5E-4BAB-B840-EDB7B1F2FB71}"/>
              </a:ext>
            </a:extLst>
          </p:cNvPr>
          <p:cNvSpPr>
            <a:spLocks noGrp="1"/>
          </p:cNvSpPr>
          <p:nvPr>
            <p:ph type="sldNum" sz="quarter" idx="11"/>
          </p:nvPr>
        </p:nvSpPr>
        <p:spPr/>
        <p:txBody>
          <a:bodyPr/>
          <a:lstStyle/>
          <a:p>
            <a:pPr>
              <a:defRPr/>
            </a:pPr>
            <a:fld id="{13B18A8D-AB88-4BA3-B436-48639E309B0B}" type="slidenum">
              <a:rPr lang="en-US" smtClean="0"/>
              <a:pPr>
                <a:defRPr/>
              </a:pPr>
              <a:t>7</a:t>
            </a:fld>
            <a:endParaRPr lang="en-US" dirty="0"/>
          </a:p>
        </p:txBody>
      </p:sp>
      <p:sp>
        <p:nvSpPr>
          <p:cNvPr id="4" name="Title 3">
            <a:extLst>
              <a:ext uri="{FF2B5EF4-FFF2-40B4-BE49-F238E27FC236}">
                <a16:creationId xmlns:a16="http://schemas.microsoft.com/office/drawing/2014/main" id="{16FBFE28-D0E3-4D75-A8D4-98AC5F88D5BB}"/>
              </a:ext>
            </a:extLst>
          </p:cNvPr>
          <p:cNvSpPr>
            <a:spLocks noGrp="1"/>
          </p:cNvSpPr>
          <p:nvPr>
            <p:ph type="title"/>
          </p:nvPr>
        </p:nvSpPr>
        <p:spPr/>
        <p:txBody>
          <a:bodyPr/>
          <a:lstStyle/>
          <a:p>
            <a:r>
              <a:rPr lang="en-US" dirty="0"/>
              <a:t>Laboratory Environment</a:t>
            </a:r>
          </a:p>
        </p:txBody>
      </p:sp>
    </p:spTree>
    <p:extLst>
      <p:ext uri="{BB962C8B-B14F-4D97-AF65-F5344CB8AC3E}">
        <p14:creationId xmlns:p14="http://schemas.microsoft.com/office/powerpoint/2010/main" val="2802545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1CABC4-37C7-4328-BDAA-8381040AF1DA}"/>
              </a:ext>
            </a:extLst>
          </p:cNvPr>
          <p:cNvSpPr>
            <a:spLocks noGrp="1"/>
          </p:cNvSpPr>
          <p:nvPr>
            <p:ph idx="1"/>
          </p:nvPr>
        </p:nvSpPr>
        <p:spPr>
          <a:xfrm>
            <a:off x="693095" y="1316725"/>
            <a:ext cx="8026647" cy="3955715"/>
          </a:xfrm>
        </p:spPr>
        <p:txBody>
          <a:bodyPr/>
          <a:lstStyle/>
          <a:p>
            <a:pPr marL="457200" indent="-457200">
              <a:buFont typeface="+mj-lt"/>
              <a:buAutoNum type="arabicPeriod"/>
            </a:pPr>
            <a:r>
              <a:rPr lang="en-US" dirty="0"/>
              <a:t>Midterm 1 (</a:t>
            </a:r>
            <a:r>
              <a:rPr lang="en-US" dirty="0">
                <a:solidFill>
                  <a:srgbClr val="FF0000"/>
                </a:solidFill>
              </a:rPr>
              <a:t>14%</a:t>
            </a:r>
            <a:r>
              <a:rPr lang="en-US" dirty="0"/>
              <a:t>): Computational thinking with programming principles </a:t>
            </a:r>
          </a:p>
          <a:p>
            <a:pPr marL="457200" indent="-457200">
              <a:buFont typeface="+mj-lt"/>
              <a:buAutoNum type="arabicPeriod"/>
            </a:pPr>
            <a:r>
              <a:rPr lang="en-US" dirty="0"/>
              <a:t>Midterm 2 (</a:t>
            </a:r>
            <a:r>
              <a:rPr lang="en-US" dirty="0">
                <a:solidFill>
                  <a:srgbClr val="FF0000"/>
                </a:solidFill>
              </a:rPr>
              <a:t>14%</a:t>
            </a:r>
            <a:r>
              <a:rPr lang="en-US" dirty="0"/>
              <a:t>): Statistical analysis</a:t>
            </a:r>
          </a:p>
          <a:p>
            <a:pPr marL="457200" indent="-457200">
              <a:buFont typeface="+mj-lt"/>
              <a:buAutoNum type="arabicPeriod"/>
            </a:pPr>
            <a:r>
              <a:rPr lang="en-US" dirty="0"/>
              <a:t>Midterm 3 (</a:t>
            </a:r>
            <a:r>
              <a:rPr lang="en-US" dirty="0">
                <a:solidFill>
                  <a:srgbClr val="FF0000"/>
                </a:solidFill>
              </a:rPr>
              <a:t>14%</a:t>
            </a:r>
            <a:r>
              <a:rPr lang="en-US" dirty="0"/>
              <a:t>): Computational thinking with Data modeling</a:t>
            </a:r>
          </a:p>
          <a:p>
            <a:pPr marL="457200" indent="-457200">
              <a:buFont typeface="+mj-lt"/>
              <a:buAutoNum type="arabicPeriod"/>
            </a:pPr>
            <a:r>
              <a:rPr lang="en-US" dirty="0"/>
              <a:t>Lab participation (</a:t>
            </a:r>
            <a:r>
              <a:rPr lang="en-US" dirty="0">
                <a:solidFill>
                  <a:srgbClr val="FF0000"/>
                </a:solidFill>
              </a:rPr>
              <a:t>6%</a:t>
            </a:r>
            <a:r>
              <a:rPr lang="en-US" dirty="0"/>
              <a:t>)</a:t>
            </a:r>
          </a:p>
          <a:p>
            <a:pPr marL="457200" indent="-457200">
              <a:buFont typeface="+mj-lt"/>
              <a:buAutoNum type="arabicPeriod"/>
            </a:pPr>
            <a:r>
              <a:rPr lang="en-US" dirty="0"/>
              <a:t>Labs (</a:t>
            </a:r>
            <a:r>
              <a:rPr lang="en-US" dirty="0">
                <a:solidFill>
                  <a:srgbClr val="FF0000"/>
                </a:solidFill>
              </a:rPr>
              <a:t>15%</a:t>
            </a:r>
            <a:r>
              <a:rPr lang="en-US" dirty="0"/>
              <a:t>)</a:t>
            </a:r>
          </a:p>
          <a:p>
            <a:pPr marL="457200" indent="-457200">
              <a:buFont typeface="+mj-lt"/>
              <a:buAutoNum type="arabicPeriod"/>
            </a:pPr>
            <a:r>
              <a:rPr lang="en-US" dirty="0"/>
              <a:t>Quizzes (</a:t>
            </a:r>
            <a:r>
              <a:rPr lang="en-US" dirty="0">
                <a:solidFill>
                  <a:srgbClr val="FF0000"/>
                </a:solidFill>
              </a:rPr>
              <a:t>12%</a:t>
            </a:r>
            <a:r>
              <a:rPr lang="en-US" dirty="0"/>
              <a:t>)</a:t>
            </a:r>
          </a:p>
          <a:p>
            <a:pPr marL="457200" indent="-457200">
              <a:buFont typeface="+mj-lt"/>
              <a:buAutoNum type="arabicPeriod"/>
            </a:pPr>
            <a:r>
              <a:rPr lang="en-US" dirty="0"/>
              <a:t>Project (</a:t>
            </a:r>
            <a:r>
              <a:rPr lang="en-US" dirty="0">
                <a:solidFill>
                  <a:srgbClr val="FF0000"/>
                </a:solidFill>
              </a:rPr>
              <a:t>25%</a:t>
            </a:r>
            <a:r>
              <a:rPr lang="en-US" dirty="0"/>
              <a:t>)</a:t>
            </a:r>
          </a:p>
        </p:txBody>
      </p:sp>
      <p:sp>
        <p:nvSpPr>
          <p:cNvPr id="3" name="Slide Number Placeholder 2">
            <a:extLst>
              <a:ext uri="{FF2B5EF4-FFF2-40B4-BE49-F238E27FC236}">
                <a16:creationId xmlns:a16="http://schemas.microsoft.com/office/drawing/2014/main" id="{F9077546-A249-42E7-B0A3-613070744846}"/>
              </a:ext>
            </a:extLst>
          </p:cNvPr>
          <p:cNvSpPr>
            <a:spLocks noGrp="1"/>
          </p:cNvSpPr>
          <p:nvPr>
            <p:ph type="sldNum" sz="quarter" idx="11"/>
          </p:nvPr>
        </p:nvSpPr>
        <p:spPr/>
        <p:txBody>
          <a:bodyPr/>
          <a:lstStyle/>
          <a:p>
            <a:pPr>
              <a:defRPr/>
            </a:pPr>
            <a:fld id="{13B18A8D-AB88-4BA3-B436-48639E309B0B}" type="slidenum">
              <a:rPr lang="en-US" smtClean="0"/>
              <a:pPr>
                <a:defRPr/>
              </a:pPr>
              <a:t>8</a:t>
            </a:fld>
            <a:endParaRPr lang="en-US" dirty="0"/>
          </a:p>
        </p:txBody>
      </p:sp>
      <p:sp>
        <p:nvSpPr>
          <p:cNvPr id="4" name="Title 3">
            <a:extLst>
              <a:ext uri="{FF2B5EF4-FFF2-40B4-BE49-F238E27FC236}">
                <a16:creationId xmlns:a16="http://schemas.microsoft.com/office/drawing/2014/main" id="{430AE034-DD58-4DD8-8A53-D0E4F118624E}"/>
              </a:ext>
            </a:extLst>
          </p:cNvPr>
          <p:cNvSpPr>
            <a:spLocks noGrp="1"/>
          </p:cNvSpPr>
          <p:nvPr>
            <p:ph type="title"/>
          </p:nvPr>
        </p:nvSpPr>
        <p:spPr/>
        <p:txBody>
          <a:bodyPr/>
          <a:lstStyle/>
          <a:p>
            <a:r>
              <a:rPr lang="en-US" dirty="0"/>
              <a:t>Course Requirements</a:t>
            </a:r>
          </a:p>
        </p:txBody>
      </p:sp>
      <p:sp>
        <p:nvSpPr>
          <p:cNvPr id="5" name="TextBox 4">
            <a:extLst>
              <a:ext uri="{FF2B5EF4-FFF2-40B4-BE49-F238E27FC236}">
                <a16:creationId xmlns:a16="http://schemas.microsoft.com/office/drawing/2014/main" id="{799CE340-65E4-4BDF-B51D-B407EECAD530}"/>
              </a:ext>
            </a:extLst>
          </p:cNvPr>
          <p:cNvSpPr txBox="1"/>
          <p:nvPr/>
        </p:nvSpPr>
        <p:spPr>
          <a:xfrm>
            <a:off x="5532124" y="4120290"/>
            <a:ext cx="3187617" cy="1754326"/>
          </a:xfrm>
          <a:prstGeom prst="rect">
            <a:avLst/>
          </a:prstGeom>
          <a:noFill/>
        </p:spPr>
        <p:txBody>
          <a:bodyPr wrap="square" rtlCol="0">
            <a:spAutoFit/>
          </a:bodyPr>
          <a:lstStyle/>
          <a:p>
            <a:r>
              <a:rPr lang="en-US" dirty="0"/>
              <a:t>&gt;= 90	: A</a:t>
            </a:r>
          </a:p>
          <a:p>
            <a:r>
              <a:rPr lang="en-US" dirty="0"/>
              <a:t>&gt;=80	: B</a:t>
            </a:r>
          </a:p>
          <a:p>
            <a:r>
              <a:rPr lang="en-US" dirty="0"/>
              <a:t>&gt;=70	: C</a:t>
            </a:r>
          </a:p>
          <a:p>
            <a:r>
              <a:rPr lang="en-US" dirty="0"/>
              <a:t>&gt;=55	: D</a:t>
            </a:r>
          </a:p>
          <a:p>
            <a:r>
              <a:rPr lang="en-US" dirty="0"/>
              <a:t>&lt; 55	: </a:t>
            </a:r>
            <a:r>
              <a:rPr lang="en-US" dirty="0">
                <a:solidFill>
                  <a:srgbClr val="FF0000"/>
                </a:solidFill>
              </a:rPr>
              <a:t>F</a:t>
            </a:r>
          </a:p>
          <a:p>
            <a:endParaRPr lang="en-US" dirty="0"/>
          </a:p>
        </p:txBody>
      </p:sp>
    </p:spTree>
    <p:extLst>
      <p:ext uri="{BB962C8B-B14F-4D97-AF65-F5344CB8AC3E}">
        <p14:creationId xmlns:p14="http://schemas.microsoft.com/office/powerpoint/2010/main" val="1613340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3096" y="1066800"/>
            <a:ext cx="8257074" cy="5486400"/>
          </a:xfrm>
        </p:spPr>
        <p:txBody>
          <a:bodyPr/>
          <a:lstStyle/>
          <a:p>
            <a:pPr algn="just">
              <a:spcBef>
                <a:spcPts val="2000"/>
              </a:spcBef>
              <a:buFont typeface="Wingdings" panose="05000000000000000000" pitchFamily="2" charset="2"/>
              <a:buChar char="ü"/>
            </a:pPr>
            <a:r>
              <a:rPr lang="en-US" u="sng" dirty="0"/>
              <a:t>Contingency Statement</a:t>
            </a:r>
            <a:r>
              <a:rPr lang="en-US" dirty="0"/>
              <a:t>: If Texas Tech University campus operations are </a:t>
            </a:r>
            <a:r>
              <a:rPr lang="en-US" dirty="0">
                <a:highlight>
                  <a:srgbClr val="FFFF00"/>
                </a:highlight>
              </a:rPr>
              <a:t>required to change because of health concerns related to the COVID-19 pandemic</a:t>
            </a:r>
            <a:r>
              <a:rPr lang="en-US" dirty="0"/>
              <a:t>, it is possible that this </a:t>
            </a:r>
            <a:r>
              <a:rPr lang="en-US" dirty="0">
                <a:highlight>
                  <a:srgbClr val="FFFF00"/>
                </a:highlight>
              </a:rPr>
              <a:t>course will move to a fully online delivery format</a:t>
            </a:r>
            <a:r>
              <a:rPr lang="en-US" dirty="0"/>
              <a:t>. Should that be necessary, students will be advised of technical and/or </a:t>
            </a:r>
            <a:r>
              <a:rPr lang="en-US" dirty="0">
                <a:highlight>
                  <a:srgbClr val="FFFF00"/>
                </a:highlight>
              </a:rPr>
              <a:t>equipment requirements, including remote proctoring software</a:t>
            </a:r>
            <a:r>
              <a:rPr lang="en-US" dirty="0"/>
              <a:t>.</a:t>
            </a:r>
          </a:p>
          <a:p>
            <a:pPr lvl="1" algn="just">
              <a:spcBef>
                <a:spcPts val="0"/>
              </a:spcBef>
            </a:pPr>
            <a:endParaRPr lang="en-US" sz="800" dirty="0"/>
          </a:p>
          <a:p>
            <a:pPr algn="just">
              <a:spcBef>
                <a:spcPts val="0"/>
              </a:spcBef>
              <a:buFont typeface="Wingdings" panose="05000000000000000000" pitchFamily="2" charset="2"/>
              <a:buChar char="ü"/>
            </a:pPr>
            <a:r>
              <a:rPr lang="en-US" dirty="0"/>
              <a:t>I</a:t>
            </a:r>
            <a:r>
              <a:rPr lang="en-US" u="sng" dirty="0"/>
              <a:t>llness-based Statement</a:t>
            </a:r>
            <a:r>
              <a:rPr lang="en-US" dirty="0"/>
              <a:t>: </a:t>
            </a:r>
            <a:r>
              <a:rPr lang="en-US" dirty="0">
                <a:solidFill>
                  <a:srgbClr val="FF0000"/>
                </a:solidFill>
              </a:rPr>
              <a:t>See from syllabus</a:t>
            </a:r>
            <a:r>
              <a:rPr lang="en-US" dirty="0"/>
              <a:t>.</a:t>
            </a:r>
          </a:p>
          <a:p>
            <a:pPr lvl="1" algn="just">
              <a:spcBef>
                <a:spcPts val="0"/>
              </a:spcBef>
            </a:pPr>
            <a:endParaRPr lang="en-US" dirty="0"/>
          </a:p>
          <a:p>
            <a:pPr algn="just">
              <a:spcBef>
                <a:spcPts val="0"/>
              </a:spcBef>
              <a:buFont typeface="Wingdings" panose="05000000000000000000" pitchFamily="2" charset="2"/>
              <a:buChar char="ü"/>
            </a:pPr>
            <a:r>
              <a:rPr lang="en-US" u="sng" dirty="0"/>
              <a:t>Useful links</a:t>
            </a:r>
            <a:r>
              <a:rPr lang="en-US" dirty="0"/>
              <a:t>:</a:t>
            </a:r>
          </a:p>
          <a:p>
            <a:pPr lvl="2">
              <a:buFont typeface="Wingdings" panose="05000000000000000000" pitchFamily="2" charset="2"/>
              <a:buChar char="Ø"/>
            </a:pPr>
            <a:r>
              <a:rPr lang="en-US" sz="2000" dirty="0">
                <a:hlinkClick r:id="rId3"/>
              </a:rPr>
              <a:t>Student Health Services </a:t>
            </a:r>
            <a:endParaRPr lang="en-US" sz="2000" dirty="0"/>
          </a:p>
          <a:p>
            <a:pPr lvl="2">
              <a:buFont typeface="Wingdings" panose="05000000000000000000" pitchFamily="2" charset="2"/>
              <a:buChar char="Ø"/>
            </a:pPr>
            <a:r>
              <a:rPr lang="en-US" sz="2000" dirty="0">
                <a:hlinkClick r:id="rId4"/>
              </a:rPr>
              <a:t>Student Affair COVID-19</a:t>
            </a:r>
            <a:r>
              <a:rPr lang="en-US" sz="2000" dirty="0"/>
              <a:t> </a:t>
            </a:r>
          </a:p>
          <a:p>
            <a:pPr lvl="2">
              <a:buFont typeface="Wingdings" panose="05000000000000000000" pitchFamily="2" charset="2"/>
              <a:buChar char="Ø"/>
            </a:pPr>
            <a:r>
              <a:rPr lang="en-US" sz="2000" dirty="0">
                <a:hlinkClick r:id="rId5"/>
              </a:rPr>
              <a:t>Student COVID-19 Protocol </a:t>
            </a:r>
            <a:endParaRPr lang="en-US" sz="2000" dirty="0"/>
          </a:p>
          <a:p>
            <a:pPr lvl="2">
              <a:buFont typeface="Wingdings" panose="05000000000000000000" pitchFamily="2" charset="2"/>
              <a:buChar char="Ø"/>
            </a:pPr>
            <a:r>
              <a:rPr lang="en-US" sz="2000" dirty="0">
                <a:hlinkClick r:id="rId6"/>
              </a:rPr>
              <a:t>Texas Tech Commitment</a:t>
            </a:r>
            <a:r>
              <a:rPr lang="en-US" sz="2000" dirty="0"/>
              <a:t> </a:t>
            </a:r>
          </a:p>
          <a:p>
            <a:pPr marL="230187" lvl="1" indent="0" algn="just">
              <a:spcBef>
                <a:spcPts val="0"/>
              </a:spcBef>
              <a:buNone/>
            </a:pPr>
            <a:endParaRPr lang="en-US" dirty="0"/>
          </a:p>
        </p:txBody>
      </p:sp>
      <p:sp>
        <p:nvSpPr>
          <p:cNvPr id="3" name="Slide Number Placeholder 2"/>
          <p:cNvSpPr>
            <a:spLocks noGrp="1"/>
          </p:cNvSpPr>
          <p:nvPr>
            <p:ph type="sldNum" sz="quarter" idx="11"/>
          </p:nvPr>
        </p:nvSpPr>
        <p:spPr/>
        <p:txBody>
          <a:bodyPr/>
          <a:lstStyle/>
          <a:p>
            <a:pPr>
              <a:defRPr/>
            </a:pPr>
            <a:fld id="{13B18A8D-AB88-4BA3-B436-48639E309B0B}" type="slidenum">
              <a:rPr lang="en-US" smtClean="0"/>
              <a:pPr>
                <a:defRPr/>
              </a:pPr>
              <a:t>9</a:t>
            </a:fld>
            <a:endParaRPr lang="en-US" dirty="0"/>
          </a:p>
        </p:txBody>
      </p:sp>
      <p:sp>
        <p:nvSpPr>
          <p:cNvPr id="4" name="Title 3"/>
          <p:cNvSpPr>
            <a:spLocks noGrp="1"/>
          </p:cNvSpPr>
          <p:nvPr>
            <p:ph type="title"/>
          </p:nvPr>
        </p:nvSpPr>
        <p:spPr/>
        <p:txBody>
          <a:bodyPr/>
          <a:lstStyle/>
          <a:p>
            <a:r>
              <a:rPr lang="en-US" dirty="0"/>
              <a:t>COVID-19 Instruction</a:t>
            </a:r>
          </a:p>
        </p:txBody>
      </p:sp>
    </p:spTree>
    <p:extLst>
      <p:ext uri="{BB962C8B-B14F-4D97-AF65-F5344CB8AC3E}">
        <p14:creationId xmlns:p14="http://schemas.microsoft.com/office/powerpoint/2010/main" val="1708841471"/>
      </p:ext>
    </p:extLst>
  </p:cSld>
  <p:clrMapOvr>
    <a:masterClrMapping/>
  </p:clrMapOvr>
</p:sld>
</file>

<file path=ppt/theme/theme1.xml><?xml version="1.0" encoding="utf-8"?>
<a:theme xmlns:a="http://schemas.openxmlformats.org/drawingml/2006/main" name="ONR_Theme">
  <a:themeElements>
    <a:clrScheme name="Custom 12">
      <a:dk1>
        <a:sysClr val="windowText" lastClr="000000"/>
      </a:dk1>
      <a:lt1>
        <a:sysClr val="window" lastClr="FFFFFF"/>
      </a:lt1>
      <a:dk2>
        <a:srgbClr val="1F497D"/>
      </a:dk2>
      <a:lt2>
        <a:srgbClr val="EEECE1"/>
      </a:lt2>
      <a:accent1>
        <a:srgbClr val="4E8EDB"/>
      </a:accent1>
      <a:accent2>
        <a:srgbClr val="C90E0C"/>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115834</TotalTime>
  <Words>1428</Words>
  <Application>Microsoft Office PowerPoint</Application>
  <PresentationFormat>On-screen Show (4:3)</PresentationFormat>
  <Paragraphs>133</Paragraphs>
  <Slides>19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Cambria Math</vt:lpstr>
      <vt:lpstr>Times New Roman</vt:lpstr>
      <vt:lpstr>Wingdings</vt:lpstr>
      <vt:lpstr>ONR_Theme</vt:lpstr>
      <vt:lpstr>EGR 1330 Computational Thinking with Data Science</vt:lpstr>
      <vt:lpstr>Instructors</vt:lpstr>
      <vt:lpstr>Text book: Inferential Thinking</vt:lpstr>
      <vt:lpstr>Blackboard</vt:lpstr>
      <vt:lpstr>Course Content</vt:lpstr>
      <vt:lpstr>Learning outcome</vt:lpstr>
      <vt:lpstr>Laboratory Environment</vt:lpstr>
      <vt:lpstr>Course Requirements</vt:lpstr>
      <vt:lpstr>COVID-19 Instruction</vt:lpstr>
      <vt:lpstr>Illness-based Statements</vt:lpstr>
      <vt:lpstr>Illness-based Statements</vt:lpstr>
      <vt:lpstr>Illness-based Statements</vt:lpstr>
      <vt:lpstr>COVID-19 Policies and Procedures in Engineering Buildings</vt:lpstr>
      <vt:lpstr>COVID-19 Policies and Procedures in Engineering Buildings</vt:lpstr>
      <vt:lpstr>Classroom Policy</vt:lpstr>
      <vt:lpstr>ADA Statement</vt:lpstr>
      <vt:lpstr>Academic Integrity Statement</vt:lpstr>
      <vt:lpstr>Religious Holiday Statement</vt:lpstr>
      <vt:lpstr>Ethical Policy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Shad Holt</dc:creator>
  <cp:keywords/>
  <dc:description/>
  <cp:lastModifiedBy>Nguyen, Long</cp:lastModifiedBy>
  <cp:revision>1692</cp:revision>
  <cp:lastPrinted>2020-07-23T19:00:31Z</cp:lastPrinted>
  <dcterms:created xsi:type="dcterms:W3CDTF">2010-10-19T21:02:23Z</dcterms:created>
  <dcterms:modified xsi:type="dcterms:W3CDTF">2020-08-19T20:28:23Z</dcterms:modified>
  <cp:category/>
</cp:coreProperties>
</file>