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712" r:id="rId2"/>
    <p:sldId id="684" r:id="rId3"/>
    <p:sldId id="713" r:id="rId4"/>
    <p:sldId id="710" r:id="rId5"/>
    <p:sldId id="715" r:id="rId6"/>
    <p:sldId id="714" r:id="rId7"/>
    <p:sldId id="711" r:id="rId8"/>
    <p:sldId id="683" r:id="rId9"/>
    <p:sldId id="716" r:id="rId10"/>
    <p:sldId id="718" r:id="rId11"/>
    <p:sldId id="717" r:id="rId12"/>
    <p:sldId id="719" r:id="rId13"/>
    <p:sldId id="720" r:id="rId14"/>
    <p:sldId id="721" r:id="rId15"/>
    <p:sldId id="722" r:id="rId16"/>
    <p:sldId id="723" r:id="rId1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BDFBFA14-EF8A-425A-9B83-202A761E1D81}">
          <p14:sldIdLst>
            <p14:sldId id="712"/>
            <p14:sldId id="684"/>
            <p14:sldId id="713"/>
            <p14:sldId id="710"/>
            <p14:sldId id="715"/>
            <p14:sldId id="714"/>
            <p14:sldId id="711"/>
            <p14:sldId id="683"/>
            <p14:sldId id="716"/>
            <p14:sldId id="718"/>
            <p14:sldId id="717"/>
            <p14:sldId id="719"/>
            <p14:sldId id="720"/>
            <p14:sldId id="721"/>
            <p14:sldId id="722"/>
            <p14:sldId id="7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0A0C"/>
    <a:srgbClr val="000096"/>
    <a:srgbClr val="000039"/>
    <a:srgbClr val="000054"/>
    <a:srgbClr val="FFDD08"/>
    <a:srgbClr val="000074"/>
    <a:srgbClr val="B10C0C"/>
    <a:srgbClr val="35ADFF"/>
    <a:srgbClr val="EBCCCC"/>
    <a:srgbClr val="D7F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EC548-A8FB-4D3A-B170-4C21EF294CAE}" v="1" dt="2020-08-17T02:19:37.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9" autoAdjust="0"/>
    <p:restoredTop sz="93277" autoAdjust="0"/>
  </p:normalViewPr>
  <p:slideViewPr>
    <p:cSldViewPr>
      <p:cViewPr varScale="1">
        <p:scale>
          <a:sx n="81" d="100"/>
          <a:sy n="81" d="100"/>
        </p:scale>
        <p:origin x="1519" y="2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79" d="100"/>
          <a:sy n="79" d="100"/>
        </p:scale>
        <p:origin x="-2464" y="-104"/>
      </p:cViewPr>
      <p:guideLst>
        <p:guide orient="horz" pos="2909"/>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332"/>
          </a:xfrm>
          <a:prstGeom prst="rect">
            <a:avLst/>
          </a:prstGeom>
        </p:spPr>
        <p:txBody>
          <a:bodyPr vert="horz" lIns="91440" tIns="45720" rIns="91440" bIns="45720" rtlCol="0"/>
          <a:lstStyle>
            <a:lvl1pPr algn="r">
              <a:defRPr sz="1200"/>
            </a:lvl1pPr>
          </a:lstStyle>
          <a:p>
            <a:fld id="{6E3A8D32-36C6-4B09-BCB3-215C06D7D31C}" type="datetimeFigureOut">
              <a:rPr lang="en-US" smtClean="0"/>
              <a:pPr/>
              <a:t>8/16/2020</a:t>
            </a:fld>
            <a:endParaRPr lang="en-US"/>
          </a:p>
        </p:txBody>
      </p:sp>
      <p:sp>
        <p:nvSpPr>
          <p:cNvPr id="4" name="Footer Placeholder 3"/>
          <p:cNvSpPr>
            <a:spLocks noGrp="1"/>
          </p:cNvSpPr>
          <p:nvPr>
            <p:ph type="ftr" sz="quarter" idx="2"/>
          </p:nvPr>
        </p:nvSpPr>
        <p:spPr>
          <a:xfrm>
            <a:off x="0" y="8773169"/>
            <a:ext cx="3037840" cy="461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3169"/>
            <a:ext cx="3037840" cy="461332"/>
          </a:xfrm>
          <a:prstGeom prst="rect">
            <a:avLst/>
          </a:prstGeom>
        </p:spPr>
        <p:txBody>
          <a:bodyPr vert="horz" lIns="91440" tIns="45720" rIns="91440" bIns="45720" rtlCol="0" anchor="b"/>
          <a:lstStyle>
            <a:lvl1pPr algn="r">
              <a:defRPr sz="1200"/>
            </a:lvl1pPr>
          </a:lstStyle>
          <a:p>
            <a:fld id="{11C474EC-94D2-4C30-A981-A59D4948AB91}" type="slidenum">
              <a:rPr lang="en-US" smtClean="0"/>
              <a:pPr/>
              <a:t>‹#›</a:t>
            </a:fld>
            <a:endParaRPr lang="en-US"/>
          </a:p>
        </p:txBody>
      </p:sp>
    </p:spTree>
    <p:extLst>
      <p:ext uri="{BB962C8B-B14F-4D97-AF65-F5344CB8AC3E}">
        <p14:creationId xmlns:p14="http://schemas.microsoft.com/office/powerpoint/2010/main" val="4426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03B070B-BDF4-46F4-8151-05E78C69BB0A}" type="datetimeFigureOut">
              <a:rPr lang="en-US"/>
              <a:pPr>
                <a:defRPr/>
              </a:pPr>
              <a:t>8/16/2020</a:t>
            </a:fld>
            <a:endParaRPr lang="en-US"/>
          </a:p>
        </p:txBody>
      </p:sp>
      <p:sp>
        <p:nvSpPr>
          <p:cNvPr id="4" name="Slide Image Placeholder 3"/>
          <p:cNvSpPr>
            <a:spLocks noGrp="1" noRot="1" noChangeAspect="1"/>
          </p:cNvSpPr>
          <p:nvPr>
            <p:ph type="sldImg" idx="2"/>
          </p:nvPr>
        </p:nvSpPr>
        <p:spPr>
          <a:xfrm>
            <a:off x="11969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F0FD1F9-7C04-42FC-9249-3609A85DCB89}" type="slidenum">
              <a:rPr lang="en-US"/>
              <a:pPr>
                <a:defRPr/>
              </a:pPr>
              <a:t>‹#›</a:t>
            </a:fld>
            <a:endParaRPr lang="en-US"/>
          </a:p>
        </p:txBody>
      </p:sp>
    </p:spTree>
    <p:extLst>
      <p:ext uri="{BB962C8B-B14F-4D97-AF65-F5344CB8AC3E}">
        <p14:creationId xmlns:p14="http://schemas.microsoft.com/office/powerpoint/2010/main" val="360385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1</a:t>
            </a:fld>
            <a:endParaRPr lang="en-US"/>
          </a:p>
        </p:txBody>
      </p:sp>
    </p:spTree>
    <p:extLst>
      <p:ext uri="{BB962C8B-B14F-4D97-AF65-F5344CB8AC3E}">
        <p14:creationId xmlns:p14="http://schemas.microsoft.com/office/powerpoint/2010/main" val="42884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8</a:t>
            </a:fld>
            <a:endParaRPr lang="en-US"/>
          </a:p>
        </p:txBody>
      </p:sp>
    </p:spTree>
    <p:extLst>
      <p:ext uri="{BB962C8B-B14F-4D97-AF65-F5344CB8AC3E}">
        <p14:creationId xmlns:p14="http://schemas.microsoft.com/office/powerpoint/2010/main" val="37248546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exas_Tech_Campus_Entrance.jpg"/>
          <p:cNvPicPr>
            <a:picLocks noChangeAspect="1"/>
          </p:cNvPicPr>
          <p:nvPr userDrawn="1"/>
        </p:nvPicPr>
        <p:blipFill>
          <a:blip r:embed="rId2" cstate="email">
            <a:lum bright="80000" contrast="-70000"/>
            <a:extLst>
              <a:ext uri="{28A0092B-C50C-407E-A947-70E740481C1C}">
                <a14:useLocalDpi xmlns:a14="http://schemas.microsoft.com/office/drawing/2010/main"/>
              </a:ext>
            </a:extLst>
          </a:blip>
          <a:srcRect/>
          <a:stretch>
            <a:fillRect/>
          </a:stretch>
        </p:blipFill>
        <p:spPr bwMode="auto">
          <a:xfrm>
            <a:off x="0" y="1143000"/>
            <a:ext cx="91440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4" cstate="email">
            <a:extLst>
              <a:ext uri="{BEBA8EAE-BF5A-486C-A8C5-ECC9F3942E4B}">
                <a14:imgProps xmlns:a14="http://schemas.microsoft.com/office/drawing/2010/main">
                  <a14:imgLayer r:embed="rId5">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62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3" cstate="email">
            <a:extLst>
              <a:ext uri="{BEBA8EAE-BF5A-486C-A8C5-ECC9F3942E4B}">
                <a14:imgProps xmlns:a14="http://schemas.microsoft.com/office/drawing/2010/main">
                  <a14:imgLayer r:embed="rId4">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images-1.jpg"/>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0" y="971081"/>
            <a:ext cx="9144000" cy="4915840"/>
          </a:xfrm>
          <a:prstGeom prst="rect">
            <a:avLst/>
          </a:prstGeom>
        </p:spPr>
      </p:pic>
    </p:spTree>
    <p:extLst>
      <p:ext uri="{BB962C8B-B14F-4D97-AF65-F5344CB8AC3E}">
        <p14:creationId xmlns:p14="http://schemas.microsoft.com/office/powerpoint/2010/main" val="1386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616701"/>
            <a:ext cx="9144000" cy="241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lumMod val="95000"/>
                </a:prstClr>
              </a:solidFill>
            </a:endParaRPr>
          </a:p>
        </p:txBody>
      </p:sp>
      <p:cxnSp>
        <p:nvCxnSpPr>
          <p:cNvPr id="9" name="Straight Connector 8"/>
          <p:cNvCxnSpPr/>
          <p:nvPr userDrawn="1"/>
        </p:nvCxnSpPr>
        <p:spPr>
          <a:xfrm>
            <a:off x="0" y="66167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Rectangle 12"/>
          <p:cNvSpPr>
            <a:spLocks noChangeArrowheads="1"/>
          </p:cNvSpPr>
          <p:nvPr userDrawn="1"/>
        </p:nvSpPr>
        <p:spPr bwMode="auto">
          <a:xfrm>
            <a:off x="923926" y="6610758"/>
            <a:ext cx="72961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1200" dirty="0">
                <a:solidFill>
                  <a:srgbClr val="F2F2F2"/>
                </a:solidFill>
                <a:latin typeface="Times New Roman" pitchFamily="18" charset="0"/>
                <a:cs typeface="Times New Roman" pitchFamily="18" charset="0"/>
              </a:rPr>
              <a:t>Whitacre College of Engineering - Texas Tech University</a:t>
            </a:r>
          </a:p>
        </p:txBody>
      </p:sp>
      <p:sp>
        <p:nvSpPr>
          <p:cNvPr id="3" name="Content Placeholder 2"/>
          <p:cNvSpPr>
            <a:spLocks noGrp="1"/>
          </p:cNvSpPr>
          <p:nvPr>
            <p:ph idx="1"/>
          </p:nvPr>
        </p:nvSpPr>
        <p:spPr>
          <a:xfrm>
            <a:off x="693095" y="1066800"/>
            <a:ext cx="8026647"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11"/>
          </p:nvPr>
        </p:nvSpPr>
        <p:spPr>
          <a:xfrm>
            <a:off x="8489949" y="6626226"/>
            <a:ext cx="654051" cy="241300"/>
          </a:xfrm>
        </p:spPr>
        <p:txBody>
          <a:bodyPr/>
          <a:lstStyle>
            <a:lvl1pPr>
              <a:defRPr>
                <a:solidFill>
                  <a:prstClr val="white">
                    <a:lumMod val="95000"/>
                  </a:prstClr>
                </a:solidFill>
              </a:defRPr>
            </a:lvl1pPr>
          </a:lstStyle>
          <a:p>
            <a:pPr>
              <a:defRPr/>
            </a:pPr>
            <a:fld id="{13B18A8D-AB88-4BA3-B436-48639E309B0B}" type="slidenum">
              <a:rPr lang="en-US"/>
              <a:pPr>
                <a:defRPr/>
              </a:pPr>
              <a:t>‹#›</a:t>
            </a:fld>
            <a:endParaRPr lang="en-US" dirty="0"/>
          </a:p>
        </p:txBody>
      </p:sp>
      <p:sp>
        <p:nvSpPr>
          <p:cNvPr id="15" name="Rectangle 14"/>
          <p:cNvSpPr/>
          <p:nvPr userDrawn="1"/>
        </p:nvSpPr>
        <p:spPr>
          <a:xfrm>
            <a:off x="0" y="0"/>
            <a:ext cx="91440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userDrawn="1"/>
        </p:nvCxnSpPr>
        <p:spPr>
          <a:xfrm>
            <a:off x="0" y="9144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23926" y="38407"/>
            <a:ext cx="7296151" cy="817460"/>
          </a:xfrm>
        </p:spPr>
        <p:txBody>
          <a:bodyPr/>
          <a:lstStyle>
            <a:lvl1pPr>
              <a:defRPr sz="3600">
                <a:latin typeface="Arial"/>
                <a:cs typeface="Arial"/>
              </a:defRPr>
            </a:lvl1pPr>
          </a:lstStyle>
          <a:p>
            <a:r>
              <a:rPr lang="en-US" dirty="0"/>
              <a:t>Click to edit Master title style</a:t>
            </a:r>
          </a:p>
        </p:txBody>
      </p:sp>
      <p:pic>
        <p:nvPicPr>
          <p:cNvPr id="19" name="Picture 5" descr="http://www.orgs.ttu.edu/humanfactorssociety/files/TTU_CoatOfArms_4Crv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9724" y="48471"/>
            <a:ext cx="572419" cy="81746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39101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0"/>
            <a:ext cx="7620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769906" y="1066801"/>
            <a:ext cx="8221695" cy="505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52400" y="6172201"/>
            <a:ext cx="88392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595959"/>
                </a:solidFill>
                <a:latin typeface="Times New Roman" pitchFamily="18" charset="0"/>
                <a:cs typeface="Times New Roman" pitchFamily="18" charset="0"/>
              </a:defRPr>
            </a:lvl1pPr>
          </a:lstStyle>
          <a:p>
            <a:pPr>
              <a:defRPr/>
            </a:pPr>
            <a:endParaRPr lang="en-US"/>
          </a:p>
        </p:txBody>
      </p:sp>
      <p:sp>
        <p:nvSpPr>
          <p:cNvPr id="4" name="Date Placeholder 3"/>
          <p:cNvSpPr>
            <a:spLocks noGrp="1"/>
          </p:cNvSpPr>
          <p:nvPr>
            <p:ph type="dt" sz="half" idx="2"/>
          </p:nvPr>
        </p:nvSpPr>
        <p:spPr>
          <a:xfrm>
            <a:off x="0" y="6553200"/>
            <a:ext cx="914400" cy="304800"/>
          </a:xfrm>
          <a:prstGeom prst="rect">
            <a:avLst/>
          </a:prstGeom>
        </p:spPr>
        <p:txBody>
          <a:bodyPr vert="horz" lIns="91440" tIns="45720" rIns="91440" bIns="45720" rtlCol="0" anchor="ctr"/>
          <a:lstStyle>
            <a:lvl1pPr algn="l" fontAlgn="auto">
              <a:spcBef>
                <a:spcPts val="0"/>
              </a:spcBef>
              <a:spcAft>
                <a:spcPts val="0"/>
              </a:spcAft>
              <a:defRPr sz="1200" b="0">
                <a:solidFill>
                  <a:schemeClr val="bg1">
                    <a:lumMod val="95000"/>
                  </a:schemeClr>
                </a:solidFill>
                <a:latin typeface="Times New Roman" pitchFamily="18" charset="0"/>
                <a:cs typeface="Times New Roman" pitchFamily="18" charset="0"/>
              </a:defRPr>
            </a:lvl1pPr>
          </a:lstStyle>
          <a:p>
            <a:pPr>
              <a:defRPr/>
            </a:pPr>
            <a:fld id="{CEA15AF2-2A42-4461-B422-F0F9E2946555}" type="datetime1">
              <a:rPr lang="en-US" smtClean="0"/>
              <a:pPr>
                <a:defRPr/>
              </a:pPr>
              <a:t>8/16/2020</a:t>
            </a:fld>
            <a:endParaRPr lang="en-US" dirty="0"/>
          </a:p>
        </p:txBody>
      </p:sp>
      <p:sp>
        <p:nvSpPr>
          <p:cNvPr id="6" name="Slide Number Placeholder 5"/>
          <p:cNvSpPr>
            <a:spLocks noGrp="1"/>
          </p:cNvSpPr>
          <p:nvPr>
            <p:ph type="sldNum" sz="quarter" idx="4"/>
          </p:nvPr>
        </p:nvSpPr>
        <p:spPr>
          <a:xfrm>
            <a:off x="7924800" y="6553200"/>
            <a:ext cx="1219200" cy="304800"/>
          </a:xfrm>
          <a:prstGeom prst="rect">
            <a:avLst/>
          </a:prstGeom>
        </p:spPr>
        <p:txBody>
          <a:bodyPr vert="horz" lIns="91440" tIns="45720" rIns="91440" bIns="45720" rtlCol="0" anchor="ctr"/>
          <a:lstStyle>
            <a:lvl1pPr algn="r" fontAlgn="auto">
              <a:spcBef>
                <a:spcPts val="0"/>
              </a:spcBef>
              <a:spcAft>
                <a:spcPts val="0"/>
              </a:spcAft>
              <a:defRPr sz="1200" b="1">
                <a:solidFill>
                  <a:schemeClr val="bg1">
                    <a:lumMod val="95000"/>
                  </a:schemeClr>
                </a:solidFill>
                <a:latin typeface="Times New Roman" pitchFamily="18" charset="0"/>
                <a:cs typeface="Times New Roman" pitchFamily="18" charset="0"/>
              </a:defRPr>
            </a:lvl1pPr>
          </a:lstStyle>
          <a:p>
            <a:pPr>
              <a:defRPr/>
            </a:pPr>
            <a:fld id="{C266D7DE-B6B2-4E56-915E-660969AABB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 id="2147483689" r:id="rId3"/>
  </p:sldLayoutIdLst>
  <p:hf hdr="0" ftr="0"/>
  <p:txStyles>
    <p:titleStyle>
      <a:lvl1pPr algn="ctr" rtl="0" eaLnBrk="0" fontAlgn="base" hangingPunct="0">
        <a:spcBef>
          <a:spcPct val="0"/>
        </a:spcBef>
        <a:spcAft>
          <a:spcPct val="0"/>
        </a:spcAft>
        <a:defRPr sz="4000" kern="1200">
          <a:solidFill>
            <a:srgbClr val="F2F2F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5pPr>
      <a:lvl6pPr marL="4572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6pPr>
      <a:lvl7pPr marL="9144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7pPr>
      <a:lvl8pPr marL="13716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8pPr>
      <a:lvl9pPr marL="18288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9pPr>
    </p:titleStyle>
    <p:body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inferentialthinking.com/" TargetMode="External"/><Relationship Id="rId2" Type="http://schemas.openxmlformats.org/officeDocument/2006/relationships/hyperlink" Target="mailto:long.Nguyen@ttu.edu"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cocalc.com/doc/jupyter-notebook.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9140" y="894270"/>
            <a:ext cx="7913235" cy="2342706"/>
          </a:xfrm>
          <a:effectLst/>
        </p:spPr>
        <p:txBody>
          <a:bodyPr/>
          <a:lstStyle/>
          <a:p>
            <a:pPr algn="l"/>
            <a:r>
              <a:rPr lang="en-US" sz="4400" b="1" dirty="0">
                <a:solidFill>
                  <a:srgbClr val="B30000"/>
                </a:solidFill>
              </a:rPr>
              <a:t>EGR 1330</a:t>
            </a:r>
            <a:br>
              <a:rPr lang="en-US" sz="4400" b="1" dirty="0">
                <a:solidFill>
                  <a:srgbClr val="B30000"/>
                </a:solidFill>
              </a:rPr>
            </a:br>
            <a:r>
              <a:rPr lang="en-US" sz="4400" b="1" dirty="0">
                <a:solidFill>
                  <a:srgbClr val="B30000"/>
                </a:solidFill>
              </a:rPr>
              <a:t>Computational Thinking with Data Science</a:t>
            </a:r>
            <a:endParaRPr lang="en-US" sz="2000" dirty="0"/>
          </a:p>
        </p:txBody>
      </p:sp>
      <p:sp>
        <p:nvSpPr>
          <p:cNvPr id="3" name="TextBox 2">
            <a:extLst>
              <a:ext uri="{FF2B5EF4-FFF2-40B4-BE49-F238E27FC236}">
                <a16:creationId xmlns:a16="http://schemas.microsoft.com/office/drawing/2014/main" id="{C65C3A2D-DA05-4078-8BAA-8CD82F612D28}"/>
              </a:ext>
            </a:extLst>
          </p:cNvPr>
          <p:cNvSpPr txBox="1"/>
          <p:nvPr/>
        </p:nvSpPr>
        <p:spPr>
          <a:xfrm>
            <a:off x="577880" y="3435212"/>
            <a:ext cx="7488975"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 to Computational Thinking with Data Science</a:t>
            </a:r>
          </a:p>
        </p:txBody>
      </p:sp>
    </p:spTree>
    <p:extLst>
      <p:ext uri="{BB962C8B-B14F-4D97-AF65-F5344CB8AC3E}">
        <p14:creationId xmlns:p14="http://schemas.microsoft.com/office/powerpoint/2010/main" val="166569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155425" y="1009485"/>
            <a:ext cx="8564317" cy="5543715"/>
          </a:xfrm>
        </p:spPr>
        <p:txBody>
          <a:bodyPr/>
          <a:lstStyle/>
          <a:p>
            <a:pPr marL="342900" indent="-342900">
              <a:buAutoNum type="arabicPeriod"/>
            </a:pPr>
            <a:r>
              <a:rPr lang="en-US" sz="2000" dirty="0">
                <a:solidFill>
                  <a:srgbClr val="000000"/>
                </a:solidFill>
                <a:latin typeface="Times New Roman" panose="02020603050405020304" pitchFamily="18" charset="0"/>
              </a:rPr>
              <a:t>If you are ill and think the symptoms might be COVID-</a:t>
            </a:r>
            <a:r>
              <a:rPr lang="en-US" sz="2000" dirty="0">
                <a:solidFill>
                  <a:srgbClr val="000000"/>
                </a:solidFill>
                <a:latin typeface="Cambria Math" panose="02040503050406030204" pitchFamily="18" charset="0"/>
              </a:rPr>
              <a:t>19</a:t>
            </a:r>
            <a:r>
              <a:rPr lang="en-US" sz="2000" dirty="0">
                <a:solidFill>
                  <a:srgbClr val="000000"/>
                </a:solidFill>
                <a:latin typeface="Times New Roman" panose="02020603050405020304" pitchFamily="18" charset="0"/>
              </a:rPr>
              <a:t>-related: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Call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During after-hours and on weekends, contact TTU COVID-</a:t>
            </a:r>
            <a:r>
              <a:rPr lang="en-US" sz="2000" b="0" i="0" u="none" strike="noStrike" baseline="0" dirty="0">
                <a:solidFill>
                  <a:srgbClr val="000000"/>
                </a:solidFill>
                <a:latin typeface="Cambria Math" panose="02040503050406030204" pitchFamily="18" charset="0"/>
              </a:rPr>
              <a:t>19 </a:t>
            </a:r>
            <a:r>
              <a:rPr lang="en-US" sz="2000" b="0" i="0" u="none" strike="noStrike" baseline="0" dirty="0">
                <a:solidFill>
                  <a:srgbClr val="000000"/>
                </a:solidFill>
                <a:latin typeface="Times New Roman" panose="02020603050405020304" pitchFamily="18" charset="0"/>
              </a:rPr>
              <a:t>Helpline at </a:t>
            </a:r>
            <a:r>
              <a:rPr lang="en-US" sz="2000" b="0" i="0" u="none" strike="noStrike" baseline="0" dirty="0">
                <a:solidFill>
                  <a:srgbClr val="FF0000"/>
                </a:solidFill>
                <a:latin typeface="Times New Roman" panose="02020603050405020304" pitchFamily="18" charset="0"/>
              </a:rPr>
              <a:t>TBD</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Self-report as soon as possible using the </a:t>
            </a:r>
            <a:r>
              <a:rPr lang="en-US" sz="2000" b="0" i="0" u="none" strike="noStrike" baseline="0" dirty="0">
                <a:solidFill>
                  <a:srgbClr val="0562C1"/>
                </a:solidFill>
                <a:latin typeface="Times New Roman" panose="02020603050405020304" pitchFamily="18" charset="0"/>
              </a:rPr>
              <a:t>Dean of Students COVID-</a:t>
            </a:r>
            <a:r>
              <a:rPr lang="en-US" sz="2000" b="0" i="0" u="none" strike="noStrike" baseline="0" dirty="0">
                <a:solidFill>
                  <a:srgbClr val="0562C1"/>
                </a:solidFill>
                <a:latin typeface="Cambria Math" panose="02040503050406030204" pitchFamily="18" charset="0"/>
              </a:rPr>
              <a:t>19 </a:t>
            </a:r>
            <a:r>
              <a:rPr lang="en-US" sz="2000" b="0" i="0" u="none" strike="noStrike" baseline="0" dirty="0">
                <a:solidFill>
                  <a:srgbClr val="0562C1"/>
                </a:solidFill>
                <a:latin typeface="Times New Roman" panose="02020603050405020304" pitchFamily="18" charset="0"/>
              </a:rPr>
              <a:t>webpage</a:t>
            </a:r>
            <a:r>
              <a:rPr lang="en-US" sz="2000" b="0" i="0" u="none" strike="noStrike" baseline="0" dirty="0">
                <a:solidFill>
                  <a:srgbClr val="000000"/>
                </a:solidFill>
                <a:latin typeface="Times New Roman" panose="02020603050405020304" pitchFamily="18" charset="0"/>
              </a:rPr>
              <a:t>. This website has specific directions about how to upload documentation from a medical provider and what will happen if your illness renders you unable to participate in classes for more than one week.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all remaining documentation and communication will be handled through the Office of the Dean of Students, including notification of your instructors of the time you may be absent from and may return to classes.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is determined not to be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-related, please follow steps </a:t>
            </a:r>
            <a:r>
              <a:rPr lang="en-US" sz="2000" b="0" i="0" u="none" strike="noStrike" baseline="0" dirty="0">
                <a:solidFill>
                  <a:srgbClr val="000000"/>
                </a:solidFill>
                <a:latin typeface="Cambria Math" panose="02040503050406030204" pitchFamily="18" charset="0"/>
              </a:rPr>
              <a:t>2</a:t>
            </a:r>
            <a:r>
              <a:rPr lang="en-US" sz="2000" b="0" i="0" u="none" strike="noStrike" baseline="0" dirty="0">
                <a:solidFill>
                  <a:srgbClr val="000000"/>
                </a:solidFill>
                <a:latin typeface="Times New Roman" panose="02020603050405020304" pitchFamily="18" charset="0"/>
              </a:rPr>
              <a:t>.a-d below. </a:t>
            </a: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10</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7532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155425" y="1009485"/>
            <a:ext cx="8564317" cy="5543715"/>
          </a:xfrm>
        </p:spPr>
        <p:txBody>
          <a:bodyPr/>
          <a:lstStyle/>
          <a:p>
            <a:pPr marL="0" indent="0" algn="l">
              <a:buNone/>
            </a:pPr>
            <a:r>
              <a:rPr lang="en-US" sz="2000" dirty="0">
                <a:solidFill>
                  <a:srgbClr val="000000"/>
                </a:solidFill>
                <a:latin typeface="Times New Roman" panose="02020603050405020304" pitchFamily="18" charset="0"/>
              </a:rPr>
              <a:t>2. </a:t>
            </a:r>
            <a:r>
              <a:rPr lang="en-US" sz="2000" b="0" i="0" u="none" strike="noStrike" baseline="0" dirty="0">
                <a:solidFill>
                  <a:srgbClr val="000000"/>
                </a:solidFill>
                <a:latin typeface="Times New Roman" panose="02020603050405020304" pitchFamily="18" charset="0"/>
              </a:rPr>
              <a:t>If you are ill and can attribute your symptoms to something other than COVID-</a:t>
            </a:r>
            <a:r>
              <a:rPr lang="en-US" sz="2000" b="0" i="0" u="none" strike="noStrike" baseline="0" dirty="0">
                <a:solidFill>
                  <a:srgbClr val="000000"/>
                </a:solidFill>
                <a:latin typeface="Cambria Math" panose="02040503050406030204" pitchFamily="18" charset="0"/>
              </a:rPr>
              <a:t>19</a:t>
            </a:r>
            <a:r>
              <a:rPr lang="en-US" sz="2000" b="0" i="0" u="none" strike="noStrike" baseline="0" dirty="0">
                <a:solidFill>
                  <a:srgbClr val="000000"/>
                </a:solidFill>
                <a:latin typeface="Times New Roman" panose="02020603050405020304" pitchFamily="18" charset="0"/>
              </a:rPr>
              <a:t>: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If your illness renders you unable to attend face-to-face classes, participate in synchronous online classes, or miss specified assignment due dates in asynchronous online classes, you are encouraged to contact either Student Health Services at </a:t>
            </a:r>
            <a:r>
              <a:rPr lang="en-US" sz="2000" b="0" i="0" u="none" strike="noStrike" baseline="0" dirty="0">
                <a:solidFill>
                  <a:srgbClr val="000000"/>
                </a:solidFill>
                <a:latin typeface="Cambria Math" panose="02040503050406030204" pitchFamily="18" charset="0"/>
              </a:rPr>
              <a:t>806.743.2848 </a:t>
            </a:r>
            <a:r>
              <a:rPr lang="en-US" sz="2000" b="0" i="0" u="none" strike="noStrike" baseline="0" dirty="0">
                <a:solidFill>
                  <a:srgbClr val="000000"/>
                </a:solidFill>
                <a:latin typeface="Times New Roman" panose="02020603050405020304" pitchFamily="18" charset="0"/>
              </a:rPr>
              <a:t>or your health care provider. Note that Student Health Services and your own and other health care providers may arrange virtual visits.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During the health provider visit, request a “return to school”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E-mail the instructor a picture of that note. </a:t>
            </a:r>
          </a:p>
          <a:p>
            <a:pPr marL="573087" lvl="1" indent="-342900">
              <a:buFont typeface="+mj-lt"/>
              <a:buAutoNum type="alphaLcParenR"/>
            </a:pPr>
            <a:r>
              <a:rPr lang="en-US" sz="2000" b="0" i="0" u="none" strike="noStrike" baseline="0" dirty="0">
                <a:solidFill>
                  <a:srgbClr val="000000"/>
                </a:solidFill>
                <a:latin typeface="Times New Roman" panose="02020603050405020304" pitchFamily="18" charset="0"/>
              </a:rPr>
              <a:t>Return to class by the next class period after the date indicated on your note </a:t>
            </a: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pPr marL="0" indent="0" algn="l">
              <a:buNone/>
            </a:pPr>
            <a:endParaRPr lang="en-US" sz="1800" b="0" i="0" u="none" strike="noStrike" baseline="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11</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362699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932FE-E1DD-4FCE-9E17-43AB99B678D2}"/>
              </a:ext>
            </a:extLst>
          </p:cNvPr>
          <p:cNvSpPr>
            <a:spLocks noGrp="1"/>
          </p:cNvSpPr>
          <p:nvPr>
            <p:ph idx="1"/>
          </p:nvPr>
        </p:nvSpPr>
        <p:spPr/>
        <p:txBody>
          <a:bodyPr/>
          <a:lstStyle/>
          <a:p>
            <a:pPr marL="0" indent="0">
              <a:buNone/>
            </a:pPr>
            <a:r>
              <a:rPr lang="en-US" b="1" i="0" u="none" strike="noStrike" baseline="0" dirty="0">
                <a:solidFill>
                  <a:srgbClr val="FF0000"/>
                </a:solidFill>
                <a:latin typeface="Times New Roman" panose="02020603050405020304" pitchFamily="18" charset="0"/>
              </a:rPr>
              <a:t>NO</a:t>
            </a:r>
            <a:r>
              <a:rPr lang="en-US" b="0" i="0" u="none" strike="noStrike" baseline="0" dirty="0">
                <a:solidFill>
                  <a:srgbClr val="000000"/>
                </a:solidFill>
                <a:latin typeface="Times New Roman" panose="02020603050405020304" pitchFamily="18" charset="0"/>
              </a:rPr>
              <a:t> texting or talking on the cellphone or other electronic devices, and reading a newspaper. </a:t>
            </a:r>
            <a:endParaRPr lang="en-US" dirty="0"/>
          </a:p>
        </p:txBody>
      </p:sp>
      <p:sp>
        <p:nvSpPr>
          <p:cNvPr id="3" name="Slide Number Placeholder 2">
            <a:extLst>
              <a:ext uri="{FF2B5EF4-FFF2-40B4-BE49-F238E27FC236}">
                <a16:creationId xmlns:a16="http://schemas.microsoft.com/office/drawing/2014/main" id="{666D3328-0F4D-4B71-84FA-F1E6021202B0}"/>
              </a:ext>
            </a:extLst>
          </p:cNvPr>
          <p:cNvSpPr>
            <a:spLocks noGrp="1"/>
          </p:cNvSpPr>
          <p:nvPr>
            <p:ph type="sldNum" sz="quarter" idx="11"/>
          </p:nvPr>
        </p:nvSpPr>
        <p:spPr/>
        <p:txBody>
          <a:bodyPr/>
          <a:lstStyle/>
          <a:p>
            <a:pPr>
              <a:defRPr/>
            </a:pPr>
            <a:fld id="{13B18A8D-AB88-4BA3-B436-48639E309B0B}" type="slidenum">
              <a:rPr lang="en-US" smtClean="0"/>
              <a:pPr>
                <a:defRPr/>
              </a:pPr>
              <a:t>12</a:t>
            </a:fld>
            <a:endParaRPr lang="en-US" dirty="0"/>
          </a:p>
        </p:txBody>
      </p:sp>
      <p:sp>
        <p:nvSpPr>
          <p:cNvPr id="4" name="Title 3">
            <a:extLst>
              <a:ext uri="{FF2B5EF4-FFF2-40B4-BE49-F238E27FC236}">
                <a16:creationId xmlns:a16="http://schemas.microsoft.com/office/drawing/2014/main" id="{26FFA093-BEF9-45B3-9A8F-5251A51FC3C1}"/>
              </a:ext>
            </a:extLst>
          </p:cNvPr>
          <p:cNvSpPr>
            <a:spLocks noGrp="1"/>
          </p:cNvSpPr>
          <p:nvPr>
            <p:ph type="title"/>
          </p:nvPr>
        </p:nvSpPr>
        <p:spPr/>
        <p:txBody>
          <a:bodyPr/>
          <a:lstStyle/>
          <a:p>
            <a:r>
              <a:rPr lang="en-US" dirty="0"/>
              <a:t>Classroom Policy</a:t>
            </a:r>
          </a:p>
        </p:txBody>
      </p:sp>
    </p:spTree>
    <p:extLst>
      <p:ext uri="{BB962C8B-B14F-4D97-AF65-F5344CB8AC3E}">
        <p14:creationId xmlns:p14="http://schemas.microsoft.com/office/powerpoint/2010/main" val="3266550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5B3508-4A1C-48EB-B408-1ED6835C1CCA}"/>
              </a:ext>
            </a:extLst>
          </p:cNvPr>
          <p:cNvSpPr>
            <a:spLocks noGrp="1"/>
          </p:cNvSpPr>
          <p:nvPr>
            <p:ph idx="1"/>
          </p:nvPr>
        </p:nvSpPr>
        <p:spPr>
          <a:xfrm>
            <a:off x="424260" y="1066800"/>
            <a:ext cx="8602719" cy="5486400"/>
          </a:xfrm>
        </p:spPr>
        <p:txBody>
          <a:bodyPr/>
          <a:lstStyle/>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Any student who, because of a disability, </a:t>
            </a:r>
            <a:r>
              <a:rPr lang="en-US" b="0" i="0" u="none" strike="noStrike" baseline="0" dirty="0">
                <a:solidFill>
                  <a:srgbClr val="1B1B1B"/>
                </a:solidFill>
                <a:highlight>
                  <a:srgbClr val="FFFF00"/>
                </a:highlight>
                <a:latin typeface="Times New Roman" panose="02020603050405020304" pitchFamily="18" charset="0"/>
              </a:rPr>
              <a:t>may require special arrangements</a:t>
            </a:r>
            <a:r>
              <a:rPr lang="en-US" b="0" i="0" u="none" strike="noStrike" baseline="0" dirty="0">
                <a:solidFill>
                  <a:srgbClr val="1B1B1B"/>
                </a:solidFill>
                <a:latin typeface="Times New Roman" panose="02020603050405020304" pitchFamily="18" charset="0"/>
              </a:rPr>
              <a:t> in order to meet the course requirements should contact the instructor as soon as possible to make necessary arrangements. </a:t>
            </a:r>
            <a:r>
              <a:rPr lang="en-US" b="0" i="0" u="none" strike="noStrike" baseline="0" dirty="0">
                <a:solidFill>
                  <a:srgbClr val="1B1B1B"/>
                </a:solidFill>
                <a:highlight>
                  <a:srgbClr val="FFFF00"/>
                </a:highlight>
                <a:latin typeface="Times New Roman" panose="02020603050405020304" pitchFamily="18" charset="0"/>
              </a:rPr>
              <a:t>Students must present appropriate verification</a:t>
            </a:r>
            <a:r>
              <a:rPr lang="en-US" b="0" i="0" u="none" strike="noStrike" baseline="0" dirty="0">
                <a:solidFill>
                  <a:srgbClr val="1B1B1B"/>
                </a:solidFill>
                <a:latin typeface="Times New Roman" panose="02020603050405020304" pitchFamily="18" charset="0"/>
              </a:rPr>
              <a:t> from Student Disability Services during the instructor's office hours.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Please note that instructors are not allowed to provide classroom accommodation to a student until appropriate verification from Student Disability Services has been provided. </a:t>
            </a:r>
          </a:p>
          <a:p>
            <a:pPr>
              <a:buFont typeface="Wingdings" panose="05000000000000000000" pitchFamily="2" charset="2"/>
              <a:buChar char="q"/>
            </a:pPr>
            <a:endParaRPr lang="en-US" dirty="0">
              <a:solidFill>
                <a:srgbClr val="1B1B1B"/>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1B1B1B"/>
                </a:solidFill>
                <a:latin typeface="Times New Roman" panose="02020603050405020304" pitchFamily="18" charset="0"/>
              </a:rPr>
              <a:t>For additional information, please contact Student Disability Services office in </a:t>
            </a:r>
            <a:r>
              <a:rPr lang="en-US" b="0" i="0" u="none" strike="noStrike" baseline="0" dirty="0">
                <a:solidFill>
                  <a:srgbClr val="1B1B1B"/>
                </a:solidFill>
                <a:latin typeface="Cambria Math" panose="02040503050406030204" pitchFamily="18" charset="0"/>
              </a:rPr>
              <a:t>335 </a:t>
            </a:r>
            <a:r>
              <a:rPr lang="en-US" b="0" i="0" u="none" strike="noStrike" baseline="0" dirty="0">
                <a:solidFill>
                  <a:srgbClr val="1B1B1B"/>
                </a:solidFill>
                <a:latin typeface="Times New Roman" panose="02020603050405020304" pitchFamily="18" charset="0"/>
              </a:rPr>
              <a:t>West Hall or call </a:t>
            </a:r>
            <a:r>
              <a:rPr lang="en-US" b="0" i="0" u="none" strike="noStrike" baseline="0" dirty="0">
                <a:solidFill>
                  <a:srgbClr val="1B1B1B"/>
                </a:solidFill>
                <a:latin typeface="Cambria Math" panose="02040503050406030204" pitchFamily="18" charset="0"/>
              </a:rPr>
              <a:t>806.742.2405</a:t>
            </a:r>
            <a:r>
              <a:rPr lang="en-US" b="0" i="0" u="none" strike="noStrike" baseline="0" dirty="0">
                <a:solidFill>
                  <a:srgbClr val="1B1B1B"/>
                </a:solidFill>
                <a:latin typeface="Times New Roman" panose="02020603050405020304" pitchFamily="18" charset="0"/>
              </a:rPr>
              <a:t>. </a:t>
            </a:r>
            <a:endParaRPr lang="en-US" dirty="0"/>
          </a:p>
        </p:txBody>
      </p:sp>
      <p:sp>
        <p:nvSpPr>
          <p:cNvPr id="3" name="Slide Number Placeholder 2">
            <a:extLst>
              <a:ext uri="{FF2B5EF4-FFF2-40B4-BE49-F238E27FC236}">
                <a16:creationId xmlns:a16="http://schemas.microsoft.com/office/drawing/2014/main" id="{00AF353D-C21D-45D4-9460-D97E4FBC1DBC}"/>
              </a:ext>
            </a:extLst>
          </p:cNvPr>
          <p:cNvSpPr>
            <a:spLocks noGrp="1"/>
          </p:cNvSpPr>
          <p:nvPr>
            <p:ph type="sldNum" sz="quarter" idx="11"/>
          </p:nvPr>
        </p:nvSpPr>
        <p:spPr/>
        <p:txBody>
          <a:bodyPr/>
          <a:lstStyle/>
          <a:p>
            <a:pPr>
              <a:defRPr/>
            </a:pPr>
            <a:fld id="{13B18A8D-AB88-4BA3-B436-48639E309B0B}" type="slidenum">
              <a:rPr lang="en-US" smtClean="0"/>
              <a:pPr>
                <a:defRPr/>
              </a:pPr>
              <a:t>13</a:t>
            </a:fld>
            <a:endParaRPr lang="en-US" dirty="0"/>
          </a:p>
        </p:txBody>
      </p:sp>
      <p:sp>
        <p:nvSpPr>
          <p:cNvPr id="4" name="Title 3">
            <a:extLst>
              <a:ext uri="{FF2B5EF4-FFF2-40B4-BE49-F238E27FC236}">
                <a16:creationId xmlns:a16="http://schemas.microsoft.com/office/drawing/2014/main" id="{2A4C28CF-E594-41E0-BB0D-50FD4C8D5A62}"/>
              </a:ext>
            </a:extLst>
          </p:cNvPr>
          <p:cNvSpPr>
            <a:spLocks noGrp="1"/>
          </p:cNvSpPr>
          <p:nvPr>
            <p:ph type="title"/>
          </p:nvPr>
        </p:nvSpPr>
        <p:spPr/>
        <p:txBody>
          <a:bodyPr/>
          <a:lstStyle/>
          <a:p>
            <a:r>
              <a:rPr lang="en-US" dirty="0"/>
              <a:t>ADA Statement</a:t>
            </a:r>
          </a:p>
        </p:txBody>
      </p:sp>
    </p:spTree>
    <p:extLst>
      <p:ext uri="{BB962C8B-B14F-4D97-AF65-F5344CB8AC3E}">
        <p14:creationId xmlns:p14="http://schemas.microsoft.com/office/powerpoint/2010/main" val="206999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7617F-6F60-4556-886F-58499ED4DB01}"/>
              </a:ext>
            </a:extLst>
          </p:cNvPr>
          <p:cNvSpPr>
            <a:spLocks noGrp="1"/>
          </p:cNvSpPr>
          <p:nvPr>
            <p:ph idx="1"/>
          </p:nvPr>
        </p:nvSpPr>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taking responsibility for one’s own class and/or course work, being individually accountable, and demonstrating intellectual honesty and ethical behavior.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achievement includes scholarship, teaching, and learning, all of which are shared endeavors. Grades are a device used to quantify the successful accumulation of knowledge through learning. Adhering to the standards of academic integrity ensures grades are earned honestly. </a:t>
            </a:r>
            <a:endParaRPr lang="en-US" dirty="0">
              <a:solidFill>
                <a:srgbClr val="000000"/>
              </a:solidFill>
              <a:latin typeface="Times New Roman" panose="02020603050405020304" pitchFamily="18" charset="0"/>
            </a:endParaRP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Academic integrity is the foundation upon which students, faculty, and staff build their educational and professional careers </a:t>
            </a:r>
            <a:endParaRPr lang="en-US" dirty="0"/>
          </a:p>
        </p:txBody>
      </p:sp>
      <p:sp>
        <p:nvSpPr>
          <p:cNvPr id="3" name="Slide Number Placeholder 2">
            <a:extLst>
              <a:ext uri="{FF2B5EF4-FFF2-40B4-BE49-F238E27FC236}">
                <a16:creationId xmlns:a16="http://schemas.microsoft.com/office/drawing/2014/main" id="{014453C3-91C5-4BCF-AFC1-1BFD5AF631FE}"/>
              </a:ext>
            </a:extLst>
          </p:cNvPr>
          <p:cNvSpPr>
            <a:spLocks noGrp="1"/>
          </p:cNvSpPr>
          <p:nvPr>
            <p:ph type="sldNum" sz="quarter" idx="11"/>
          </p:nvPr>
        </p:nvSpPr>
        <p:spPr/>
        <p:txBody>
          <a:bodyPr/>
          <a:lstStyle/>
          <a:p>
            <a:pPr>
              <a:defRPr/>
            </a:pPr>
            <a:fld id="{13B18A8D-AB88-4BA3-B436-48639E309B0B}" type="slidenum">
              <a:rPr lang="en-US" smtClean="0"/>
              <a:pPr>
                <a:defRPr/>
              </a:pPr>
              <a:t>14</a:t>
            </a:fld>
            <a:endParaRPr lang="en-US" dirty="0"/>
          </a:p>
        </p:txBody>
      </p:sp>
      <p:sp>
        <p:nvSpPr>
          <p:cNvPr id="4" name="Title 3">
            <a:extLst>
              <a:ext uri="{FF2B5EF4-FFF2-40B4-BE49-F238E27FC236}">
                <a16:creationId xmlns:a16="http://schemas.microsoft.com/office/drawing/2014/main" id="{DECC9A68-44F6-4A75-A681-2BAD640FDF16}"/>
              </a:ext>
            </a:extLst>
          </p:cNvPr>
          <p:cNvSpPr>
            <a:spLocks noGrp="1"/>
          </p:cNvSpPr>
          <p:nvPr>
            <p:ph type="title"/>
          </p:nvPr>
        </p:nvSpPr>
        <p:spPr/>
        <p:txBody>
          <a:bodyPr/>
          <a:lstStyle/>
          <a:p>
            <a:r>
              <a:rPr lang="en-US" dirty="0"/>
              <a:t>Academic Integrity Statement</a:t>
            </a:r>
          </a:p>
        </p:txBody>
      </p:sp>
    </p:spTree>
    <p:extLst>
      <p:ext uri="{BB962C8B-B14F-4D97-AF65-F5344CB8AC3E}">
        <p14:creationId xmlns:p14="http://schemas.microsoft.com/office/powerpoint/2010/main" val="420543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765D9-935B-46C9-8A09-3C91AED1B7FF}"/>
              </a:ext>
            </a:extLst>
          </p:cNvPr>
          <p:cNvSpPr>
            <a:spLocks noGrp="1"/>
          </p:cNvSpPr>
          <p:nvPr>
            <p:ph idx="1"/>
          </p:nvPr>
        </p:nvSpPr>
        <p:spPr>
          <a:xfrm>
            <a:off x="309045" y="1066800"/>
            <a:ext cx="8410697" cy="548640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“Religious holy day” means a holy day observed by a religion whose places of worship are exempt from property taxation under Texas Tax Code </a:t>
            </a:r>
            <a:r>
              <a:rPr lang="en-US" b="0" i="0" u="none" strike="noStrike" baseline="0" dirty="0">
                <a:solidFill>
                  <a:srgbClr val="000000"/>
                </a:solidFill>
                <a:latin typeface="Cambria Math" panose="02040503050406030204" pitchFamily="18" charset="0"/>
              </a:rPr>
              <a:t>§11.20</a:t>
            </a:r>
            <a:r>
              <a:rPr lang="en-US" b="0" i="0" u="none" strike="noStrike" baseline="0" dirty="0">
                <a:solidFill>
                  <a:srgbClr val="000000"/>
                </a:solidFill>
                <a:latin typeface="Times New Roman" panose="02020603050405020304" pitchFamily="18" charset="0"/>
              </a:rPr>
              <a:t>.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intends to observe a religious holy day should make that intention known to the instructor prior to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absent from classes for the observance of a religious holy day shall be allowed to take an examination or complete an assignment scheduled for that day within a reasonable time after the absence.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A student who is excused may not be penalized for the absence; however, the instructor may respond appropriately if the student fails to complete the assignment satisfactorily. </a:t>
            </a:r>
            <a:endParaRPr lang="en-US" dirty="0"/>
          </a:p>
        </p:txBody>
      </p:sp>
      <p:sp>
        <p:nvSpPr>
          <p:cNvPr id="3" name="Slide Number Placeholder 2">
            <a:extLst>
              <a:ext uri="{FF2B5EF4-FFF2-40B4-BE49-F238E27FC236}">
                <a16:creationId xmlns:a16="http://schemas.microsoft.com/office/drawing/2014/main" id="{AF466E76-1EFC-4F87-9F0D-5E332F031E20}"/>
              </a:ext>
            </a:extLst>
          </p:cNvPr>
          <p:cNvSpPr>
            <a:spLocks noGrp="1"/>
          </p:cNvSpPr>
          <p:nvPr>
            <p:ph type="sldNum" sz="quarter" idx="11"/>
          </p:nvPr>
        </p:nvSpPr>
        <p:spPr/>
        <p:txBody>
          <a:bodyPr/>
          <a:lstStyle/>
          <a:p>
            <a:pPr>
              <a:defRPr/>
            </a:pPr>
            <a:fld id="{13B18A8D-AB88-4BA3-B436-48639E309B0B}" type="slidenum">
              <a:rPr lang="en-US" smtClean="0"/>
              <a:pPr>
                <a:defRPr/>
              </a:pPr>
              <a:t>15</a:t>
            </a:fld>
            <a:endParaRPr lang="en-US" dirty="0"/>
          </a:p>
        </p:txBody>
      </p:sp>
      <p:sp>
        <p:nvSpPr>
          <p:cNvPr id="4" name="Title 3">
            <a:extLst>
              <a:ext uri="{FF2B5EF4-FFF2-40B4-BE49-F238E27FC236}">
                <a16:creationId xmlns:a16="http://schemas.microsoft.com/office/drawing/2014/main" id="{BA4DA8D0-C61D-4262-A05B-BBA50F9BEF17}"/>
              </a:ext>
            </a:extLst>
          </p:cNvPr>
          <p:cNvSpPr>
            <a:spLocks noGrp="1"/>
          </p:cNvSpPr>
          <p:nvPr>
            <p:ph type="title"/>
          </p:nvPr>
        </p:nvSpPr>
        <p:spPr/>
        <p:txBody>
          <a:bodyPr/>
          <a:lstStyle/>
          <a:p>
            <a:r>
              <a:rPr lang="en-US" dirty="0"/>
              <a:t>Religious Holiday Statement</a:t>
            </a:r>
          </a:p>
        </p:txBody>
      </p:sp>
    </p:spTree>
    <p:extLst>
      <p:ext uri="{BB962C8B-B14F-4D97-AF65-F5344CB8AC3E}">
        <p14:creationId xmlns:p14="http://schemas.microsoft.com/office/powerpoint/2010/main" val="313266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E60409-3F92-4892-BFA2-1B01CD8B215F}"/>
              </a:ext>
            </a:extLst>
          </p:cNvPr>
          <p:cNvSpPr>
            <a:spLocks noGrp="1"/>
          </p:cNvSpPr>
          <p:nvPr>
            <p:ph idx="1"/>
          </p:nvPr>
        </p:nvSpPr>
        <p:spPr>
          <a:xfrm>
            <a:off x="424261" y="1066800"/>
            <a:ext cx="8295482" cy="5486400"/>
          </a:xfrm>
        </p:spPr>
        <p:txBody>
          <a:bodyPr/>
          <a:lstStyle/>
          <a:p>
            <a:pPr marL="0" indent="0">
              <a:buNone/>
            </a:pPr>
            <a:r>
              <a:rPr lang="en-US" b="0" i="0" u="none" strike="noStrike" baseline="0" dirty="0">
                <a:solidFill>
                  <a:srgbClr val="000000"/>
                </a:solidFill>
                <a:latin typeface="Times New Roman" panose="02020603050405020304" pitchFamily="18" charset="0"/>
              </a:rPr>
              <a:t>Cheating is prohibited, and the representation of the work of another person as your own will be grounds for receiving a failing grade in the course. </a:t>
            </a:r>
            <a:endParaRPr lang="en-US" dirty="0"/>
          </a:p>
        </p:txBody>
      </p:sp>
      <p:sp>
        <p:nvSpPr>
          <p:cNvPr id="3" name="Slide Number Placeholder 2">
            <a:extLst>
              <a:ext uri="{FF2B5EF4-FFF2-40B4-BE49-F238E27FC236}">
                <a16:creationId xmlns:a16="http://schemas.microsoft.com/office/drawing/2014/main" id="{E9036F20-D96B-47F1-94C8-4E7C1C01A7E3}"/>
              </a:ext>
            </a:extLst>
          </p:cNvPr>
          <p:cNvSpPr>
            <a:spLocks noGrp="1"/>
          </p:cNvSpPr>
          <p:nvPr>
            <p:ph type="sldNum" sz="quarter" idx="11"/>
          </p:nvPr>
        </p:nvSpPr>
        <p:spPr/>
        <p:txBody>
          <a:bodyPr/>
          <a:lstStyle/>
          <a:p>
            <a:pPr>
              <a:defRPr/>
            </a:pPr>
            <a:fld id="{13B18A8D-AB88-4BA3-B436-48639E309B0B}" type="slidenum">
              <a:rPr lang="en-US" smtClean="0"/>
              <a:pPr>
                <a:defRPr/>
              </a:pPr>
              <a:t>16</a:t>
            </a:fld>
            <a:endParaRPr lang="en-US" dirty="0"/>
          </a:p>
        </p:txBody>
      </p:sp>
      <p:sp>
        <p:nvSpPr>
          <p:cNvPr id="4" name="Title 3">
            <a:extLst>
              <a:ext uri="{FF2B5EF4-FFF2-40B4-BE49-F238E27FC236}">
                <a16:creationId xmlns:a16="http://schemas.microsoft.com/office/drawing/2014/main" id="{8703BD40-6E98-4C41-BE8F-A5F65DFE56FF}"/>
              </a:ext>
            </a:extLst>
          </p:cNvPr>
          <p:cNvSpPr>
            <a:spLocks noGrp="1"/>
          </p:cNvSpPr>
          <p:nvPr>
            <p:ph type="title"/>
          </p:nvPr>
        </p:nvSpPr>
        <p:spPr/>
        <p:txBody>
          <a:bodyPr/>
          <a:lstStyle/>
          <a:p>
            <a:r>
              <a:rPr lang="en-US" dirty="0"/>
              <a:t>Ethical Policy</a:t>
            </a:r>
          </a:p>
        </p:txBody>
      </p:sp>
    </p:spTree>
    <p:extLst>
      <p:ext uri="{BB962C8B-B14F-4D97-AF65-F5344CB8AC3E}">
        <p14:creationId xmlns:p14="http://schemas.microsoft.com/office/powerpoint/2010/main" val="12063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066800"/>
            <a:ext cx="8026647" cy="5280980"/>
          </a:xfrm>
        </p:spPr>
        <p:txBody>
          <a:bodyPr/>
          <a:lstStyle/>
          <a:p>
            <a:pPr marL="0" indent="0">
              <a:buNone/>
            </a:pPr>
            <a:r>
              <a:rPr lang="en-US" dirty="0"/>
              <a:t>Instructor	: Long Nguyen</a:t>
            </a:r>
          </a:p>
          <a:p>
            <a:pPr marL="0" indent="0">
              <a:buNone/>
            </a:pPr>
            <a:r>
              <a:rPr lang="en-US" dirty="0"/>
              <a:t>Email		: </a:t>
            </a:r>
            <a:r>
              <a:rPr lang="en-US" dirty="0">
                <a:hlinkClick r:id="rId2"/>
              </a:rPr>
              <a:t>long.nguyen@ttu.edu</a:t>
            </a:r>
            <a:endParaRPr lang="en-US" dirty="0"/>
          </a:p>
          <a:p>
            <a:pPr marL="0" indent="0">
              <a:buNone/>
            </a:pPr>
            <a:r>
              <a:rPr lang="en-US" dirty="0"/>
              <a:t>Office hours	: By appointment via email.</a:t>
            </a:r>
          </a:p>
          <a:p>
            <a:pPr marL="0" indent="0">
              <a:buNone/>
            </a:pPr>
            <a:endParaRPr lang="en-US" dirty="0"/>
          </a:p>
          <a:p>
            <a:pPr marL="0" indent="0">
              <a:buNone/>
            </a:pPr>
            <a:r>
              <a:rPr lang="en-US" dirty="0"/>
              <a:t>Teaching Assistant: 	TBD</a:t>
            </a:r>
          </a:p>
          <a:p>
            <a:pPr marL="0" indent="0">
              <a:buNone/>
            </a:pPr>
            <a:r>
              <a:rPr lang="en-US" dirty="0"/>
              <a:t>Email: </a:t>
            </a:r>
          </a:p>
          <a:p>
            <a:pPr marL="0" indent="0">
              <a:buNone/>
            </a:pPr>
            <a:r>
              <a:rPr lang="en-US" dirty="0"/>
              <a:t>Office hours:</a:t>
            </a:r>
          </a:p>
          <a:p>
            <a:pPr marL="0" indent="0">
              <a:buNone/>
            </a:pPr>
            <a:endParaRPr lang="en-US" dirty="0"/>
          </a:p>
          <a:p>
            <a:pPr marL="0" indent="0">
              <a:buNone/>
            </a:pPr>
            <a:r>
              <a:rPr lang="en-US" dirty="0"/>
              <a:t>Textbook (online): </a:t>
            </a:r>
            <a:r>
              <a:rPr lang="en-US" dirty="0">
                <a:hlinkClick r:id="rId3"/>
              </a:rPr>
              <a:t>https://www.inferentialthinking.com</a:t>
            </a:r>
            <a:r>
              <a:rPr lang="en-US" dirty="0"/>
              <a:t>   </a:t>
            </a:r>
          </a:p>
          <a:p>
            <a:pPr marL="0" indent="0">
              <a:buNone/>
            </a:pPr>
            <a:endParaRPr lang="en-US" dirty="0"/>
          </a:p>
          <a:p>
            <a:pPr marL="0" indent="0">
              <a:buNone/>
            </a:pPr>
            <a:r>
              <a:rPr lang="en-US" dirty="0">
                <a:highlight>
                  <a:srgbClr val="FFFF00"/>
                </a:highlight>
              </a:rPr>
              <a:t>The lectures may be recorded.</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2</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Instructors</a:t>
            </a:r>
          </a:p>
        </p:txBody>
      </p:sp>
    </p:spTree>
    <p:extLst>
      <p:ext uri="{BB962C8B-B14F-4D97-AF65-F5344CB8AC3E}">
        <p14:creationId xmlns:p14="http://schemas.microsoft.com/office/powerpoint/2010/main" val="135622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76EF33-8814-4F9F-B587-41119EE30082}"/>
              </a:ext>
            </a:extLst>
          </p:cNvPr>
          <p:cNvSpPr>
            <a:spLocks noGrp="1"/>
          </p:cNvSpPr>
          <p:nvPr>
            <p:ph type="sldNum" sz="quarter" idx="11"/>
          </p:nvPr>
        </p:nvSpPr>
        <p:spPr/>
        <p:txBody>
          <a:bodyPr/>
          <a:lstStyle/>
          <a:p>
            <a:pPr>
              <a:defRPr/>
            </a:pPr>
            <a:fld id="{13B18A8D-AB88-4BA3-B436-48639E309B0B}" type="slidenum">
              <a:rPr lang="en-US" smtClean="0"/>
              <a:pPr>
                <a:defRPr/>
              </a:pPr>
              <a:t>3</a:t>
            </a:fld>
            <a:endParaRPr lang="en-US" dirty="0"/>
          </a:p>
        </p:txBody>
      </p:sp>
      <p:sp>
        <p:nvSpPr>
          <p:cNvPr id="4" name="Title 3">
            <a:extLst>
              <a:ext uri="{FF2B5EF4-FFF2-40B4-BE49-F238E27FC236}">
                <a16:creationId xmlns:a16="http://schemas.microsoft.com/office/drawing/2014/main" id="{7D41E5E4-7998-4CBA-8A58-32ACEF1FDFF3}"/>
              </a:ext>
            </a:extLst>
          </p:cNvPr>
          <p:cNvSpPr>
            <a:spLocks noGrp="1"/>
          </p:cNvSpPr>
          <p:nvPr>
            <p:ph type="title"/>
          </p:nvPr>
        </p:nvSpPr>
        <p:spPr/>
        <p:txBody>
          <a:bodyPr/>
          <a:lstStyle/>
          <a:p>
            <a:r>
              <a:rPr lang="en-US" dirty="0"/>
              <a:t>Text book: Inferential Thinking</a:t>
            </a:r>
          </a:p>
        </p:txBody>
      </p:sp>
      <p:pic>
        <p:nvPicPr>
          <p:cNvPr id="6" name="Picture 5">
            <a:extLst>
              <a:ext uri="{FF2B5EF4-FFF2-40B4-BE49-F238E27FC236}">
                <a16:creationId xmlns:a16="http://schemas.microsoft.com/office/drawing/2014/main" id="{89ABB59E-D883-488A-A8E7-B899B596B828}"/>
              </a:ext>
            </a:extLst>
          </p:cNvPr>
          <p:cNvPicPr>
            <a:picLocks noChangeAspect="1"/>
          </p:cNvPicPr>
          <p:nvPr/>
        </p:nvPicPr>
        <p:blipFill>
          <a:blip r:embed="rId2"/>
          <a:stretch>
            <a:fillRect/>
          </a:stretch>
        </p:blipFill>
        <p:spPr>
          <a:xfrm>
            <a:off x="123825" y="971080"/>
            <a:ext cx="8896350" cy="5086350"/>
          </a:xfrm>
          <a:prstGeom prst="rect">
            <a:avLst/>
          </a:prstGeom>
        </p:spPr>
      </p:pic>
    </p:spTree>
    <p:extLst>
      <p:ext uri="{BB962C8B-B14F-4D97-AF65-F5344CB8AC3E}">
        <p14:creationId xmlns:p14="http://schemas.microsoft.com/office/powerpoint/2010/main" val="196029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155425" y="1009485"/>
            <a:ext cx="8564317" cy="5530320"/>
          </a:xfrm>
        </p:spPr>
        <p:txBody>
          <a:bodyPr/>
          <a:lstStyle/>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Computational thinking for problem-solving:</a:t>
            </a:r>
            <a:r>
              <a:rPr lang="en-US" sz="2000" b="0" i="0" u="none" strike="noStrike" baseline="0" dirty="0">
                <a:solidFill>
                  <a:srgbClr val="000000"/>
                </a:solidFill>
                <a:latin typeface="Times New Roman" panose="02020603050405020304" pitchFamily="18" charset="0"/>
              </a:rPr>
              <a:t> Logical problem solving, decomposition, pattern recognition, abstraction, representation, algorithm design, and generalization.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Python Programming:</a:t>
            </a:r>
            <a:r>
              <a:rPr lang="en-US" sz="2000" b="0" i="0" u="none" strike="noStrike" baseline="0" dirty="0">
                <a:solidFill>
                  <a:srgbClr val="000000"/>
                </a:solidFill>
                <a:latin typeface="Times New Roman" panose="02020603050405020304" pitchFamily="18" charset="0"/>
              </a:rPr>
              <a:t> Variables, constants, data types, data structures, strings, math Operators, </a:t>
            </a:r>
            <a:r>
              <a:rPr lang="en-US" sz="2000" b="0" i="0" u="none" strike="noStrike" baseline="0" dirty="0" err="1">
                <a:solidFill>
                  <a:srgbClr val="000000"/>
                </a:solidFill>
                <a:latin typeface="Times New Roman" panose="02020603050405020304" pitchFamily="18" charset="0"/>
              </a:rPr>
              <a:t>boolean</a:t>
            </a:r>
            <a:r>
              <a:rPr lang="en-US" sz="2000" b="0" i="0" u="none" strike="noStrike" baseline="0" dirty="0">
                <a:solidFill>
                  <a:srgbClr val="000000"/>
                </a:solidFill>
                <a:latin typeface="Times New Roman" panose="02020603050405020304" pitchFamily="18" charset="0"/>
              </a:rPr>
              <a:t> operators, expressions, program constructs, functions, loop, I</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O files, modules, and database. </a:t>
            </a:r>
          </a:p>
          <a:p>
            <a:pPr>
              <a:buFont typeface="Wingdings" panose="05000000000000000000" pitchFamily="2" charset="2"/>
              <a:buChar char="q"/>
            </a:pPr>
            <a:r>
              <a:rPr lang="en-US" sz="2000" b="1" i="0" u="sng" strike="noStrike" baseline="0" dirty="0">
                <a:solidFill>
                  <a:srgbClr val="000000"/>
                </a:solidFill>
                <a:latin typeface="Times New Roman" panose="02020603050405020304" pitchFamily="18" charset="0"/>
              </a:rPr>
              <a:t>Data science fundamentals:</a:t>
            </a:r>
            <a:r>
              <a:rPr lang="en-US" sz="2000" b="0" i="0" u="none" strike="noStrike" baseline="0" dirty="0">
                <a:solidFill>
                  <a:srgbClr val="000000"/>
                </a:solidFill>
                <a:latin typeface="Times New Roman" panose="02020603050405020304" pitchFamily="18" charset="0"/>
              </a:rPr>
              <a:t> </a:t>
            </a:r>
          </a:p>
          <a:p>
            <a:pPr marL="230187" lvl="1" indent="0">
              <a:buNone/>
            </a:pPr>
            <a:r>
              <a:rPr lang="en-US" sz="2000" b="0" i="0" u="none" strike="noStrike" baseline="0" dirty="0">
                <a:solidFill>
                  <a:srgbClr val="000000"/>
                </a:solidFill>
                <a:latin typeface="Wingdings" panose="05000000000000000000" pitchFamily="2" charset="2"/>
              </a:rPr>
              <a:t> </a:t>
            </a:r>
            <a:r>
              <a:rPr lang="en-US" sz="2000" b="0" i="1" u="none" strike="noStrike" baseline="0" dirty="0">
                <a:solidFill>
                  <a:srgbClr val="000000"/>
                </a:solidFill>
                <a:latin typeface="Times New Roman" panose="02020603050405020304" pitchFamily="18" charset="0"/>
              </a:rPr>
              <a:t>Experimental setup</a:t>
            </a:r>
            <a:r>
              <a:rPr lang="en-US" sz="2000" b="0" i="0" u="none" strike="noStrike" baseline="0" dirty="0">
                <a:solidFill>
                  <a:srgbClr val="000000"/>
                </a:solidFill>
                <a:latin typeface="Times New Roman" panose="02020603050405020304" pitchFamily="18" charset="0"/>
              </a:rPr>
              <a:t>: Importing and formatting data sets, displaying data, data pre-processing.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Introductory statistical analysis with Python: </a:t>
            </a:r>
            <a:r>
              <a:rPr lang="en-US" sz="2000" b="0" i="0" u="none" strike="noStrike" baseline="0" dirty="0">
                <a:solidFill>
                  <a:srgbClr val="000000"/>
                </a:solidFill>
                <a:latin typeface="Times New Roman" panose="02020603050405020304" pitchFamily="18" charset="0"/>
              </a:rPr>
              <a:t>Elementary statistics, randomness, sampling, probability distribution, confidence intervals, hypothesis testing, and A</a:t>
            </a:r>
            <a:r>
              <a:rPr lang="en-US" sz="2000" b="0" i="0" u="none" strike="noStrike" baseline="0" dirty="0">
                <a:solidFill>
                  <a:srgbClr val="000000"/>
                </a:solidFill>
                <a:latin typeface="Cambria Math" panose="02040503050406030204" pitchFamily="18" charset="0"/>
              </a:rPr>
              <a:t>/</a:t>
            </a:r>
            <a:r>
              <a:rPr lang="en-US" sz="2000" b="0" i="0" u="none" strike="noStrike" baseline="0" dirty="0">
                <a:solidFill>
                  <a:srgbClr val="000000"/>
                </a:solidFill>
                <a:latin typeface="Times New Roman" panose="02020603050405020304" pitchFamily="18" charset="0"/>
              </a:rPr>
              <a:t>B testing </a:t>
            </a:r>
          </a:p>
          <a:p>
            <a:pPr lvl="1">
              <a:buFont typeface="Wingdings" panose="05000000000000000000" pitchFamily="2" charset="2"/>
              <a:buChar char="ü"/>
            </a:pPr>
            <a:r>
              <a:rPr lang="en-US" sz="2000" b="0" i="1" u="none" strike="noStrike" baseline="0" dirty="0">
                <a:solidFill>
                  <a:srgbClr val="000000"/>
                </a:solidFill>
                <a:latin typeface="Times New Roman" panose="02020603050405020304" pitchFamily="18" charset="0"/>
              </a:rPr>
              <a:t>Basic data analysis, visualization, and machine learning</a:t>
            </a:r>
            <a:r>
              <a:rPr lang="en-US" sz="2000" b="0" i="0" u="none" strike="noStrike" baseline="0" dirty="0">
                <a:solidFill>
                  <a:srgbClr val="000000"/>
                </a:solidFill>
                <a:latin typeface="Times New Roman" panose="02020603050405020304" pitchFamily="18" charset="0"/>
              </a:rPr>
              <a:t>: Data pre-processing, basic supervised/unsupervised learning, performance evaluation metrics. </a:t>
            </a:r>
          </a:p>
          <a:p>
            <a:endParaRPr lang="en-US" sz="1800" b="0" i="0" u="none" strike="noStrike" baseline="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4</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Course Content</a:t>
            </a:r>
          </a:p>
        </p:txBody>
      </p:sp>
    </p:spTree>
    <p:extLst>
      <p:ext uri="{BB962C8B-B14F-4D97-AF65-F5344CB8AC3E}">
        <p14:creationId xmlns:p14="http://schemas.microsoft.com/office/powerpoint/2010/main" val="262935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D5DFF3-E2C3-4A1C-BE65-65571DCCA1A1}"/>
              </a:ext>
            </a:extLst>
          </p:cNvPr>
          <p:cNvSpPr>
            <a:spLocks noGrp="1"/>
          </p:cNvSpPr>
          <p:nvPr>
            <p:ph idx="1"/>
          </p:nvPr>
        </p:nvSpPr>
        <p:spPr/>
        <p:txBody>
          <a:bodyPr/>
          <a:lstStyle/>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implement basic Python programs using computational thinking concepts.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Know basic Python programming constructs and libraries relevant to data science. </a:t>
            </a:r>
          </a:p>
          <a:p>
            <a:pPr>
              <a:buFont typeface="Wingdings" panose="05000000000000000000" pitchFamily="2" charset="2"/>
              <a:buChar char="ü"/>
            </a:pPr>
            <a:r>
              <a:rPr lang="en-US" b="0" i="0" u="none" strike="noStrike" baseline="0" dirty="0">
                <a:solidFill>
                  <a:srgbClr val="000000"/>
                </a:solidFill>
                <a:latin typeface="Times New Roman" panose="02020603050405020304" pitchFamily="18" charset="0"/>
              </a:rPr>
              <a:t>Be able to write Python scripts to perform fundamental data analytics and basic visualization. </a:t>
            </a:r>
          </a:p>
          <a:p>
            <a:endParaRPr lang="en-US" dirty="0"/>
          </a:p>
        </p:txBody>
      </p:sp>
      <p:sp>
        <p:nvSpPr>
          <p:cNvPr id="3" name="Slide Number Placeholder 2">
            <a:extLst>
              <a:ext uri="{FF2B5EF4-FFF2-40B4-BE49-F238E27FC236}">
                <a16:creationId xmlns:a16="http://schemas.microsoft.com/office/drawing/2014/main" id="{D2277BDA-F228-49B0-9254-1C3E238DDC91}"/>
              </a:ext>
            </a:extLst>
          </p:cNvPr>
          <p:cNvSpPr>
            <a:spLocks noGrp="1"/>
          </p:cNvSpPr>
          <p:nvPr>
            <p:ph type="sldNum" sz="quarter" idx="11"/>
          </p:nvPr>
        </p:nvSpPr>
        <p:spPr/>
        <p:txBody>
          <a:bodyPr/>
          <a:lstStyle/>
          <a:p>
            <a:pPr>
              <a:defRPr/>
            </a:pPr>
            <a:fld id="{13B18A8D-AB88-4BA3-B436-48639E309B0B}" type="slidenum">
              <a:rPr lang="en-US" smtClean="0"/>
              <a:pPr>
                <a:defRPr/>
              </a:pPr>
              <a:t>5</a:t>
            </a:fld>
            <a:endParaRPr lang="en-US" dirty="0"/>
          </a:p>
        </p:txBody>
      </p:sp>
      <p:sp>
        <p:nvSpPr>
          <p:cNvPr id="4" name="Title 3">
            <a:extLst>
              <a:ext uri="{FF2B5EF4-FFF2-40B4-BE49-F238E27FC236}">
                <a16:creationId xmlns:a16="http://schemas.microsoft.com/office/drawing/2014/main" id="{C20963BD-5F1B-4FC5-BCB1-3A3C296165A6}"/>
              </a:ext>
            </a:extLst>
          </p:cNvPr>
          <p:cNvSpPr>
            <a:spLocks noGrp="1"/>
          </p:cNvSpPr>
          <p:nvPr>
            <p:ph type="title"/>
          </p:nvPr>
        </p:nvSpPr>
        <p:spPr/>
        <p:txBody>
          <a:bodyPr/>
          <a:lstStyle/>
          <a:p>
            <a:r>
              <a:rPr lang="en-US" dirty="0"/>
              <a:t>Learning outcome</a:t>
            </a:r>
          </a:p>
        </p:txBody>
      </p:sp>
    </p:spTree>
    <p:extLst>
      <p:ext uri="{BB962C8B-B14F-4D97-AF65-F5344CB8AC3E}">
        <p14:creationId xmlns:p14="http://schemas.microsoft.com/office/powerpoint/2010/main" val="328872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CB9177-08CA-4839-BF3A-AC9A566236CC}"/>
              </a:ext>
            </a:extLst>
          </p:cNvPr>
          <p:cNvSpPr>
            <a:spLocks noGrp="1"/>
          </p:cNvSpPr>
          <p:nvPr>
            <p:ph idx="1"/>
          </p:nvPr>
        </p:nvSpPr>
        <p:spPr>
          <a:xfrm>
            <a:off x="347451" y="1066800"/>
            <a:ext cx="8487504" cy="5486400"/>
          </a:xfrm>
        </p:spPr>
        <p:txBody>
          <a:bodyPr/>
          <a:lstStyle/>
          <a:p>
            <a:r>
              <a:rPr lang="en-US" dirty="0"/>
              <a:t>Online: </a:t>
            </a:r>
            <a:r>
              <a:rPr lang="en-US" dirty="0">
                <a:hlinkClick r:id="rId2"/>
              </a:rPr>
              <a:t>https://cocalc.com/doc/jupyter-notebook.html</a:t>
            </a:r>
            <a:r>
              <a:rPr lang="en-US" dirty="0"/>
              <a:t> </a:t>
            </a:r>
          </a:p>
          <a:p>
            <a:r>
              <a:rPr lang="en-US" dirty="0"/>
              <a:t>Individual: Download and Install Anaconda at </a:t>
            </a:r>
            <a:r>
              <a:rPr lang="en-US" dirty="0">
                <a:hlinkClick r:id="rId3"/>
              </a:rPr>
              <a:t>https://www.anaconda.com</a:t>
            </a:r>
            <a:r>
              <a:rPr lang="en-US" dirty="0"/>
              <a:t> </a:t>
            </a:r>
          </a:p>
        </p:txBody>
      </p:sp>
      <p:sp>
        <p:nvSpPr>
          <p:cNvPr id="3" name="Slide Number Placeholder 2">
            <a:extLst>
              <a:ext uri="{FF2B5EF4-FFF2-40B4-BE49-F238E27FC236}">
                <a16:creationId xmlns:a16="http://schemas.microsoft.com/office/drawing/2014/main" id="{6B900C85-0F5E-4BAB-B840-EDB7B1F2FB71}"/>
              </a:ext>
            </a:extLst>
          </p:cNvPr>
          <p:cNvSpPr>
            <a:spLocks noGrp="1"/>
          </p:cNvSpPr>
          <p:nvPr>
            <p:ph type="sldNum" sz="quarter" idx="11"/>
          </p:nvPr>
        </p:nvSpPr>
        <p:spPr/>
        <p:txBody>
          <a:bodyPr/>
          <a:lstStyle/>
          <a:p>
            <a:pPr>
              <a:defRPr/>
            </a:pPr>
            <a:fld id="{13B18A8D-AB88-4BA3-B436-48639E309B0B}" type="slidenum">
              <a:rPr lang="en-US" smtClean="0"/>
              <a:pPr>
                <a:defRPr/>
              </a:pPr>
              <a:t>6</a:t>
            </a:fld>
            <a:endParaRPr lang="en-US" dirty="0"/>
          </a:p>
        </p:txBody>
      </p:sp>
      <p:sp>
        <p:nvSpPr>
          <p:cNvPr id="4" name="Title 3">
            <a:extLst>
              <a:ext uri="{FF2B5EF4-FFF2-40B4-BE49-F238E27FC236}">
                <a16:creationId xmlns:a16="http://schemas.microsoft.com/office/drawing/2014/main" id="{16FBFE28-D0E3-4D75-A8D4-98AC5F88D5BB}"/>
              </a:ext>
            </a:extLst>
          </p:cNvPr>
          <p:cNvSpPr>
            <a:spLocks noGrp="1"/>
          </p:cNvSpPr>
          <p:nvPr>
            <p:ph type="title"/>
          </p:nvPr>
        </p:nvSpPr>
        <p:spPr/>
        <p:txBody>
          <a:bodyPr/>
          <a:lstStyle/>
          <a:p>
            <a:r>
              <a:rPr lang="en-US" dirty="0"/>
              <a:t>Laboratory Environment</a:t>
            </a:r>
          </a:p>
        </p:txBody>
      </p:sp>
    </p:spTree>
    <p:extLst>
      <p:ext uri="{BB962C8B-B14F-4D97-AF65-F5344CB8AC3E}">
        <p14:creationId xmlns:p14="http://schemas.microsoft.com/office/powerpoint/2010/main" val="280254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316725"/>
            <a:ext cx="8026647" cy="3955715"/>
          </a:xfrm>
        </p:spPr>
        <p:txBody>
          <a:bodyPr/>
          <a:lstStyle/>
          <a:p>
            <a:pPr marL="457200" indent="-457200">
              <a:buFont typeface="+mj-lt"/>
              <a:buAutoNum type="arabicPeriod"/>
            </a:pPr>
            <a:r>
              <a:rPr lang="en-US" dirty="0"/>
              <a:t>Midterm 1 (</a:t>
            </a:r>
            <a:r>
              <a:rPr lang="en-US" dirty="0">
                <a:solidFill>
                  <a:srgbClr val="FF0000"/>
                </a:solidFill>
              </a:rPr>
              <a:t>14%</a:t>
            </a:r>
            <a:r>
              <a:rPr lang="en-US" dirty="0"/>
              <a:t>): Computational thinking with programming principles </a:t>
            </a:r>
          </a:p>
          <a:p>
            <a:pPr marL="457200" indent="-457200">
              <a:buFont typeface="+mj-lt"/>
              <a:buAutoNum type="arabicPeriod"/>
            </a:pPr>
            <a:r>
              <a:rPr lang="en-US" dirty="0"/>
              <a:t>Midterm 2 (</a:t>
            </a:r>
            <a:r>
              <a:rPr lang="en-US" dirty="0">
                <a:solidFill>
                  <a:srgbClr val="FF0000"/>
                </a:solidFill>
              </a:rPr>
              <a:t>14%</a:t>
            </a:r>
            <a:r>
              <a:rPr lang="en-US" dirty="0"/>
              <a:t>): Statistical analysis</a:t>
            </a:r>
          </a:p>
          <a:p>
            <a:pPr marL="457200" indent="-457200">
              <a:buFont typeface="+mj-lt"/>
              <a:buAutoNum type="arabicPeriod"/>
            </a:pPr>
            <a:r>
              <a:rPr lang="en-US" dirty="0"/>
              <a:t>Midterm 3 (</a:t>
            </a:r>
            <a:r>
              <a:rPr lang="en-US" dirty="0">
                <a:solidFill>
                  <a:srgbClr val="FF0000"/>
                </a:solidFill>
              </a:rPr>
              <a:t>14%</a:t>
            </a:r>
            <a:r>
              <a:rPr lang="en-US" dirty="0"/>
              <a:t>): Computational thinking with Data modeling</a:t>
            </a:r>
          </a:p>
          <a:p>
            <a:pPr marL="457200" indent="-457200">
              <a:buFont typeface="+mj-lt"/>
              <a:buAutoNum type="arabicPeriod"/>
            </a:pPr>
            <a:r>
              <a:rPr lang="en-US" dirty="0"/>
              <a:t>Lab participation (</a:t>
            </a:r>
            <a:r>
              <a:rPr lang="en-US" dirty="0">
                <a:solidFill>
                  <a:srgbClr val="FF0000"/>
                </a:solidFill>
              </a:rPr>
              <a:t>6%</a:t>
            </a:r>
            <a:r>
              <a:rPr lang="en-US" dirty="0"/>
              <a:t>)</a:t>
            </a:r>
          </a:p>
          <a:p>
            <a:pPr marL="457200" indent="-457200">
              <a:buFont typeface="+mj-lt"/>
              <a:buAutoNum type="arabicPeriod"/>
            </a:pPr>
            <a:r>
              <a:rPr lang="en-US" dirty="0"/>
              <a:t>Labs (</a:t>
            </a:r>
            <a:r>
              <a:rPr lang="en-US" dirty="0">
                <a:solidFill>
                  <a:srgbClr val="FF0000"/>
                </a:solidFill>
              </a:rPr>
              <a:t>15%</a:t>
            </a:r>
            <a:r>
              <a:rPr lang="en-US" dirty="0"/>
              <a:t>)</a:t>
            </a:r>
          </a:p>
          <a:p>
            <a:pPr marL="457200" indent="-457200">
              <a:buFont typeface="+mj-lt"/>
              <a:buAutoNum type="arabicPeriod"/>
            </a:pPr>
            <a:r>
              <a:rPr lang="en-US" dirty="0"/>
              <a:t>Quizzes (</a:t>
            </a:r>
            <a:r>
              <a:rPr lang="en-US" dirty="0">
                <a:solidFill>
                  <a:srgbClr val="FF0000"/>
                </a:solidFill>
              </a:rPr>
              <a:t>12%</a:t>
            </a:r>
            <a:r>
              <a:rPr lang="en-US" dirty="0"/>
              <a:t>)</a:t>
            </a:r>
          </a:p>
          <a:p>
            <a:pPr marL="457200" indent="-457200">
              <a:buFont typeface="+mj-lt"/>
              <a:buAutoNum type="arabicPeriod"/>
            </a:pPr>
            <a:r>
              <a:rPr lang="en-US" dirty="0"/>
              <a:t>Project (</a:t>
            </a:r>
            <a:r>
              <a:rPr lang="en-US" dirty="0">
                <a:solidFill>
                  <a:srgbClr val="FF0000"/>
                </a:solidFill>
              </a:rPr>
              <a:t>25%</a:t>
            </a:r>
            <a:r>
              <a:rPr lang="en-US" dirty="0"/>
              <a:t>)</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7</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dirty="0"/>
              <a:t>Course Requirements</a:t>
            </a:r>
          </a:p>
        </p:txBody>
      </p:sp>
    </p:spTree>
    <p:extLst>
      <p:ext uri="{BB962C8B-B14F-4D97-AF65-F5344CB8AC3E}">
        <p14:creationId xmlns:p14="http://schemas.microsoft.com/office/powerpoint/2010/main" val="161334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3096" y="1066800"/>
            <a:ext cx="8257074" cy="5486400"/>
          </a:xfrm>
        </p:spPr>
        <p:txBody>
          <a:bodyPr/>
          <a:lstStyle/>
          <a:p>
            <a:pPr algn="just">
              <a:spcBef>
                <a:spcPts val="2000"/>
              </a:spcBef>
              <a:buFont typeface="Wingdings" panose="05000000000000000000" pitchFamily="2" charset="2"/>
              <a:buChar char="ü"/>
            </a:pPr>
            <a:r>
              <a:rPr lang="en-US" u="sng" dirty="0"/>
              <a:t>Campus operation</a:t>
            </a:r>
            <a:r>
              <a:rPr lang="en-US" dirty="0"/>
              <a:t>: If Texas Tech University campus operations are </a:t>
            </a:r>
            <a:r>
              <a:rPr lang="en-US" dirty="0">
                <a:highlight>
                  <a:srgbClr val="FFFF00"/>
                </a:highlight>
              </a:rPr>
              <a:t>required to change because of health concerns related to the COVID-19 pandemic</a:t>
            </a:r>
            <a:r>
              <a:rPr lang="en-US" dirty="0"/>
              <a:t>, it is possible that this </a:t>
            </a:r>
            <a:r>
              <a:rPr lang="en-US" dirty="0">
                <a:highlight>
                  <a:srgbClr val="FFFF00"/>
                </a:highlight>
              </a:rPr>
              <a:t>course will move to a fully online delivery format</a:t>
            </a:r>
            <a:r>
              <a:rPr lang="en-US" dirty="0"/>
              <a:t>. Should that be necessary, students will be advised of technical and/or </a:t>
            </a:r>
            <a:r>
              <a:rPr lang="en-US" dirty="0">
                <a:highlight>
                  <a:srgbClr val="FFFF00"/>
                </a:highlight>
              </a:rPr>
              <a:t>equipment requirements, including remote proctoring software</a:t>
            </a:r>
            <a:r>
              <a:rPr lang="en-US" dirty="0"/>
              <a:t>.</a:t>
            </a:r>
          </a:p>
          <a:p>
            <a:pPr lvl="1" algn="just">
              <a:spcBef>
                <a:spcPts val="0"/>
              </a:spcBef>
            </a:pPr>
            <a:endParaRPr lang="en-US" sz="800" dirty="0"/>
          </a:p>
          <a:p>
            <a:pPr algn="just">
              <a:spcBef>
                <a:spcPts val="0"/>
              </a:spcBef>
              <a:buFont typeface="Wingdings" panose="05000000000000000000" pitchFamily="2" charset="2"/>
              <a:buChar char="ü"/>
            </a:pPr>
            <a:r>
              <a:rPr lang="en-US" dirty="0"/>
              <a:t>I</a:t>
            </a:r>
            <a:r>
              <a:rPr lang="en-US" u="sng" dirty="0"/>
              <a:t>llness-based Statement</a:t>
            </a:r>
            <a:r>
              <a:rPr lang="en-US" dirty="0"/>
              <a:t>: </a:t>
            </a:r>
            <a:r>
              <a:rPr lang="en-US" dirty="0">
                <a:solidFill>
                  <a:srgbClr val="FF0000"/>
                </a:solidFill>
              </a:rPr>
              <a:t>See from syllabus</a:t>
            </a:r>
            <a:r>
              <a:rPr lang="en-US" dirty="0"/>
              <a:t>.</a:t>
            </a:r>
          </a:p>
          <a:p>
            <a:pPr lvl="1" algn="just">
              <a:spcBef>
                <a:spcPts val="0"/>
              </a:spcBef>
            </a:pPr>
            <a:endParaRPr lang="en-US" dirty="0"/>
          </a:p>
          <a:p>
            <a:pPr marL="230187" lvl="1" indent="0" algn="just">
              <a:spcBef>
                <a:spcPts val="0"/>
              </a:spcBef>
              <a:buNone/>
            </a:pPr>
            <a:endParaRPr lang="en-US" dirty="0">
              <a:solidFill>
                <a:srgbClr val="008000"/>
              </a:solidFill>
            </a:endParaRPr>
          </a:p>
          <a:p>
            <a:pPr marL="230187" lvl="1" indent="0" algn="just">
              <a:spcBef>
                <a:spcPts val="0"/>
              </a:spcBef>
              <a:buNone/>
            </a:pPr>
            <a:endParaRPr lang="en-US" dirty="0"/>
          </a:p>
          <a:p>
            <a:pPr marL="230187" lvl="1" indent="0" algn="just">
              <a:spcBef>
                <a:spcPts val="0"/>
              </a:spcBef>
              <a:buNone/>
            </a:pPr>
            <a:endParaRPr lang="en-US" dirty="0"/>
          </a:p>
        </p:txBody>
      </p:sp>
      <p:sp>
        <p:nvSpPr>
          <p:cNvPr id="3" name="Slide Number Placeholder 2"/>
          <p:cNvSpPr>
            <a:spLocks noGrp="1"/>
          </p:cNvSpPr>
          <p:nvPr>
            <p:ph type="sldNum" sz="quarter" idx="11"/>
          </p:nvPr>
        </p:nvSpPr>
        <p:spPr/>
        <p:txBody>
          <a:bodyPr/>
          <a:lstStyle/>
          <a:p>
            <a:pPr>
              <a:defRPr/>
            </a:pPr>
            <a:fld id="{13B18A8D-AB88-4BA3-B436-48639E309B0B}" type="slidenum">
              <a:rPr lang="en-US" smtClean="0"/>
              <a:pPr>
                <a:defRPr/>
              </a:pPr>
              <a:t>8</a:t>
            </a:fld>
            <a:endParaRPr lang="en-US" dirty="0"/>
          </a:p>
        </p:txBody>
      </p:sp>
      <p:sp>
        <p:nvSpPr>
          <p:cNvPr id="4" name="Title 3"/>
          <p:cNvSpPr>
            <a:spLocks noGrp="1"/>
          </p:cNvSpPr>
          <p:nvPr>
            <p:ph type="title"/>
          </p:nvPr>
        </p:nvSpPr>
        <p:spPr/>
        <p:txBody>
          <a:bodyPr/>
          <a:lstStyle/>
          <a:p>
            <a:r>
              <a:rPr lang="en-US" dirty="0"/>
              <a:t>COVID-19 Instruction</a:t>
            </a:r>
          </a:p>
        </p:txBody>
      </p:sp>
    </p:spTree>
    <p:extLst>
      <p:ext uri="{BB962C8B-B14F-4D97-AF65-F5344CB8AC3E}">
        <p14:creationId xmlns:p14="http://schemas.microsoft.com/office/powerpoint/2010/main" val="170884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66B30-5F6F-447E-B8E7-6E99B40AA768}"/>
              </a:ext>
            </a:extLst>
          </p:cNvPr>
          <p:cNvSpPr>
            <a:spLocks noGrp="1"/>
          </p:cNvSpPr>
          <p:nvPr>
            <p:ph idx="1"/>
          </p:nvPr>
        </p:nvSpPr>
        <p:spPr>
          <a:xfrm>
            <a:off x="270640" y="1201510"/>
            <a:ext cx="8449102" cy="5351690"/>
          </a:xfrm>
        </p:spPr>
        <p:txBody>
          <a:bodyPr/>
          <a:lstStyle/>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If at any time during this semester you feel ill =&gt; you are encouraged </a:t>
            </a:r>
            <a:r>
              <a:rPr lang="en-US" b="1" i="1" u="none" strike="noStrike" baseline="0" dirty="0">
                <a:solidFill>
                  <a:srgbClr val="000000"/>
                </a:solidFill>
                <a:latin typeface="Times New Roman" panose="02020603050405020304" pitchFamily="18" charset="0"/>
              </a:rPr>
              <a:t>not </a:t>
            </a:r>
            <a:r>
              <a:rPr lang="en-US" b="0" i="0" u="none" strike="noStrike" baseline="0" dirty="0">
                <a:solidFill>
                  <a:srgbClr val="000000"/>
                </a:solidFill>
                <a:latin typeface="Times New Roman" panose="02020603050405020304" pitchFamily="18" charset="0"/>
              </a:rPr>
              <a:t>to attend face-to-face class meetings or events. </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rPr>
              <a:t>Please review the steps outlined below that you should follow to ensure your absence for illness will be excused:</a:t>
            </a:r>
          </a:p>
          <a:p>
            <a:pPr marL="0" indent="0">
              <a:buNone/>
            </a:pPr>
            <a:endParaRPr lang="en-US" sz="1800" b="0" i="0" u="none" strike="noStrike" baseline="0" dirty="0">
              <a:solidFill>
                <a:srgbClr val="000000"/>
              </a:solidFill>
              <a:latin typeface="Times New Roman" panose="02020603050405020304" pitchFamily="18" charset="0"/>
            </a:endParaRPr>
          </a:p>
          <a:p>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sp>
        <p:nvSpPr>
          <p:cNvPr id="3" name="Slide Number Placeholder 2">
            <a:extLst>
              <a:ext uri="{FF2B5EF4-FFF2-40B4-BE49-F238E27FC236}">
                <a16:creationId xmlns:a16="http://schemas.microsoft.com/office/drawing/2014/main" id="{2E6C01B4-37B8-4648-B9E4-2503B4A8F6C9}"/>
              </a:ext>
            </a:extLst>
          </p:cNvPr>
          <p:cNvSpPr>
            <a:spLocks noGrp="1"/>
          </p:cNvSpPr>
          <p:nvPr>
            <p:ph type="sldNum" sz="quarter" idx="11"/>
          </p:nvPr>
        </p:nvSpPr>
        <p:spPr/>
        <p:txBody>
          <a:bodyPr/>
          <a:lstStyle/>
          <a:p>
            <a:pPr>
              <a:defRPr/>
            </a:pPr>
            <a:fld id="{13B18A8D-AB88-4BA3-B436-48639E309B0B}" type="slidenum">
              <a:rPr lang="en-US" smtClean="0"/>
              <a:pPr>
                <a:defRPr/>
              </a:pPr>
              <a:t>9</a:t>
            </a:fld>
            <a:endParaRPr lang="en-US" dirty="0"/>
          </a:p>
        </p:txBody>
      </p:sp>
      <p:sp>
        <p:nvSpPr>
          <p:cNvPr id="4" name="Title 3">
            <a:extLst>
              <a:ext uri="{FF2B5EF4-FFF2-40B4-BE49-F238E27FC236}">
                <a16:creationId xmlns:a16="http://schemas.microsoft.com/office/drawing/2014/main" id="{3C07A0A0-51C2-465E-B4F1-A07C8793D7E7}"/>
              </a:ext>
            </a:extLst>
          </p:cNvPr>
          <p:cNvSpPr>
            <a:spLocks noGrp="1"/>
          </p:cNvSpPr>
          <p:nvPr>
            <p:ph type="title"/>
          </p:nvPr>
        </p:nvSpPr>
        <p:spPr/>
        <p:txBody>
          <a:bodyPr/>
          <a:lstStyle/>
          <a:p>
            <a:r>
              <a:rPr lang="en-US" dirty="0"/>
              <a:t>Illness-based Statements</a:t>
            </a:r>
          </a:p>
        </p:txBody>
      </p:sp>
    </p:spTree>
    <p:extLst>
      <p:ext uri="{BB962C8B-B14F-4D97-AF65-F5344CB8AC3E}">
        <p14:creationId xmlns:p14="http://schemas.microsoft.com/office/powerpoint/2010/main" val="2964154895"/>
      </p:ext>
    </p:extLst>
  </p:cSld>
  <p:clrMapOvr>
    <a:masterClrMapping/>
  </p:clrMapOvr>
</p:sld>
</file>

<file path=ppt/theme/theme1.xml><?xml version="1.0" encoding="utf-8"?>
<a:theme xmlns:a="http://schemas.openxmlformats.org/drawingml/2006/main" name="ONR_Theme">
  <a:themeElements>
    <a:clrScheme name="Custom 12">
      <a:dk1>
        <a:sysClr val="windowText" lastClr="000000"/>
      </a:dk1>
      <a:lt1>
        <a:sysClr val="window" lastClr="FFFFFF"/>
      </a:lt1>
      <a:dk2>
        <a:srgbClr val="1F497D"/>
      </a:dk2>
      <a:lt2>
        <a:srgbClr val="EEECE1"/>
      </a:lt2>
      <a:accent1>
        <a:srgbClr val="4E8EDB"/>
      </a:accent1>
      <a:accent2>
        <a:srgbClr val="C90E0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115676</TotalTime>
  <Words>1085</Words>
  <Application>Microsoft Office PowerPoint</Application>
  <PresentationFormat>On-screen Show (4:3)</PresentationFormat>
  <Paragraphs>104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Times New Roman</vt:lpstr>
      <vt:lpstr>Wingdings</vt:lpstr>
      <vt:lpstr>ONR_Theme</vt:lpstr>
      <vt:lpstr>EGR 1330 Computational Thinking with Data Science</vt:lpstr>
      <vt:lpstr>Instructors</vt:lpstr>
      <vt:lpstr>Text book: Inferential Thinking</vt:lpstr>
      <vt:lpstr>Course Content</vt:lpstr>
      <vt:lpstr>Learning outcome</vt:lpstr>
      <vt:lpstr>Laboratory Environment</vt:lpstr>
      <vt:lpstr>Course Requirements</vt:lpstr>
      <vt:lpstr>COVID-19 Instruction</vt:lpstr>
      <vt:lpstr>Illness-based Statements</vt:lpstr>
      <vt:lpstr>Illness-based Statements</vt:lpstr>
      <vt:lpstr>Illness-based Statements</vt:lpstr>
      <vt:lpstr>Classroom Policy</vt:lpstr>
      <vt:lpstr>ADA Statement</vt:lpstr>
      <vt:lpstr>Academic Integrity Statement</vt:lpstr>
      <vt:lpstr>Religious Holiday Statement</vt:lpstr>
      <vt:lpstr>Ethical 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Shad Holt</dc:creator>
  <cp:keywords/>
  <dc:description/>
  <cp:lastModifiedBy>turgut Baturalp</cp:lastModifiedBy>
  <cp:revision>1665</cp:revision>
  <cp:lastPrinted>2020-07-23T19:00:31Z</cp:lastPrinted>
  <dcterms:created xsi:type="dcterms:W3CDTF">2010-10-19T21:02:23Z</dcterms:created>
  <dcterms:modified xsi:type="dcterms:W3CDTF">2020-08-17T02:19:39Z</dcterms:modified>
  <cp:category/>
</cp:coreProperties>
</file>