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70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5143500" type="screen16x9"/>
  <p:notesSz cx="6858000" cy="9144000"/>
  <p:embeddedFontLst>
    <p:embeddedFont>
      <p:font typeface="Open Sans" panose="020B0606030504020204" pitchFamily="3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5"/>
    <p:restoredTop sz="94616"/>
  </p:normalViewPr>
  <p:slideViewPr>
    <p:cSldViewPr snapToGrid="0" snapToObjects="1">
      <p:cViewPr varScale="1">
        <p:scale>
          <a:sx n="191" d="100"/>
          <a:sy n="191" d="100"/>
        </p:scale>
        <p:origin x="184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7c6ddd4c3e_0_3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7c6ddd4c3e_0_3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7c6ddd4c3e_0_4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7c6ddd4c3e_0_4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7c6ddd4c3e_0_3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7c6ddd4c3e_0_3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7c7d7bc492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7c7d7bc492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7c6ddd4c3e_0_2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7c6ddd4c3e_0_2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7c6ddd4c3e_0_3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7c6ddd4c3e_0_3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7c6ddd4c3e_0_2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7c6ddd4c3e_0_2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7c6ddd4c3e_0_3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7c6ddd4c3e_0_3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c6ddd4c3e_0_3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7c6ddd4c3e_0_3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7c6ddd4c3e_0_2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7c6ddd4c3e_0_2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7c6ddd4c3e_0_2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7c6ddd4c3e_0_2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7c6ddd4c3e_0_5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7c6ddd4c3e_0_5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7c6ddd4c3e_0_6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7c6ddd4c3e_0_6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7c7d7bc49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7c7d7bc49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3D3F5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1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B6D91"/>
              </a:buClr>
              <a:buSzPts val="4800"/>
              <a:buNone/>
              <a:defRPr sz="4800">
                <a:solidFill>
                  <a:srgbClr val="1B6D9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66" name="Google Shape;6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&amp; Image (Teal)">
  <p:cSld name="SECTION_TITLE_AND_DESCRIPTION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2"/>
          <p:cNvSpPr/>
          <p:nvPr/>
        </p:nvSpPr>
        <p:spPr>
          <a:xfrm>
            <a:off x="4572000" y="-86675"/>
            <a:ext cx="4673100" cy="5143500"/>
          </a:xfrm>
          <a:prstGeom prst="rect">
            <a:avLst/>
          </a:prstGeom>
          <a:solidFill>
            <a:srgbClr val="6DB8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12"/>
          <p:cNvSpPr txBox="1">
            <a:spLocks noGrp="1"/>
          </p:cNvSpPr>
          <p:nvPr>
            <p:ph type="title"/>
          </p:nvPr>
        </p:nvSpPr>
        <p:spPr>
          <a:xfrm>
            <a:off x="265500" y="314500"/>
            <a:ext cx="4045200" cy="110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70" name="Google Shape;70;p12"/>
          <p:cNvSpPr txBox="1">
            <a:spLocks noGrp="1"/>
          </p:cNvSpPr>
          <p:nvPr>
            <p:ph type="body" idx="1"/>
          </p:nvPr>
        </p:nvSpPr>
        <p:spPr>
          <a:xfrm>
            <a:off x="265500" y="1608675"/>
            <a:ext cx="4045200" cy="297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&amp; Image (Yellow)">
  <p:cSld name="SECTION_TITLE_AND_DESCRIPTION_1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/>
          <p:nvPr/>
        </p:nvSpPr>
        <p:spPr>
          <a:xfrm>
            <a:off x="4572000" y="-86675"/>
            <a:ext cx="4635300" cy="5143500"/>
          </a:xfrm>
          <a:prstGeom prst="rect">
            <a:avLst/>
          </a:prstGeom>
          <a:solidFill>
            <a:srgbClr val="F0B07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title"/>
          </p:nvPr>
        </p:nvSpPr>
        <p:spPr>
          <a:xfrm>
            <a:off x="265500" y="314500"/>
            <a:ext cx="4045200" cy="110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74" name="Google Shape;74;p13"/>
          <p:cNvSpPr txBox="1">
            <a:spLocks noGrp="1"/>
          </p:cNvSpPr>
          <p:nvPr>
            <p:ph type="body" idx="1"/>
          </p:nvPr>
        </p:nvSpPr>
        <p:spPr>
          <a:xfrm>
            <a:off x="265500" y="1596575"/>
            <a:ext cx="4045200" cy="306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&amp; Image (Red)">
  <p:cSld name="SECTION_TITLE_AND_DESCRIPTION_1_1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/>
          <p:nvPr/>
        </p:nvSpPr>
        <p:spPr>
          <a:xfrm>
            <a:off x="4572000" y="-86675"/>
            <a:ext cx="4660500" cy="5143500"/>
          </a:xfrm>
          <a:prstGeom prst="rect">
            <a:avLst/>
          </a:prstGeom>
          <a:solidFill>
            <a:srgbClr val="E66E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4"/>
          <p:cNvSpPr txBox="1">
            <a:spLocks noGrp="1"/>
          </p:cNvSpPr>
          <p:nvPr>
            <p:ph type="title"/>
          </p:nvPr>
        </p:nvSpPr>
        <p:spPr>
          <a:xfrm>
            <a:off x="265500" y="314500"/>
            <a:ext cx="4045200" cy="110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78" name="Google Shape;78;p14"/>
          <p:cNvSpPr txBox="1">
            <a:spLocks noGrp="1"/>
          </p:cNvSpPr>
          <p:nvPr>
            <p:ph type="body" idx="1"/>
          </p:nvPr>
        </p:nvSpPr>
        <p:spPr>
          <a:xfrm>
            <a:off x="265500" y="1572375"/>
            <a:ext cx="4045200" cy="30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&amp; Image (Blue)">
  <p:cSld name="SECTION_TITLE_AND_DESCRIPTION_1_1_1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/>
          <p:nvPr/>
        </p:nvSpPr>
        <p:spPr>
          <a:xfrm>
            <a:off x="4572000" y="-86675"/>
            <a:ext cx="4635300" cy="5143500"/>
          </a:xfrm>
          <a:prstGeom prst="rect">
            <a:avLst/>
          </a:prstGeom>
          <a:solidFill>
            <a:srgbClr val="1B6D9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5"/>
          <p:cNvSpPr txBox="1">
            <a:spLocks noGrp="1"/>
          </p:cNvSpPr>
          <p:nvPr>
            <p:ph type="title"/>
          </p:nvPr>
        </p:nvSpPr>
        <p:spPr>
          <a:xfrm>
            <a:off x="265500" y="314500"/>
            <a:ext cx="4045200" cy="110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2" name="Google Shape;82;p15"/>
          <p:cNvSpPr txBox="1">
            <a:spLocks noGrp="1"/>
          </p:cNvSpPr>
          <p:nvPr>
            <p:ph type="body" idx="1"/>
          </p:nvPr>
        </p:nvSpPr>
        <p:spPr>
          <a:xfrm>
            <a:off x="265500" y="1548200"/>
            <a:ext cx="4045200" cy="311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85" name="Google Shape;85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 w/ subtitle">
  <p:cSld name="BLANK_2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0" name="Google Shape;90;p18"/>
          <p:cNvSpPr/>
          <p:nvPr/>
        </p:nvSpPr>
        <p:spPr>
          <a:xfrm>
            <a:off x="-856700" y="667925"/>
            <a:ext cx="4121100" cy="4121100"/>
          </a:xfrm>
          <a:prstGeom prst="ellipse">
            <a:avLst/>
          </a:prstGeom>
          <a:solidFill>
            <a:srgbClr val="F3F3F3">
              <a:alpha val="715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8"/>
          <p:cNvSpPr txBox="1">
            <a:spLocks noGrp="1"/>
          </p:cNvSpPr>
          <p:nvPr>
            <p:ph type="title"/>
          </p:nvPr>
        </p:nvSpPr>
        <p:spPr>
          <a:xfrm>
            <a:off x="580950" y="1767300"/>
            <a:ext cx="7982100" cy="69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2" name="Google Shape;92;p18"/>
          <p:cNvSpPr txBox="1">
            <a:spLocks noGrp="1"/>
          </p:cNvSpPr>
          <p:nvPr>
            <p:ph type="subTitle" idx="1"/>
          </p:nvPr>
        </p:nvSpPr>
        <p:spPr>
          <a:xfrm>
            <a:off x="580950" y="2541600"/>
            <a:ext cx="7982100" cy="97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400" b="1"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ckback Logo Slide">
  <p:cSld name="BLANK_1">
    <p:bg>
      <p:bgPr>
        <a:solidFill>
          <a:srgbClr val="3D3F51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9" descr="The Packback logo with the words &quot;fearlessly curious&quot; underneath" title="Packback Logo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113507" y="657030"/>
            <a:ext cx="2916987" cy="2594464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9" title="Decorative Illustratio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052984" y="3562574"/>
            <a:ext cx="10792619" cy="17096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w/ Illustration &amp; Logo">
  <p:cSld name="BLANK_1_1">
    <p:bg>
      <p:bgPr>
        <a:solidFill>
          <a:srgbClr val="3D3F51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20" title="Decorative Illustration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052984" y="3562574"/>
            <a:ext cx="10792619" cy="1709662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20"/>
          <p:cNvSpPr txBox="1">
            <a:spLocks noGrp="1"/>
          </p:cNvSpPr>
          <p:nvPr>
            <p:ph type="title"/>
          </p:nvPr>
        </p:nvSpPr>
        <p:spPr>
          <a:xfrm>
            <a:off x="247200" y="1687500"/>
            <a:ext cx="8649600" cy="64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" name="Google Shape;99;p20"/>
          <p:cNvSpPr txBox="1">
            <a:spLocks noGrp="1"/>
          </p:cNvSpPr>
          <p:nvPr>
            <p:ph type="subTitle" idx="1"/>
          </p:nvPr>
        </p:nvSpPr>
        <p:spPr>
          <a:xfrm>
            <a:off x="1377300" y="2330400"/>
            <a:ext cx="6389400" cy="48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pic>
        <p:nvPicPr>
          <p:cNvPr id="100" name="Google Shape;100;p20" descr="Packback_Logo_Horizontal_Color_Reversed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504" y="238407"/>
            <a:ext cx="1771174" cy="56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w/ Illustration">
  <p:cSld name="BLANK_1_1_2">
    <p:bg>
      <p:bgPr>
        <a:solidFill>
          <a:srgbClr val="3D3F51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21" title="Decorative Illustration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052984" y="3562574"/>
            <a:ext cx="10792619" cy="1709662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21"/>
          <p:cNvSpPr txBox="1">
            <a:spLocks noGrp="1"/>
          </p:cNvSpPr>
          <p:nvPr>
            <p:ph type="title"/>
          </p:nvPr>
        </p:nvSpPr>
        <p:spPr>
          <a:xfrm>
            <a:off x="247200" y="1687500"/>
            <a:ext cx="8649600" cy="64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subTitle" idx="1"/>
          </p:nvPr>
        </p:nvSpPr>
        <p:spPr>
          <a:xfrm>
            <a:off x="1377300" y="2330400"/>
            <a:ext cx="6389400" cy="48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 &amp; Quote">
  <p:cSld name="BLANK_1_1_1">
    <p:bg>
      <p:bgPr>
        <a:solidFill>
          <a:srgbClr val="1B6D91"/>
        </a:solid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22" title="Decorative Illustration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052984" y="3562574"/>
            <a:ext cx="10792619" cy="17096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22" title="Packback Logo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7850" y="214700"/>
            <a:ext cx="2071250" cy="65555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22"/>
          <p:cNvSpPr txBox="1">
            <a:spLocks noGrp="1"/>
          </p:cNvSpPr>
          <p:nvPr>
            <p:ph type="title"/>
          </p:nvPr>
        </p:nvSpPr>
        <p:spPr>
          <a:xfrm>
            <a:off x="467300" y="1180875"/>
            <a:ext cx="4849800" cy="23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9" name="Google Shape;109;p22"/>
          <p:cNvSpPr/>
          <p:nvPr/>
        </p:nvSpPr>
        <p:spPr>
          <a:xfrm>
            <a:off x="5512975" y="859500"/>
            <a:ext cx="3300600" cy="3424500"/>
          </a:xfrm>
          <a:prstGeom prst="roundRect">
            <a:avLst>
              <a:gd name="adj" fmla="val 4267"/>
            </a:avLst>
          </a:prstGeom>
          <a:solidFill>
            <a:srgbClr val="FFFFF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  <a:effectLst>
            <a:outerShdw blurRad="142875" dist="19050" dir="6000000" algn="bl" rotWithShape="0">
              <a:srgbClr val="000000">
                <a:alpha val="2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title" idx="2"/>
          </p:nvPr>
        </p:nvSpPr>
        <p:spPr>
          <a:xfrm>
            <a:off x="5649325" y="1010663"/>
            <a:ext cx="3027900" cy="3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subTitle" idx="1"/>
          </p:nvPr>
        </p:nvSpPr>
        <p:spPr>
          <a:xfrm>
            <a:off x="5649325" y="1373813"/>
            <a:ext cx="3027900" cy="2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body" idx="3"/>
          </p:nvPr>
        </p:nvSpPr>
        <p:spPr>
          <a:xfrm>
            <a:off x="5649325" y="1751138"/>
            <a:ext cx="3027900" cy="23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  <a:defRPr sz="1400" b="1"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292100">
              <a:spcBef>
                <a:spcPts val="1600"/>
              </a:spcBef>
              <a:spcAft>
                <a:spcPts val="0"/>
              </a:spcAft>
              <a:buSzPts val="1000"/>
              <a:buFont typeface="Open Sans"/>
              <a:buChar char="○"/>
              <a:defRPr sz="1000"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292100">
              <a:spcBef>
                <a:spcPts val="1600"/>
              </a:spcBef>
              <a:spcAft>
                <a:spcPts val="0"/>
              </a:spcAft>
              <a:buSzPts val="1000"/>
              <a:buFont typeface="Open Sans"/>
              <a:buChar char="■"/>
              <a:defRPr sz="1000"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292100">
              <a:spcBef>
                <a:spcPts val="1600"/>
              </a:spcBef>
              <a:spcAft>
                <a:spcPts val="0"/>
              </a:spcAft>
              <a:buSzPts val="1000"/>
              <a:buFont typeface="Open Sans"/>
              <a:buChar char="●"/>
              <a:defRPr sz="1000"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292100">
              <a:spcBef>
                <a:spcPts val="1600"/>
              </a:spcBef>
              <a:spcAft>
                <a:spcPts val="0"/>
              </a:spcAft>
              <a:buSzPts val="1000"/>
              <a:buFont typeface="Open Sans"/>
              <a:buChar char="○"/>
              <a:defRPr sz="1000"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292100">
              <a:spcBef>
                <a:spcPts val="1600"/>
              </a:spcBef>
              <a:spcAft>
                <a:spcPts val="0"/>
              </a:spcAft>
              <a:buSzPts val="1000"/>
              <a:buFont typeface="Open Sans"/>
              <a:buChar char="■"/>
              <a:defRPr sz="1000"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292100">
              <a:spcBef>
                <a:spcPts val="1600"/>
              </a:spcBef>
              <a:spcAft>
                <a:spcPts val="0"/>
              </a:spcAft>
              <a:buSzPts val="1000"/>
              <a:buFont typeface="Open Sans"/>
              <a:buChar char="●"/>
              <a:defRPr sz="1000"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292100">
              <a:spcBef>
                <a:spcPts val="1600"/>
              </a:spcBef>
              <a:spcAft>
                <a:spcPts val="0"/>
              </a:spcAft>
              <a:buSzPts val="1000"/>
              <a:buFont typeface="Open Sans"/>
              <a:buChar char="○"/>
              <a:defRPr sz="1000"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292100">
              <a:spcBef>
                <a:spcPts val="1600"/>
              </a:spcBef>
              <a:spcAft>
                <a:spcPts val="1600"/>
              </a:spcAft>
              <a:buSzPts val="1000"/>
              <a:buFont typeface="Open Sans"/>
              <a:buChar char="■"/>
              <a:defRPr sz="1000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BLANK_1_1_1_1">
    <p:bg>
      <p:bgPr>
        <a:solidFill>
          <a:srgbClr val="697583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23" title="Decorative Illustration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40211" y="340275"/>
            <a:ext cx="8546867" cy="4718726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3"/>
          <p:cNvSpPr txBox="1">
            <a:spLocks noGrp="1"/>
          </p:cNvSpPr>
          <p:nvPr>
            <p:ph type="title"/>
          </p:nvPr>
        </p:nvSpPr>
        <p:spPr>
          <a:xfrm>
            <a:off x="888888" y="782225"/>
            <a:ext cx="7249500" cy="69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body" idx="1"/>
          </p:nvPr>
        </p:nvSpPr>
        <p:spPr>
          <a:xfrm>
            <a:off x="888800" y="1527800"/>
            <a:ext cx="7249500" cy="243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  <a:defRPr>
                <a:solidFill>
                  <a:srgbClr val="FFFFFF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w/ illustration">
  <p:cSld name="TITLE_AND_BODY_1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7215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6560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7703187" y="-526650"/>
            <a:ext cx="3098400" cy="3098400"/>
          </a:xfrm>
          <a:prstGeom prst="ellipse">
            <a:avLst/>
          </a:prstGeom>
          <a:solidFill>
            <a:srgbClr val="3681A2"/>
          </a:solidFill>
          <a:ln>
            <a:noFill/>
          </a:ln>
          <a:effectLst>
            <a:outerShdw blurRad="114300" dist="19050" dir="5400000" algn="bl" rotWithShape="0">
              <a:srgbClr val="000000">
                <a:alpha val="33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6871850" y="3627550"/>
            <a:ext cx="1293300" cy="1293300"/>
          </a:xfrm>
          <a:prstGeom prst="ellipse">
            <a:avLst/>
          </a:prstGeom>
          <a:solidFill>
            <a:srgbClr val="E66E6F"/>
          </a:solidFill>
          <a:ln>
            <a:noFill/>
          </a:ln>
          <a:effectLst>
            <a:outerShdw blurRad="114300" dist="19050" dir="5400000" algn="bl" rotWithShape="0">
              <a:srgbClr val="000000">
                <a:alpha val="33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/>
          <p:nvPr/>
        </p:nvSpPr>
        <p:spPr>
          <a:xfrm>
            <a:off x="8559200" y="3380150"/>
            <a:ext cx="438900" cy="379500"/>
          </a:xfrm>
          <a:prstGeom prst="triangle">
            <a:avLst>
              <a:gd name="adj" fmla="val 50000"/>
            </a:avLst>
          </a:prstGeom>
          <a:solidFill>
            <a:srgbClr val="F0B07B"/>
          </a:solidFill>
          <a:ln>
            <a:noFill/>
          </a:ln>
          <a:effectLst>
            <a:outerShdw blurRad="114300" dist="19050" dir="5400000" algn="bl" rotWithShape="0">
              <a:srgbClr val="000000">
                <a:alpha val="33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w/ illustration v2">
  <p:cSld name="TITLE_AND_BODY_1_1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7152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6792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" name="Google Shape;27;p5"/>
          <p:cNvSpPr/>
          <p:nvPr/>
        </p:nvSpPr>
        <p:spPr>
          <a:xfrm>
            <a:off x="7464437" y="-1768150"/>
            <a:ext cx="3098400" cy="3098400"/>
          </a:xfrm>
          <a:prstGeom prst="ellipse">
            <a:avLst/>
          </a:prstGeom>
          <a:solidFill>
            <a:srgbClr val="E66E6F"/>
          </a:solidFill>
          <a:ln>
            <a:noFill/>
          </a:ln>
          <a:effectLst>
            <a:outerShdw blurRad="128588" dist="19050" dir="5400000" algn="bl" rotWithShape="0">
              <a:srgbClr val="000000">
                <a:alpha val="2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5"/>
          <p:cNvSpPr/>
          <p:nvPr/>
        </p:nvSpPr>
        <p:spPr>
          <a:xfrm>
            <a:off x="8717075" y="2898075"/>
            <a:ext cx="593100" cy="593100"/>
          </a:xfrm>
          <a:prstGeom prst="ellipse">
            <a:avLst/>
          </a:prstGeom>
          <a:solidFill>
            <a:srgbClr val="6DB8C1"/>
          </a:solidFill>
          <a:ln>
            <a:noFill/>
          </a:ln>
          <a:effectLst>
            <a:outerShdw blurRad="128588" dist="19050" dir="5400000" algn="bl" rotWithShape="0">
              <a:srgbClr val="000000">
                <a:alpha val="2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5"/>
          <p:cNvSpPr/>
          <p:nvPr/>
        </p:nvSpPr>
        <p:spPr>
          <a:xfrm>
            <a:off x="7104450" y="3800875"/>
            <a:ext cx="1040400" cy="899700"/>
          </a:xfrm>
          <a:prstGeom prst="triangle">
            <a:avLst>
              <a:gd name="adj" fmla="val 50000"/>
            </a:avLst>
          </a:prstGeom>
          <a:solidFill>
            <a:srgbClr val="F0B07B"/>
          </a:solidFill>
          <a:ln>
            <a:noFill/>
          </a:ln>
          <a:effectLst>
            <a:outerShdw blurRad="128588" dist="19050" dir="5400000" algn="bl" rotWithShape="0">
              <a:srgbClr val="000000">
                <a:alpha val="2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1"/>
          </p:nvPr>
        </p:nvSpPr>
        <p:spPr>
          <a:xfrm>
            <a:off x="311700" y="1005975"/>
            <a:ext cx="3999900" cy="383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2"/>
          </p:nvPr>
        </p:nvSpPr>
        <p:spPr>
          <a:xfrm>
            <a:off x="4832400" y="1005975"/>
            <a:ext cx="3999900" cy="383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image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Section Progression">
  <p:cSld name="TITLE_ONLY_2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" name="Google Shape;41;p8"/>
          <p:cNvSpPr/>
          <p:nvPr/>
        </p:nvSpPr>
        <p:spPr>
          <a:xfrm>
            <a:off x="159800" y="1561576"/>
            <a:ext cx="2757600" cy="3303900"/>
          </a:xfrm>
          <a:prstGeom prst="roundRect">
            <a:avLst>
              <a:gd name="adj" fmla="val 4267"/>
            </a:avLst>
          </a:prstGeom>
          <a:solidFill>
            <a:srgbClr val="FFFFF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  <a:effectLst>
            <a:outerShdw blurRad="142875" dist="19050" dir="6000000" algn="bl" rotWithShape="0">
              <a:srgbClr val="000000">
                <a:alpha val="2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8"/>
          <p:cNvSpPr/>
          <p:nvPr/>
        </p:nvSpPr>
        <p:spPr>
          <a:xfrm>
            <a:off x="3051650" y="1561576"/>
            <a:ext cx="2918400" cy="3303900"/>
          </a:xfrm>
          <a:prstGeom prst="roundRect">
            <a:avLst>
              <a:gd name="adj" fmla="val 4267"/>
            </a:avLst>
          </a:prstGeom>
          <a:solidFill>
            <a:srgbClr val="FFFFF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  <a:effectLst>
            <a:outerShdw blurRad="142875" dist="19050" dir="6000000" algn="bl" rotWithShape="0">
              <a:srgbClr val="000000">
                <a:alpha val="2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8"/>
          <p:cNvSpPr/>
          <p:nvPr/>
        </p:nvSpPr>
        <p:spPr>
          <a:xfrm>
            <a:off x="6106000" y="1561576"/>
            <a:ext cx="2918400" cy="3303900"/>
          </a:xfrm>
          <a:prstGeom prst="roundRect">
            <a:avLst>
              <a:gd name="adj" fmla="val 4267"/>
            </a:avLst>
          </a:prstGeom>
          <a:solidFill>
            <a:srgbClr val="FFFFF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  <a:effectLst>
            <a:outerShdw blurRad="142875" dist="19050" dir="6000000" algn="bl" rotWithShape="0">
              <a:srgbClr val="000000">
                <a:alpha val="2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8"/>
          <p:cNvSpPr/>
          <p:nvPr/>
        </p:nvSpPr>
        <p:spPr>
          <a:xfrm>
            <a:off x="7102723" y="1021338"/>
            <a:ext cx="876600" cy="8766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  <a:effectLst>
            <a:outerShdw blurRad="114300" dist="19050" dir="5400000" algn="bl" rotWithShape="0">
              <a:srgbClr val="000000">
                <a:alpha val="3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" name="Google Shape;45;p8"/>
          <p:cNvGrpSpPr/>
          <p:nvPr/>
        </p:nvGrpSpPr>
        <p:grpSpPr>
          <a:xfrm>
            <a:off x="1028056" y="1045940"/>
            <a:ext cx="2949469" cy="876600"/>
            <a:chOff x="1028056" y="1045940"/>
            <a:chExt cx="2949469" cy="876600"/>
          </a:xfrm>
        </p:grpSpPr>
        <p:sp>
          <p:nvSpPr>
            <p:cNvPr id="46" name="Google Shape;46;p8"/>
            <p:cNvSpPr/>
            <p:nvPr/>
          </p:nvSpPr>
          <p:spPr>
            <a:xfrm>
              <a:off x="1740725" y="1229650"/>
              <a:ext cx="2236800" cy="284400"/>
            </a:xfrm>
            <a:prstGeom prst="rightArrow">
              <a:avLst>
                <a:gd name="adj1" fmla="val 50000"/>
                <a:gd name="adj2" fmla="val 50000"/>
              </a:avLst>
            </a:prstGeom>
            <a:gradFill>
              <a:gsLst>
                <a:gs pos="0">
                  <a:srgbClr val="FCCB96"/>
                </a:gs>
                <a:gs pos="56000">
                  <a:srgbClr val="FEA38B"/>
                </a:gs>
                <a:gs pos="100000">
                  <a:srgbClr val="FF7A7F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8"/>
            <p:cNvSpPr/>
            <p:nvPr/>
          </p:nvSpPr>
          <p:spPr>
            <a:xfrm>
              <a:off x="1028056" y="1045940"/>
              <a:ext cx="876600" cy="876600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75" dist="19050" dir="5400000" algn="bl" rotWithShape="0">
                <a:srgbClr val="000000">
                  <a:alpha val="23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" name="Google Shape;48;p8"/>
          <p:cNvGrpSpPr/>
          <p:nvPr/>
        </p:nvGrpSpPr>
        <p:grpSpPr>
          <a:xfrm>
            <a:off x="4065064" y="1021338"/>
            <a:ext cx="2963186" cy="876600"/>
            <a:chOff x="4065064" y="1021338"/>
            <a:chExt cx="2963186" cy="876600"/>
          </a:xfrm>
        </p:grpSpPr>
        <p:sp>
          <p:nvSpPr>
            <p:cNvPr id="49" name="Google Shape;49;p8"/>
            <p:cNvSpPr/>
            <p:nvPr/>
          </p:nvSpPr>
          <p:spPr>
            <a:xfrm>
              <a:off x="4791450" y="1229650"/>
              <a:ext cx="2236800" cy="284400"/>
            </a:xfrm>
            <a:prstGeom prst="rightArrow">
              <a:avLst>
                <a:gd name="adj1" fmla="val 50000"/>
                <a:gd name="adj2" fmla="val 50000"/>
              </a:avLst>
            </a:prstGeom>
            <a:gradFill>
              <a:gsLst>
                <a:gs pos="0">
                  <a:srgbClr val="FF7A7F"/>
                </a:gs>
                <a:gs pos="34000">
                  <a:srgbClr val="AF8E95"/>
                </a:gs>
                <a:gs pos="100000">
                  <a:srgbClr val="5EA1AA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8"/>
            <p:cNvSpPr/>
            <p:nvPr/>
          </p:nvSpPr>
          <p:spPr>
            <a:xfrm>
              <a:off x="4065064" y="1021338"/>
              <a:ext cx="876600" cy="876600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1430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" name="Google Shape;51;p8"/>
          <p:cNvSpPr txBox="1">
            <a:spLocks noGrp="1"/>
          </p:cNvSpPr>
          <p:nvPr>
            <p:ph type="body" idx="1"/>
          </p:nvPr>
        </p:nvSpPr>
        <p:spPr>
          <a:xfrm>
            <a:off x="329525" y="2100650"/>
            <a:ext cx="2416500" cy="256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body" idx="2"/>
          </p:nvPr>
        </p:nvSpPr>
        <p:spPr>
          <a:xfrm>
            <a:off x="3303450" y="2100650"/>
            <a:ext cx="2416500" cy="256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body" idx="3"/>
          </p:nvPr>
        </p:nvSpPr>
        <p:spPr>
          <a:xfrm>
            <a:off x="6415800" y="2100650"/>
            <a:ext cx="2416500" cy="256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w/ 3 columns">
  <p:cSld name="TITLE_ONLY_1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1"/>
          </p:nvPr>
        </p:nvSpPr>
        <p:spPr>
          <a:xfrm>
            <a:off x="274600" y="2257850"/>
            <a:ext cx="2567400" cy="270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body" idx="2"/>
          </p:nvPr>
        </p:nvSpPr>
        <p:spPr>
          <a:xfrm>
            <a:off x="3288300" y="2257850"/>
            <a:ext cx="2567400" cy="270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body" idx="3"/>
          </p:nvPr>
        </p:nvSpPr>
        <p:spPr>
          <a:xfrm>
            <a:off x="6302000" y="2257850"/>
            <a:ext cx="2567400" cy="270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 w/ image">
  <p:cSld name="ONE_COLUMN_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>
            <a:spLocks noGrp="1"/>
          </p:cNvSpPr>
          <p:nvPr>
            <p:ph type="body" idx="1"/>
          </p:nvPr>
        </p:nvSpPr>
        <p:spPr>
          <a:xfrm>
            <a:off x="311700" y="1136950"/>
            <a:ext cx="2808000" cy="343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2" name="Google Shape;6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3" name="Google Shape;63;p10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24B53"/>
              </a:buClr>
              <a:buSzPts val="2800"/>
              <a:buFont typeface="Open Sans"/>
              <a:buNone/>
              <a:defRPr sz="2800" b="1">
                <a:solidFill>
                  <a:srgbClr val="424B5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B53"/>
              </a:buClr>
              <a:buSzPts val="1800"/>
              <a:buChar char="●"/>
              <a:defRPr sz="1800">
                <a:solidFill>
                  <a:srgbClr val="424B53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B53"/>
              </a:buClr>
              <a:buSzPts val="1400"/>
              <a:buChar char="○"/>
              <a:defRPr>
                <a:solidFill>
                  <a:srgbClr val="424B53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B53"/>
              </a:buClr>
              <a:buSzPts val="1400"/>
              <a:buChar char="■"/>
              <a:defRPr>
                <a:solidFill>
                  <a:srgbClr val="424B53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B53"/>
              </a:buClr>
              <a:buSzPts val="1400"/>
              <a:buChar char="●"/>
              <a:defRPr>
                <a:solidFill>
                  <a:srgbClr val="424B53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B53"/>
              </a:buClr>
              <a:buSzPts val="1400"/>
              <a:buChar char="○"/>
              <a:defRPr>
                <a:solidFill>
                  <a:srgbClr val="424B53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B53"/>
              </a:buClr>
              <a:buSzPts val="1400"/>
              <a:buChar char="■"/>
              <a:defRPr>
                <a:solidFill>
                  <a:srgbClr val="424B53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B53"/>
              </a:buClr>
              <a:buSzPts val="1400"/>
              <a:buChar char="●"/>
              <a:defRPr>
                <a:solidFill>
                  <a:srgbClr val="424B53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B53"/>
              </a:buClr>
              <a:buSzPts val="1400"/>
              <a:buChar char="○"/>
              <a:defRPr>
                <a:solidFill>
                  <a:srgbClr val="424B53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B53"/>
              </a:buClr>
              <a:buSzPts val="1400"/>
              <a:buChar char="■"/>
              <a:defRPr>
                <a:solidFill>
                  <a:srgbClr val="424B53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3"/>
          <p:cNvSpPr txBox="1">
            <a:spLocks noGrp="1"/>
          </p:cNvSpPr>
          <p:nvPr>
            <p:ph type="body" idx="1"/>
          </p:nvPr>
        </p:nvSpPr>
        <p:spPr>
          <a:xfrm>
            <a:off x="311700" y="1192700"/>
            <a:ext cx="3459000" cy="365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/>
              <a:t>Packback’s AI</a:t>
            </a:r>
            <a:endParaRPr sz="2200" b="1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Packback’s AI “flags” posts that may be violating community guidelines.</a:t>
            </a:r>
            <a:endParaRPr sz="18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Posts are then reviewed by Packback moderators.</a:t>
            </a:r>
            <a:endParaRPr sz="18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/>
              <a:t>Offending posts are </a:t>
            </a:r>
            <a:r>
              <a:rPr lang="en" sz="1800" b="1"/>
              <a:t>moderated</a:t>
            </a:r>
            <a:r>
              <a:rPr lang="en" sz="1800"/>
              <a:t> and no longer count for credit </a:t>
            </a:r>
            <a:r>
              <a:rPr lang="en" sz="1800" b="1"/>
              <a:t>until they are re-published</a:t>
            </a:r>
            <a:r>
              <a:rPr lang="en" sz="1800"/>
              <a:t>.</a:t>
            </a:r>
            <a:endParaRPr sz="1800"/>
          </a:p>
        </p:txBody>
      </p:sp>
      <p:sp>
        <p:nvSpPr>
          <p:cNvPr id="197" name="Google Shape;197;p33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Posts on Packback are reviewed by AI</a:t>
            </a:r>
            <a:endParaRPr/>
          </a:p>
        </p:txBody>
      </p:sp>
      <p:sp>
        <p:nvSpPr>
          <p:cNvPr id="198" name="Google Shape;198;p33" descr="Plagiarism&#10;Closed-Ended Questions (e.g. &quot;What is the definition of mitosis?&quot;)&#10;Class Logistics Posts (e.g. &quot;When is the next test&quot;?)&#10;Low effort/Low detail posts" title="Packback's AI auto-flags for:"/>
          <p:cNvSpPr/>
          <p:nvPr/>
        </p:nvSpPr>
        <p:spPr>
          <a:xfrm>
            <a:off x="3923100" y="1240325"/>
            <a:ext cx="4870200" cy="3599100"/>
          </a:xfrm>
          <a:prstGeom prst="roundRect">
            <a:avLst>
              <a:gd name="adj" fmla="val 4267"/>
            </a:avLst>
          </a:prstGeom>
          <a:solidFill>
            <a:srgbClr val="FFFFF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  <a:effectLst>
            <a:outerShdw blurRad="142875" dist="19050" dir="6000000" algn="bl" rotWithShape="0">
              <a:srgbClr val="000000">
                <a:alpha val="21000"/>
              </a:srgbClr>
            </a:outerShdw>
          </a:effectLst>
        </p:spPr>
        <p:txBody>
          <a:bodyPr spcFirstLastPara="1" wrap="square" lIns="274300" tIns="91425" rIns="64007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 b="1">
                <a:solidFill>
                  <a:srgbClr val="424B53"/>
                </a:solidFill>
              </a:rPr>
              <a:t>Packback’s AI flags for:</a:t>
            </a:r>
            <a:endParaRPr sz="2200" b="1">
              <a:solidFill>
                <a:srgbClr val="424B53"/>
              </a:solidFill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24B53"/>
              </a:buClr>
              <a:buSzPts val="1800"/>
              <a:buChar char="●"/>
            </a:pPr>
            <a:r>
              <a:rPr lang="en" sz="1800" b="1">
                <a:solidFill>
                  <a:srgbClr val="424B53"/>
                </a:solidFill>
              </a:rPr>
              <a:t>Plagiarism</a:t>
            </a:r>
            <a:endParaRPr sz="1800" b="1">
              <a:solidFill>
                <a:srgbClr val="424B53"/>
              </a:solidFill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24B53"/>
              </a:buClr>
              <a:buSzPts val="1800"/>
              <a:buChar char="●"/>
            </a:pPr>
            <a:r>
              <a:rPr lang="en" sz="1800" b="1">
                <a:solidFill>
                  <a:srgbClr val="424B53"/>
                </a:solidFill>
              </a:rPr>
              <a:t>Closed Ended Questions</a:t>
            </a:r>
            <a:r>
              <a:rPr lang="en" sz="1800">
                <a:solidFill>
                  <a:srgbClr val="424B53"/>
                </a:solidFill>
              </a:rPr>
              <a:t> (e.g. “What is the definition of mitosis?”)</a:t>
            </a:r>
            <a:endParaRPr sz="1800">
              <a:solidFill>
                <a:srgbClr val="424B53"/>
              </a:solidFill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24B53"/>
              </a:buClr>
              <a:buSzPts val="1800"/>
              <a:buChar char="●"/>
            </a:pPr>
            <a:r>
              <a:rPr lang="en" sz="1800" b="1">
                <a:solidFill>
                  <a:srgbClr val="424B53"/>
                </a:solidFill>
              </a:rPr>
              <a:t>Class Logistics Posts</a:t>
            </a:r>
            <a:r>
              <a:rPr lang="en" sz="1800">
                <a:solidFill>
                  <a:srgbClr val="424B53"/>
                </a:solidFill>
              </a:rPr>
              <a:t> (e.g. “When is the next test?”)</a:t>
            </a:r>
            <a:endParaRPr sz="1800">
              <a:solidFill>
                <a:srgbClr val="424B53"/>
              </a:solidFill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424B53"/>
              </a:buClr>
              <a:buSzPts val="1800"/>
              <a:buChar char="●"/>
            </a:pPr>
            <a:r>
              <a:rPr lang="en" sz="1800" b="1">
                <a:solidFill>
                  <a:srgbClr val="424B53"/>
                </a:solidFill>
              </a:rPr>
              <a:t>Low Effort/Low Detail Posts</a:t>
            </a:r>
            <a:endParaRPr/>
          </a:p>
        </p:txBody>
      </p:sp>
      <p:sp>
        <p:nvSpPr>
          <p:cNvPr id="199" name="Google Shape;199;p33"/>
          <p:cNvSpPr/>
          <p:nvPr/>
        </p:nvSpPr>
        <p:spPr>
          <a:xfrm>
            <a:off x="7829277" y="801478"/>
            <a:ext cx="1085400" cy="10854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  <a:effectLst>
            <a:outerShdw blurRad="114300" dist="19050" dir="5400000" algn="bl" rotWithShape="0">
              <a:srgbClr val="000000">
                <a:alpha val="3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0" name="Google Shape;200;p33" title="Robot Illustration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32850" y="900014"/>
            <a:ext cx="876600" cy="876600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33"/>
          <p:cNvSpPr/>
          <p:nvPr/>
        </p:nvSpPr>
        <p:spPr>
          <a:xfrm>
            <a:off x="0" y="5043725"/>
            <a:ext cx="9144000" cy="99900"/>
          </a:xfrm>
          <a:prstGeom prst="rect">
            <a:avLst/>
          </a:prstGeom>
          <a:solidFill>
            <a:srgbClr val="E66E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4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happens if your post is moderated?</a:t>
            </a:r>
            <a:endParaRPr/>
          </a:p>
        </p:txBody>
      </p:sp>
      <p:sp>
        <p:nvSpPr>
          <p:cNvPr id="207" name="Google Shape;207;p34"/>
          <p:cNvSpPr txBox="1">
            <a:spLocks noGrp="1"/>
          </p:cNvSpPr>
          <p:nvPr>
            <p:ph type="body" idx="1"/>
          </p:nvPr>
        </p:nvSpPr>
        <p:spPr>
          <a:xfrm>
            <a:off x="285400" y="2176850"/>
            <a:ext cx="2539500" cy="256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/>
              <a:t>Post is “Flagged”</a:t>
            </a: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b="1"/>
              <a:t>If your post is “Flagged”, you have </a:t>
            </a:r>
            <a:r>
              <a:rPr lang="en" sz="1400" b="1" u="sng"/>
              <a:t>not</a:t>
            </a:r>
            <a:r>
              <a:rPr lang="en" sz="1400" b="1"/>
              <a:t> yet lost points! </a:t>
            </a:r>
            <a:endParaRPr sz="1400"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b="1"/>
              <a:t>At this time, your post is still published and </a:t>
            </a:r>
            <a:r>
              <a:rPr lang="en" sz="1400" b="1" u="sng"/>
              <a:t>still counts for credit</a:t>
            </a:r>
            <a:r>
              <a:rPr lang="en" sz="1400" b="1"/>
              <a:t>.</a:t>
            </a:r>
            <a:endParaRPr sz="1400"/>
          </a:p>
        </p:txBody>
      </p:sp>
      <p:sp>
        <p:nvSpPr>
          <p:cNvPr id="208" name="Google Shape;208;p34"/>
          <p:cNvSpPr txBox="1">
            <a:spLocks noGrp="1"/>
          </p:cNvSpPr>
          <p:nvPr>
            <p:ph type="body" idx="2"/>
          </p:nvPr>
        </p:nvSpPr>
        <p:spPr>
          <a:xfrm>
            <a:off x="3170050" y="2176850"/>
            <a:ext cx="2697600" cy="256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/>
              <a:t>Post is “Moderated”</a:t>
            </a: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b="1"/>
              <a:t>If your post is moderated, it is unpublished and </a:t>
            </a:r>
            <a:r>
              <a:rPr lang="en" sz="1400" b="1" u="sng">
                <a:solidFill>
                  <a:srgbClr val="C7383D"/>
                </a:solidFill>
              </a:rPr>
              <a:t>no longer counts for credit</a:t>
            </a:r>
            <a:r>
              <a:rPr lang="en" sz="1400" b="1"/>
              <a:t>.</a:t>
            </a:r>
            <a:endParaRPr sz="1400"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b="1"/>
              <a:t>If your post is “Moderated”, you receive an email notifying you.</a:t>
            </a:r>
            <a:endParaRPr sz="1400"/>
          </a:p>
        </p:txBody>
      </p:sp>
      <p:sp>
        <p:nvSpPr>
          <p:cNvPr id="209" name="Google Shape;209;p34"/>
          <p:cNvSpPr txBox="1">
            <a:spLocks noGrp="1"/>
          </p:cNvSpPr>
          <p:nvPr>
            <p:ph type="body" idx="3"/>
          </p:nvPr>
        </p:nvSpPr>
        <p:spPr>
          <a:xfrm>
            <a:off x="6212800" y="2176850"/>
            <a:ext cx="2697600" cy="256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/>
              <a:t>Post is “Republished”</a:t>
            </a:r>
            <a:endParaRPr b="1"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b="1"/>
              <a:t>From the email, you can “edit &amp; re-publish” the post.</a:t>
            </a:r>
            <a:endParaRPr sz="1400"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b="1"/>
              <a:t>Doing so will </a:t>
            </a:r>
            <a:r>
              <a:rPr lang="en" sz="1400" b="1" u="sng">
                <a:solidFill>
                  <a:srgbClr val="2E7E94"/>
                </a:solidFill>
              </a:rPr>
              <a:t>earn back your points</a:t>
            </a:r>
            <a:r>
              <a:rPr lang="en" sz="1400" b="1"/>
              <a:t> for the post without penalty, so long as you edit before grades are entered.</a:t>
            </a:r>
            <a:endParaRPr sz="1400" b="1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210" name="Google Shape;210;p34" title="Flag Illustration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7748" y="1129238"/>
            <a:ext cx="731520" cy="71000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34" title="Email Illustration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37744" y="1096449"/>
            <a:ext cx="731520" cy="71000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34" title="Post Illustration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76024" y="1097547"/>
            <a:ext cx="731520" cy="707136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34"/>
          <p:cNvSpPr/>
          <p:nvPr/>
        </p:nvSpPr>
        <p:spPr>
          <a:xfrm>
            <a:off x="0" y="5043725"/>
            <a:ext cx="9144000" cy="99900"/>
          </a:xfrm>
          <a:prstGeom prst="rect">
            <a:avLst/>
          </a:prstGeom>
          <a:solidFill>
            <a:srgbClr val="E66E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5"/>
          <p:cNvSpPr txBox="1">
            <a:spLocks noGrp="1"/>
          </p:cNvSpPr>
          <p:nvPr>
            <p:ph type="title"/>
          </p:nvPr>
        </p:nvSpPr>
        <p:spPr>
          <a:xfrm>
            <a:off x="265500" y="314500"/>
            <a:ext cx="4045200" cy="110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Track your participation</a:t>
            </a:r>
            <a:endParaRPr/>
          </a:p>
        </p:txBody>
      </p:sp>
      <p:sp>
        <p:nvSpPr>
          <p:cNvPr id="219" name="Google Shape;219;p35"/>
          <p:cNvSpPr txBox="1">
            <a:spLocks noGrp="1"/>
          </p:cNvSpPr>
          <p:nvPr>
            <p:ph type="body" idx="1"/>
          </p:nvPr>
        </p:nvSpPr>
        <p:spPr>
          <a:xfrm>
            <a:off x="265500" y="1722925"/>
            <a:ext cx="4045200" cy="31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check your current participation by deadline period to make sure you’ve earned your full points for the week.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/>
              <a:t>Note: If you have any moderated posts, you can track them here!</a:t>
            </a:r>
            <a:endParaRPr/>
          </a:p>
        </p:txBody>
      </p:sp>
      <p:pic>
        <p:nvPicPr>
          <p:cNvPr id="220" name="Google Shape;220;p35" title="Email Illustration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648" y="3545427"/>
            <a:ext cx="528250" cy="512725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35"/>
          <p:cNvSpPr/>
          <p:nvPr/>
        </p:nvSpPr>
        <p:spPr>
          <a:xfrm>
            <a:off x="4904350" y="1164125"/>
            <a:ext cx="4134000" cy="3735300"/>
          </a:xfrm>
          <a:prstGeom prst="roundRect">
            <a:avLst>
              <a:gd name="adj" fmla="val 4267"/>
            </a:avLst>
          </a:prstGeom>
          <a:solidFill>
            <a:srgbClr val="FFFFF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  <a:effectLst>
            <a:outerShdw blurRad="142875" dist="19050" dir="6000000" algn="bl" rotWithShape="0">
              <a:srgbClr val="000000">
                <a:alpha val="2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22" name="Google Shape;222;p35" descr="A screenshot of a Packback learner's profile. There are detailed stats on the learner's overall participation on Packback along with a &quot;Participation Report&quot; that shows the learner's participation broken up by deadline." title="Learner Profile Screensho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55225" y="1289425"/>
            <a:ext cx="3908574" cy="3502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35" descr="A screenshot of the &quot;My Community Stats&quot; feature on the Packback curiosity feed. A button labeled &quot;Track my own participation&quot; is circled and an arrow is pointing to the image below" title="Community Stats"/>
          <p:cNvPicPr preferRelativeResize="0"/>
          <p:nvPr/>
        </p:nvPicPr>
        <p:blipFill rotWithShape="1">
          <a:blip r:embed="rId5">
            <a:alphaModFix/>
          </a:blip>
          <a:srcRect l="1471" t="1357" r="1723" b="1667"/>
          <a:stretch/>
        </p:blipFill>
        <p:spPr>
          <a:xfrm>
            <a:off x="7287025" y="343426"/>
            <a:ext cx="1614600" cy="1757100"/>
          </a:xfrm>
          <a:prstGeom prst="roundRect">
            <a:avLst>
              <a:gd name="adj" fmla="val 7453"/>
            </a:avLst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224" name="Google Shape;224;p35"/>
          <p:cNvSpPr/>
          <p:nvPr/>
        </p:nvSpPr>
        <p:spPr>
          <a:xfrm>
            <a:off x="7228498" y="1663351"/>
            <a:ext cx="1763100" cy="535500"/>
          </a:xfrm>
          <a:prstGeom prst="ellipse">
            <a:avLst/>
          </a:prstGeom>
          <a:noFill/>
          <a:ln w="76200" cap="flat" cmpd="sng">
            <a:solidFill>
              <a:srgbClr val="EC8D8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25" name="Google Shape;225;p35"/>
          <p:cNvCxnSpPr>
            <a:stCxn id="224" idx="4"/>
          </p:cNvCxnSpPr>
          <p:nvPr/>
        </p:nvCxnSpPr>
        <p:spPr>
          <a:xfrm rot="5400000">
            <a:off x="6540148" y="2063851"/>
            <a:ext cx="1434900" cy="1704900"/>
          </a:xfrm>
          <a:prstGeom prst="curvedConnector2">
            <a:avLst/>
          </a:prstGeom>
          <a:noFill/>
          <a:ln w="38100" cap="flat" cmpd="sng">
            <a:solidFill>
              <a:srgbClr val="EC8D8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26" name="Google Shape;226;p35"/>
          <p:cNvSpPr/>
          <p:nvPr/>
        </p:nvSpPr>
        <p:spPr>
          <a:xfrm>
            <a:off x="7326898" y="558626"/>
            <a:ext cx="1221900" cy="196800"/>
          </a:xfrm>
          <a:prstGeom prst="roundRect">
            <a:avLst>
              <a:gd name="adj" fmla="val 16667"/>
            </a:avLst>
          </a:prstGeom>
          <a:solidFill>
            <a:srgbClr val="1B6D9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35"/>
          <p:cNvSpPr txBox="1"/>
          <p:nvPr/>
        </p:nvSpPr>
        <p:spPr>
          <a:xfrm>
            <a:off x="7270621" y="463026"/>
            <a:ext cx="1516800" cy="4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</a:rPr>
              <a:t>Your Name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228" name="Google Shape;228;p35"/>
          <p:cNvSpPr/>
          <p:nvPr/>
        </p:nvSpPr>
        <p:spPr>
          <a:xfrm>
            <a:off x="0" y="5043725"/>
            <a:ext cx="9144000" cy="99900"/>
          </a:xfrm>
          <a:prstGeom prst="rect">
            <a:avLst/>
          </a:prstGeom>
          <a:solidFill>
            <a:srgbClr val="E66E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6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500">
                <a:solidFill>
                  <a:schemeClr val="lt1"/>
                </a:solidFill>
              </a:rPr>
              <a:t>Getting started &amp; Getting help</a:t>
            </a:r>
            <a:endParaRPr/>
          </a:p>
        </p:txBody>
      </p:sp>
      <p:sp>
        <p:nvSpPr>
          <p:cNvPr id="234" name="Google Shape;234;p36"/>
          <p:cNvSpPr/>
          <p:nvPr/>
        </p:nvSpPr>
        <p:spPr>
          <a:xfrm>
            <a:off x="0" y="5043725"/>
            <a:ext cx="9144000" cy="99900"/>
          </a:xfrm>
          <a:prstGeom prst="rect">
            <a:avLst/>
          </a:prstGeom>
          <a:solidFill>
            <a:srgbClr val="6DB8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7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Registering for Packback</a:t>
            </a:r>
            <a:endParaRPr/>
          </a:p>
        </p:txBody>
      </p:sp>
      <p:sp>
        <p:nvSpPr>
          <p:cNvPr id="240" name="Google Shape;240;p37"/>
          <p:cNvSpPr/>
          <p:nvPr/>
        </p:nvSpPr>
        <p:spPr>
          <a:xfrm>
            <a:off x="623500" y="1164125"/>
            <a:ext cx="4433400" cy="3612000"/>
          </a:xfrm>
          <a:prstGeom prst="roundRect">
            <a:avLst>
              <a:gd name="adj" fmla="val 4267"/>
            </a:avLst>
          </a:prstGeom>
          <a:solidFill>
            <a:srgbClr val="EEFFF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  <a:effectLst>
            <a:outerShdw blurRad="142875" dist="19050" dir="6000000" algn="bl" rotWithShape="0">
              <a:srgbClr val="000000">
                <a:alpha val="21000"/>
              </a:srgbClr>
            </a:outerShdw>
          </a:effectLst>
        </p:spPr>
        <p:txBody>
          <a:bodyPr spcFirstLastPara="1" wrap="square" lIns="457200" tIns="91425" rIns="18287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 b="1">
                <a:solidFill>
                  <a:srgbClr val="424B53"/>
                </a:solidFill>
              </a:rPr>
              <a:t>You will have received an invitation in your school email inbox. </a:t>
            </a:r>
            <a:endParaRPr sz="2200" b="1">
              <a:solidFill>
                <a:srgbClr val="424B5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424B53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424B53"/>
              </a:buClr>
              <a:buSzPts val="1600"/>
              <a:buChar char="●"/>
            </a:pPr>
            <a:r>
              <a:rPr lang="en" sz="1600">
                <a:solidFill>
                  <a:srgbClr val="424B53"/>
                </a:solidFill>
              </a:rPr>
              <a:t>Follow the instructions in the email to checkout and finish registration.</a:t>
            </a:r>
            <a:br>
              <a:rPr lang="en" sz="1600">
                <a:solidFill>
                  <a:srgbClr val="424B53"/>
                </a:solidFill>
              </a:rPr>
            </a:br>
            <a:endParaRPr sz="1600">
              <a:solidFill>
                <a:srgbClr val="424B53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424B53"/>
              </a:buClr>
              <a:buSzPts val="1600"/>
              <a:buChar char="●"/>
            </a:pPr>
            <a:r>
              <a:rPr lang="en" sz="1600">
                <a:solidFill>
                  <a:srgbClr val="424B53"/>
                </a:solidFill>
              </a:rPr>
              <a:t>Be sure to create an account with the </a:t>
            </a:r>
            <a:r>
              <a:rPr lang="en" sz="1600" b="1">
                <a:solidFill>
                  <a:srgbClr val="424B53"/>
                </a:solidFill>
              </a:rPr>
              <a:t>same</a:t>
            </a:r>
            <a:r>
              <a:rPr lang="en" sz="1600">
                <a:solidFill>
                  <a:srgbClr val="424B53"/>
                </a:solidFill>
              </a:rPr>
              <a:t> </a:t>
            </a:r>
            <a:r>
              <a:rPr lang="en" sz="1600" b="1">
                <a:solidFill>
                  <a:srgbClr val="424B53"/>
                </a:solidFill>
              </a:rPr>
              <a:t>email</a:t>
            </a:r>
            <a:r>
              <a:rPr lang="en" sz="1600">
                <a:solidFill>
                  <a:srgbClr val="424B53"/>
                </a:solidFill>
              </a:rPr>
              <a:t> where you were sent the invitation!</a:t>
            </a:r>
            <a:endParaRPr sz="1600">
              <a:solidFill>
                <a:srgbClr val="424B5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424B5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i="1">
                <a:solidFill>
                  <a:srgbClr val="424B53"/>
                </a:solidFill>
              </a:rPr>
              <a:t>Don’t see it? Check spam!</a:t>
            </a:r>
            <a:endParaRPr sz="1600" b="1" i="1">
              <a:solidFill>
                <a:srgbClr val="424B53"/>
              </a:solidFill>
            </a:endParaRPr>
          </a:p>
        </p:txBody>
      </p:sp>
      <p:sp>
        <p:nvSpPr>
          <p:cNvPr id="241" name="Google Shape;241;p37"/>
          <p:cNvSpPr/>
          <p:nvPr/>
        </p:nvSpPr>
        <p:spPr>
          <a:xfrm>
            <a:off x="145033" y="965740"/>
            <a:ext cx="876600" cy="8766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  <a:effectLst>
            <a:outerShdw blurRad="114300" dist="19050" dir="5400000" algn="bl" rotWithShape="0">
              <a:srgbClr val="000000">
                <a:alpha val="3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42" name="Google Shape;242;p37" title="Email Illustration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501" y="1045714"/>
            <a:ext cx="731525" cy="718117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37"/>
          <p:cNvSpPr/>
          <p:nvPr/>
        </p:nvSpPr>
        <p:spPr>
          <a:xfrm>
            <a:off x="5208125" y="1164125"/>
            <a:ext cx="3714600" cy="3612000"/>
          </a:xfrm>
          <a:prstGeom prst="roundRect">
            <a:avLst>
              <a:gd name="adj" fmla="val 4267"/>
            </a:avLst>
          </a:prstGeom>
          <a:solidFill>
            <a:srgbClr val="FFFFF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  <a:effectLst>
            <a:outerShdw blurRad="142875" dist="19050" dir="6000000" algn="bl" rotWithShape="0">
              <a:srgbClr val="000000">
                <a:alpha val="21000"/>
              </a:srgbClr>
            </a:outerShdw>
          </a:effectLst>
        </p:spPr>
        <p:txBody>
          <a:bodyPr spcFirstLastPara="1" wrap="square" lIns="182875" tIns="91425" rIns="18287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rgbClr val="424B53"/>
                </a:solidFill>
              </a:rPr>
              <a:t>Didn’t get an email?</a:t>
            </a:r>
            <a:endParaRPr sz="2000" b="1">
              <a:solidFill>
                <a:srgbClr val="424B5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424B53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424B53"/>
              </a:buClr>
              <a:buSzPts val="1600"/>
              <a:buChar char="●"/>
            </a:pPr>
            <a:r>
              <a:rPr lang="en" sz="1600">
                <a:solidFill>
                  <a:srgbClr val="424B53"/>
                </a:solidFill>
              </a:rPr>
              <a:t>Sign up directly on Packback</a:t>
            </a:r>
            <a:br>
              <a:rPr lang="en" sz="1600">
                <a:solidFill>
                  <a:srgbClr val="424B53"/>
                </a:solidFill>
              </a:rPr>
            </a:br>
            <a:endParaRPr sz="1600">
              <a:solidFill>
                <a:srgbClr val="424B53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424B53"/>
              </a:buClr>
              <a:buSzPts val="1600"/>
              <a:buChar char="●"/>
            </a:pPr>
            <a:r>
              <a:rPr lang="en" sz="1600">
                <a:solidFill>
                  <a:srgbClr val="424B53"/>
                </a:solidFill>
              </a:rPr>
              <a:t>Click “Join Community” button</a:t>
            </a:r>
            <a:br>
              <a:rPr lang="en" sz="1600">
                <a:solidFill>
                  <a:srgbClr val="424B53"/>
                </a:solidFill>
              </a:rPr>
            </a:br>
            <a:endParaRPr sz="1600">
              <a:solidFill>
                <a:srgbClr val="424B53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424B53"/>
              </a:buClr>
              <a:buSzPts val="1600"/>
              <a:buChar char="●"/>
            </a:pPr>
            <a:r>
              <a:rPr lang="en" sz="1600">
                <a:solidFill>
                  <a:srgbClr val="424B53"/>
                </a:solidFill>
              </a:rPr>
              <a:t>Enter the “</a:t>
            </a:r>
            <a:r>
              <a:rPr lang="en" sz="1600" b="1">
                <a:solidFill>
                  <a:srgbClr val="424B53"/>
                </a:solidFill>
              </a:rPr>
              <a:t>Community Look-Up Key</a:t>
            </a:r>
            <a:r>
              <a:rPr lang="en" sz="1600">
                <a:solidFill>
                  <a:srgbClr val="424B53"/>
                </a:solidFill>
              </a:rPr>
              <a:t>” from our course syllabus </a:t>
            </a:r>
            <a:endParaRPr sz="1600">
              <a:solidFill>
                <a:srgbClr val="424B53"/>
              </a:solidFill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rgbClr val="424B53"/>
              </a:buClr>
              <a:buSzPts val="1600"/>
              <a:buChar char="○"/>
            </a:pPr>
            <a:r>
              <a:rPr lang="en" sz="1600" i="1">
                <a:solidFill>
                  <a:srgbClr val="424B53"/>
                </a:solidFill>
              </a:rPr>
              <a:t>You </a:t>
            </a:r>
            <a:r>
              <a:rPr lang="en" sz="1600" b="1" i="1">
                <a:solidFill>
                  <a:srgbClr val="424B53"/>
                </a:solidFill>
              </a:rPr>
              <a:t>only</a:t>
            </a:r>
            <a:r>
              <a:rPr lang="en" sz="1600" i="1">
                <a:solidFill>
                  <a:srgbClr val="424B53"/>
                </a:solidFill>
              </a:rPr>
              <a:t> need this key if you didn’t get the invite.</a:t>
            </a:r>
            <a:endParaRPr sz="1600" i="1">
              <a:solidFill>
                <a:srgbClr val="424B5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37"/>
          <p:cNvSpPr/>
          <p:nvPr/>
        </p:nvSpPr>
        <p:spPr>
          <a:xfrm>
            <a:off x="0" y="5043725"/>
            <a:ext cx="9144000" cy="99900"/>
          </a:xfrm>
          <a:prstGeom prst="rect">
            <a:avLst/>
          </a:prstGeom>
          <a:solidFill>
            <a:srgbClr val="6DB8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8"/>
          <p:cNvSpPr txBox="1">
            <a:spLocks noGrp="1"/>
          </p:cNvSpPr>
          <p:nvPr>
            <p:ph type="title"/>
          </p:nvPr>
        </p:nvSpPr>
        <p:spPr>
          <a:xfrm>
            <a:off x="580950" y="1767300"/>
            <a:ext cx="7982100" cy="69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Need Help? Email </a:t>
            </a:r>
            <a:r>
              <a:rPr lang="en">
                <a:solidFill>
                  <a:srgbClr val="2E7E94"/>
                </a:solidFill>
              </a:rPr>
              <a:t>help@packback.co</a:t>
            </a:r>
            <a:endParaRPr>
              <a:solidFill>
                <a:srgbClr val="2E7E94"/>
              </a:solidFill>
            </a:endParaRPr>
          </a:p>
        </p:txBody>
      </p:sp>
      <p:sp>
        <p:nvSpPr>
          <p:cNvPr id="250" name="Google Shape;250;p38"/>
          <p:cNvSpPr txBox="1">
            <a:spLocks noGrp="1"/>
          </p:cNvSpPr>
          <p:nvPr>
            <p:ph type="subTitle" idx="1"/>
          </p:nvPr>
        </p:nvSpPr>
        <p:spPr>
          <a:xfrm>
            <a:off x="219700" y="2541600"/>
            <a:ext cx="8641800" cy="97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Packback’s support team is available 7 days a week, and will help you will </a:t>
            </a:r>
            <a:r>
              <a:rPr lang="en" u="sng"/>
              <a:t>all</a:t>
            </a:r>
            <a:r>
              <a:rPr lang="en"/>
              <a:t> technical issues.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Do </a:t>
            </a:r>
            <a:r>
              <a:rPr lang="en" u="sng"/>
              <a:t>NOT</a:t>
            </a:r>
            <a:r>
              <a:rPr lang="en"/>
              <a:t> email me with Packback issues; their team will be able to help faster!</a:t>
            </a:r>
            <a:endParaRPr/>
          </a:p>
        </p:txBody>
      </p:sp>
      <p:sp>
        <p:nvSpPr>
          <p:cNvPr id="251" name="Google Shape;251;p38"/>
          <p:cNvSpPr/>
          <p:nvPr/>
        </p:nvSpPr>
        <p:spPr>
          <a:xfrm>
            <a:off x="0" y="5043725"/>
            <a:ext cx="9144000" cy="99900"/>
          </a:xfrm>
          <a:prstGeom prst="rect">
            <a:avLst/>
          </a:prstGeom>
          <a:solidFill>
            <a:srgbClr val="6DB8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5"/>
          <p:cNvSpPr txBox="1">
            <a:spLocks noGrp="1"/>
          </p:cNvSpPr>
          <p:nvPr>
            <p:ph type="title"/>
          </p:nvPr>
        </p:nvSpPr>
        <p:spPr>
          <a:xfrm>
            <a:off x="460350" y="1056675"/>
            <a:ext cx="4812600" cy="250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Packback is an AI-supported online discussion platform for developing critical thinking, curiosity, and writing skills.</a:t>
            </a:r>
            <a:endParaRPr/>
          </a:p>
        </p:txBody>
      </p:sp>
      <p:sp>
        <p:nvSpPr>
          <p:cNvPr id="126" name="Google Shape;126;p25"/>
          <p:cNvSpPr txBox="1">
            <a:spLocks noGrp="1"/>
          </p:cNvSpPr>
          <p:nvPr>
            <p:ph type="title" idx="2"/>
          </p:nvPr>
        </p:nvSpPr>
        <p:spPr>
          <a:xfrm>
            <a:off x="5649325" y="1010663"/>
            <a:ext cx="3027900" cy="3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Student Feedback</a:t>
            </a:r>
            <a:endParaRPr/>
          </a:p>
        </p:txBody>
      </p:sp>
      <p:sp>
        <p:nvSpPr>
          <p:cNvPr id="127" name="Google Shape;127;p25"/>
          <p:cNvSpPr txBox="1">
            <a:spLocks noGrp="1"/>
          </p:cNvSpPr>
          <p:nvPr>
            <p:ph type="subTitle" idx="1"/>
          </p:nvPr>
        </p:nvSpPr>
        <p:spPr>
          <a:xfrm>
            <a:off x="5649325" y="1373813"/>
            <a:ext cx="3027900" cy="2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Spring 2019 Student Feedback Survey</a:t>
            </a:r>
            <a:endParaRPr/>
          </a:p>
        </p:txBody>
      </p:sp>
      <p:sp>
        <p:nvSpPr>
          <p:cNvPr id="128" name="Google Shape;128;p25"/>
          <p:cNvSpPr txBox="1">
            <a:spLocks noGrp="1"/>
          </p:cNvSpPr>
          <p:nvPr>
            <p:ph type="body" idx="3"/>
          </p:nvPr>
        </p:nvSpPr>
        <p:spPr>
          <a:xfrm>
            <a:off x="5649325" y="1751138"/>
            <a:ext cx="3027900" cy="23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“</a:t>
            </a:r>
            <a:r>
              <a:rPr lang="en" sz="1500"/>
              <a:t>In past classes where Packback wasn’t used, I wasn’t all that interested in the material. I just did what I had to do to pass the class. I didn’t think I’d care about a GenEd ever before Packback.</a:t>
            </a:r>
            <a:r>
              <a:rPr lang="en"/>
              <a:t>”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6959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Critical questioning skills are </a:t>
            </a:r>
            <a:r>
              <a:rPr lang="en" i="1">
                <a:solidFill>
                  <a:srgbClr val="2475A1"/>
                </a:solidFill>
              </a:rPr>
              <a:t>essential</a:t>
            </a:r>
            <a:r>
              <a:rPr lang="en"/>
              <a:t> to college and post-grad life:</a:t>
            </a:r>
            <a:endParaRPr/>
          </a:p>
        </p:txBody>
      </p:sp>
      <p:sp>
        <p:nvSpPr>
          <p:cNvPr id="134" name="Google Shape;134;p26"/>
          <p:cNvSpPr txBox="1">
            <a:spLocks noGrp="1"/>
          </p:cNvSpPr>
          <p:nvPr>
            <p:ph type="body" idx="1"/>
          </p:nvPr>
        </p:nvSpPr>
        <p:spPr>
          <a:xfrm>
            <a:off x="311700" y="1527475"/>
            <a:ext cx="6560100" cy="30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B53"/>
              </a:buClr>
              <a:buSzPts val="1800"/>
              <a:buChar char="●"/>
            </a:pPr>
            <a:r>
              <a:rPr lang="en"/>
              <a:t>In asking effective questions while interviewing to select the right job after graduation.</a:t>
            </a:r>
            <a:br>
              <a:rPr lang="en"/>
            </a:br>
            <a:endParaRPr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B53"/>
              </a:buClr>
              <a:buSzPts val="1800"/>
              <a:buChar char="●"/>
            </a:pPr>
            <a:r>
              <a:rPr lang="en"/>
              <a:t>In identifying opportunities for innovation, when starting a business, or working within a team.</a:t>
            </a:r>
            <a:br>
              <a:rPr lang="en"/>
            </a:br>
            <a:endParaRPr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B53"/>
              </a:buClr>
              <a:buSzPts val="1800"/>
              <a:buChar char="●"/>
            </a:pPr>
            <a:r>
              <a:rPr lang="en"/>
              <a:t>In learning new skills independently after graduation, to keep adapting to a changing world!</a:t>
            </a:r>
            <a:endParaRPr/>
          </a:p>
        </p:txBody>
      </p:sp>
      <p:pic>
        <p:nvPicPr>
          <p:cNvPr id="135" name="Google Shape;135;p26" descr="Artboard 3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0975" y="5059000"/>
            <a:ext cx="9154977" cy="10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7263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Our specific Packback course objectives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6792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In this class we’re using </a:t>
            </a:r>
            <a:r>
              <a:rPr lang="en" b="1" dirty="0" err="1"/>
              <a:t>Packback</a:t>
            </a:r>
            <a:r>
              <a:rPr lang="en" b="1" dirty="0"/>
              <a:t> to:</a:t>
            </a:r>
            <a:endParaRPr b="1" dirty="0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Clr>
                <a:srgbClr val="C7383D"/>
              </a:buClr>
              <a:buSzPts val="1800"/>
              <a:buChar char="●"/>
            </a:pPr>
            <a:r>
              <a:rPr lang="en-US" b="1" dirty="0">
                <a:solidFill>
                  <a:srgbClr val="C7383D"/>
                </a:solidFill>
              </a:rPr>
              <a:t>Share Computational Thinking Problems and Solutions</a:t>
            </a:r>
          </a:p>
          <a:p>
            <a:pPr lvl="1" indent="-342900">
              <a:buClr>
                <a:srgbClr val="C7383D"/>
              </a:buClr>
              <a:buSzPts val="1800"/>
              <a:buChar char="●"/>
            </a:pPr>
            <a:r>
              <a:rPr lang="en-US" b="1" dirty="0">
                <a:solidFill>
                  <a:srgbClr val="C7383D"/>
                </a:solidFill>
              </a:rPr>
              <a:t>Because if forces citation, our collective CCMR improves.</a:t>
            </a:r>
            <a:endParaRPr sz="200" b="1" dirty="0">
              <a:solidFill>
                <a:srgbClr val="C7383D"/>
              </a:solidFill>
            </a:endParaRPr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Clr>
                <a:srgbClr val="C7383D"/>
              </a:buClr>
              <a:buSzPts val="1800"/>
              <a:buChar char="●"/>
            </a:pPr>
            <a:r>
              <a:rPr lang="en-US" b="1" dirty="0">
                <a:solidFill>
                  <a:srgbClr val="C7383D"/>
                </a:solidFill>
              </a:rPr>
              <a:t>Share scripts that you find, with only classmates</a:t>
            </a:r>
          </a:p>
          <a:p>
            <a:pPr lvl="1" indent="-342900">
              <a:spcBef>
                <a:spcPts val="1000"/>
              </a:spcBef>
              <a:buClr>
                <a:srgbClr val="C7383D"/>
              </a:buClr>
              <a:buSzPts val="1800"/>
              <a:buChar char="●"/>
            </a:pPr>
            <a:r>
              <a:rPr lang="en-US" b="1" dirty="0">
                <a:solidFill>
                  <a:srgbClr val="C7383D"/>
                </a:solidFill>
              </a:rPr>
              <a:t>This is the tolerated venue for program sharing in this class – again because there is a citation</a:t>
            </a:r>
          </a:p>
          <a:p>
            <a:pPr marL="457200" lvl="0" indent="-342900" algn="l" rtl="0">
              <a:spcBef>
                <a:spcPts val="1000"/>
              </a:spcBef>
              <a:spcAft>
                <a:spcPts val="1000"/>
              </a:spcAft>
              <a:buClr>
                <a:srgbClr val="C7383D"/>
              </a:buClr>
              <a:buSzPts val="1800"/>
              <a:buChar char="●"/>
            </a:pPr>
            <a:r>
              <a:rPr lang="en" b="1" dirty="0">
                <a:solidFill>
                  <a:srgbClr val="C7383D"/>
                </a:solidFill>
              </a:rPr>
              <a:t>Capture nature of difficulties you are having [Instructor will use these to modify course in the future]</a:t>
            </a:r>
            <a:endParaRPr b="1" dirty="0">
              <a:solidFill>
                <a:srgbClr val="C7383D"/>
              </a:solidFill>
            </a:endParaRPr>
          </a:p>
        </p:txBody>
      </p:sp>
      <p:pic>
        <p:nvPicPr>
          <p:cNvPr id="142" name="Google Shape;142;p27" descr="Artboard 3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0975" y="5059000"/>
            <a:ext cx="9154977" cy="10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8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Packback discussion fits into this course</a:t>
            </a:r>
            <a:endParaRPr/>
          </a:p>
        </p:txBody>
      </p:sp>
      <p:sp>
        <p:nvSpPr>
          <p:cNvPr id="148" name="Google Shape;148;p28"/>
          <p:cNvSpPr/>
          <p:nvPr/>
        </p:nvSpPr>
        <p:spPr>
          <a:xfrm>
            <a:off x="-344662" y="1129825"/>
            <a:ext cx="3300600" cy="1587300"/>
          </a:xfrm>
          <a:prstGeom prst="roundRect">
            <a:avLst>
              <a:gd name="adj" fmla="val 4267"/>
            </a:avLst>
          </a:prstGeom>
          <a:solidFill>
            <a:srgbClr val="FFFFF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  <a:effectLst>
            <a:outerShdw blurRad="142875" dist="19050" dir="6000000" algn="bl" rotWithShape="0">
              <a:srgbClr val="000000">
                <a:alpha val="21000"/>
              </a:srgbClr>
            </a:outerShdw>
          </a:effectLst>
        </p:spPr>
        <p:txBody>
          <a:bodyPr spcFirstLastPara="1" wrap="square" lIns="5486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424B53"/>
                </a:solidFill>
              </a:rPr>
              <a:t>Packback will be used in this course as a way to integrate and apply course concepts.</a:t>
            </a:r>
            <a:endParaRPr/>
          </a:p>
        </p:txBody>
      </p:sp>
      <p:pic>
        <p:nvPicPr>
          <p:cNvPr id="149" name="Google Shape;149;p28" descr="A diagram with 4 circles. One circle is in the middle and says &quot;Mastery of course objectives&quot;. The three circles around the middle one say &quot;Course lecture&quot;, &quot;Quizzes and test&quot;, and &quot;Packback&quot;." title="Course Mastery Diagram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3800" y="1316775"/>
            <a:ext cx="3936400" cy="3426324"/>
          </a:xfrm>
          <a:prstGeom prst="rect">
            <a:avLst/>
          </a:prstGeom>
          <a:noFill/>
          <a:ln>
            <a:noFill/>
          </a:ln>
          <a:effectLst>
            <a:outerShdw blurRad="242888" dist="19050" dir="5940000" algn="bl" rotWithShape="0">
              <a:srgbClr val="999999">
                <a:alpha val="50000"/>
              </a:srgbClr>
            </a:outerShdw>
          </a:effectLst>
        </p:spPr>
      </p:pic>
      <p:sp>
        <p:nvSpPr>
          <p:cNvPr id="150" name="Google Shape;150;p28"/>
          <p:cNvSpPr txBox="1"/>
          <p:nvPr/>
        </p:nvSpPr>
        <p:spPr>
          <a:xfrm>
            <a:off x="4148250" y="1678975"/>
            <a:ext cx="84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</a:rPr>
              <a:t>Course Lecture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151" name="Google Shape;151;p28"/>
          <p:cNvSpPr txBox="1"/>
          <p:nvPr/>
        </p:nvSpPr>
        <p:spPr>
          <a:xfrm>
            <a:off x="5441050" y="3756425"/>
            <a:ext cx="898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</a:rPr>
              <a:t>Quizzes &amp; Tests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152" name="Google Shape;152;p28"/>
          <p:cNvSpPr txBox="1"/>
          <p:nvPr/>
        </p:nvSpPr>
        <p:spPr>
          <a:xfrm>
            <a:off x="2740450" y="3856175"/>
            <a:ext cx="1067100" cy="3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</a:rPr>
              <a:t>Packback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153" name="Google Shape;153;p28"/>
          <p:cNvSpPr txBox="1"/>
          <p:nvPr/>
        </p:nvSpPr>
        <p:spPr>
          <a:xfrm>
            <a:off x="3912875" y="2859150"/>
            <a:ext cx="1297200" cy="83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FFFF"/>
                </a:solidFill>
              </a:rPr>
              <a:t>Mastery of Course Objectives</a:t>
            </a:r>
            <a:endParaRPr sz="1600" b="1">
              <a:solidFill>
                <a:srgbClr val="FFFFFF"/>
              </a:solidFill>
            </a:endParaRPr>
          </a:p>
        </p:txBody>
      </p:sp>
      <p:sp>
        <p:nvSpPr>
          <p:cNvPr id="154" name="Google Shape;154;p28" descr="Remembering new factual information and course concepts" title="Course Lecture"/>
          <p:cNvSpPr txBox="1"/>
          <p:nvPr/>
        </p:nvSpPr>
        <p:spPr>
          <a:xfrm>
            <a:off x="5441055" y="1393344"/>
            <a:ext cx="1954800" cy="6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424B53"/>
                </a:solidFill>
              </a:rPr>
              <a:t>Remembering</a:t>
            </a:r>
            <a:r>
              <a:rPr lang="en">
                <a:solidFill>
                  <a:srgbClr val="424B53"/>
                </a:solidFill>
              </a:rPr>
              <a:t> new factual information and course concepts.</a:t>
            </a:r>
            <a:endParaRPr>
              <a:solidFill>
                <a:srgbClr val="424B53"/>
              </a:solidFill>
            </a:endParaRPr>
          </a:p>
        </p:txBody>
      </p:sp>
      <p:sp>
        <p:nvSpPr>
          <p:cNvPr id="155" name="Google Shape;155;p28" descr="Proving understanding of course information and concepts" title="Quizzes, Tests"/>
          <p:cNvSpPr txBox="1"/>
          <p:nvPr/>
        </p:nvSpPr>
        <p:spPr>
          <a:xfrm>
            <a:off x="6699000" y="3856175"/>
            <a:ext cx="2204400" cy="83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24B53"/>
                </a:solidFill>
              </a:rPr>
              <a:t>Proving </a:t>
            </a:r>
            <a:r>
              <a:rPr lang="en" b="1">
                <a:solidFill>
                  <a:srgbClr val="424B53"/>
                </a:solidFill>
              </a:rPr>
              <a:t>Understanding</a:t>
            </a:r>
            <a:r>
              <a:rPr lang="en">
                <a:solidFill>
                  <a:srgbClr val="424B53"/>
                </a:solidFill>
              </a:rPr>
              <a:t> of course information and concepts.</a:t>
            </a:r>
            <a:endParaRPr>
              <a:solidFill>
                <a:srgbClr val="424B53"/>
              </a:solidFill>
            </a:endParaRPr>
          </a:p>
        </p:txBody>
      </p:sp>
      <p:sp>
        <p:nvSpPr>
          <p:cNvPr id="156" name="Google Shape;156;p28" descr="Analyzing, evaluating, and generating discussion into broader contexts" title="Packback"/>
          <p:cNvSpPr txBox="1"/>
          <p:nvPr/>
        </p:nvSpPr>
        <p:spPr>
          <a:xfrm>
            <a:off x="365500" y="3722375"/>
            <a:ext cx="2124600" cy="9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424B53"/>
                </a:solidFill>
              </a:rPr>
              <a:t>Analyzing, Evaluating, and Generating </a:t>
            </a:r>
            <a:r>
              <a:rPr lang="en">
                <a:solidFill>
                  <a:srgbClr val="424B53"/>
                </a:solidFill>
              </a:rPr>
              <a:t>discussion into</a:t>
            </a:r>
            <a:br>
              <a:rPr lang="en">
                <a:solidFill>
                  <a:srgbClr val="424B53"/>
                </a:solidFill>
              </a:rPr>
            </a:br>
            <a:r>
              <a:rPr lang="en">
                <a:solidFill>
                  <a:srgbClr val="424B53"/>
                </a:solidFill>
              </a:rPr>
              <a:t>broader contexts.</a:t>
            </a:r>
            <a:endParaRPr>
              <a:solidFill>
                <a:srgbClr val="424B53"/>
              </a:solidFill>
            </a:endParaRPr>
          </a:p>
        </p:txBody>
      </p:sp>
      <p:pic>
        <p:nvPicPr>
          <p:cNvPr id="157" name="Google Shape;157;p28" descr="Artboard 3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10975" y="5059000"/>
            <a:ext cx="9154977" cy="10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9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500">
                <a:solidFill>
                  <a:schemeClr val="lt1"/>
                </a:solidFill>
              </a:rPr>
              <a:t>Participation requirements &amp; How you will be graded</a:t>
            </a:r>
            <a:endParaRPr/>
          </a:p>
        </p:txBody>
      </p:sp>
      <p:sp>
        <p:nvSpPr>
          <p:cNvPr id="163" name="Google Shape;163;p29"/>
          <p:cNvSpPr/>
          <p:nvPr/>
        </p:nvSpPr>
        <p:spPr>
          <a:xfrm>
            <a:off x="0" y="5043725"/>
            <a:ext cx="9144000" cy="99900"/>
          </a:xfrm>
          <a:prstGeom prst="rect">
            <a:avLst/>
          </a:prstGeom>
          <a:solidFill>
            <a:srgbClr val="F0B07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0"/>
          <p:cNvSpPr txBox="1">
            <a:spLocks noGrp="1"/>
          </p:cNvSpPr>
          <p:nvPr>
            <p:ph type="title"/>
          </p:nvPr>
        </p:nvSpPr>
        <p:spPr>
          <a:xfrm>
            <a:off x="580950" y="1767300"/>
            <a:ext cx="7982100" cy="69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Packback</a:t>
            </a:r>
            <a:r>
              <a:rPr lang="en" dirty="0"/>
              <a:t> is worth </a:t>
            </a:r>
            <a:r>
              <a:rPr lang="en" dirty="0">
                <a:solidFill>
                  <a:srgbClr val="C7383D"/>
                </a:solidFill>
              </a:rPr>
              <a:t>[15%]</a:t>
            </a:r>
            <a:r>
              <a:rPr lang="en" dirty="0"/>
              <a:t> of your final grade!</a:t>
            </a:r>
            <a:endParaRPr dirty="0"/>
          </a:p>
        </p:txBody>
      </p:sp>
      <p:sp>
        <p:nvSpPr>
          <p:cNvPr id="169" name="Google Shape;169;p30"/>
          <p:cNvSpPr txBox="1">
            <a:spLocks noGrp="1"/>
          </p:cNvSpPr>
          <p:nvPr>
            <p:ph type="subTitle" idx="1"/>
          </p:nvPr>
        </p:nvSpPr>
        <p:spPr>
          <a:xfrm>
            <a:off x="486450" y="2541600"/>
            <a:ext cx="8171100" cy="97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This is an </a:t>
            </a:r>
            <a:r>
              <a:rPr lang="en" i="1"/>
              <a:t>important</a:t>
            </a:r>
            <a:r>
              <a:rPr lang="en"/>
              <a:t> assignment, please take it seriously as it will affect your final grade.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70" name="Google Shape;170;p30"/>
          <p:cNvSpPr/>
          <p:nvPr/>
        </p:nvSpPr>
        <p:spPr>
          <a:xfrm>
            <a:off x="0" y="5043725"/>
            <a:ext cx="9144000" cy="99900"/>
          </a:xfrm>
          <a:prstGeom prst="rect">
            <a:avLst/>
          </a:prstGeom>
          <a:solidFill>
            <a:srgbClr val="F0B07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1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Participation requirements</a:t>
            </a:r>
            <a:endParaRPr/>
          </a:p>
        </p:txBody>
      </p:sp>
      <p:sp>
        <p:nvSpPr>
          <p:cNvPr id="176" name="Google Shape;176;p31"/>
          <p:cNvSpPr txBox="1">
            <a:spLocks noGrp="1"/>
          </p:cNvSpPr>
          <p:nvPr>
            <p:ph type="body" idx="1"/>
          </p:nvPr>
        </p:nvSpPr>
        <p:spPr>
          <a:xfrm>
            <a:off x="274600" y="2257850"/>
            <a:ext cx="2822100" cy="2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/>
              <a:t>Weekly Deadline</a:t>
            </a:r>
            <a:endParaRPr sz="2200" b="1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b="1">
                <a:solidFill>
                  <a:srgbClr val="C7383D"/>
                </a:solidFill>
              </a:rPr>
              <a:t>[Monday]</a:t>
            </a:r>
            <a:r>
              <a:rPr lang="en"/>
              <a:t> at </a:t>
            </a:r>
            <a:r>
              <a:rPr lang="en" b="1">
                <a:solidFill>
                  <a:srgbClr val="C7383D"/>
                </a:solidFill>
              </a:rPr>
              <a:t>[11:59 PM]</a:t>
            </a:r>
            <a:endParaRPr b="1">
              <a:solidFill>
                <a:srgbClr val="C7383D"/>
              </a:solidFill>
            </a:endParaRPr>
          </a:p>
        </p:txBody>
      </p:sp>
      <p:sp>
        <p:nvSpPr>
          <p:cNvPr id="177" name="Google Shape;177;p31"/>
          <p:cNvSpPr txBox="1">
            <a:spLocks noGrp="1"/>
          </p:cNvSpPr>
          <p:nvPr>
            <p:ph type="body" idx="2"/>
          </p:nvPr>
        </p:nvSpPr>
        <p:spPr>
          <a:xfrm>
            <a:off x="3160938" y="2257850"/>
            <a:ext cx="2822100" cy="2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200" b="1"/>
              <a:t>What to Post</a:t>
            </a:r>
            <a:endParaRPr b="1"/>
          </a:p>
          <a:p>
            <a:pPr marL="0" lvl="0" indent="0" algn="l" rtl="0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/>
              <a:t>per deadline period</a:t>
            </a:r>
            <a:endParaRPr b="1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Post </a:t>
            </a:r>
            <a:r>
              <a:rPr lang="en" b="1">
                <a:solidFill>
                  <a:srgbClr val="C7383D"/>
                </a:solidFill>
              </a:rPr>
              <a:t>[1]</a:t>
            </a:r>
            <a:r>
              <a:rPr lang="en"/>
              <a:t> Question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Post </a:t>
            </a:r>
            <a:r>
              <a:rPr lang="en" b="1">
                <a:solidFill>
                  <a:srgbClr val="C7383D"/>
                </a:solidFill>
              </a:rPr>
              <a:t>[2]</a:t>
            </a:r>
            <a:r>
              <a:rPr lang="en"/>
              <a:t> Responses </a:t>
            </a:r>
            <a:endParaRPr/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1400"/>
              <a:t>(Your choice of a Response, Counterpoint, or Supporting point)</a:t>
            </a:r>
            <a:endParaRPr sz="1400"/>
          </a:p>
        </p:txBody>
      </p:sp>
      <p:sp>
        <p:nvSpPr>
          <p:cNvPr id="178" name="Google Shape;178;p31"/>
          <p:cNvSpPr txBox="1">
            <a:spLocks noGrp="1"/>
          </p:cNvSpPr>
          <p:nvPr>
            <p:ph type="body" idx="3"/>
          </p:nvPr>
        </p:nvSpPr>
        <p:spPr>
          <a:xfrm>
            <a:off x="6133075" y="2257850"/>
            <a:ext cx="2945700" cy="2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solidFill>
                  <a:srgbClr val="424B53"/>
                </a:solidFill>
              </a:rPr>
              <a:t>Other Expectations</a:t>
            </a:r>
            <a:endParaRPr sz="2200" b="1">
              <a:solidFill>
                <a:srgbClr val="424B53"/>
              </a:solidFill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C7383D"/>
              </a:buClr>
              <a:buSzPts val="1800"/>
              <a:buChar char="●"/>
            </a:pPr>
            <a:r>
              <a:rPr lang="en">
                <a:solidFill>
                  <a:srgbClr val="C7383D"/>
                </a:solidFill>
              </a:rPr>
              <a:t>[Posts must have a minimum Curiosity Score of 50]</a:t>
            </a:r>
            <a:endParaRPr>
              <a:solidFill>
                <a:srgbClr val="C7383D"/>
              </a:solidFill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C7383D"/>
              </a:solidFill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7383D"/>
              </a:buClr>
              <a:buSzPts val="1800"/>
              <a:buChar char="●"/>
            </a:pPr>
            <a:r>
              <a:rPr lang="en">
                <a:solidFill>
                  <a:srgbClr val="C7383D"/>
                </a:solidFill>
              </a:rPr>
              <a:t>[Partial Credit / No Partial Credit] </a:t>
            </a:r>
            <a:endParaRPr sz="2200" b="1">
              <a:solidFill>
                <a:srgbClr val="C7383D"/>
              </a:solidFill>
            </a:endParaRPr>
          </a:p>
        </p:txBody>
      </p:sp>
      <p:sp>
        <p:nvSpPr>
          <p:cNvPr id="179" name="Google Shape;179;p31"/>
          <p:cNvSpPr/>
          <p:nvPr/>
        </p:nvSpPr>
        <p:spPr>
          <a:xfrm>
            <a:off x="1098594" y="1170465"/>
            <a:ext cx="876600" cy="8766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  <a:effectLst>
            <a:outerShdw blurRad="142875" dist="19050" dir="5400000" algn="bl" rotWithShape="0">
              <a:srgbClr val="000000">
                <a:alpha val="23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80" name="Google Shape;180;p31" title="Calendar Illustration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1450" y="1240225"/>
            <a:ext cx="750875" cy="737097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31"/>
          <p:cNvSpPr/>
          <p:nvPr/>
        </p:nvSpPr>
        <p:spPr>
          <a:xfrm>
            <a:off x="4017094" y="1170465"/>
            <a:ext cx="876600" cy="8766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  <a:effectLst>
            <a:outerShdw blurRad="142875" dist="19050" dir="5400000" algn="bl" rotWithShape="0">
              <a:srgbClr val="000000">
                <a:alpha val="23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82" name="Google Shape;182;p31" title="Post Illustration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79945" y="1240227"/>
            <a:ext cx="750868" cy="73710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31"/>
          <p:cNvSpPr/>
          <p:nvPr/>
        </p:nvSpPr>
        <p:spPr>
          <a:xfrm>
            <a:off x="6998469" y="1170465"/>
            <a:ext cx="876600" cy="8766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  <a:effectLst>
            <a:outerShdw blurRad="142875" dist="19050" dir="5400000" algn="bl" rotWithShape="0">
              <a:srgbClr val="000000">
                <a:alpha val="23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84" name="Google Shape;184;p31" title="Star Illustration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61349" y="1240223"/>
            <a:ext cx="750875" cy="737102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31"/>
          <p:cNvSpPr/>
          <p:nvPr/>
        </p:nvSpPr>
        <p:spPr>
          <a:xfrm>
            <a:off x="0" y="5043725"/>
            <a:ext cx="9144000" cy="99900"/>
          </a:xfrm>
          <a:prstGeom prst="rect">
            <a:avLst/>
          </a:prstGeom>
          <a:solidFill>
            <a:srgbClr val="F0B07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2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500">
                <a:solidFill>
                  <a:schemeClr val="lt1"/>
                </a:solidFill>
              </a:rPr>
              <a:t>Packback’s AI &amp; How to check your grade</a:t>
            </a:r>
            <a:endParaRPr/>
          </a:p>
        </p:txBody>
      </p:sp>
      <p:sp>
        <p:nvSpPr>
          <p:cNvPr id="191" name="Google Shape;191;p32"/>
          <p:cNvSpPr/>
          <p:nvPr/>
        </p:nvSpPr>
        <p:spPr>
          <a:xfrm>
            <a:off x="0" y="5043725"/>
            <a:ext cx="9144000" cy="99900"/>
          </a:xfrm>
          <a:prstGeom prst="rect">
            <a:avLst/>
          </a:prstGeom>
          <a:solidFill>
            <a:srgbClr val="E66E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763</Words>
  <Application>Microsoft Macintosh PowerPoint</Application>
  <PresentationFormat>On-screen Show (16:9)</PresentationFormat>
  <Paragraphs>89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Open Sans</vt:lpstr>
      <vt:lpstr>Simple Light</vt:lpstr>
      <vt:lpstr>PowerPoint Presentation</vt:lpstr>
      <vt:lpstr>Packback is an AI-supported online discussion platform for developing critical thinking, curiosity, and writing skills.</vt:lpstr>
      <vt:lpstr>Critical questioning skills are essential to college and post-grad life:</vt:lpstr>
      <vt:lpstr>Our specific Packback course objectives </vt:lpstr>
      <vt:lpstr>How Packback discussion fits into this course</vt:lpstr>
      <vt:lpstr>Participation requirements &amp; How you will be graded</vt:lpstr>
      <vt:lpstr>Packback is worth [15%] of your final grade!</vt:lpstr>
      <vt:lpstr>Participation requirements</vt:lpstr>
      <vt:lpstr>Packback’s AI &amp; How to check your grade</vt:lpstr>
      <vt:lpstr>Posts on Packback are reviewed by AI</vt:lpstr>
      <vt:lpstr>What happens if your post is moderated?</vt:lpstr>
      <vt:lpstr>Track your participation</vt:lpstr>
      <vt:lpstr>Getting started &amp; Getting help</vt:lpstr>
      <vt:lpstr>Registering for Packback</vt:lpstr>
      <vt:lpstr>Need Help? Email help@packback.co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Cleveland, Theodore</cp:lastModifiedBy>
  <cp:revision>1</cp:revision>
  <cp:lastPrinted>2021-01-21T15:16:55Z</cp:lastPrinted>
  <dcterms:modified xsi:type="dcterms:W3CDTF">2021-01-21T15:23:31Z</dcterms:modified>
</cp:coreProperties>
</file>