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465" r:id="rId2"/>
    <p:sldId id="684" r:id="rId3"/>
    <p:sldId id="723" r:id="rId4"/>
    <p:sldId id="722" r:id="rId5"/>
    <p:sldId id="712" r:id="rId6"/>
    <p:sldId id="260" r:id="rId7"/>
    <p:sldId id="261" r:id="rId8"/>
    <p:sldId id="263" r:id="rId9"/>
    <p:sldId id="264" r:id="rId10"/>
    <p:sldId id="266" r:id="rId11"/>
    <p:sldId id="269" r:id="rId12"/>
    <p:sldId id="272" r:id="rId13"/>
    <p:sldId id="289" r:id="rId14"/>
    <p:sldId id="290" r:id="rId15"/>
    <p:sldId id="292" r:id="rId16"/>
    <p:sldId id="326" r:id="rId17"/>
    <p:sldId id="716" r:id="rId18"/>
    <p:sldId id="713" r:id="rId19"/>
    <p:sldId id="715" r:id="rId20"/>
    <p:sldId id="714" r:id="rId21"/>
    <p:sldId id="294" r:id="rId22"/>
    <p:sldId id="296" r:id="rId23"/>
    <p:sldId id="299" r:id="rId24"/>
    <p:sldId id="717" r:id="rId25"/>
    <p:sldId id="718" r:id="rId26"/>
    <p:sldId id="721" r:id="rId27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684"/>
            <p14:sldId id="723"/>
            <p14:sldId id="722"/>
            <p14:sldId id="712"/>
            <p14:sldId id="260"/>
            <p14:sldId id="261"/>
            <p14:sldId id="263"/>
            <p14:sldId id="264"/>
            <p14:sldId id="266"/>
            <p14:sldId id="269"/>
            <p14:sldId id="272"/>
            <p14:sldId id="289"/>
            <p14:sldId id="290"/>
            <p14:sldId id="292"/>
            <p14:sldId id="326"/>
            <p14:sldId id="716"/>
            <p14:sldId id="713"/>
            <p14:sldId id="715"/>
            <p14:sldId id="714"/>
            <p14:sldId id="294"/>
            <p14:sldId id="296"/>
            <p14:sldId id="299"/>
            <p14:sldId id="717"/>
            <p14:sldId id="718"/>
            <p14:sldId id="7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6" d="100"/>
          <a:sy n="106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Department of Computer Science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89427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 dirty="0">
                <a:solidFill>
                  <a:srgbClr val="B30000"/>
                </a:solidFill>
              </a:rPr>
              <a:t>EGR 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C3A2D-DA05-4078-8BAA-8CD82F612D28}"/>
              </a:ext>
            </a:extLst>
          </p:cNvPr>
          <p:cNvSpPr txBox="1"/>
          <p:nvPr/>
        </p:nvSpPr>
        <p:spPr>
          <a:xfrm>
            <a:off x="577880" y="3435212"/>
            <a:ext cx="7488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Thinking and Programming Principles</a:t>
            </a:r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D8E5-C8B5-4719-AE59-FCA3C334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57" y="126170"/>
            <a:ext cx="7874858" cy="6601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 and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3E8B-A919-44B5-8D88-F560FB60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46" y="1106021"/>
            <a:ext cx="8396319" cy="190052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important characteristics of the problem and filter out ones that are not important.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characteristics to create a representation of what we are trying to solve.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106B3DD-26FD-4EC2-8D57-93DB09B99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83597"/>
              </p:ext>
            </p:extLst>
          </p:nvPr>
        </p:nvGraphicFramePr>
        <p:xfrm>
          <a:off x="846715" y="3429000"/>
          <a:ext cx="3525716" cy="239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858">
                  <a:extLst>
                    <a:ext uri="{9D8B030D-6E8A-4147-A177-3AD203B41FA5}">
                      <a16:colId xmlns:a16="http://schemas.microsoft.com/office/drawing/2014/main" val="3542037279"/>
                    </a:ext>
                  </a:extLst>
                </a:gridCol>
                <a:gridCol w="1762858">
                  <a:extLst>
                    <a:ext uri="{9D8B030D-6E8A-4147-A177-3AD203B41FA5}">
                      <a16:colId xmlns:a16="http://schemas.microsoft.com/office/drawing/2014/main" val="2926921725"/>
                    </a:ext>
                  </a:extLst>
                </a:gridCol>
              </a:tblGrid>
              <a:tr h="351598">
                <a:tc>
                  <a:txBody>
                    <a:bodyPr/>
                    <a:lstStyle/>
                    <a:p>
                      <a:r>
                        <a:rPr lang="en-US" sz="1800" dirty="0"/>
                        <a:t>Important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important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6383084"/>
                  </a:ext>
                </a:extLst>
              </a:tr>
              <a:tr h="351598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Favorite color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2665027"/>
                  </a:ext>
                </a:extLst>
              </a:tr>
              <a:tr h="632877">
                <a:tc>
                  <a:txBody>
                    <a:bodyPr/>
                    <a:lstStyle/>
                    <a:p>
                      <a:r>
                        <a:rPr lang="en-US" sz="1800" dirty="0"/>
                        <a:t>Billing 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Food preferences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6352917"/>
                  </a:ext>
                </a:extLst>
              </a:tr>
              <a:tr h="351598">
                <a:tc>
                  <a:txBody>
                    <a:bodyPr/>
                    <a:lstStyle/>
                    <a:p>
                      <a:r>
                        <a:rPr lang="en-US" sz="1800" dirty="0"/>
                        <a:t>Phone number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Shoe size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888728"/>
                  </a:ext>
                </a:extLst>
              </a:tr>
              <a:tr h="351598">
                <a:tc>
                  <a:txBody>
                    <a:bodyPr/>
                    <a:lstStyle/>
                    <a:p>
                      <a:r>
                        <a:rPr lang="en-US" sz="1800" dirty="0"/>
                        <a:t>Student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1321844"/>
                  </a:ext>
                </a:extLst>
              </a:tr>
              <a:tr h="351598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67671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DB625EB-9CA9-4DF6-8676-FEF4589671B9}"/>
              </a:ext>
            </a:extLst>
          </p:cNvPr>
          <p:cNvSpPr txBox="1"/>
          <p:nvPr/>
        </p:nvSpPr>
        <p:spPr>
          <a:xfrm>
            <a:off x="762363" y="3109264"/>
            <a:ext cx="30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in a University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5C82AE-9EE9-413A-9F65-0C3B24328E7C}"/>
              </a:ext>
            </a:extLst>
          </p:cNvPr>
          <p:cNvSpPr txBox="1"/>
          <p:nvPr/>
        </p:nvSpPr>
        <p:spPr>
          <a:xfrm>
            <a:off x="4456783" y="3105607"/>
            <a:ext cx="30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in an online bookstore</a:t>
            </a:r>
          </a:p>
        </p:txBody>
      </p:sp>
      <p:graphicFrame>
        <p:nvGraphicFramePr>
          <p:cNvPr id="41" name="Table 8">
            <a:extLst>
              <a:ext uri="{FF2B5EF4-FFF2-40B4-BE49-F238E27FC236}">
                <a16:creationId xmlns:a16="http://schemas.microsoft.com/office/drawing/2014/main" id="{43FB5CB8-8906-4702-89BD-4BBF2B69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60052"/>
              </p:ext>
            </p:extLst>
          </p:nvPr>
        </p:nvGraphicFramePr>
        <p:xfrm>
          <a:off x="4560991" y="3425461"/>
          <a:ext cx="3721210" cy="239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199">
                  <a:extLst>
                    <a:ext uri="{9D8B030D-6E8A-4147-A177-3AD203B41FA5}">
                      <a16:colId xmlns:a16="http://schemas.microsoft.com/office/drawing/2014/main" val="3542037279"/>
                    </a:ext>
                  </a:extLst>
                </a:gridCol>
                <a:gridCol w="2429011">
                  <a:extLst>
                    <a:ext uri="{9D8B030D-6E8A-4147-A177-3AD203B41FA5}">
                      <a16:colId xmlns:a16="http://schemas.microsoft.com/office/drawing/2014/main" val="2926921725"/>
                    </a:ext>
                  </a:extLst>
                </a:gridCol>
              </a:tblGrid>
              <a:tr h="398478">
                <a:tc>
                  <a:txBody>
                    <a:bodyPr/>
                    <a:lstStyle/>
                    <a:p>
                      <a:r>
                        <a:rPr lang="en-US" sz="1800" dirty="0"/>
                        <a:t>Important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important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6383084"/>
                  </a:ext>
                </a:extLst>
              </a:tr>
              <a:tr h="398478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Cover color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2665027"/>
                  </a:ext>
                </a:extLst>
              </a:tr>
              <a:tr h="398478">
                <a:tc>
                  <a:txBody>
                    <a:bodyPr/>
                    <a:lstStyle/>
                    <a:p>
                      <a:r>
                        <a:rPr lang="en-US" sz="1800" dirty="0"/>
                        <a:t>ISBN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Author’s hometown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6352917"/>
                  </a:ext>
                </a:extLst>
              </a:tr>
              <a:tr h="398478">
                <a:tc>
                  <a:txBody>
                    <a:bodyPr/>
                    <a:lstStyle/>
                    <a:p>
                      <a:r>
                        <a:rPr lang="en-US" sz="1800" dirty="0"/>
                        <a:t>authors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 content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888728"/>
                  </a:ext>
                </a:extLst>
              </a:tr>
              <a:tr h="398478">
                <a:tc>
                  <a:txBody>
                    <a:bodyPr/>
                    <a:lstStyle/>
                    <a:p>
                      <a:r>
                        <a:rPr lang="en-US" sz="18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1321844"/>
                  </a:ext>
                </a:extLst>
              </a:tr>
              <a:tr h="398478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6767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00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D8E5-C8B5-4719-AE59-FCA3C334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0" y="87765"/>
            <a:ext cx="6447501" cy="6601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3E8B-A919-44B5-8D88-F560FB60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60" y="1239915"/>
            <a:ext cx="8065050" cy="13441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instructions of how to solve a problem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what is to be done, and the order in which they should be 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7A9CF-5E26-40D2-98DC-5FC41AE73483}"/>
              </a:ext>
            </a:extLst>
          </p:cNvPr>
          <p:cNvSpPr txBox="1"/>
          <p:nvPr/>
        </p:nvSpPr>
        <p:spPr>
          <a:xfrm>
            <a:off x="2805370" y="2551729"/>
            <a:ext cx="3725285" cy="371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cup of tea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electric kettle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 it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hot water in a cup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teabag in the cup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Steep for 3 minutes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teabag</a:t>
            </a:r>
          </a:p>
        </p:txBody>
      </p:sp>
    </p:spTree>
    <p:extLst>
      <p:ext uri="{BB962C8B-B14F-4D97-AF65-F5344CB8AC3E}">
        <p14:creationId xmlns:p14="http://schemas.microsoft.com/office/powerpoint/2010/main" val="294625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D8E5-C8B5-4719-AE59-FCA3C334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70" y="164575"/>
            <a:ext cx="7783850" cy="4982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Scheduling a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3E8B-A919-44B5-8D88-F560FB60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50" y="1047890"/>
            <a:ext cx="8679530" cy="5376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steps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an earlier meeting request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conflicting request with the one just scheduled.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unscheduled requests and pick the best one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request is represented with proposed start time, end time, and student name for the meeting.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request at earliest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other requests one by one and remove it if overlapped with the scheduled ones.</a:t>
            </a:r>
          </a:p>
        </p:txBody>
      </p:sp>
    </p:spTree>
    <p:extLst>
      <p:ext uri="{BB962C8B-B14F-4D97-AF65-F5344CB8AC3E}">
        <p14:creationId xmlns:p14="http://schemas.microsoft.com/office/powerpoint/2010/main" val="387271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8D4D-E5BF-4778-A79F-5243F7BD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8" y="-65855"/>
            <a:ext cx="7988240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Computational Thinking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8BE84-5657-404E-A83F-2DFE4B61DEA9}"/>
              </a:ext>
            </a:extLst>
          </p:cNvPr>
          <p:cNvSpPr txBox="1"/>
          <p:nvPr/>
        </p:nvSpPr>
        <p:spPr>
          <a:xfrm>
            <a:off x="289268" y="1278320"/>
            <a:ext cx="7988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realization of an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syntax that the computer can understand.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to manipulate the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in memory.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accesses the data in memory using its address.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have friendly name for accessing data memory address. We don’t need to know where exactly the memory address is.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0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E46A-04BA-49EB-9115-8B4D8E69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5D9A-AA1F-4CE8-B9FC-CB82B891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86" y="1809751"/>
            <a:ext cx="3381375" cy="1354262"/>
          </a:xfrm>
        </p:spPr>
        <p:txBody>
          <a:bodyPr>
            <a:normAutofit fontScale="92500"/>
          </a:bodyPr>
          <a:lstStyle/>
          <a:p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meaningful name for a piece of data stored in memory</a:t>
            </a:r>
          </a:p>
          <a:p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can change during execution of the program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BA2AA-BC50-439C-AE73-5C451AA0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83" y="1809751"/>
            <a:ext cx="5501818" cy="23850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EFBDA6-9727-43E6-9A82-750710DB4CE5}"/>
              </a:ext>
            </a:extLst>
          </p:cNvPr>
          <p:cNvSpPr txBox="1">
            <a:spLocks/>
          </p:cNvSpPr>
          <p:nvPr/>
        </p:nvSpPr>
        <p:spPr>
          <a:xfrm>
            <a:off x="131486" y="3275380"/>
            <a:ext cx="3381375" cy="13542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name and initial value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value using equal sign (“=“)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E8FE5-3477-47FC-9646-4CBF27643F43}"/>
              </a:ext>
            </a:extLst>
          </p:cNvPr>
          <p:cNvSpPr/>
          <p:nvPr/>
        </p:nvSpPr>
        <p:spPr>
          <a:xfrm>
            <a:off x="4299735" y="2591014"/>
            <a:ext cx="4045449" cy="554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8D074-69AC-4E0A-8050-C5D62D1C8F96}"/>
              </a:ext>
            </a:extLst>
          </p:cNvPr>
          <p:cNvSpPr/>
          <p:nvPr/>
        </p:nvSpPr>
        <p:spPr>
          <a:xfrm>
            <a:off x="4299735" y="3482939"/>
            <a:ext cx="2350214" cy="212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E46A-04BA-49EB-9115-8B4D8E69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5D9A-AA1F-4CE8-B9FC-CB82B891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30" y="1895119"/>
            <a:ext cx="4150707" cy="29734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meaningful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consist of letters, digits, and underscores but may not start with a digit or a special character.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include uppercase letters (Python convention).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B0373E-29D1-4272-84E2-F2B5CA44CE7B}"/>
              </a:ext>
            </a:extLst>
          </p:cNvPr>
          <p:cNvSpPr txBox="1">
            <a:spLocks/>
          </p:cNvSpPr>
          <p:nvPr/>
        </p:nvSpPr>
        <p:spPr>
          <a:xfrm>
            <a:off x="5241533" y="2026730"/>
            <a:ext cx="3127522" cy="29734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50" dirty="0"/>
              <a:t>a) </a:t>
            </a:r>
            <a:r>
              <a:rPr lang="en-US" sz="1950" dirty="0" err="1"/>
              <a:t>exchange_rate</a:t>
            </a:r>
            <a:r>
              <a:rPr lang="en-US" sz="1950" dirty="0"/>
              <a:t> = 0.1</a:t>
            </a:r>
          </a:p>
          <a:p>
            <a:pPr marL="0" indent="0">
              <a:buNone/>
            </a:pPr>
            <a:r>
              <a:rPr lang="en-US" sz="1950" dirty="0"/>
              <a:t>b) </a:t>
            </a:r>
            <a:r>
              <a:rPr lang="en-US" sz="1950" dirty="0" err="1"/>
              <a:t>my_name</a:t>
            </a:r>
            <a:r>
              <a:rPr lang="en-US" sz="1950" dirty="0"/>
              <a:t> = “John”</a:t>
            </a:r>
          </a:p>
          <a:p>
            <a:pPr marL="0" indent="0">
              <a:buNone/>
            </a:pPr>
            <a:r>
              <a:rPr lang="en-US" sz="1950" dirty="0"/>
              <a:t>c) </a:t>
            </a:r>
            <a:r>
              <a:rPr lang="en-US" sz="1950" dirty="0" err="1"/>
              <a:t>is_student</a:t>
            </a:r>
            <a:r>
              <a:rPr lang="en-US" sz="1950" dirty="0"/>
              <a:t> = True</a:t>
            </a:r>
          </a:p>
          <a:p>
            <a:pPr marL="0" indent="0">
              <a:buNone/>
            </a:pPr>
            <a:r>
              <a:rPr lang="en-US" sz="1950" dirty="0"/>
              <a:t>d) name = </a:t>
            </a:r>
            <a:r>
              <a:rPr lang="en-US" sz="1950" dirty="0" err="1"/>
              <a:t>my_name</a:t>
            </a:r>
            <a:endParaRPr lang="en-US" sz="1950" dirty="0"/>
          </a:p>
          <a:p>
            <a:pPr marL="0" indent="0">
              <a:buNone/>
            </a:pPr>
            <a:r>
              <a:rPr lang="en-US" sz="1950" dirty="0"/>
              <a:t>e) </a:t>
            </a:r>
            <a:r>
              <a:rPr lang="en-US" sz="1950" dirty="0" err="1"/>
              <a:t>my_name</a:t>
            </a:r>
            <a:r>
              <a:rPr lang="en-US" sz="1950" dirty="0"/>
              <a:t> = “Brian”</a:t>
            </a:r>
          </a:p>
          <a:p>
            <a:pPr marL="0" indent="0">
              <a:buNone/>
            </a:pPr>
            <a:r>
              <a:rPr lang="en-US" sz="1950" dirty="0">
                <a:solidFill>
                  <a:schemeClr val="tx1"/>
                </a:solidFill>
              </a:rPr>
              <a:t>f) $_class = “python”</a:t>
            </a:r>
          </a:p>
          <a:p>
            <a:pPr marL="0" indent="0">
              <a:buNone/>
            </a:pPr>
            <a:r>
              <a:rPr lang="en-US" sz="1950" dirty="0">
                <a:solidFill>
                  <a:schemeClr val="tx1"/>
                </a:solidFill>
              </a:rPr>
              <a:t>g) 1class = “programming”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731DA4-B41B-4FAD-9D21-A9ABE2B709D6}"/>
              </a:ext>
            </a:extLst>
          </p:cNvPr>
          <p:cNvCxnSpPr>
            <a:cxnSpLocks/>
          </p:cNvCxnSpPr>
          <p:nvPr/>
        </p:nvCxnSpPr>
        <p:spPr>
          <a:xfrm>
            <a:off x="4725620" y="2026730"/>
            <a:ext cx="0" cy="24580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5495CB-FC73-4891-AEB6-399657E3E81C}"/>
              </a:ext>
            </a:extLst>
          </p:cNvPr>
          <p:cNvSpPr txBox="1"/>
          <p:nvPr/>
        </p:nvSpPr>
        <p:spPr>
          <a:xfrm>
            <a:off x="5455315" y="1710453"/>
            <a:ext cx="212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Valid variables?</a:t>
            </a:r>
          </a:p>
        </p:txBody>
      </p:sp>
    </p:spTree>
    <p:extLst>
      <p:ext uri="{BB962C8B-B14F-4D97-AF65-F5344CB8AC3E}">
        <p14:creationId xmlns:p14="http://schemas.microsoft.com/office/powerpoint/2010/main" val="300358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9E75A0-E668-41DF-B224-89E0C46E53FA}"/>
              </a:ext>
            </a:extLst>
          </p:cNvPr>
          <p:cNvSpPr txBox="1">
            <a:spLocks/>
          </p:cNvSpPr>
          <p:nvPr/>
        </p:nvSpPr>
        <p:spPr bwMode="auto">
          <a:xfrm>
            <a:off x="248130" y="1895119"/>
            <a:ext cx="4150707" cy="29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445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2870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112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meaningful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consist of letters, digits, and underscores but may not start with a digit or a special character.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include uppercase letters (Python convention).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3E46A-04BA-49EB-9115-8B4D8E69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731DA4-B41B-4FAD-9D21-A9ABE2B709D6}"/>
              </a:ext>
            </a:extLst>
          </p:cNvPr>
          <p:cNvCxnSpPr>
            <a:cxnSpLocks/>
          </p:cNvCxnSpPr>
          <p:nvPr/>
        </p:nvCxnSpPr>
        <p:spPr>
          <a:xfrm>
            <a:off x="4764025" y="2053036"/>
            <a:ext cx="0" cy="24580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FAD9FE-A0DD-4952-A621-185E812E712F}"/>
              </a:ext>
            </a:extLst>
          </p:cNvPr>
          <p:cNvGrpSpPr/>
          <p:nvPr/>
        </p:nvGrpSpPr>
        <p:grpSpPr>
          <a:xfrm>
            <a:off x="5186480" y="1683704"/>
            <a:ext cx="3127522" cy="3490592"/>
            <a:chOff x="4454326" y="1743396"/>
            <a:chExt cx="3127522" cy="3490592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12B0373E-29D1-4272-84E2-F2B5CA44CE7B}"/>
                </a:ext>
              </a:extLst>
            </p:cNvPr>
            <p:cNvSpPr txBox="1">
              <a:spLocks/>
            </p:cNvSpPr>
            <p:nvPr/>
          </p:nvSpPr>
          <p:spPr>
            <a:xfrm>
              <a:off x="4454326" y="2030164"/>
              <a:ext cx="3127522" cy="3203824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950" dirty="0"/>
                <a:t>a) </a:t>
              </a:r>
              <a:r>
                <a:rPr lang="en-US" sz="1950" dirty="0" err="1"/>
                <a:t>exchange_rate</a:t>
              </a:r>
              <a:r>
                <a:rPr lang="en-US" sz="1950" dirty="0"/>
                <a:t> = 0.1</a:t>
              </a:r>
            </a:p>
            <a:p>
              <a:pPr marL="0" indent="0">
                <a:buNone/>
              </a:pPr>
              <a:r>
                <a:rPr lang="en-US" sz="1950" dirty="0"/>
                <a:t>b) </a:t>
              </a:r>
              <a:r>
                <a:rPr lang="en-US" sz="1950" dirty="0" err="1"/>
                <a:t>my_name</a:t>
              </a:r>
              <a:r>
                <a:rPr lang="en-US" sz="1950" dirty="0"/>
                <a:t> = “John”</a:t>
              </a:r>
            </a:p>
            <a:p>
              <a:pPr marL="0" indent="0">
                <a:buNone/>
              </a:pPr>
              <a:r>
                <a:rPr lang="en-US" sz="1950" dirty="0"/>
                <a:t>c) </a:t>
              </a:r>
              <a:r>
                <a:rPr lang="en-US" sz="1950" dirty="0" err="1"/>
                <a:t>is_student</a:t>
              </a:r>
              <a:r>
                <a:rPr lang="en-US" sz="1950" dirty="0"/>
                <a:t> = True</a:t>
              </a:r>
            </a:p>
            <a:p>
              <a:pPr marL="0" indent="0">
                <a:buNone/>
              </a:pPr>
              <a:r>
                <a:rPr lang="en-US" sz="1950" dirty="0"/>
                <a:t>d) name = </a:t>
              </a:r>
              <a:r>
                <a:rPr lang="en-US" sz="1950" dirty="0" err="1"/>
                <a:t>my_name</a:t>
              </a:r>
              <a:endParaRPr lang="en-US" sz="1950" dirty="0"/>
            </a:p>
            <a:p>
              <a:pPr marL="0" indent="0">
                <a:buNone/>
              </a:pPr>
              <a:r>
                <a:rPr lang="en-US" sz="1950" dirty="0"/>
                <a:t>e) </a:t>
              </a:r>
              <a:r>
                <a:rPr lang="en-US" sz="1950" dirty="0" err="1"/>
                <a:t>my_name</a:t>
              </a:r>
              <a:r>
                <a:rPr lang="en-US" sz="1950" dirty="0"/>
                <a:t> = “Brian”</a:t>
              </a:r>
            </a:p>
            <a:p>
              <a:pPr marL="0" indent="0">
                <a:buNone/>
              </a:pPr>
              <a:r>
                <a:rPr lang="en-US" sz="1950" strike="sngStrike" dirty="0">
                  <a:solidFill>
                    <a:srgbClr val="C00000"/>
                  </a:solidFill>
                </a:rPr>
                <a:t>f) $_class = “python”</a:t>
              </a:r>
            </a:p>
            <a:p>
              <a:pPr marL="0" indent="0">
                <a:buNone/>
              </a:pPr>
              <a:r>
                <a:rPr lang="en-US" sz="1950" strike="sngStrike" dirty="0">
                  <a:solidFill>
                    <a:srgbClr val="C00000"/>
                  </a:solidFill>
                </a:rPr>
                <a:t>g) 1lass = “programming”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6BB664-012C-4047-BF24-F0EF26192ADB}"/>
                </a:ext>
              </a:extLst>
            </p:cNvPr>
            <p:cNvSpPr txBox="1"/>
            <p:nvPr/>
          </p:nvSpPr>
          <p:spPr>
            <a:xfrm>
              <a:off x="4660403" y="1743396"/>
              <a:ext cx="2120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Valid variables?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94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44A6C-F77D-451C-9626-C2167E336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86EE8A-C53B-4B02-9456-EA6565F8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FA4CFF-BEA3-4056-B5C0-D67EA9623C84}"/>
              </a:ext>
            </a:extLst>
          </p:cNvPr>
          <p:cNvGrpSpPr/>
          <p:nvPr/>
        </p:nvGrpSpPr>
        <p:grpSpPr>
          <a:xfrm>
            <a:off x="232235" y="1124700"/>
            <a:ext cx="7566486" cy="5178052"/>
            <a:chOff x="295819" y="1451090"/>
            <a:chExt cx="7566486" cy="51780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539A03-FFA1-457A-898D-01705DCDFC05}"/>
                </a:ext>
              </a:extLst>
            </p:cNvPr>
            <p:cNvGrpSpPr/>
            <p:nvPr/>
          </p:nvGrpSpPr>
          <p:grpSpPr>
            <a:xfrm>
              <a:off x="295820" y="1856911"/>
              <a:ext cx="7566485" cy="4772231"/>
              <a:chOff x="295820" y="1856911"/>
              <a:chExt cx="7566485" cy="4772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7A3FA3-ADD4-44CD-8081-02D6AD29C818}"/>
                  </a:ext>
                </a:extLst>
              </p:cNvPr>
              <p:cNvSpPr txBox="1"/>
              <p:nvPr/>
            </p:nvSpPr>
            <p:spPr>
              <a:xfrm>
                <a:off x="295820" y="1856911"/>
                <a:ext cx="5876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You cannot use reserved words as variable names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B755DEF-6F2F-43FF-B697-C3721158F0FB}"/>
                  </a:ext>
                </a:extLst>
              </p:cNvPr>
              <p:cNvGrpSpPr/>
              <p:nvPr/>
            </p:nvGrpSpPr>
            <p:grpSpPr>
              <a:xfrm>
                <a:off x="831670" y="2606952"/>
                <a:ext cx="7030635" cy="4022190"/>
                <a:chOff x="1129611" y="2424389"/>
                <a:chExt cx="7030635" cy="402219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FB199F8-874F-4847-B0F7-3EFDCCC3F487}"/>
                    </a:ext>
                  </a:extLst>
                </p:cNvPr>
                <p:cNvGrpSpPr/>
                <p:nvPr/>
              </p:nvGrpSpPr>
              <p:grpSpPr>
                <a:xfrm>
                  <a:off x="1129611" y="2431311"/>
                  <a:ext cx="971182" cy="4015268"/>
                  <a:chOff x="2320658" y="2431311"/>
                  <a:chExt cx="971182" cy="4015268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ACFCC3F3-E094-45D0-A0CA-F1C3D892D934}"/>
                      </a:ext>
                    </a:extLst>
                  </p:cNvPr>
                  <p:cNvSpPr txBox="1"/>
                  <p:nvPr/>
                </p:nvSpPr>
                <p:spPr>
                  <a:xfrm>
                    <a:off x="2320659" y="2431311"/>
                    <a:ext cx="7883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True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4CE44E0-B0CE-443D-A3EA-24055D404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320659" y="2986653"/>
                    <a:ext cx="8840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False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D29D4A9-EC16-4C5B-93E1-37B48FC555C5}"/>
                      </a:ext>
                    </a:extLst>
                  </p:cNvPr>
                  <p:cNvSpPr txBox="1"/>
                  <p:nvPr/>
                </p:nvSpPr>
                <p:spPr>
                  <a:xfrm>
                    <a:off x="2320659" y="3635319"/>
                    <a:ext cx="8840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None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7E4F5C3-F600-4156-87C4-A6B18244EA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0658" y="4283985"/>
                    <a:ext cx="8840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and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081E791-2DA3-4AE6-B9C5-3F7B85BFC617}"/>
                      </a:ext>
                    </a:extLst>
                  </p:cNvPr>
                  <p:cNvSpPr txBox="1"/>
                  <p:nvPr/>
                </p:nvSpPr>
                <p:spPr>
                  <a:xfrm>
                    <a:off x="2320658" y="4932651"/>
                    <a:ext cx="494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as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B440FAA-123B-4B5F-9CAE-6A0697A1EF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31632" y="5478530"/>
                    <a:ext cx="9602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break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271DFB6-4ED3-40D3-8E92-3D42CA2F3ECF}"/>
                      </a:ext>
                    </a:extLst>
                  </p:cNvPr>
                  <p:cNvSpPr txBox="1"/>
                  <p:nvPr/>
                </p:nvSpPr>
                <p:spPr>
                  <a:xfrm>
                    <a:off x="2331632" y="6077247"/>
                    <a:ext cx="9602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assert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5E988B2D-1D7C-40C7-A988-808AEDA08C0D}"/>
                    </a:ext>
                  </a:extLst>
                </p:cNvPr>
                <p:cNvGrpSpPr/>
                <p:nvPr/>
              </p:nvGrpSpPr>
              <p:grpSpPr>
                <a:xfrm>
                  <a:off x="2424892" y="2431310"/>
                  <a:ext cx="1047205" cy="4015268"/>
                  <a:chOff x="3172248" y="2431309"/>
                  <a:chExt cx="1047205" cy="4015268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EBB22E33-D12E-435F-A97D-4F0957900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198372" y="2431309"/>
                    <a:ext cx="8621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class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15AD868-23CF-4339-8FF2-ECBBBB202D9A}"/>
                      </a:ext>
                    </a:extLst>
                  </p:cNvPr>
                  <p:cNvSpPr txBox="1"/>
                  <p:nvPr/>
                </p:nvSpPr>
                <p:spPr>
                  <a:xfrm>
                    <a:off x="3198372" y="2984364"/>
                    <a:ext cx="3831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if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6CDB6D-938C-4DCA-8B9C-F7D70B5BBF5F}"/>
                      </a:ext>
                    </a:extLst>
                  </p:cNvPr>
                  <p:cNvSpPr txBox="1"/>
                  <p:nvPr/>
                </p:nvSpPr>
                <p:spPr>
                  <a:xfrm>
                    <a:off x="3198372" y="3635318"/>
                    <a:ext cx="6161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del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F6CE2B8-7CCB-452D-9AAF-5D548A9519C8}"/>
                      </a:ext>
                    </a:extLst>
                  </p:cNvPr>
                  <p:cNvSpPr txBox="1"/>
                  <p:nvPr/>
                </p:nvSpPr>
                <p:spPr>
                  <a:xfrm>
                    <a:off x="3172248" y="4283984"/>
                    <a:ext cx="6161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def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9D2FA81-4A48-42F7-9F84-0E458A6B0BAC}"/>
                      </a:ext>
                    </a:extLst>
                  </p:cNvPr>
                  <p:cNvSpPr txBox="1"/>
                  <p:nvPr/>
                </p:nvSpPr>
                <p:spPr>
                  <a:xfrm>
                    <a:off x="3198372" y="4932650"/>
                    <a:ext cx="6161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elif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F6A9417-F754-4E87-BD7C-99C23681A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198372" y="5478529"/>
                    <a:ext cx="6879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else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3F7F20A-6275-4F05-804E-391494FE5240}"/>
                      </a:ext>
                    </a:extLst>
                  </p:cNvPr>
                  <p:cNvSpPr txBox="1"/>
                  <p:nvPr/>
                </p:nvSpPr>
                <p:spPr>
                  <a:xfrm>
                    <a:off x="3172248" y="6077245"/>
                    <a:ext cx="10472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except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E99C7F4-4ED4-41E7-A445-59026D33B533}"/>
                    </a:ext>
                  </a:extLst>
                </p:cNvPr>
                <p:cNvGrpSpPr/>
                <p:nvPr/>
              </p:nvGrpSpPr>
              <p:grpSpPr>
                <a:xfrm>
                  <a:off x="3881402" y="2431311"/>
                  <a:ext cx="1153887" cy="4015268"/>
                  <a:chOff x="3864284" y="2431310"/>
                  <a:chExt cx="1153887" cy="4015268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5919FCF-AAB8-4171-8D32-4642BA2D0C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284" y="2431310"/>
                    <a:ext cx="10472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return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6375658-B03D-481F-AF63-F575109F9DBC}"/>
                      </a:ext>
                    </a:extLst>
                  </p:cNvPr>
                  <p:cNvGrpSpPr/>
                  <p:nvPr/>
                </p:nvGrpSpPr>
                <p:grpSpPr>
                  <a:xfrm>
                    <a:off x="3864284" y="2984365"/>
                    <a:ext cx="1153887" cy="3462213"/>
                    <a:chOff x="3864284" y="2984365"/>
                    <a:chExt cx="1153887" cy="3462213"/>
                  </a:xfrm>
                </p:grpSpPr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EFA8A5E2-8B80-4045-B165-0CCB4975BC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4284" y="2984365"/>
                      <a:ext cx="5791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B0525A0-36DF-4B94-B71B-733E3A8704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4286" y="3636998"/>
                      <a:ext cx="8142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from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E695455-A935-4A2E-8254-53F1D98BBB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4286" y="4283984"/>
                      <a:ext cx="9622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global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A2B85FD8-A0EB-497B-9006-D75F5D791D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4284" y="4932651"/>
                      <a:ext cx="5791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E6E66D8D-DEB3-402B-86FD-87B5CC3C6A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1701" y="5478529"/>
                      <a:ext cx="11364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import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EDAF9F4-2580-4621-BE70-4D235E230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4284" y="6077246"/>
                      <a:ext cx="4484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p:txBody>
                </p: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34D1DC7-7664-4DC1-96C5-227A6CE0F77A}"/>
                    </a:ext>
                  </a:extLst>
                </p:cNvPr>
                <p:cNvGrpSpPr/>
                <p:nvPr/>
              </p:nvGrpSpPr>
              <p:grpSpPr>
                <a:xfrm>
                  <a:off x="5333552" y="2424389"/>
                  <a:ext cx="1136470" cy="4015268"/>
                  <a:chOff x="3248000" y="2424388"/>
                  <a:chExt cx="1136470" cy="4015268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76ED84C-6F93-4AA2-B7D3-06B2A8078AA3}"/>
                      </a:ext>
                    </a:extLst>
                  </p:cNvPr>
                  <p:cNvSpPr txBox="1"/>
                  <p:nvPr/>
                </p:nvSpPr>
                <p:spPr>
                  <a:xfrm>
                    <a:off x="3248000" y="2424388"/>
                    <a:ext cx="4114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is</a:t>
                    </a:r>
                  </a:p>
                </p:txBody>
              </p: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F8F54D7E-CE80-4749-BF5C-0B7076789A83}"/>
                      </a:ext>
                    </a:extLst>
                  </p:cNvPr>
                  <p:cNvGrpSpPr/>
                  <p:nvPr/>
                </p:nvGrpSpPr>
                <p:grpSpPr>
                  <a:xfrm>
                    <a:off x="3248000" y="2977443"/>
                    <a:ext cx="1136470" cy="3462213"/>
                    <a:chOff x="3248000" y="2977443"/>
                    <a:chExt cx="1136470" cy="3462213"/>
                  </a:xfrm>
                </p:grpSpPr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2C7CF20-9979-4AA7-8871-1F69511ED5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48000" y="2977443"/>
                      <a:ext cx="11364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lambda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6A6AEAB-0BBC-4A18-97BF-2635D4829C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48002" y="3630076"/>
                      <a:ext cx="9078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while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D793D0B-ADE3-4B28-B235-1AE173F775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48002" y="4277062"/>
                      <a:ext cx="69886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0255087A-AA40-482A-B4CD-C7EC2AAD6E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48000" y="4925729"/>
                      <a:ext cx="5791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34A3F0A-0E47-4BCF-BF35-ECB84BE172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5417" y="5471607"/>
                      <a:ext cx="7598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8F91726-193E-44A1-8E90-AC58663381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48000" y="6070324"/>
                      <a:ext cx="8469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raise</a:t>
                      </a:r>
                    </a:p>
                  </p:txBody>
                </p:sp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9387EC6-E0B7-4266-8D8B-B86570270F4E}"/>
                    </a:ext>
                  </a:extLst>
                </p:cNvPr>
                <p:cNvGrpSpPr/>
                <p:nvPr/>
              </p:nvGrpSpPr>
              <p:grpSpPr>
                <a:xfrm>
                  <a:off x="6795821" y="2458927"/>
                  <a:ext cx="1364425" cy="2870673"/>
                  <a:chOff x="2590027" y="2458927"/>
                  <a:chExt cx="1364425" cy="2870673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F2B38B1-74F9-4AA2-8BB0-FEED077C1F23}"/>
                      </a:ext>
                    </a:extLst>
                  </p:cNvPr>
                  <p:cNvSpPr txBox="1"/>
                  <p:nvPr/>
                </p:nvSpPr>
                <p:spPr>
                  <a:xfrm>
                    <a:off x="2590028" y="2458927"/>
                    <a:ext cx="10472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SzPct val="70000"/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finally</a:t>
                    </a:r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BDC9D25E-14E8-4D78-BCE7-62BE26B6FE42}"/>
                      </a:ext>
                    </a:extLst>
                  </p:cNvPr>
                  <p:cNvGrpSpPr/>
                  <p:nvPr/>
                </p:nvGrpSpPr>
                <p:grpSpPr>
                  <a:xfrm>
                    <a:off x="2590027" y="3011982"/>
                    <a:ext cx="1364425" cy="2317618"/>
                    <a:chOff x="2590027" y="3011982"/>
                    <a:chExt cx="1364425" cy="2317618"/>
                  </a:xfrm>
                </p:grpSpPr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5178B85-EC79-48AB-96C1-3711E97CB3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0027" y="3011982"/>
                      <a:ext cx="13644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AE660C64-A50F-4F73-93F5-2CC62095E2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0030" y="3664615"/>
                      <a:ext cx="12947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nonlocal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CFB0CE7F-D092-4DDF-BBE2-1A46E86A02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0029" y="4311601"/>
                      <a:ext cx="7772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with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3D42C35-4C53-4EA3-9F93-43734DEAE5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0028" y="4960268"/>
                      <a:ext cx="813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SzPct val="70000"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yield</a:t>
                      </a:r>
                    </a:p>
                  </p:txBody>
                </p:sp>
              </p:grpSp>
            </p:grp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E84116-967C-4224-AC83-65ECC77A3C31}"/>
                </a:ext>
              </a:extLst>
            </p:cNvPr>
            <p:cNvSpPr txBox="1"/>
            <p:nvPr/>
          </p:nvSpPr>
          <p:spPr>
            <a:xfrm>
              <a:off x="295819" y="1451090"/>
              <a:ext cx="6567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tx1"/>
                </a:buClr>
                <a:buSzPct val="70000"/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Reserved words: </a:t>
              </a:r>
              <a:r>
                <a: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Internally defined keywords in Python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99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15140-04B3-4E9A-ACAF-91F8A35F2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FD54BE-0A9E-4B6D-A295-593249ED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C47495-AF84-41CB-AC62-DDCAAC526975}"/>
              </a:ext>
            </a:extLst>
          </p:cNvPr>
          <p:cNvGrpSpPr/>
          <p:nvPr/>
        </p:nvGrpSpPr>
        <p:grpSpPr>
          <a:xfrm>
            <a:off x="309045" y="1009485"/>
            <a:ext cx="8890513" cy="2267035"/>
            <a:chOff x="471201" y="1591263"/>
            <a:chExt cx="8890513" cy="22670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48EB35-3141-4350-9988-0EE505B86F80}"/>
                </a:ext>
              </a:extLst>
            </p:cNvPr>
            <p:cNvSpPr txBox="1"/>
            <p:nvPr/>
          </p:nvSpPr>
          <p:spPr>
            <a:xfrm>
              <a:off x="471201" y="1591263"/>
              <a:ext cx="3203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tx1"/>
                </a:buClr>
                <a:buSzPct val="70000"/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Numeric data types: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11D057-DAF0-4471-81E6-282AD04414F6}"/>
                </a:ext>
              </a:extLst>
            </p:cNvPr>
            <p:cNvGrpSpPr/>
            <p:nvPr/>
          </p:nvGrpSpPr>
          <p:grpSpPr>
            <a:xfrm>
              <a:off x="816118" y="2187801"/>
              <a:ext cx="8545596" cy="815474"/>
              <a:chOff x="816118" y="2187801"/>
              <a:chExt cx="8545596" cy="81547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C12E1-9ABF-4D10-833E-ADCB8FA93A41}"/>
                  </a:ext>
                </a:extLst>
              </p:cNvPr>
              <p:cNvSpPr txBox="1"/>
              <p:nvPr/>
            </p:nvSpPr>
            <p:spPr>
              <a:xfrm>
                <a:off x="816118" y="2187801"/>
                <a:ext cx="8545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Integer: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Whole number that can be positive, negative or zero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A5C5D2-52EE-46C8-93BA-7FA1FA7334DF}"/>
                  </a:ext>
                </a:extLst>
              </p:cNvPr>
              <p:cNvSpPr txBox="1"/>
              <p:nvPr/>
            </p:nvSpPr>
            <p:spPr>
              <a:xfrm>
                <a:off x="1192725" y="2633943"/>
                <a:ext cx="3710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70000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E.g.: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2045, 767, 0, -87, -435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9BBA8D-7469-48D5-A7B9-6E9110FEF350}"/>
                </a:ext>
              </a:extLst>
            </p:cNvPr>
            <p:cNvGrpSpPr/>
            <p:nvPr/>
          </p:nvGrpSpPr>
          <p:grpSpPr>
            <a:xfrm>
              <a:off x="813732" y="3099889"/>
              <a:ext cx="8545596" cy="758409"/>
              <a:chOff x="813732" y="1745940"/>
              <a:chExt cx="8545596" cy="75840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5DD2D-EDE1-440D-B1AF-D7620ECEC183}"/>
                  </a:ext>
                </a:extLst>
              </p:cNvPr>
              <p:cNvSpPr txBox="1"/>
              <p:nvPr/>
            </p:nvSpPr>
            <p:spPr>
              <a:xfrm>
                <a:off x="813732" y="1745940"/>
                <a:ext cx="8545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Float: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Floating point number that has a decimal place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F40541-2E20-4EC0-BF83-BEC967A8C282}"/>
                  </a:ext>
                </a:extLst>
              </p:cNvPr>
              <p:cNvSpPr txBox="1"/>
              <p:nvPr/>
            </p:nvSpPr>
            <p:spPr>
              <a:xfrm>
                <a:off x="1186561" y="2135017"/>
                <a:ext cx="5269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70000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E.g.: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1433.3, 140.75, -25.187, -100.1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36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BE302-79CE-4206-84B2-41A2FA7E0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B7D9B4-098B-4CC9-A204-894AFA25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469ED4-E963-4B49-BF1A-E085928E5F60}"/>
              </a:ext>
            </a:extLst>
          </p:cNvPr>
          <p:cNvGrpSpPr/>
          <p:nvPr/>
        </p:nvGrpSpPr>
        <p:grpSpPr>
          <a:xfrm>
            <a:off x="347450" y="1232757"/>
            <a:ext cx="7908153" cy="3325427"/>
            <a:chOff x="479910" y="1599972"/>
            <a:chExt cx="7843590" cy="33254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47D7E6-8053-4EA5-8C0A-5903A9FB343C}"/>
                </a:ext>
              </a:extLst>
            </p:cNvPr>
            <p:cNvGrpSpPr/>
            <p:nvPr/>
          </p:nvGrpSpPr>
          <p:grpSpPr>
            <a:xfrm>
              <a:off x="479910" y="1599972"/>
              <a:ext cx="7836776" cy="1053363"/>
              <a:chOff x="479910" y="1599972"/>
              <a:chExt cx="7836776" cy="105336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51B147-1685-4EAD-898F-5E2A6932D6C7}"/>
                  </a:ext>
                </a:extLst>
              </p:cNvPr>
              <p:cNvSpPr txBox="1"/>
              <p:nvPr/>
            </p:nvSpPr>
            <p:spPr>
              <a:xfrm>
                <a:off x="479910" y="1599972"/>
                <a:ext cx="7836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String: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Collection of one or more characters that are enclosed within single or double quotes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C19A0A-7097-4A1C-BF1E-821B93C11BD6}"/>
                  </a:ext>
                </a:extLst>
              </p:cNvPr>
              <p:cNvSpPr txBox="1"/>
              <p:nvPr/>
            </p:nvSpPr>
            <p:spPr>
              <a:xfrm>
                <a:off x="876718" y="2284003"/>
                <a:ext cx="7043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70000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E.g.: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‘Hello World!’, “Computational Thinking with Data Science”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2EEF56-EF05-4367-A530-635D929E4175}"/>
                </a:ext>
              </a:extLst>
            </p:cNvPr>
            <p:cNvSpPr txBox="1"/>
            <p:nvPr/>
          </p:nvSpPr>
          <p:spPr>
            <a:xfrm>
              <a:off x="486724" y="2728306"/>
              <a:ext cx="7836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tx1"/>
                </a:buClr>
                <a:buSzPct val="70000"/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Boolean:</a:t>
              </a:r>
              <a:r>
                <a: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Data type that takes one of the two possible values - </a:t>
              </a: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True</a:t>
              </a:r>
              <a:r>
                <a: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or </a:t>
              </a: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2D99F2-3A73-4D74-B348-A23792F5FB35}"/>
                </a:ext>
              </a:extLst>
            </p:cNvPr>
            <p:cNvGrpSpPr/>
            <p:nvPr/>
          </p:nvGrpSpPr>
          <p:grpSpPr>
            <a:xfrm>
              <a:off x="536481" y="3419068"/>
              <a:ext cx="3639550" cy="1506331"/>
              <a:chOff x="536481" y="3419068"/>
              <a:chExt cx="3639550" cy="150633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B543FA-95F2-4700-90EC-39B12FEB154F}"/>
                  </a:ext>
                </a:extLst>
              </p:cNvPr>
              <p:cNvSpPr txBox="1"/>
              <p:nvPr/>
            </p:nvSpPr>
            <p:spPr>
              <a:xfrm>
                <a:off x="536481" y="3419068"/>
                <a:ext cx="3299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Advanced data types: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6E9CBB-B4C8-4F76-883C-C238808B4188}"/>
                  </a:ext>
                </a:extLst>
              </p:cNvPr>
              <p:cNvSpPr txBox="1"/>
              <p:nvPr/>
            </p:nvSpPr>
            <p:spPr>
              <a:xfrm>
                <a:off x="823898" y="3804033"/>
                <a:ext cx="1274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Array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46F633-28E9-47F5-9362-97F31422D3BE}"/>
                  </a:ext>
                </a:extLst>
              </p:cNvPr>
              <p:cNvSpPr txBox="1"/>
              <p:nvPr/>
            </p:nvSpPr>
            <p:spPr>
              <a:xfrm>
                <a:off x="823898" y="4188998"/>
                <a:ext cx="1152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List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DFB060-5F99-463A-8B36-6D29ACB14B29}"/>
                  </a:ext>
                </a:extLst>
              </p:cNvPr>
              <p:cNvSpPr txBox="1"/>
              <p:nvPr/>
            </p:nvSpPr>
            <p:spPr>
              <a:xfrm>
                <a:off x="823898" y="4556067"/>
                <a:ext cx="1274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Tuple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7B1CED-3914-4FE4-ACD6-3C6DDC6A46C1}"/>
                  </a:ext>
                </a:extLst>
              </p:cNvPr>
              <p:cNvSpPr txBox="1"/>
              <p:nvPr/>
            </p:nvSpPr>
            <p:spPr>
              <a:xfrm>
                <a:off x="2293274" y="3788400"/>
                <a:ext cx="1274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B23BA3-D66E-49A7-99A7-4EC21ADA91A9}"/>
                  </a:ext>
                </a:extLst>
              </p:cNvPr>
              <p:cNvSpPr txBox="1"/>
              <p:nvPr/>
            </p:nvSpPr>
            <p:spPr>
              <a:xfrm>
                <a:off x="2293274" y="4157732"/>
                <a:ext cx="1882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Dictionary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B2310-0298-42D3-BDEF-364A4D941DA6}"/>
              </a:ext>
            </a:extLst>
          </p:cNvPr>
          <p:cNvGrpSpPr/>
          <p:nvPr/>
        </p:nvGrpSpPr>
        <p:grpSpPr>
          <a:xfrm>
            <a:off x="5137352" y="3047108"/>
            <a:ext cx="3127522" cy="3490592"/>
            <a:chOff x="4454326" y="1743396"/>
            <a:chExt cx="3127522" cy="3490592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EF50B9E3-CEF9-4156-973A-39F5ED4EA93C}"/>
                </a:ext>
              </a:extLst>
            </p:cNvPr>
            <p:cNvSpPr txBox="1">
              <a:spLocks/>
            </p:cNvSpPr>
            <p:nvPr/>
          </p:nvSpPr>
          <p:spPr>
            <a:xfrm>
              <a:off x="4454326" y="2030164"/>
              <a:ext cx="3127522" cy="3203824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950" dirty="0"/>
                <a:t>a) </a:t>
              </a:r>
              <a:r>
                <a:rPr lang="en-US" sz="1950" dirty="0" err="1"/>
                <a:t>exchange_rate</a:t>
              </a:r>
              <a:r>
                <a:rPr lang="en-US" sz="1950" dirty="0"/>
                <a:t> = 0.1</a:t>
              </a:r>
            </a:p>
            <a:p>
              <a:pPr marL="0" indent="0">
                <a:buNone/>
              </a:pPr>
              <a:r>
                <a:rPr lang="en-US" sz="1950" dirty="0"/>
                <a:t>b) </a:t>
              </a:r>
              <a:r>
                <a:rPr lang="en-US" sz="1950" dirty="0" err="1"/>
                <a:t>my_name</a:t>
              </a:r>
              <a:r>
                <a:rPr lang="en-US" sz="1950" dirty="0"/>
                <a:t> = “John”</a:t>
              </a:r>
            </a:p>
            <a:p>
              <a:pPr marL="0" indent="0">
                <a:buNone/>
              </a:pPr>
              <a:r>
                <a:rPr lang="en-US" sz="1950" dirty="0"/>
                <a:t>c) </a:t>
              </a:r>
              <a:r>
                <a:rPr lang="en-US" sz="1950" dirty="0" err="1"/>
                <a:t>is_student</a:t>
              </a:r>
              <a:r>
                <a:rPr lang="en-US" sz="1950" dirty="0"/>
                <a:t> = True</a:t>
              </a:r>
            </a:p>
            <a:p>
              <a:pPr marL="0" indent="0">
                <a:buNone/>
              </a:pPr>
              <a:r>
                <a:rPr lang="en-US" sz="1950" dirty="0"/>
                <a:t>d) name = </a:t>
              </a:r>
              <a:r>
                <a:rPr lang="en-US" sz="1950" dirty="0" err="1"/>
                <a:t>my_name</a:t>
              </a:r>
              <a:endParaRPr lang="en-US" sz="1950" dirty="0"/>
            </a:p>
            <a:p>
              <a:pPr marL="0" indent="0">
                <a:buNone/>
              </a:pPr>
              <a:r>
                <a:rPr lang="en-US" sz="1950" dirty="0"/>
                <a:t>e) </a:t>
              </a:r>
              <a:r>
                <a:rPr lang="en-US" sz="1950" dirty="0" err="1"/>
                <a:t>my_name</a:t>
              </a:r>
              <a:r>
                <a:rPr lang="en-US" sz="1950" dirty="0"/>
                <a:t> = “Brian”</a:t>
              </a:r>
            </a:p>
            <a:p>
              <a:pPr marL="0" indent="0">
                <a:buNone/>
              </a:pPr>
              <a:r>
                <a:rPr lang="en-US" sz="1950" strike="sngStrike" dirty="0">
                  <a:solidFill>
                    <a:srgbClr val="C00000"/>
                  </a:solidFill>
                </a:rPr>
                <a:t>f) $_class = “python”</a:t>
              </a:r>
            </a:p>
            <a:p>
              <a:pPr marL="0" indent="0">
                <a:buNone/>
              </a:pPr>
              <a:r>
                <a:rPr lang="en-US" sz="1950" strike="sngStrike" dirty="0">
                  <a:solidFill>
                    <a:srgbClr val="C00000"/>
                  </a:solidFill>
                </a:rPr>
                <a:t>g) 1lass = “programming”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6A900D-935C-4745-BA6B-E4ABEB4318DB}"/>
                </a:ext>
              </a:extLst>
            </p:cNvPr>
            <p:cNvSpPr txBox="1"/>
            <p:nvPr/>
          </p:nvSpPr>
          <p:spPr>
            <a:xfrm>
              <a:off x="4660403" y="1743396"/>
              <a:ext cx="2120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Valid variables?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1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B08A9-BDF3-4393-9C3E-84C2CE30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of Computational thinking</a:t>
            </a:r>
          </a:p>
          <a:p>
            <a:r>
              <a:rPr lang="en-US" dirty="0"/>
              <a:t>Variables, data types in Python programming</a:t>
            </a:r>
          </a:p>
          <a:p>
            <a:r>
              <a:rPr lang="en-US" dirty="0"/>
              <a:t>Operators and precedence in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622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15140-04B3-4E9A-ACAF-91F8A35F2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FD54BE-0A9E-4B6D-A295-593249ED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for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B66DB3-BD34-4038-8889-F32BB75C5FB0}"/>
              </a:ext>
            </a:extLst>
          </p:cNvPr>
          <p:cNvGrpSpPr/>
          <p:nvPr/>
        </p:nvGrpSpPr>
        <p:grpSpPr>
          <a:xfrm>
            <a:off x="270640" y="1278320"/>
            <a:ext cx="8641125" cy="1483696"/>
            <a:chOff x="287382" y="1645136"/>
            <a:chExt cx="8641125" cy="14836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5806E1-3189-4930-9043-A82424E6FF8C}"/>
                </a:ext>
              </a:extLst>
            </p:cNvPr>
            <p:cNvSpPr txBox="1"/>
            <p:nvPr/>
          </p:nvSpPr>
          <p:spPr>
            <a:xfrm>
              <a:off x="287382" y="1645136"/>
              <a:ext cx="8641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tx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Comments: </a:t>
              </a:r>
              <a:r>
                <a: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Useful information to help the readers understand the source code, i.e., helps in understanding the logic behind the Python code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E37875-DB97-4125-93D9-D4A6A2B01156}"/>
                </a:ext>
              </a:extLst>
            </p:cNvPr>
            <p:cNvGrpSpPr/>
            <p:nvPr/>
          </p:nvGrpSpPr>
          <p:grpSpPr>
            <a:xfrm>
              <a:off x="287382" y="2426682"/>
              <a:ext cx="8066091" cy="702150"/>
              <a:chOff x="211357" y="2268600"/>
              <a:chExt cx="8066091" cy="70215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EF1072-1DF8-4435-975F-3B112CE530D1}"/>
                  </a:ext>
                </a:extLst>
              </p:cNvPr>
              <p:cNvSpPr txBox="1"/>
              <p:nvPr/>
            </p:nvSpPr>
            <p:spPr>
              <a:xfrm>
                <a:off x="211357" y="2268600"/>
                <a:ext cx="7439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Comments: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Starts with a hashtag symbol (#)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048703-6C7D-4FD5-847C-9B6ACD020454}"/>
                  </a:ext>
                </a:extLst>
              </p:cNvPr>
              <p:cNvSpPr txBox="1"/>
              <p:nvPr/>
            </p:nvSpPr>
            <p:spPr>
              <a:xfrm>
                <a:off x="557002" y="2601418"/>
                <a:ext cx="772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70000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E.g.: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# This is the workshop on Computational Thinking with Data Science  </a:t>
                </a: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BD93E-966F-4D79-970D-7EB83DF1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5" y="3006545"/>
            <a:ext cx="5108944" cy="1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E46A-04BA-49EB-9115-8B4D8E69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62" y="87765"/>
            <a:ext cx="6447501" cy="654978"/>
          </a:xfrm>
        </p:spPr>
        <p:txBody>
          <a:bodyPr/>
          <a:lstStyle/>
          <a:p>
            <a:r>
              <a:rPr lang="en-US" dirty="0"/>
              <a:t>Operators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5D9A-AA1F-4CE8-B9FC-CB82B891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005" y="1470345"/>
            <a:ext cx="4339765" cy="654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= 15</a:t>
            </a:r>
          </a:p>
          <a:p>
            <a:pPr marL="0" indent="0">
              <a:buNone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num2 = 2</a:t>
            </a:r>
          </a:p>
          <a:p>
            <a:pPr marL="0" indent="0">
              <a:buNone/>
            </a:pP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B7E661-A19F-42DF-9A6C-607366FD4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59452"/>
              </p:ext>
            </p:extLst>
          </p:nvPr>
        </p:nvGraphicFramePr>
        <p:xfrm>
          <a:off x="1538005" y="2207542"/>
          <a:ext cx="558262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753">
                  <a:extLst>
                    <a:ext uri="{9D8B030D-6E8A-4147-A177-3AD203B41FA5}">
                      <a16:colId xmlns:a16="http://schemas.microsoft.com/office/drawing/2014/main" val="958522304"/>
                    </a:ext>
                  </a:extLst>
                </a:gridCol>
                <a:gridCol w="1109242">
                  <a:extLst>
                    <a:ext uri="{9D8B030D-6E8A-4147-A177-3AD203B41FA5}">
                      <a16:colId xmlns:a16="http://schemas.microsoft.com/office/drawing/2014/main" val="2898960693"/>
                    </a:ext>
                  </a:extLst>
                </a:gridCol>
                <a:gridCol w="877630">
                  <a:extLst>
                    <a:ext uri="{9D8B030D-6E8A-4147-A177-3AD203B41FA5}">
                      <a16:colId xmlns:a16="http://schemas.microsoft.com/office/drawing/2014/main" val="421507689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dirty="0"/>
                        <a:t>Operation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Result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9416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sum = num1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sz="1800" dirty="0"/>
                        <a:t> num2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58681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diff = num1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–</a:t>
                      </a:r>
                      <a:r>
                        <a:rPr lang="en-US" sz="1800" dirty="0"/>
                        <a:t> num2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72618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 = num1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sz="1800" dirty="0"/>
                        <a:t> num2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86564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quotient = num1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n-US" sz="1800" dirty="0"/>
                        <a:t> num2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38737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integer_quotient</a:t>
                      </a:r>
                      <a:r>
                        <a:rPr lang="en-US" sz="1800" dirty="0"/>
                        <a:t> = num1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//</a:t>
                      </a:r>
                      <a:r>
                        <a:rPr lang="en-US" sz="1800" dirty="0"/>
                        <a:t> num2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//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78374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power = num1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**</a:t>
                      </a:r>
                      <a:r>
                        <a:rPr lang="en-US" sz="1800" dirty="0"/>
                        <a:t> num2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**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25573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modulus = num1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%</a:t>
                      </a:r>
                      <a:r>
                        <a:rPr lang="en-US" sz="1800" dirty="0"/>
                        <a:t> num2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335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33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E46A-04BA-49EB-9115-8B4D8E69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44" y="126170"/>
            <a:ext cx="6447501" cy="559941"/>
          </a:xfrm>
        </p:spPr>
        <p:txBody>
          <a:bodyPr/>
          <a:lstStyle/>
          <a:p>
            <a:r>
              <a:rPr lang="en-US" dirty="0"/>
              <a:t>Precedence of Operators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B7E661-A19F-42DF-9A6C-607366FD4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96531"/>
              </p:ext>
            </p:extLst>
          </p:nvPr>
        </p:nvGraphicFramePr>
        <p:xfrm>
          <a:off x="569636" y="1234938"/>
          <a:ext cx="4616844" cy="207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424">
                  <a:extLst>
                    <a:ext uri="{9D8B030D-6E8A-4147-A177-3AD203B41FA5}">
                      <a16:colId xmlns:a16="http://schemas.microsoft.com/office/drawing/2014/main" val="2898960693"/>
                    </a:ext>
                  </a:extLst>
                </a:gridCol>
                <a:gridCol w="3407420">
                  <a:extLst>
                    <a:ext uri="{9D8B030D-6E8A-4147-A177-3AD203B41FA5}">
                      <a16:colId xmlns:a16="http://schemas.microsoft.com/office/drawing/2014/main" val="4215076899"/>
                    </a:ext>
                  </a:extLst>
                </a:gridCol>
              </a:tblGrid>
              <a:tr h="3575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941686"/>
                  </a:ext>
                </a:extLst>
              </a:tr>
              <a:tr h="3575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Parentheses (grouping)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5868105"/>
                  </a:ext>
                </a:extLst>
              </a:tr>
              <a:tr h="3575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7261894"/>
                  </a:ext>
                </a:extLst>
              </a:tr>
              <a:tr h="6435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*, /, 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Multiplication, division, 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8656449"/>
                  </a:ext>
                </a:extLst>
              </a:tr>
              <a:tr h="35754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Addition, subtraction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3873772"/>
                  </a:ext>
                </a:extLst>
              </a:tr>
            </a:tbl>
          </a:graphicData>
        </a:graphic>
      </p:graphicFrame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503762D-8105-4980-9E21-EB8922C65610}"/>
              </a:ext>
            </a:extLst>
          </p:cNvPr>
          <p:cNvSpPr/>
          <p:nvPr/>
        </p:nvSpPr>
        <p:spPr>
          <a:xfrm>
            <a:off x="832206" y="3739152"/>
            <a:ext cx="1047961" cy="14961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9480C-329E-418E-817A-1ED189BDC697}"/>
              </a:ext>
            </a:extLst>
          </p:cNvPr>
          <p:cNvSpPr txBox="1"/>
          <p:nvPr/>
        </p:nvSpPr>
        <p:spPr>
          <a:xfrm>
            <a:off x="1178960" y="5180102"/>
            <a:ext cx="4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29637-716F-4C6E-9019-86A350EFD11C}"/>
              </a:ext>
            </a:extLst>
          </p:cNvPr>
          <p:cNvSpPr txBox="1"/>
          <p:nvPr/>
        </p:nvSpPr>
        <p:spPr>
          <a:xfrm>
            <a:off x="593334" y="4522463"/>
            <a:ext cx="4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50F3A-2F11-49E0-981E-184515E36642}"/>
              </a:ext>
            </a:extLst>
          </p:cNvPr>
          <p:cNvSpPr txBox="1"/>
          <p:nvPr/>
        </p:nvSpPr>
        <p:spPr>
          <a:xfrm>
            <a:off x="1371601" y="4268581"/>
            <a:ext cx="4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8C070-8783-4139-9497-4B4CBF933151}"/>
              </a:ext>
            </a:extLst>
          </p:cNvPr>
          <p:cNvSpPr txBox="1"/>
          <p:nvPr/>
        </p:nvSpPr>
        <p:spPr>
          <a:xfrm>
            <a:off x="3150314" y="4288208"/>
            <a:ext cx="345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 c = a*a + b*b**0.5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45332-2D48-4C03-9C90-9AA2099FF3C6}"/>
              </a:ext>
            </a:extLst>
          </p:cNvPr>
          <p:cNvSpPr txBox="1"/>
          <p:nvPr/>
        </p:nvSpPr>
        <p:spPr>
          <a:xfrm>
            <a:off x="3150314" y="4675746"/>
            <a:ext cx="330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 c = (a*a + b*b)**0.5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15216-1ABC-46F1-AE72-1CA06E9D75EB}"/>
              </a:ext>
            </a:extLst>
          </p:cNvPr>
          <p:cNvSpPr txBox="1"/>
          <p:nvPr/>
        </p:nvSpPr>
        <p:spPr>
          <a:xfrm>
            <a:off x="3150314" y="5068128"/>
            <a:ext cx="386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 c = ((a*a) + (b*b))**0.5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30C3E8-5295-422A-A7BF-FB5946F4CC60}"/>
                  </a:ext>
                </a:extLst>
              </p:cNvPr>
              <p:cNvSpPr txBox="1"/>
              <p:nvPr/>
            </p:nvSpPr>
            <p:spPr>
              <a:xfrm>
                <a:off x="3150313" y="3652207"/>
                <a:ext cx="1882547" cy="39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30C3E8-5295-422A-A7BF-FB5946F4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13" y="3652207"/>
                <a:ext cx="1882547" cy="395878"/>
              </a:xfrm>
              <a:prstGeom prst="rect">
                <a:avLst/>
              </a:prstGeom>
              <a:blipFill>
                <a:blip r:embed="rId2"/>
                <a:stretch>
                  <a:fillRect l="-291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A02A24E-FB69-4FC6-9AFE-5A2CC82E0B08}"/>
              </a:ext>
            </a:extLst>
          </p:cNvPr>
          <p:cNvSpPr txBox="1"/>
          <p:nvPr/>
        </p:nvSpPr>
        <p:spPr>
          <a:xfrm>
            <a:off x="4572000" y="3652207"/>
            <a:ext cx="27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Which one is correct? </a:t>
            </a:r>
          </a:p>
        </p:txBody>
      </p:sp>
    </p:spTree>
    <p:extLst>
      <p:ext uri="{BB962C8B-B14F-4D97-AF65-F5344CB8AC3E}">
        <p14:creationId xmlns:p14="http://schemas.microsoft.com/office/powerpoint/2010/main" val="1156600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E46A-04BA-49EB-9115-8B4D8E69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70" y="164575"/>
            <a:ext cx="6447501" cy="559941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73990C7-7BC0-4DB5-AD27-CCE57203C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97638"/>
              </p:ext>
            </p:extLst>
          </p:nvPr>
        </p:nvGraphicFramePr>
        <p:xfrm>
          <a:off x="961930" y="1662370"/>
          <a:ext cx="6844605" cy="304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82">
                  <a:extLst>
                    <a:ext uri="{9D8B030D-6E8A-4147-A177-3AD203B41FA5}">
                      <a16:colId xmlns:a16="http://schemas.microsoft.com/office/drawing/2014/main" val="1022374856"/>
                    </a:ext>
                  </a:extLst>
                </a:gridCol>
                <a:gridCol w="4606223">
                  <a:extLst>
                    <a:ext uri="{9D8B030D-6E8A-4147-A177-3AD203B41FA5}">
                      <a16:colId xmlns:a16="http://schemas.microsoft.com/office/drawing/2014/main" val="320647989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0454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==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934995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!=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564753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75046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&gt;=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61014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7488831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&lt;=b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638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7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A941E-A0A8-468E-BFE9-EC1AE0C09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4F81B-E437-4196-B265-B19796EC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A9A51D-DF14-46CB-A4A7-58964DA42E00}"/>
              </a:ext>
            </a:extLst>
          </p:cNvPr>
          <p:cNvGrpSpPr/>
          <p:nvPr/>
        </p:nvGrpSpPr>
        <p:grpSpPr>
          <a:xfrm>
            <a:off x="259808" y="1124700"/>
            <a:ext cx="8624383" cy="2945742"/>
            <a:chOff x="287382" y="1624962"/>
            <a:chExt cx="8624383" cy="29457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CA74B5-BAB1-4A8D-B7F1-B49A8FB9EC05}"/>
                </a:ext>
              </a:extLst>
            </p:cNvPr>
            <p:cNvSpPr txBox="1"/>
            <p:nvPr/>
          </p:nvSpPr>
          <p:spPr>
            <a:xfrm>
              <a:off x="287382" y="1624962"/>
              <a:ext cx="729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tx1"/>
                </a:buClr>
                <a:buSzPct val="70000"/>
                <a:buFont typeface="Wingdings" panose="05000000000000000000" pitchFamily="2" charset="2"/>
                <a:buChar char="§"/>
              </a:pPr>
              <a:r>
                <a: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Python provides two in-built functions for input and output operations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083D97-28CE-441C-AD93-28306613A81D}"/>
                </a:ext>
              </a:extLst>
            </p:cNvPr>
            <p:cNvGrpSpPr/>
            <p:nvPr/>
          </p:nvGrpSpPr>
          <p:grpSpPr>
            <a:xfrm>
              <a:off x="580479" y="2026349"/>
              <a:ext cx="7891941" cy="751529"/>
              <a:chOff x="580479" y="2026349"/>
              <a:chExt cx="7891941" cy="75152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7733FB-DDCC-4328-913B-70923E7E92CF}"/>
                  </a:ext>
                </a:extLst>
              </p:cNvPr>
              <p:cNvSpPr txBox="1"/>
              <p:nvPr/>
            </p:nvSpPr>
            <p:spPr>
              <a:xfrm>
                <a:off x="580479" y="2026349"/>
                <a:ext cx="6709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input( ):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This function takes the input and evaluates the expression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99D5AB-7FFB-433E-BB5D-82504023DA99}"/>
                  </a:ext>
                </a:extLst>
              </p:cNvPr>
              <p:cNvSpPr txBox="1"/>
              <p:nvPr/>
            </p:nvSpPr>
            <p:spPr>
              <a:xfrm>
                <a:off x="1762465" y="2408546"/>
                <a:ext cx="6709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  <a:buSzPct val="70000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Python automatically detects the data type entered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F6EDB4-65B6-4A36-AC6A-520CEE185E6D}"/>
                </a:ext>
              </a:extLst>
            </p:cNvPr>
            <p:cNvGrpSpPr/>
            <p:nvPr/>
          </p:nvGrpSpPr>
          <p:grpSpPr>
            <a:xfrm>
              <a:off x="587750" y="2885743"/>
              <a:ext cx="8324015" cy="1212002"/>
              <a:chOff x="587750" y="3084910"/>
              <a:chExt cx="8324015" cy="121200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B03CFA-E7C3-42BE-B8B7-6365B09B04BE}"/>
                  </a:ext>
                </a:extLst>
              </p:cNvPr>
              <p:cNvSpPr txBox="1"/>
              <p:nvPr/>
            </p:nvSpPr>
            <p:spPr>
              <a:xfrm>
                <a:off x="587750" y="3084910"/>
                <a:ext cx="5677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print( ):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This function prints the output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AE4687-493E-4A12-AC47-0D18A74CCCF0}"/>
                  </a:ext>
                </a:extLst>
              </p:cNvPr>
              <p:cNvSpPr txBox="1"/>
              <p:nvPr/>
            </p:nvSpPr>
            <p:spPr>
              <a:xfrm>
                <a:off x="1762465" y="3596459"/>
                <a:ext cx="7149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  <a:buSzPct val="70000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Multiple expression can be passed with each of them separated by a comma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85E4E3-BE3C-4B54-BB8A-F715DABBBB62}"/>
                  </a:ext>
                </a:extLst>
              </p:cNvPr>
              <p:cNvSpPr txBox="1"/>
              <p:nvPr/>
            </p:nvSpPr>
            <p:spPr>
              <a:xfrm>
                <a:off x="1762396" y="3927580"/>
                <a:ext cx="7072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  <a:buSzPct val="70000"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Converts the expressions into a string before writing to the screen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C12488-1491-4C55-9510-2BDC51423FD8}"/>
                </a:ext>
              </a:extLst>
            </p:cNvPr>
            <p:cNvSpPr txBox="1"/>
            <p:nvPr/>
          </p:nvSpPr>
          <p:spPr>
            <a:xfrm>
              <a:off x="1762395" y="4201372"/>
              <a:ext cx="6918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  <a:buSzPct val="70000"/>
              </a:pPr>
              <a:r>
                <a: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Note: Functions can also be written by the user (user-defined functions)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0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6629D7-B557-4B26-9650-F84E23BEA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27462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holds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characters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0EC66-CD96-4831-9418-5FD2AD08D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98DCB4-F70C-457D-9428-0792CCA5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E5A7D-186A-4D41-B9DF-7A6796A9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87" y="2430470"/>
            <a:ext cx="6157304" cy="138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1AD66-743F-4C0F-BE09-3A38381CA11F}"/>
              </a:ext>
            </a:extLst>
          </p:cNvPr>
          <p:cNvSpPr txBox="1"/>
          <p:nvPr/>
        </p:nvSpPr>
        <p:spPr>
          <a:xfrm>
            <a:off x="693095" y="3889860"/>
            <a:ext cx="685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 &lt;, &gt;, &lt;=, &gt;=, ==, !=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BFCB-A4F5-436E-8A90-D4CF020E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40" y="4536191"/>
            <a:ext cx="1843440" cy="891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7D53ED-B257-46AE-8041-0EDFE5BA4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64" y="4519413"/>
            <a:ext cx="5021591" cy="875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B22ACD-A82C-4870-9552-CB1D99205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740" y="5562749"/>
            <a:ext cx="3257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8A52F2-8625-4411-9848-DD4BBAC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1) Write a program that requests the user to enter two numbers and prints the sum, product, difference and quotient of the two numbers.</a:t>
            </a: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2) Write a program that reads in two integers and determines and prints whether the first is a multiple of the second. (Hint: Use the modulus operator.)</a:t>
            </a: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</a:rPr>
              <a:t>3)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 the order of evaluation of the operators in each of the following Python statements and show the value of </a:t>
            </a:r>
            <a:r>
              <a:rPr lang="en-US" sz="1800" b="1" i="0" u="none" strike="noStrike" baseline="0" dirty="0">
                <a:latin typeface="Courier-Bold"/>
              </a:rPr>
              <a:t>x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after each statement is performed.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latin typeface="Courier-Bold"/>
              </a:rPr>
              <a:t>	a) x = 7 + 3 * 6 / 2 - 1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-Bold"/>
              </a:rPr>
              <a:t>	</a:t>
            </a:r>
            <a:r>
              <a:rPr lang="pl-PL" sz="1800" b="1" i="0" u="none" strike="noStrike" baseline="0" dirty="0">
                <a:latin typeface="Courier-Bold"/>
              </a:rPr>
              <a:t>b) x = 2 % 2 + 2 * 2 - 2 / 2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-Bold"/>
              </a:rPr>
              <a:t>	c) x = ( 3 * 9 * ( 3 + ( 9 * 3 / ( 3 ) ) ) )</a:t>
            </a: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Add more examples for </a:t>
            </a: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indexing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D17A3-8B4A-4AC6-B71A-C763DEE5A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F6518F-326C-4B43-AAD7-B0F624F5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2789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814F5-7D09-4B31-BC1C-2806187E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concept of computational thinking</a:t>
            </a:r>
          </a:p>
          <a:p>
            <a:r>
              <a:rPr lang="en-US" dirty="0"/>
              <a:t>Use of Python variables, data types, and some operators in programming.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2C6AB-29BF-449B-8066-0E8B05C25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5DCB6B-ED59-418A-B86B-C21EC106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3063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thinking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 processes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involved in expressing solutions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steps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carried out by a 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Snyder, &amp; Wing, 2010;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2011; Lee, 2016).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thinking</a:t>
            </a:r>
          </a:p>
        </p:txBody>
      </p:sp>
    </p:spTree>
    <p:extLst>
      <p:ext uri="{BB962C8B-B14F-4D97-AF65-F5344CB8AC3E}">
        <p14:creationId xmlns:p14="http://schemas.microsoft.com/office/powerpoint/2010/main" val="351652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 in a specific programming language to address a certain problem.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thinking: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just about programming. It is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to solve problems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concepts and ideas from computer science.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vs Programming</a:t>
            </a:r>
          </a:p>
        </p:txBody>
      </p:sp>
    </p:spTree>
    <p:extLst>
      <p:ext uri="{BB962C8B-B14F-4D97-AF65-F5344CB8AC3E}">
        <p14:creationId xmlns:p14="http://schemas.microsoft.com/office/powerpoint/2010/main" val="229703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D8E5-C8B5-4719-AE59-FCA3C334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00" y="87765"/>
            <a:ext cx="7373760" cy="675526"/>
          </a:xfrm>
        </p:spPr>
        <p:txBody>
          <a:bodyPr/>
          <a:lstStyle/>
          <a:p>
            <a:r>
              <a:rPr lang="en-US" dirty="0"/>
              <a:t>Computational Thinking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3E8B-A919-44B5-8D88-F560FB60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940"/>
            <a:ext cx="7886700" cy="336470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down a problem into smaller parts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patterns in the problems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Figuring out what information is needed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step-by-step solution</a:t>
            </a:r>
          </a:p>
        </p:txBody>
      </p:sp>
    </p:spTree>
    <p:extLst>
      <p:ext uri="{BB962C8B-B14F-4D97-AF65-F5344CB8AC3E}">
        <p14:creationId xmlns:p14="http://schemas.microsoft.com/office/powerpoint/2010/main" val="46274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D8E5-C8B5-4719-AE59-FCA3C334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56" y="164575"/>
            <a:ext cx="7528517" cy="5214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Pillars of Computational Thinking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033B7-0755-464E-949A-06C9E8B14EBF}"/>
              </a:ext>
            </a:extLst>
          </p:cNvPr>
          <p:cNvSpPr/>
          <p:nvPr/>
        </p:nvSpPr>
        <p:spPr>
          <a:xfrm>
            <a:off x="1294881" y="1815990"/>
            <a:ext cx="2704832" cy="1114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Decomposition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1E16A-B0AB-4AF2-A9F6-A7C252466941}"/>
              </a:ext>
            </a:extLst>
          </p:cNvPr>
          <p:cNvSpPr/>
          <p:nvPr/>
        </p:nvSpPr>
        <p:spPr>
          <a:xfrm>
            <a:off x="4572000" y="1815990"/>
            <a:ext cx="2930944" cy="1114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Pattern Recognition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F4D36-1D0C-4971-85AA-AB30D6B2D603}"/>
              </a:ext>
            </a:extLst>
          </p:cNvPr>
          <p:cNvSpPr/>
          <p:nvPr/>
        </p:nvSpPr>
        <p:spPr>
          <a:xfrm>
            <a:off x="4572000" y="3448298"/>
            <a:ext cx="2930944" cy="1114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3. Abstraction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71EE0-C023-45AC-B576-9E8AA48136E3}"/>
              </a:ext>
            </a:extLst>
          </p:cNvPr>
          <p:cNvSpPr/>
          <p:nvPr/>
        </p:nvSpPr>
        <p:spPr>
          <a:xfrm>
            <a:off x="1294881" y="3448298"/>
            <a:ext cx="2704832" cy="1114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4. Algorithms</a:t>
            </a:r>
          </a:p>
        </p:txBody>
      </p:sp>
    </p:spTree>
    <p:extLst>
      <p:ext uri="{BB962C8B-B14F-4D97-AF65-F5344CB8AC3E}">
        <p14:creationId xmlns:p14="http://schemas.microsoft.com/office/powerpoint/2010/main" val="34295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D8E5-C8B5-4719-AE59-FCA3C334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30" y="126170"/>
            <a:ext cx="7104925" cy="6601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3E8B-A919-44B5-8D88-F560FB60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0" y="1113646"/>
            <a:ext cx="8525910" cy="538775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taking a complex problem and breaking it into more manageable sub-problems.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paper: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Wide-viewed (Panorama) image: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multiple overlapped photos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Stitch them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C81B9D-9FEA-41C1-ACFD-9356A65101C6}"/>
              </a:ext>
            </a:extLst>
          </p:cNvPr>
          <p:cNvGrpSpPr/>
          <p:nvPr/>
        </p:nvGrpSpPr>
        <p:grpSpPr>
          <a:xfrm>
            <a:off x="6146309" y="2259336"/>
            <a:ext cx="2496621" cy="3096373"/>
            <a:chOff x="7171361" y="2239766"/>
            <a:chExt cx="3328828" cy="41284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AF6D00-02A8-487C-9099-B33A866949E0}"/>
                </a:ext>
              </a:extLst>
            </p:cNvPr>
            <p:cNvSpPr/>
            <p:nvPr/>
          </p:nvSpPr>
          <p:spPr>
            <a:xfrm>
              <a:off x="7171362" y="2239766"/>
              <a:ext cx="3328827" cy="6369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INTRODUCTION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13691D-4D51-4468-A1E3-6EF71FD5A8A0}"/>
                </a:ext>
              </a:extLst>
            </p:cNvPr>
            <p:cNvSpPr/>
            <p:nvPr/>
          </p:nvSpPr>
          <p:spPr>
            <a:xfrm>
              <a:off x="7171361" y="3029163"/>
              <a:ext cx="3328827" cy="25497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BODY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58190F-B84D-4CAE-B94E-783AE79D57A4}"/>
                </a:ext>
              </a:extLst>
            </p:cNvPr>
            <p:cNvSpPr/>
            <p:nvPr/>
          </p:nvSpPr>
          <p:spPr>
            <a:xfrm>
              <a:off x="7171361" y="5731265"/>
              <a:ext cx="3328827" cy="6369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64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D8E5-C8B5-4719-AE59-FCA3C334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30" y="94918"/>
            <a:ext cx="7142505" cy="6601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3E8B-A919-44B5-8D88-F560FB60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50" y="1098289"/>
            <a:ext cx="8228195" cy="35154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similarities, or shared characteristics of the problems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problem becomes easier to solve. Use same solution each occurrence of the pattern.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 album of photos to Facebook: same pattern.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47E26C-B38B-4750-8E0A-B3B1060D7D8F}"/>
              </a:ext>
            </a:extLst>
          </p:cNvPr>
          <p:cNvGrpSpPr/>
          <p:nvPr/>
        </p:nvGrpSpPr>
        <p:grpSpPr>
          <a:xfrm>
            <a:off x="1170813" y="3736240"/>
            <a:ext cx="6736933" cy="2713727"/>
            <a:chOff x="683578" y="3395797"/>
            <a:chExt cx="6736933" cy="271372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4EC8B31-90D0-4412-B10D-689431DF84F3}"/>
                </a:ext>
              </a:extLst>
            </p:cNvPr>
            <p:cNvGrpSpPr/>
            <p:nvPr/>
          </p:nvGrpSpPr>
          <p:grpSpPr>
            <a:xfrm>
              <a:off x="683578" y="3593246"/>
              <a:ext cx="1362986" cy="1355241"/>
              <a:chOff x="1466242" y="3719915"/>
              <a:chExt cx="1817315" cy="180698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B8C5238-0836-4ECB-B185-5C4F3A7CD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6243" y="3719915"/>
                <a:ext cx="857857" cy="86496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6967015-8812-4CE0-8760-67CF881C6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25700" y="4661937"/>
                <a:ext cx="857857" cy="86496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DBB5A15-B404-4149-813F-F8DEE7E7E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25700" y="3719915"/>
                <a:ext cx="857857" cy="86496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3491E2A-287A-4FA9-9589-C22F1A5FF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6242" y="4661937"/>
                <a:ext cx="857857" cy="86496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547F2D-A0E9-4CCB-8FC8-EB073596447D}"/>
                </a:ext>
              </a:extLst>
            </p:cNvPr>
            <p:cNvSpPr txBox="1"/>
            <p:nvPr/>
          </p:nvSpPr>
          <p:spPr>
            <a:xfrm>
              <a:off x="3274888" y="4078199"/>
              <a:ext cx="103255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Metadata</a:t>
              </a:r>
            </a:p>
            <a:p>
              <a:r>
                <a:rPr lang="en-US" dirty="0"/>
                <a:t>Name,</a:t>
              </a:r>
            </a:p>
            <a:p>
              <a:r>
                <a:rPr lang="en-US" dirty="0"/>
                <a:t>Location,</a:t>
              </a:r>
            </a:p>
            <a:p>
              <a:r>
                <a:rPr lang="en-US" dirty="0"/>
                <a:t>Date,</a:t>
              </a:r>
            </a:p>
            <a:p>
              <a:r>
                <a:rPr lang="en-US" dirty="0"/>
                <a:t>…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91CEEC-DB2A-41F1-B476-D32F54CAA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1088" y="3429474"/>
              <a:ext cx="643393" cy="648725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28A0F44-F4AB-4412-B0DE-C290571192EF}"/>
                </a:ext>
              </a:extLst>
            </p:cNvPr>
            <p:cNvSpPr/>
            <p:nvPr/>
          </p:nvSpPr>
          <p:spPr>
            <a:xfrm>
              <a:off x="2288569" y="3917609"/>
              <a:ext cx="749559" cy="2145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B68FBD-D18B-4AFD-A3EE-345992451319}"/>
                </a:ext>
              </a:extLst>
            </p:cNvPr>
            <p:cNvSpPr txBox="1"/>
            <p:nvPr/>
          </p:nvSpPr>
          <p:spPr>
            <a:xfrm>
              <a:off x="683578" y="5006279"/>
              <a:ext cx="1689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Different photos</a:t>
              </a:r>
            </a:p>
          </p:txBody>
        </p:sp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92222D56-C38C-4A63-93E6-5C33978A2B49}"/>
                </a:ext>
              </a:extLst>
            </p:cNvPr>
            <p:cNvSpPr/>
            <p:nvPr/>
          </p:nvSpPr>
          <p:spPr>
            <a:xfrm>
              <a:off x="6442179" y="3434333"/>
              <a:ext cx="549479" cy="59587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E2A37A0C-2264-4D09-8F71-3C02D1650319}"/>
                </a:ext>
              </a:extLst>
            </p:cNvPr>
            <p:cNvSpPr/>
            <p:nvPr/>
          </p:nvSpPr>
          <p:spPr>
            <a:xfrm>
              <a:off x="6420253" y="4075616"/>
              <a:ext cx="549479" cy="59587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862CD7-0DB1-477F-A7D8-5E7FF3A58D3B}"/>
                </a:ext>
              </a:extLst>
            </p:cNvPr>
            <p:cNvSpPr txBox="1"/>
            <p:nvPr/>
          </p:nvSpPr>
          <p:spPr>
            <a:xfrm>
              <a:off x="6326313" y="4671488"/>
              <a:ext cx="10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Server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21F0A26-F6CC-4AEF-847E-7404DFEF6A72}"/>
                </a:ext>
              </a:extLst>
            </p:cNvPr>
            <p:cNvSpPr/>
            <p:nvPr/>
          </p:nvSpPr>
          <p:spPr>
            <a:xfrm>
              <a:off x="4527032" y="4241245"/>
              <a:ext cx="1628466" cy="2145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74D238-EBDD-4E4A-8FBD-1AF10FE3EC15}"/>
                </a:ext>
              </a:extLst>
            </p:cNvPr>
            <p:cNvSpPr/>
            <p:nvPr/>
          </p:nvSpPr>
          <p:spPr>
            <a:xfrm>
              <a:off x="5165464" y="3422321"/>
              <a:ext cx="184935" cy="148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A27BEF-129E-4A33-A925-C0942FA469EE}"/>
                </a:ext>
              </a:extLst>
            </p:cNvPr>
            <p:cNvSpPr txBox="1"/>
            <p:nvPr/>
          </p:nvSpPr>
          <p:spPr>
            <a:xfrm>
              <a:off x="4499576" y="3700286"/>
              <a:ext cx="1566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Compression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09867E5-29BE-4D02-B3B6-2987911EC669}"/>
                </a:ext>
              </a:extLst>
            </p:cNvPr>
            <p:cNvSpPr/>
            <p:nvPr/>
          </p:nvSpPr>
          <p:spPr>
            <a:xfrm>
              <a:off x="4197221" y="3395797"/>
              <a:ext cx="749559" cy="2145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9F3406A-8979-47C1-95B5-F0298A3500AB}"/>
                </a:ext>
              </a:extLst>
            </p:cNvPr>
            <p:cNvSpPr/>
            <p:nvPr/>
          </p:nvSpPr>
          <p:spPr>
            <a:xfrm>
              <a:off x="5530546" y="3404117"/>
              <a:ext cx="749559" cy="2145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358089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121037</TotalTime>
  <Words>1502</Words>
  <Application>Microsoft Office PowerPoint</Application>
  <PresentationFormat>On-screen Show (4:3)</PresentationFormat>
  <Paragraphs>303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Courier-Bold</vt:lpstr>
      <vt:lpstr>Times New Roman</vt:lpstr>
      <vt:lpstr>Wingdings</vt:lpstr>
      <vt:lpstr>Wingdings 3</vt:lpstr>
      <vt:lpstr>ONR_Theme</vt:lpstr>
      <vt:lpstr>EGR 1330 Computational Thinking with Data Science</vt:lpstr>
      <vt:lpstr>Outline</vt:lpstr>
      <vt:lpstr>Objective</vt:lpstr>
      <vt:lpstr>Computational thinking</vt:lpstr>
      <vt:lpstr>CT vs Programming</vt:lpstr>
      <vt:lpstr>Computational Thinking Approach</vt:lpstr>
      <vt:lpstr>Pillars of Computational Thinking</vt:lpstr>
      <vt:lpstr>Decomposition</vt:lpstr>
      <vt:lpstr>Pattern Recognition</vt:lpstr>
      <vt:lpstr>Data Representation and Abstraction</vt:lpstr>
      <vt:lpstr>Algorithms</vt:lpstr>
      <vt:lpstr>Case Study: Scheduling a meeting</vt:lpstr>
      <vt:lpstr>Python for Computational Thinking</vt:lpstr>
      <vt:lpstr>Variables</vt:lpstr>
      <vt:lpstr>Variables</vt:lpstr>
      <vt:lpstr>Variables</vt:lpstr>
      <vt:lpstr>Keywords</vt:lpstr>
      <vt:lpstr>Data types</vt:lpstr>
      <vt:lpstr>Data types</vt:lpstr>
      <vt:lpstr>Comments for Code</vt:lpstr>
      <vt:lpstr>Operators on Variables</vt:lpstr>
      <vt:lpstr>Precedence of Operators</vt:lpstr>
      <vt:lpstr>Comparison operators</vt:lpstr>
      <vt:lpstr>Input and Output</vt:lpstr>
      <vt:lpstr>String</vt:lpstr>
      <vt:lpstr>Examples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1708</cp:revision>
  <cp:lastPrinted>2020-07-23T19:00:31Z</cp:lastPrinted>
  <dcterms:created xsi:type="dcterms:W3CDTF">2010-10-19T21:02:23Z</dcterms:created>
  <dcterms:modified xsi:type="dcterms:W3CDTF">2020-08-16T18:47:38Z</dcterms:modified>
  <cp:category/>
</cp:coreProperties>
</file>