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773" r:id="rId2"/>
    <p:sldId id="722" r:id="rId3"/>
    <p:sldId id="748" r:id="rId4"/>
    <p:sldId id="772" r:id="rId5"/>
    <p:sldId id="723" r:id="rId6"/>
    <p:sldId id="721" r:id="rId7"/>
    <p:sldId id="726" r:id="rId8"/>
    <p:sldId id="727" r:id="rId9"/>
    <p:sldId id="728" r:id="rId10"/>
    <p:sldId id="731" r:id="rId11"/>
    <p:sldId id="732" r:id="rId12"/>
    <p:sldId id="729" r:id="rId13"/>
    <p:sldId id="733" r:id="rId14"/>
    <p:sldId id="724" r:id="rId15"/>
    <p:sldId id="734" r:id="rId16"/>
    <p:sldId id="735" r:id="rId17"/>
    <p:sldId id="737" r:id="rId18"/>
    <p:sldId id="738" r:id="rId19"/>
    <p:sldId id="739" r:id="rId20"/>
    <p:sldId id="741" r:id="rId21"/>
    <p:sldId id="742" r:id="rId22"/>
    <p:sldId id="740" r:id="rId23"/>
    <p:sldId id="743" r:id="rId24"/>
    <p:sldId id="725" r:id="rId25"/>
    <p:sldId id="744" r:id="rId26"/>
    <p:sldId id="745" r:id="rId27"/>
    <p:sldId id="746" r:id="rId28"/>
    <p:sldId id="747" r:id="rId2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773"/>
            <p14:sldId id="722"/>
            <p14:sldId id="748"/>
            <p14:sldId id="772"/>
            <p14:sldId id="723"/>
            <p14:sldId id="721"/>
            <p14:sldId id="726"/>
            <p14:sldId id="727"/>
            <p14:sldId id="728"/>
            <p14:sldId id="731"/>
            <p14:sldId id="732"/>
            <p14:sldId id="729"/>
            <p14:sldId id="733"/>
            <p14:sldId id="724"/>
            <p14:sldId id="734"/>
            <p14:sldId id="735"/>
            <p14:sldId id="737"/>
            <p14:sldId id="738"/>
            <p14:sldId id="739"/>
            <p14:sldId id="741"/>
            <p14:sldId id="742"/>
            <p14:sldId id="740"/>
            <p14:sldId id="743"/>
            <p14:sldId id="725"/>
            <p14:sldId id="744"/>
            <p14:sldId id="745"/>
            <p14:sldId id="746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93277" autoAdjust="0"/>
  </p:normalViewPr>
  <p:slideViewPr>
    <p:cSldViewPr>
      <p:cViewPr varScale="1">
        <p:scale>
          <a:sx n="103" d="100"/>
          <a:sy n="103" d="100"/>
        </p:scale>
        <p:origin x="17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of Engineering,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8/20/2020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rulymhvu/everything-is-an-object-in-python-29d3aae8de5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F5232C-5DBD-4CB6-9376-50ACDA94FE37}"/>
              </a:ext>
            </a:extLst>
          </p:cNvPr>
          <p:cNvSpPr txBox="1"/>
          <p:nvPr/>
        </p:nvSpPr>
        <p:spPr>
          <a:xfrm>
            <a:off x="185222" y="1093907"/>
            <a:ext cx="877355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ENGR 1330: Computational Thinking with</a:t>
            </a:r>
            <a:b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Data Science</a:t>
            </a:r>
            <a:endParaRPr lang="en-US" sz="3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975A3-28E6-4C9B-8C15-53428F3033FE}"/>
              </a:ext>
            </a:extLst>
          </p:cNvPr>
          <p:cNvSpPr txBox="1"/>
          <p:nvPr/>
        </p:nvSpPr>
        <p:spPr>
          <a:xfrm>
            <a:off x="2022488" y="4389125"/>
            <a:ext cx="50990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Dinesh S. Devarajan</a:t>
            </a:r>
            <a:b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Whitacre College of Engineering</a:t>
            </a:r>
            <a:b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Texas Tech University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AC73E-FABF-4955-83B7-153AA1A91A58}"/>
              </a:ext>
            </a:extLst>
          </p:cNvPr>
          <p:cNvSpPr txBox="1"/>
          <p:nvPr/>
        </p:nvSpPr>
        <p:spPr>
          <a:xfrm>
            <a:off x="541797" y="3072376"/>
            <a:ext cx="80604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Lesson 6: Class, Objects, and File Handling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04469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Object-Oriented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FA9C7-D4D1-49BC-87E8-E1E0FB0303EC}"/>
              </a:ext>
            </a:extLst>
          </p:cNvPr>
          <p:cNvSpPr txBox="1"/>
          <p:nvPr/>
        </p:nvSpPr>
        <p:spPr>
          <a:xfrm>
            <a:off x="117020" y="1281732"/>
            <a:ext cx="60181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Core concept: Attributes and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432FC-6C7C-4D7C-9097-1022E9364538}"/>
              </a:ext>
            </a:extLst>
          </p:cNvPr>
          <p:cNvSpPr txBox="1"/>
          <p:nvPr/>
        </p:nvSpPr>
        <p:spPr>
          <a:xfrm>
            <a:off x="117020" y="2560858"/>
            <a:ext cx="72235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Attributes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Characteristics associated to 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390CA-9E98-490A-A585-38220F5BCA79}"/>
              </a:ext>
            </a:extLst>
          </p:cNvPr>
          <p:cNvSpPr txBox="1"/>
          <p:nvPr/>
        </p:nvSpPr>
        <p:spPr>
          <a:xfrm>
            <a:off x="117020" y="4602541"/>
            <a:ext cx="63021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Methods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Functions associated to a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E34BF-7F43-42BE-A91A-D996D937C399}"/>
              </a:ext>
            </a:extLst>
          </p:cNvPr>
          <p:cNvSpPr txBox="1"/>
          <p:nvPr/>
        </p:nvSpPr>
        <p:spPr>
          <a:xfrm>
            <a:off x="923926" y="3290863"/>
            <a:ext cx="50831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E.g. color and flavor of an apple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6DB2CC-806C-4299-AC79-BB7CBE4D5CDA}"/>
                  </a:ext>
                </a:extLst>
              </p:cNvPr>
              <p:cNvSpPr txBox="1"/>
              <p:nvPr/>
            </p:nvSpPr>
            <p:spPr>
              <a:xfrm>
                <a:off x="923926" y="5332546"/>
                <a:ext cx="524720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E.g. cutting an apple into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slices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6DB2CC-806C-4299-AC79-BB7CBE4D5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6" y="5332546"/>
                <a:ext cx="5247206" cy="492443"/>
              </a:xfrm>
              <a:prstGeom prst="rect">
                <a:avLst/>
              </a:prstGeom>
              <a:blipFill>
                <a:blip r:embed="rId2"/>
                <a:stretch>
                  <a:fillRect l="-1860" t="-11111" r="-1163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10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Object-Oriented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FA9C7-D4D1-49BC-87E8-E1E0FB0303EC}"/>
              </a:ext>
            </a:extLst>
          </p:cNvPr>
          <p:cNvSpPr txBox="1"/>
          <p:nvPr/>
        </p:nvSpPr>
        <p:spPr>
          <a:xfrm>
            <a:off x="117020" y="1041565"/>
            <a:ext cx="8911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 more relevant example: Accessing a file that contains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432FC-6C7C-4D7C-9097-1022E9364538}"/>
              </a:ext>
            </a:extLst>
          </p:cNvPr>
          <p:cNvSpPr txBox="1"/>
          <p:nvPr/>
        </p:nvSpPr>
        <p:spPr>
          <a:xfrm>
            <a:off x="117020" y="2787517"/>
            <a:ext cx="72235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Attributes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Characteristics associated to 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390CA-9E98-490A-A585-38220F5BCA79}"/>
              </a:ext>
            </a:extLst>
          </p:cNvPr>
          <p:cNvSpPr txBox="1"/>
          <p:nvPr/>
        </p:nvSpPr>
        <p:spPr>
          <a:xfrm>
            <a:off x="120783" y="4840103"/>
            <a:ext cx="63021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Methods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Functions associated to a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E34BF-7F43-42BE-A91A-D996D937C399}"/>
              </a:ext>
            </a:extLst>
          </p:cNvPr>
          <p:cNvSpPr txBox="1"/>
          <p:nvPr/>
        </p:nvSpPr>
        <p:spPr>
          <a:xfrm>
            <a:off x="923926" y="3429000"/>
            <a:ext cx="5905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E.g. file name, size, and creation date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DB2CC-806C-4299-AC79-BB7CBE4D5CDA}"/>
              </a:ext>
            </a:extLst>
          </p:cNvPr>
          <p:cNvSpPr txBox="1"/>
          <p:nvPr/>
        </p:nvSpPr>
        <p:spPr>
          <a:xfrm>
            <a:off x="920751" y="5481586"/>
            <a:ext cx="67665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E.g. reading and modifying the data in a file</a:t>
            </a:r>
          </a:p>
        </p:txBody>
      </p:sp>
    </p:spTree>
    <p:extLst>
      <p:ext uri="{BB962C8B-B14F-4D97-AF65-F5344CB8AC3E}">
        <p14:creationId xmlns:p14="http://schemas.microsoft.com/office/powerpoint/2010/main" val="410000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Built-In Classes and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03A3F-1F6F-4B4D-8B95-A9BBAEBB7AA6}"/>
              </a:ext>
            </a:extLst>
          </p:cNvPr>
          <p:cNvSpPr txBox="1"/>
          <p:nvPr/>
        </p:nvSpPr>
        <p:spPr>
          <a:xfrm>
            <a:off x="923926" y="1772206"/>
            <a:ext cx="80646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Numbers, strings, lists, and dictionaries are all objects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2337E-39F1-4196-8EC3-3BC991C987B7}"/>
              </a:ext>
            </a:extLst>
          </p:cNvPr>
          <p:cNvSpPr txBox="1"/>
          <p:nvPr/>
        </p:nvSpPr>
        <p:spPr>
          <a:xfrm>
            <a:off x="923927" y="3080140"/>
            <a:ext cx="67972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Each of them was an instance of a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F4C0A-D539-486A-B96A-E5148CE65CC5}"/>
              </a:ext>
            </a:extLst>
          </p:cNvPr>
          <p:cNvSpPr txBox="1"/>
          <p:nvPr/>
        </p:nvSpPr>
        <p:spPr>
          <a:xfrm>
            <a:off x="120256" y="1053239"/>
            <a:ext cx="8564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Guess what?....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8D8622-265A-48CC-B7BF-4F37A3F20698}"/>
              </a:ext>
            </a:extLst>
          </p:cNvPr>
          <p:cNvGrpSpPr/>
          <p:nvPr/>
        </p:nvGrpSpPr>
        <p:grpSpPr>
          <a:xfrm>
            <a:off x="1825376" y="3753047"/>
            <a:ext cx="5493247" cy="2834815"/>
            <a:chOff x="2551833" y="3697835"/>
            <a:chExt cx="5493247" cy="283481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8509814-C002-43E5-9129-5DD3EFDA3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1833" y="3697835"/>
              <a:ext cx="3701160" cy="283481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B9C183-F1FB-45C4-BF05-A648D107A77E}"/>
                </a:ext>
              </a:extLst>
            </p:cNvPr>
            <p:cNvSpPr txBox="1"/>
            <p:nvPr/>
          </p:nvSpPr>
          <p:spPr>
            <a:xfrm>
              <a:off x="6515494" y="3882726"/>
              <a:ext cx="14830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rPr>
                <a:t>class ‘int’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DC3A45-2172-4D05-8FF9-885E8F981C98}"/>
                </a:ext>
              </a:extLst>
            </p:cNvPr>
            <p:cNvSpPr txBox="1"/>
            <p:nvPr/>
          </p:nvSpPr>
          <p:spPr>
            <a:xfrm>
              <a:off x="6515494" y="4877496"/>
              <a:ext cx="148470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rPr>
                <a:t>class ‘str’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1210A6-28CE-430C-AE03-B2BD8E7A738F}"/>
                </a:ext>
              </a:extLst>
            </p:cNvPr>
            <p:cNvSpPr txBox="1"/>
            <p:nvPr/>
          </p:nvSpPr>
          <p:spPr>
            <a:xfrm>
              <a:off x="6515494" y="5855315"/>
              <a:ext cx="152958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rPr>
                <a:t>class ‘list’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BB443E12-9629-4B64-A11A-CFEE6A142B9D}"/>
                </a:ext>
              </a:extLst>
            </p:cNvPr>
            <p:cNvSpPr/>
            <p:nvPr/>
          </p:nvSpPr>
          <p:spPr>
            <a:xfrm>
              <a:off x="6246376" y="3750592"/>
              <a:ext cx="309069" cy="75671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7D677A1-56A3-46F8-AA2D-A55299CFF315}"/>
                </a:ext>
              </a:extLst>
            </p:cNvPr>
            <p:cNvSpPr/>
            <p:nvPr/>
          </p:nvSpPr>
          <p:spPr>
            <a:xfrm>
              <a:off x="6252993" y="4736886"/>
              <a:ext cx="309069" cy="75671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E29D5000-28AA-4527-8A19-6B0992A7419E}"/>
                </a:ext>
              </a:extLst>
            </p:cNvPr>
            <p:cNvSpPr/>
            <p:nvPr/>
          </p:nvSpPr>
          <p:spPr>
            <a:xfrm>
              <a:off x="6252993" y="5723180"/>
              <a:ext cx="309069" cy="75671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967E30-906A-448A-A35A-4AC87E490CFE}"/>
              </a:ext>
            </a:extLst>
          </p:cNvPr>
          <p:cNvSpPr txBox="1"/>
          <p:nvPr/>
        </p:nvSpPr>
        <p:spPr>
          <a:xfrm>
            <a:off x="7657262" y="4739567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6081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In-Built Classes and 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F4C0A-D539-486A-B96A-E5148CE65CC5}"/>
              </a:ext>
            </a:extLst>
          </p:cNvPr>
          <p:cNvSpPr txBox="1"/>
          <p:nvPr/>
        </p:nvSpPr>
        <p:spPr>
          <a:xfrm>
            <a:off x="120256" y="1053239"/>
            <a:ext cx="85643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dir(</a:t>
            </a:r>
            <a:r>
              <a:rPr lang="en-US" sz="2600" dirty="0">
                <a:highlight>
                  <a:srgbClr val="FFFF00"/>
                </a:highlight>
                <a:latin typeface="Agency FB" panose="020B0503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“ ”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To display all the methods associated with the string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64C10-CF0B-474D-B297-0CFAC93797CC}"/>
              </a:ext>
            </a:extLst>
          </p:cNvPr>
          <p:cNvSpPr txBox="1"/>
          <p:nvPr/>
        </p:nvSpPr>
        <p:spPr>
          <a:xfrm>
            <a:off x="120255" y="4734770"/>
            <a:ext cx="85643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help(</a:t>
            </a:r>
            <a:r>
              <a:rPr lang="en-US" sz="2600" dirty="0">
                <a:highlight>
                  <a:srgbClr val="FFFF00"/>
                </a:highlight>
                <a:latin typeface="Agency FB" panose="020B0503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“ ”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Tells us how to use the methods associated with the string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D8646-47FF-4FE9-9040-FC8A36B2C914}"/>
              </a:ext>
            </a:extLst>
          </p:cNvPr>
          <p:cNvSpPr txBox="1"/>
          <p:nvPr/>
        </p:nvSpPr>
        <p:spPr>
          <a:xfrm>
            <a:off x="846715" y="2136338"/>
            <a:ext cx="82200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upper(): Creates an uppercase version of a string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441E1-CB37-46B3-9BEE-9861530198EA}"/>
              </a:ext>
            </a:extLst>
          </p:cNvPr>
          <p:cNvSpPr txBox="1"/>
          <p:nvPr/>
        </p:nvSpPr>
        <p:spPr>
          <a:xfrm>
            <a:off x="846715" y="3051961"/>
            <a:ext cx="72961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count(): Counts the number of occurrences of    a substring</a:t>
            </a:r>
          </a:p>
        </p:txBody>
      </p:sp>
    </p:spTree>
    <p:extLst>
      <p:ext uri="{BB962C8B-B14F-4D97-AF65-F5344CB8AC3E}">
        <p14:creationId xmlns:p14="http://schemas.microsoft.com/office/powerpoint/2010/main" val="176778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User-Defined Classes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66C55F-E7F1-4A1B-9868-494690F88C3A}"/>
              </a:ext>
            </a:extLst>
          </p:cNvPr>
          <p:cNvSpPr txBox="1"/>
          <p:nvPr/>
        </p:nvSpPr>
        <p:spPr>
          <a:xfrm>
            <a:off x="155425" y="1086295"/>
            <a:ext cx="8564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We have been using in-built classes and objects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80AD3-DFD9-4673-9101-B47E2C7C0B5D}"/>
              </a:ext>
            </a:extLst>
          </p:cNvPr>
          <p:cNvSpPr txBox="1"/>
          <p:nvPr/>
        </p:nvSpPr>
        <p:spPr>
          <a:xfrm>
            <a:off x="959096" y="1858529"/>
            <a:ext cx="7988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We will now define our own classes and objects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3298F6-8882-4AF0-AD1D-A9C12E133F45}"/>
              </a:ext>
            </a:extLst>
          </p:cNvPr>
          <p:cNvGrpSpPr/>
          <p:nvPr/>
        </p:nvGrpSpPr>
        <p:grpSpPr>
          <a:xfrm>
            <a:off x="1557076" y="4132780"/>
            <a:ext cx="6029847" cy="1997061"/>
            <a:chOff x="1557953" y="4312315"/>
            <a:chExt cx="6029847" cy="199706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2790B25-7A30-4D56-9727-C59609BF3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7953" y="4925506"/>
              <a:ext cx="4065880" cy="138387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DE132C-52B0-4BC7-B450-40B84B0EB4E9}"/>
                </a:ext>
              </a:extLst>
            </p:cNvPr>
            <p:cNvGrpSpPr/>
            <p:nvPr/>
          </p:nvGrpSpPr>
          <p:grpSpPr>
            <a:xfrm>
              <a:off x="3594771" y="4312315"/>
              <a:ext cx="3993029" cy="1806791"/>
              <a:chOff x="3954214" y="2667722"/>
              <a:chExt cx="3993029" cy="180679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E46FCA0-5FBB-4D86-AB5B-515D5D35A5E6}"/>
                  </a:ext>
                </a:extLst>
              </p:cNvPr>
              <p:cNvGrpSpPr/>
              <p:nvPr/>
            </p:nvGrpSpPr>
            <p:grpSpPr>
              <a:xfrm>
                <a:off x="3954214" y="2667722"/>
                <a:ext cx="1773242" cy="761278"/>
                <a:chOff x="3954214" y="2667722"/>
                <a:chExt cx="1773242" cy="761278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1ACD4EE-2772-4C54-A6EF-7108725EC527}"/>
                    </a:ext>
                  </a:extLst>
                </p:cNvPr>
                <p:cNvSpPr txBox="1"/>
                <p:nvPr/>
              </p:nvSpPr>
              <p:spPr>
                <a:xfrm>
                  <a:off x="3954214" y="2667722"/>
                  <a:ext cx="1773242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>
                      <a:highlight>
                        <a:srgbClr val="FFFF00"/>
                      </a:highligh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Class name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5EF1700-0E1F-43F3-9D71-9CEADE6AD81B}"/>
                    </a:ext>
                  </a:extLst>
                </p:cNvPr>
                <p:cNvCxnSpPr/>
                <p:nvPr/>
              </p:nvCxnSpPr>
              <p:spPr>
                <a:xfrm>
                  <a:off x="4840835" y="3160165"/>
                  <a:ext cx="0" cy="26883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59B550-FF6F-48A6-82BC-351F10F5EBEB}"/>
                  </a:ext>
                </a:extLst>
              </p:cNvPr>
              <p:cNvSpPr txBox="1"/>
              <p:nvPr/>
            </p:nvSpPr>
            <p:spPr>
              <a:xfrm>
                <a:off x="6322888" y="3891290"/>
                <a:ext cx="162435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Attributes</a:t>
                </a:r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B9D7FC07-3A66-44EC-BAA5-02F3D235C79C}"/>
                  </a:ext>
                </a:extLst>
              </p:cNvPr>
              <p:cNvSpPr/>
              <p:nvPr/>
            </p:nvSpPr>
            <p:spPr>
              <a:xfrm>
                <a:off x="6028924" y="3797047"/>
                <a:ext cx="309069" cy="677466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A397CA1-BB77-4254-B148-958ECA3C10EA}"/>
              </a:ext>
            </a:extLst>
          </p:cNvPr>
          <p:cNvSpPr txBox="1"/>
          <p:nvPr/>
        </p:nvSpPr>
        <p:spPr>
          <a:xfrm>
            <a:off x="155424" y="3240228"/>
            <a:ext cx="85643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a class named ‘Apple’ with attributes color and flavor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E5924-4173-4BCC-843A-3BBDFE15C12E}"/>
              </a:ext>
            </a:extLst>
          </p:cNvPr>
          <p:cNvSpPr txBox="1"/>
          <p:nvPr/>
        </p:nvSpPr>
        <p:spPr>
          <a:xfrm>
            <a:off x="3874766" y="6184903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23458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User-Defined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4341B-D0D9-490E-874E-231A88001FF0}"/>
              </a:ext>
            </a:extLst>
          </p:cNvPr>
          <p:cNvSpPr txBox="1"/>
          <p:nvPr/>
        </p:nvSpPr>
        <p:spPr>
          <a:xfrm>
            <a:off x="78615" y="1006343"/>
            <a:ext cx="8564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objects (new instances) for the ‘Apple’ class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919B3E-62BA-423A-A76F-8F0D2B8ED666}"/>
              </a:ext>
            </a:extLst>
          </p:cNvPr>
          <p:cNvGrpSpPr/>
          <p:nvPr/>
        </p:nvGrpSpPr>
        <p:grpSpPr>
          <a:xfrm>
            <a:off x="979359" y="1695986"/>
            <a:ext cx="6874495" cy="1874460"/>
            <a:chOff x="979359" y="1695986"/>
            <a:chExt cx="6874495" cy="187446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06B5C78-06C8-4DB6-957D-94C017A3D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59" y="2330875"/>
              <a:ext cx="4890830" cy="1224223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021DDC-2F84-4AC0-96E5-5A39C762A1A3}"/>
                </a:ext>
              </a:extLst>
            </p:cNvPr>
            <p:cNvGrpSpPr/>
            <p:nvPr/>
          </p:nvGrpSpPr>
          <p:grpSpPr>
            <a:xfrm>
              <a:off x="1709054" y="1695986"/>
              <a:ext cx="6144800" cy="1874460"/>
              <a:chOff x="2498130" y="1599595"/>
              <a:chExt cx="6144800" cy="187446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65AA5F-CDC6-4800-9025-404A0CD89ABA}"/>
                  </a:ext>
                </a:extLst>
              </p:cNvPr>
              <p:cNvSpPr txBox="1"/>
              <p:nvPr/>
            </p:nvSpPr>
            <p:spPr>
              <a:xfrm>
                <a:off x="2498130" y="1599595"/>
                <a:ext cx="195758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Object name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AB2A081-765C-4480-A1A4-BC58183984BC}"/>
                  </a:ext>
                </a:extLst>
              </p:cNvPr>
              <p:cNvCxnSpPr/>
              <p:nvPr/>
            </p:nvCxnSpPr>
            <p:spPr>
              <a:xfrm>
                <a:off x="3381445" y="2092038"/>
                <a:ext cx="0" cy="2688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E37934-2AF0-4503-8E3C-124462238599}"/>
                  </a:ext>
                </a:extLst>
              </p:cNvPr>
              <p:cNvSpPr txBox="1"/>
              <p:nvPr/>
            </p:nvSpPr>
            <p:spPr>
              <a:xfrm>
                <a:off x="6990784" y="2581503"/>
                <a:ext cx="165214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Assigning </a:t>
                </a:r>
              </a:p>
              <a:p>
                <a:r>
                  <a:rPr lang="en-US" sz="260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attributes</a:t>
                </a:r>
              </a:p>
            </p:txBody>
          </p:sp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A632A97F-D4D6-4DE8-AA7D-C33A9542DF24}"/>
                  </a:ext>
                </a:extLst>
              </p:cNvPr>
              <p:cNvSpPr/>
              <p:nvPr/>
            </p:nvSpPr>
            <p:spPr>
              <a:xfrm>
                <a:off x="6681078" y="2649423"/>
                <a:ext cx="309069" cy="756712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106F70-C681-4165-A60E-DD86463A6F0C}"/>
              </a:ext>
            </a:extLst>
          </p:cNvPr>
          <p:cNvGrpSpPr/>
          <p:nvPr/>
        </p:nvGrpSpPr>
        <p:grpSpPr>
          <a:xfrm>
            <a:off x="979367" y="4153297"/>
            <a:ext cx="7185266" cy="1923308"/>
            <a:chOff x="979367" y="4153297"/>
            <a:chExt cx="7185266" cy="1923308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C42B35C-E72D-4EEB-B770-6AACA54AD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67" y="4771773"/>
              <a:ext cx="5221704" cy="1255599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ED219E3-823C-4EB6-A198-EFA7394B43AA}"/>
                </a:ext>
              </a:extLst>
            </p:cNvPr>
            <p:cNvGrpSpPr/>
            <p:nvPr/>
          </p:nvGrpSpPr>
          <p:grpSpPr>
            <a:xfrm>
              <a:off x="1709054" y="4153297"/>
              <a:ext cx="6455579" cy="1923308"/>
              <a:chOff x="2498130" y="3572325"/>
              <a:chExt cx="6455579" cy="192330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4C8598-5768-453F-AEA3-5983A3840F92}"/>
                  </a:ext>
                </a:extLst>
              </p:cNvPr>
              <p:cNvSpPr txBox="1"/>
              <p:nvPr/>
            </p:nvSpPr>
            <p:spPr>
              <a:xfrm>
                <a:off x="2498130" y="3572325"/>
                <a:ext cx="195758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Object name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75512F-2EB7-4B08-9C57-C3BD101C0918}"/>
                  </a:ext>
                </a:extLst>
              </p:cNvPr>
              <p:cNvCxnSpPr/>
              <p:nvPr/>
            </p:nvCxnSpPr>
            <p:spPr>
              <a:xfrm>
                <a:off x="3381445" y="4064768"/>
                <a:ext cx="0" cy="2688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5DE198-64FA-4A87-81C7-32048E772FEA}"/>
                  </a:ext>
                </a:extLst>
              </p:cNvPr>
              <p:cNvSpPr txBox="1"/>
              <p:nvPr/>
            </p:nvSpPr>
            <p:spPr>
              <a:xfrm>
                <a:off x="7301563" y="4603081"/>
                <a:ext cx="165214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Assigning </a:t>
                </a:r>
              </a:p>
              <a:p>
                <a:r>
                  <a:rPr lang="en-US" sz="260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attributes</a:t>
                </a:r>
              </a:p>
            </p:txBody>
          </p:sp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1936CA0B-C84F-4573-B764-494FF4C5ABC2}"/>
                  </a:ext>
                </a:extLst>
              </p:cNvPr>
              <p:cNvSpPr/>
              <p:nvPr/>
            </p:nvSpPr>
            <p:spPr>
              <a:xfrm>
                <a:off x="7028321" y="4671001"/>
                <a:ext cx="309069" cy="756712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D4F7140-427E-4295-AF33-036520B35525}"/>
              </a:ext>
            </a:extLst>
          </p:cNvPr>
          <p:cNvSpPr txBox="1"/>
          <p:nvPr/>
        </p:nvSpPr>
        <p:spPr>
          <a:xfrm>
            <a:off x="3797957" y="61563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416819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D3FAA0-0B5C-48F9-A430-59A39D58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44" y="3071557"/>
            <a:ext cx="4782487" cy="28681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8C61A-A151-4F51-9B6F-4C25B483F7C5}"/>
              </a:ext>
            </a:extLst>
          </p:cNvPr>
          <p:cNvSpPr txBox="1"/>
          <p:nvPr/>
        </p:nvSpPr>
        <p:spPr>
          <a:xfrm>
            <a:off x="155425" y="1086295"/>
            <a:ext cx="85643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Methods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Functions that operate on the attributes of a specific instance of a class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2396D9-61DB-482A-AEBA-4EF4322F1DDD}"/>
              </a:ext>
            </a:extLst>
          </p:cNvPr>
          <p:cNvGrpSpPr/>
          <p:nvPr/>
        </p:nvGrpSpPr>
        <p:grpSpPr>
          <a:xfrm>
            <a:off x="2518553" y="2217131"/>
            <a:ext cx="6298421" cy="1931524"/>
            <a:chOff x="2518553" y="2217131"/>
            <a:chExt cx="6298421" cy="193152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5F4050E-8637-44EA-8933-99403CC7C7F1}"/>
                </a:ext>
              </a:extLst>
            </p:cNvPr>
            <p:cNvGrpSpPr/>
            <p:nvPr/>
          </p:nvGrpSpPr>
          <p:grpSpPr>
            <a:xfrm>
              <a:off x="6518407" y="3508142"/>
              <a:ext cx="1567654" cy="640513"/>
              <a:chOff x="6691271" y="2764163"/>
              <a:chExt cx="1763330" cy="72969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E843C2-5738-439E-BD11-873CC2730208}"/>
                  </a:ext>
                </a:extLst>
              </p:cNvPr>
              <p:cNvSpPr txBox="1"/>
              <p:nvPr/>
            </p:nvSpPr>
            <p:spPr>
              <a:xfrm>
                <a:off x="6995358" y="2816511"/>
                <a:ext cx="1459243" cy="56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Method</a:t>
                </a:r>
              </a:p>
            </p:txBody>
          </p:sp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2BCA97B7-2271-4D2B-8A0B-6BA9C3826EA2}"/>
                  </a:ext>
                </a:extLst>
              </p:cNvPr>
              <p:cNvSpPr/>
              <p:nvPr/>
            </p:nvSpPr>
            <p:spPr>
              <a:xfrm>
                <a:off x="6691271" y="2764163"/>
                <a:ext cx="342223" cy="729695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78343A-9651-41D5-A0FC-791461A5E2FD}"/>
                </a:ext>
              </a:extLst>
            </p:cNvPr>
            <p:cNvSpPr txBox="1"/>
            <p:nvPr/>
          </p:nvSpPr>
          <p:spPr>
            <a:xfrm>
              <a:off x="2518553" y="2217131"/>
              <a:ext cx="629842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rPr>
                <a:t>Parameter</a:t>
              </a:r>
              <a:r>
                <a:rPr lang="en-US" sz="2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: represents the instance that the method is being executed on 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560EA2E-81CA-4C66-92C6-9D7F43D6A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17645" y="3071557"/>
              <a:ext cx="0" cy="4485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2B607BE-698B-4367-8D13-0E94FACEDA20}"/>
              </a:ext>
            </a:extLst>
          </p:cNvPr>
          <p:cNvSpPr txBox="1"/>
          <p:nvPr/>
        </p:nvSpPr>
        <p:spPr>
          <a:xfrm>
            <a:off x="4009185" y="607894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51457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Instance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BBE368-3B03-4211-ADF8-C915A992AF5C}"/>
              </a:ext>
            </a:extLst>
          </p:cNvPr>
          <p:cNvGrpSpPr/>
          <p:nvPr/>
        </p:nvGrpSpPr>
        <p:grpSpPr>
          <a:xfrm>
            <a:off x="348321" y="2305967"/>
            <a:ext cx="8330694" cy="3427333"/>
            <a:chOff x="350641" y="2392065"/>
            <a:chExt cx="8330694" cy="3427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B6BCA0-01A8-49D4-8A50-11077291A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447"/>
            <a:stretch/>
          </p:blipFill>
          <p:spPr>
            <a:xfrm>
              <a:off x="966877" y="2392065"/>
              <a:ext cx="7714458" cy="3427333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695A56-DADB-4A11-94A1-56E8F972C868}"/>
                </a:ext>
              </a:extLst>
            </p:cNvPr>
            <p:cNvGrpSpPr/>
            <p:nvPr/>
          </p:nvGrpSpPr>
          <p:grpSpPr>
            <a:xfrm>
              <a:off x="350641" y="2906422"/>
              <a:ext cx="2227490" cy="892552"/>
              <a:chOff x="385855" y="1958295"/>
              <a:chExt cx="2227490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4523C32-6D6C-4531-963D-F4C41770EA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3651" y="1958862"/>
                <a:ext cx="729694" cy="3072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DE0AA1-D36E-443F-8212-55AC8B1B9231}"/>
                  </a:ext>
                </a:extLst>
              </p:cNvPr>
              <p:cNvSpPr txBox="1"/>
              <p:nvPr/>
            </p:nvSpPr>
            <p:spPr>
              <a:xfrm>
                <a:off x="385855" y="1958295"/>
                <a:ext cx="161301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Instance variable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BE35BC-D862-4C36-A58B-1C33F1419FD2}"/>
              </a:ext>
            </a:extLst>
          </p:cNvPr>
          <p:cNvSpPr txBox="1"/>
          <p:nvPr/>
        </p:nvSpPr>
        <p:spPr>
          <a:xfrm>
            <a:off x="117020" y="1052954"/>
            <a:ext cx="85643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Instance variables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Variables that have different values for different instances of the same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9713D-ADFD-4358-A2F7-488E1B15343C}"/>
              </a:ext>
            </a:extLst>
          </p:cNvPr>
          <p:cNvSpPr txBox="1"/>
          <p:nvPr/>
        </p:nvSpPr>
        <p:spPr>
          <a:xfrm>
            <a:off x="4009185" y="6093761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73206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Instance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E35BC-D862-4C36-A58B-1C33F1419FD2}"/>
              </a:ext>
            </a:extLst>
          </p:cNvPr>
          <p:cNvSpPr txBox="1"/>
          <p:nvPr/>
        </p:nvSpPr>
        <p:spPr>
          <a:xfrm>
            <a:off x="117020" y="1052954"/>
            <a:ext cx="87563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Methods can also be used to do mathematical operations to return values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B32A3B-27F6-4955-A14B-B89DB55EF7D6}"/>
              </a:ext>
            </a:extLst>
          </p:cNvPr>
          <p:cNvGrpSpPr/>
          <p:nvPr/>
        </p:nvGrpSpPr>
        <p:grpSpPr>
          <a:xfrm>
            <a:off x="1844580" y="2142593"/>
            <a:ext cx="5301220" cy="3744327"/>
            <a:chOff x="1877179" y="2142593"/>
            <a:chExt cx="5301220" cy="374432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9888F78-59A8-4D4B-A163-520BAB12C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812"/>
            <a:stretch/>
          </p:blipFill>
          <p:spPr>
            <a:xfrm>
              <a:off x="2306221" y="2142593"/>
              <a:ext cx="4872178" cy="374432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D19316-19AA-47B2-887D-35AD108B6E3F}"/>
                </a:ext>
              </a:extLst>
            </p:cNvPr>
            <p:cNvGrpSpPr/>
            <p:nvPr/>
          </p:nvGrpSpPr>
          <p:grpSpPr>
            <a:xfrm>
              <a:off x="1877179" y="2768535"/>
              <a:ext cx="2227490" cy="892552"/>
              <a:chOff x="1115550" y="2768535"/>
              <a:chExt cx="2227490" cy="892552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03991A6-F4AB-455E-A5B7-24A4439375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3346" y="2769102"/>
                <a:ext cx="729694" cy="3072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1723F0-0234-45BF-9D32-72A4F62E466E}"/>
                  </a:ext>
                </a:extLst>
              </p:cNvPr>
              <p:cNvSpPr txBox="1"/>
              <p:nvPr/>
            </p:nvSpPr>
            <p:spPr>
              <a:xfrm>
                <a:off x="1115550" y="2768535"/>
                <a:ext cx="161301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Instance variable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8F65FA2-D0A5-46B9-887D-91168F25DF11}"/>
              </a:ext>
            </a:extLst>
          </p:cNvPr>
          <p:cNvSpPr txBox="1"/>
          <p:nvPr/>
        </p:nvSpPr>
        <p:spPr>
          <a:xfrm>
            <a:off x="4009185" y="6085888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95449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Methods: Constructors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F86AC-1244-4AE8-AB3F-E47852D5F4D1}"/>
              </a:ext>
            </a:extLst>
          </p:cNvPr>
          <p:cNvSpPr txBox="1"/>
          <p:nvPr/>
        </p:nvSpPr>
        <p:spPr>
          <a:xfrm>
            <a:off x="117020" y="1052954"/>
            <a:ext cx="87563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Constructors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Used to initialize instance attributes when an object is created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AFBA33-9443-493E-9A65-27B4916318F9}"/>
              </a:ext>
            </a:extLst>
          </p:cNvPr>
          <p:cNvGrpSpPr/>
          <p:nvPr/>
        </p:nvGrpSpPr>
        <p:grpSpPr>
          <a:xfrm>
            <a:off x="247349" y="2052252"/>
            <a:ext cx="8649301" cy="4008488"/>
            <a:chOff x="309045" y="2276850"/>
            <a:chExt cx="8649301" cy="400848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F49F0DE-BD72-4E9B-B3AD-D09B977E480E}"/>
                </a:ext>
              </a:extLst>
            </p:cNvPr>
            <p:cNvGrpSpPr/>
            <p:nvPr/>
          </p:nvGrpSpPr>
          <p:grpSpPr>
            <a:xfrm>
              <a:off x="309045" y="2276850"/>
              <a:ext cx="6716062" cy="4008488"/>
              <a:chOff x="1137159" y="2353660"/>
              <a:chExt cx="6716062" cy="400848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24466B7-48A6-44BC-AA4C-058ADFC37814}"/>
                  </a:ext>
                </a:extLst>
              </p:cNvPr>
              <p:cNvGrpSpPr/>
              <p:nvPr/>
            </p:nvGrpSpPr>
            <p:grpSpPr>
              <a:xfrm>
                <a:off x="1137159" y="2353660"/>
                <a:ext cx="6716062" cy="3217872"/>
                <a:chOff x="808310" y="2014837"/>
                <a:chExt cx="6716062" cy="3217872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04CD5F2-B28C-4338-88B5-0AA171B850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08310" y="2622495"/>
                  <a:ext cx="6716062" cy="2610214"/>
                </a:xfrm>
                <a:prstGeom prst="rect">
                  <a:avLst/>
                </a:prstGeom>
              </p:spPr>
            </p:pic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79426B8C-2DC0-4C65-9B3F-190CEDC00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5925" y="2507280"/>
                  <a:ext cx="0" cy="5637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8EF69E-9858-4F70-9941-EC1562638CEA}"/>
                    </a:ext>
                  </a:extLst>
                </p:cNvPr>
                <p:cNvSpPr txBox="1"/>
                <p:nvPr/>
              </p:nvSpPr>
              <p:spPr>
                <a:xfrm>
                  <a:off x="3055439" y="2014837"/>
                  <a:ext cx="1880971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highlight>
                        <a:srgbClr val="FFFF00"/>
                      </a:highligh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Constructor</a:t>
                  </a: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C168CA0-BE79-4C6C-9EA4-1AFAB7064F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265" y="5358084"/>
                <a:ext cx="0" cy="5116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34BD04-8805-4B02-80D7-7761427F45A2}"/>
                  </a:ext>
                </a:extLst>
              </p:cNvPr>
              <p:cNvSpPr txBox="1"/>
              <p:nvPr/>
            </p:nvSpPr>
            <p:spPr>
              <a:xfrm>
                <a:off x="2893968" y="5869705"/>
                <a:ext cx="474258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Initializing instance attributes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7C98A6-39BC-4533-87DD-90D66FEB9425}"/>
                </a:ext>
              </a:extLst>
            </p:cNvPr>
            <p:cNvSpPr txBox="1"/>
            <p:nvPr/>
          </p:nvSpPr>
          <p:spPr>
            <a:xfrm>
              <a:off x="7076501" y="3209393"/>
              <a:ext cx="1881845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rPr>
                <a:t>Attributes initialized within the constructor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7AE54-85D3-426A-8F19-DB86108B23F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084909" y="3831181"/>
            <a:ext cx="9298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46CDB42-3B2B-4EDD-9B4D-0486691AD760}"/>
              </a:ext>
            </a:extLst>
          </p:cNvPr>
          <p:cNvSpPr/>
          <p:nvPr/>
        </p:nvSpPr>
        <p:spPr>
          <a:xfrm>
            <a:off x="5685745" y="3736240"/>
            <a:ext cx="304246" cy="64051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4F415A-E9B9-4E16-BC6A-04945B7AE20E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21637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Topic 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424877" y="1465593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Class and Objects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424258" y="2763572"/>
            <a:ext cx="406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File Handling in Python</a:t>
            </a:r>
          </a:p>
        </p:txBody>
      </p:sp>
    </p:spTree>
    <p:extLst>
      <p:ext uri="{BB962C8B-B14F-4D97-AF65-F5344CB8AC3E}">
        <p14:creationId xmlns:p14="http://schemas.microsoft.com/office/powerpoint/2010/main" val="236664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Discussion Exercise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DE27B3-0C8C-4050-8624-313456A7C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47"/>
          <a:stretch/>
        </p:blipFill>
        <p:spPr>
          <a:xfrm>
            <a:off x="84853" y="2212953"/>
            <a:ext cx="5424042" cy="2409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AC3E5B-6108-49DE-9816-3E735D0F2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12"/>
          <a:stretch/>
        </p:blipFill>
        <p:spPr>
          <a:xfrm>
            <a:off x="5681354" y="2212952"/>
            <a:ext cx="3135620" cy="2409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39C4BF-4185-43E9-A5DD-FADA0739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776" y="4696365"/>
            <a:ext cx="4642448" cy="1804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61FF77-8BD7-4143-AA59-5C47267975E0}"/>
              </a:ext>
            </a:extLst>
          </p:cNvPr>
          <p:cNvSpPr txBox="1"/>
          <p:nvPr/>
        </p:nvSpPr>
        <p:spPr>
          <a:xfrm>
            <a:off x="84853" y="1088133"/>
            <a:ext cx="87563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Can you now write a class such that the dog can say its name and age (in dog years) using constructors?</a:t>
            </a:r>
          </a:p>
        </p:txBody>
      </p:sp>
    </p:spTree>
    <p:extLst>
      <p:ext uri="{BB962C8B-B14F-4D97-AF65-F5344CB8AC3E}">
        <p14:creationId xmlns:p14="http://schemas.microsoft.com/office/powerpoint/2010/main" val="342353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Discussion Exercise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6D961-DA88-4CE0-91F3-8CB8B34E9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5" y="1812842"/>
            <a:ext cx="8705630" cy="2507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A6C43-9C65-4EEA-8E75-DF05FD8B8C28}"/>
              </a:ext>
            </a:extLst>
          </p:cNvPr>
          <p:cNvSpPr txBox="1"/>
          <p:nvPr/>
        </p:nvSpPr>
        <p:spPr>
          <a:xfrm>
            <a:off x="84853" y="1088133"/>
            <a:ext cx="8756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Solution: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0EB47-08CE-499F-91E0-212C9AEC9533}"/>
              </a:ext>
            </a:extLst>
          </p:cNvPr>
          <p:cNvSpPr txBox="1"/>
          <p:nvPr/>
        </p:nvSpPr>
        <p:spPr>
          <a:xfrm>
            <a:off x="3900208" y="504233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276521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Docstrings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60258-9B5F-40DF-AE16-5B830AEC05AA}"/>
              </a:ext>
            </a:extLst>
          </p:cNvPr>
          <p:cNvSpPr txBox="1"/>
          <p:nvPr/>
        </p:nvSpPr>
        <p:spPr>
          <a:xfrm>
            <a:off x="117020" y="1052954"/>
            <a:ext cx="87563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Docstrings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A brief comment that explains the purpose of the class and the methods used inside the 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E7CFE1-8AB6-4DE7-B71B-C694996BE5D9}"/>
              </a:ext>
            </a:extLst>
          </p:cNvPr>
          <p:cNvGrpSpPr/>
          <p:nvPr/>
        </p:nvGrpSpPr>
        <p:grpSpPr>
          <a:xfrm>
            <a:off x="110009" y="2968140"/>
            <a:ext cx="8756340" cy="3019846"/>
            <a:chOff x="117020" y="2256703"/>
            <a:chExt cx="8756340" cy="30198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86E86B-6DD1-4F1E-BF57-D5A4CEF56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20" y="2256703"/>
              <a:ext cx="8756340" cy="3019846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8F5E78-C44B-4E3C-BC52-1E868BA7D74D}"/>
                </a:ext>
              </a:extLst>
            </p:cNvPr>
            <p:cNvGrpSpPr/>
            <p:nvPr/>
          </p:nvGrpSpPr>
          <p:grpSpPr>
            <a:xfrm>
              <a:off x="5308706" y="2492735"/>
              <a:ext cx="1905919" cy="1572291"/>
              <a:chOff x="5308706" y="2492735"/>
              <a:chExt cx="1905919" cy="1572291"/>
            </a:xfrm>
          </p:grpSpPr>
          <p:sp>
            <p:nvSpPr>
              <p:cNvPr id="8" name="Explosion: 14 Points 7">
                <a:extLst>
                  <a:ext uri="{FF2B5EF4-FFF2-40B4-BE49-F238E27FC236}">
                    <a16:creationId xmlns:a16="http://schemas.microsoft.com/office/drawing/2014/main" id="{2E934A1D-AF7E-4E71-A1B3-90FF728C32F9}"/>
                  </a:ext>
                </a:extLst>
              </p:cNvPr>
              <p:cNvSpPr/>
              <p:nvPr/>
            </p:nvSpPr>
            <p:spPr>
              <a:xfrm>
                <a:off x="7036931" y="2492735"/>
                <a:ext cx="177694" cy="224828"/>
              </a:xfrm>
              <a:prstGeom prst="irregularSeal2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Explosion: 14 Points 9">
                <a:extLst>
                  <a:ext uri="{FF2B5EF4-FFF2-40B4-BE49-F238E27FC236}">
                    <a16:creationId xmlns:a16="http://schemas.microsoft.com/office/drawing/2014/main" id="{4F0F5F9B-3938-437A-AE81-867B0CDFF331}"/>
                  </a:ext>
                </a:extLst>
              </p:cNvPr>
              <p:cNvSpPr/>
              <p:nvPr/>
            </p:nvSpPr>
            <p:spPr>
              <a:xfrm>
                <a:off x="6384046" y="2827703"/>
                <a:ext cx="177694" cy="224828"/>
              </a:xfrm>
              <a:prstGeom prst="irregularSeal2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xplosion: 14 Points 11">
                <a:extLst>
                  <a:ext uri="{FF2B5EF4-FFF2-40B4-BE49-F238E27FC236}">
                    <a16:creationId xmlns:a16="http://schemas.microsoft.com/office/drawing/2014/main" id="{08EC156B-0577-4A59-B74A-9B65E65331CC}"/>
                  </a:ext>
                </a:extLst>
              </p:cNvPr>
              <p:cNvSpPr/>
              <p:nvPr/>
            </p:nvSpPr>
            <p:spPr>
              <a:xfrm>
                <a:off x="5308706" y="3831308"/>
                <a:ext cx="177694" cy="233718"/>
              </a:xfrm>
              <a:prstGeom prst="irregularSeal2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873F752-DE5D-4D14-84BA-D7A6CBCB4F3D}"/>
              </a:ext>
            </a:extLst>
          </p:cNvPr>
          <p:cNvSpPr txBox="1"/>
          <p:nvPr/>
        </p:nvSpPr>
        <p:spPr>
          <a:xfrm>
            <a:off x="117020" y="2136477"/>
            <a:ext cx="8756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Docstrings are typed between triple quotes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44DBBA-8A9C-41FF-8981-E8C1FE657E2A}"/>
              </a:ext>
            </a:extLst>
          </p:cNvPr>
          <p:cNvGrpSpPr/>
          <p:nvPr/>
        </p:nvGrpSpPr>
        <p:grpSpPr>
          <a:xfrm>
            <a:off x="4341570" y="5426060"/>
            <a:ext cx="3451818" cy="492443"/>
            <a:chOff x="3189420" y="5996142"/>
            <a:chExt cx="3451818" cy="492443"/>
          </a:xfrm>
        </p:grpSpPr>
        <p:sp>
          <p:nvSpPr>
            <p:cNvPr id="20" name="Explosion: 14 Points 19">
              <a:extLst>
                <a:ext uri="{FF2B5EF4-FFF2-40B4-BE49-F238E27FC236}">
                  <a16:creationId xmlns:a16="http://schemas.microsoft.com/office/drawing/2014/main" id="{F96DD95E-708B-4A55-B88C-BDD625D867F5}"/>
                </a:ext>
              </a:extLst>
            </p:cNvPr>
            <p:cNvSpPr/>
            <p:nvPr/>
          </p:nvSpPr>
          <p:spPr>
            <a:xfrm>
              <a:off x="3189420" y="6147557"/>
              <a:ext cx="184705" cy="227353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83334C-10AC-4138-A5AD-B92CA4790DFE}"/>
                </a:ext>
              </a:extLst>
            </p:cNvPr>
            <p:cNvSpPr txBox="1"/>
            <p:nvPr/>
          </p:nvSpPr>
          <p:spPr>
            <a:xfrm>
              <a:off x="3374125" y="5996142"/>
              <a:ext cx="32671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represents docstrings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2395F7B-CAA5-4139-A06A-B9F7205EA713}"/>
              </a:ext>
            </a:extLst>
          </p:cNvPr>
          <p:cNvSpPr txBox="1"/>
          <p:nvPr/>
        </p:nvSpPr>
        <p:spPr>
          <a:xfrm>
            <a:off x="3778755" y="6048944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838112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Docstrings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3F752-DE5D-4D14-84BA-D7A6CBCB4F3D}"/>
              </a:ext>
            </a:extLst>
          </p:cNvPr>
          <p:cNvSpPr txBox="1"/>
          <p:nvPr/>
        </p:nvSpPr>
        <p:spPr>
          <a:xfrm>
            <a:off x="60634" y="1163105"/>
            <a:ext cx="87563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Docstrings are useful for others to understand your code easily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0E19B-D96B-40F5-815E-DBB0EA1FB84C}"/>
              </a:ext>
            </a:extLst>
          </p:cNvPr>
          <p:cNvSpPr txBox="1"/>
          <p:nvPr/>
        </p:nvSpPr>
        <p:spPr>
          <a:xfrm>
            <a:off x="64243" y="2536448"/>
            <a:ext cx="87563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Using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help(Class name)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displays the docstrings that explains the user-defined classes and methods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0804E-9548-4318-997A-C39E98EC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43" y="4081885"/>
            <a:ext cx="4096322" cy="79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ABFF42-FC85-4EBC-890D-0C34FB7CB4A4}"/>
              </a:ext>
            </a:extLst>
          </p:cNvPr>
          <p:cNvSpPr txBox="1"/>
          <p:nvPr/>
        </p:nvSpPr>
        <p:spPr>
          <a:xfrm>
            <a:off x="3875989" y="542606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948975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200197" y="3105834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Handling in Python</a:t>
            </a:r>
          </a:p>
        </p:txBody>
      </p:sp>
    </p:spTree>
    <p:extLst>
      <p:ext uri="{BB962C8B-B14F-4D97-AF65-F5344CB8AC3E}">
        <p14:creationId xmlns:p14="http://schemas.microsoft.com/office/powerpoint/2010/main" val="1232949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File Handling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90706-B739-4DC9-B653-E8CE4C94F5B5}"/>
              </a:ext>
            </a:extLst>
          </p:cNvPr>
          <p:cNvSpPr txBox="1"/>
          <p:nvPr/>
        </p:nvSpPr>
        <p:spPr>
          <a:xfrm>
            <a:off x="60633" y="1078421"/>
            <a:ext cx="81594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open(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 in Python is useful to work with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E0376-4D33-4C47-A302-17B8E3A91C14}"/>
              </a:ext>
            </a:extLst>
          </p:cNvPr>
          <p:cNvSpPr txBox="1"/>
          <p:nvPr/>
        </p:nvSpPr>
        <p:spPr>
          <a:xfrm>
            <a:off x="60634" y="2123230"/>
            <a:ext cx="81594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Different modes to open a file: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B456-BFC6-4F17-9812-0E11FA4757ED}"/>
              </a:ext>
            </a:extLst>
          </p:cNvPr>
          <p:cNvSpPr txBox="1"/>
          <p:nvPr/>
        </p:nvSpPr>
        <p:spPr>
          <a:xfrm>
            <a:off x="781813" y="2837133"/>
            <a:ext cx="4644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“r” – opens a file for reading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EF55C-2C41-40FE-964C-CF56186008F6}"/>
              </a:ext>
            </a:extLst>
          </p:cNvPr>
          <p:cNvSpPr txBox="1"/>
          <p:nvPr/>
        </p:nvSpPr>
        <p:spPr>
          <a:xfrm>
            <a:off x="781813" y="3749885"/>
            <a:ext cx="49039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“w” – opens a file for writing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882DB-6B0D-4494-8E46-BEF155C30095}"/>
              </a:ext>
            </a:extLst>
          </p:cNvPr>
          <p:cNvSpPr txBox="1"/>
          <p:nvPr/>
        </p:nvSpPr>
        <p:spPr>
          <a:xfrm>
            <a:off x="769904" y="4662637"/>
            <a:ext cx="80266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“a” – opens a file for appending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E2D06-D908-423E-8C84-393FC57C2C89}"/>
              </a:ext>
            </a:extLst>
          </p:cNvPr>
          <p:cNvSpPr txBox="1"/>
          <p:nvPr/>
        </p:nvSpPr>
        <p:spPr>
          <a:xfrm>
            <a:off x="783257" y="5575389"/>
            <a:ext cx="51078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“x” – creates a specified file</a:t>
            </a:r>
          </a:p>
        </p:txBody>
      </p:sp>
    </p:spTree>
    <p:extLst>
      <p:ext uri="{BB962C8B-B14F-4D97-AF65-F5344CB8AC3E}">
        <p14:creationId xmlns:p14="http://schemas.microsoft.com/office/powerpoint/2010/main" val="1411062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Reading a File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25BBA7-C924-42DC-A7ED-EB089B9A4D0F}"/>
              </a:ext>
            </a:extLst>
          </p:cNvPr>
          <p:cNvGrpSpPr/>
          <p:nvPr/>
        </p:nvGrpSpPr>
        <p:grpSpPr>
          <a:xfrm>
            <a:off x="731500" y="1623965"/>
            <a:ext cx="8184215" cy="1631621"/>
            <a:chOff x="232235" y="1254816"/>
            <a:chExt cx="8184215" cy="16316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BF3178-443D-48FA-A2CD-87B3D6DE4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235" y="1254816"/>
              <a:ext cx="8159856" cy="817459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7A8CAFF-D98B-4B0E-8358-127549837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399" y="1889025"/>
              <a:ext cx="0" cy="511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1CFCA2-0B86-44A5-9F45-713F38DF8328}"/>
                </a:ext>
              </a:extLst>
            </p:cNvPr>
            <p:cNvSpPr txBox="1"/>
            <p:nvPr/>
          </p:nvSpPr>
          <p:spPr>
            <a:xfrm>
              <a:off x="2281980" y="2393994"/>
              <a:ext cx="16468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rPr>
                <a:t>File object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1E1DFD-0D27-4FE2-B8B2-0E608CF3F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4044" y="1889025"/>
              <a:ext cx="0" cy="511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0A9170-62A0-4F8A-A99C-F0E0627397D2}"/>
                </a:ext>
              </a:extLst>
            </p:cNvPr>
            <p:cNvSpPr txBox="1"/>
            <p:nvPr/>
          </p:nvSpPr>
          <p:spPr>
            <a:xfrm>
              <a:off x="5220625" y="2393994"/>
              <a:ext cx="16468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rPr>
                <a:t>File name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908B75-EEA9-4E07-BAA2-B97BDAF09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1135" y="1889025"/>
              <a:ext cx="0" cy="511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F20FCF-C442-41B2-AB60-FCFD705F5D43}"/>
                </a:ext>
              </a:extLst>
            </p:cNvPr>
            <p:cNvSpPr txBox="1"/>
            <p:nvPr/>
          </p:nvSpPr>
          <p:spPr>
            <a:xfrm>
              <a:off x="7425820" y="2393994"/>
              <a:ext cx="9906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rPr>
                <a:t>Mode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229779-31AC-4DAB-ABA7-279FC60B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01" y="4911825"/>
            <a:ext cx="5912590" cy="718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6B68A4-9D69-4AC2-88BB-DB60D41D7B20}"/>
              </a:ext>
            </a:extLst>
          </p:cNvPr>
          <p:cNvSpPr txBox="1"/>
          <p:nvPr/>
        </p:nvSpPr>
        <p:spPr>
          <a:xfrm>
            <a:off x="232235" y="1022426"/>
            <a:ext cx="81594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Reading a file named ‘sample.txt’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784784-3411-4BEF-9F99-99EF512A3F0A}"/>
              </a:ext>
            </a:extLst>
          </p:cNvPr>
          <p:cNvSpPr txBox="1"/>
          <p:nvPr/>
        </p:nvSpPr>
        <p:spPr>
          <a:xfrm>
            <a:off x="232235" y="3889860"/>
            <a:ext cx="81594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Printing the contents of the file named ‘sample.txt’ using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read(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8990E6-182F-48C7-9B19-B38B978DE146}"/>
              </a:ext>
            </a:extLst>
          </p:cNvPr>
          <p:cNvSpPr txBox="1"/>
          <p:nvPr/>
        </p:nvSpPr>
        <p:spPr>
          <a:xfrm>
            <a:off x="3865268" y="583937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905864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Appending a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B68A4-9D69-4AC2-88BB-DB60D41D7B20}"/>
              </a:ext>
            </a:extLst>
          </p:cNvPr>
          <p:cNvSpPr txBox="1"/>
          <p:nvPr/>
        </p:nvSpPr>
        <p:spPr>
          <a:xfrm>
            <a:off x="232235" y="1022426"/>
            <a:ext cx="81594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Appending a file named ‘sample.txt’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8990E6-182F-48C7-9B19-B38B978DE146}"/>
              </a:ext>
            </a:extLst>
          </p:cNvPr>
          <p:cNvSpPr txBox="1"/>
          <p:nvPr/>
        </p:nvSpPr>
        <p:spPr>
          <a:xfrm>
            <a:off x="3865268" y="583937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EE2401-5408-4984-8D54-0F101E04A435}"/>
              </a:ext>
            </a:extLst>
          </p:cNvPr>
          <p:cNvGrpSpPr/>
          <p:nvPr/>
        </p:nvGrpSpPr>
        <p:grpSpPr>
          <a:xfrm>
            <a:off x="808311" y="1673956"/>
            <a:ext cx="8107404" cy="1581630"/>
            <a:chOff x="808311" y="1673956"/>
            <a:chExt cx="8107404" cy="15816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5E9715-05B5-4D22-A974-7221B0F4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311" y="1673956"/>
              <a:ext cx="8065050" cy="75227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6A175C2-B555-4B74-886A-817044391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4664" y="2258174"/>
              <a:ext cx="0" cy="511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25743B-A43E-4AC2-BD43-F7B5E3CEC05A}"/>
                </a:ext>
              </a:extLst>
            </p:cNvPr>
            <p:cNvSpPr txBox="1"/>
            <p:nvPr/>
          </p:nvSpPr>
          <p:spPr>
            <a:xfrm>
              <a:off x="2781245" y="2763143"/>
              <a:ext cx="16468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rPr>
                <a:t>File object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49A4BA0-DD9F-4466-93D2-9E39A2BD4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309" y="2258174"/>
              <a:ext cx="0" cy="511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EB5C50-6119-4CD6-BE38-923B95E09174}"/>
                </a:ext>
              </a:extLst>
            </p:cNvPr>
            <p:cNvSpPr txBox="1"/>
            <p:nvPr/>
          </p:nvSpPr>
          <p:spPr>
            <a:xfrm>
              <a:off x="5719890" y="2763143"/>
              <a:ext cx="16468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rPr>
                <a:t>File name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F594722-DE22-4389-9F22-CAB40DC59C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0400" y="2258174"/>
              <a:ext cx="0" cy="511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36A200-DC78-4238-8CBF-A4447073F11F}"/>
                </a:ext>
              </a:extLst>
            </p:cNvPr>
            <p:cNvSpPr txBox="1"/>
            <p:nvPr/>
          </p:nvSpPr>
          <p:spPr>
            <a:xfrm>
              <a:off x="7925085" y="2756902"/>
              <a:ext cx="9906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rPr>
                <a:t>Mode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D170133-182E-4931-BC56-F7C643DEB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06" y="4952331"/>
            <a:ext cx="8159443" cy="4786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69A8D7-7C46-4A53-B790-AEE7A36804CC}"/>
              </a:ext>
            </a:extLst>
          </p:cNvPr>
          <p:cNvSpPr txBox="1"/>
          <p:nvPr/>
        </p:nvSpPr>
        <p:spPr>
          <a:xfrm>
            <a:off x="232235" y="4185553"/>
            <a:ext cx="81594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Appending text using the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write(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68498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B68A4-9D69-4AC2-88BB-DB60D41D7B20}"/>
              </a:ext>
            </a:extLst>
          </p:cNvPr>
          <p:cNvSpPr txBox="1"/>
          <p:nvPr/>
        </p:nvSpPr>
        <p:spPr>
          <a:xfrm>
            <a:off x="232235" y="1278320"/>
            <a:ext cx="852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class and objects in Python are covered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52408-1B2F-43CE-A104-F61157633988}"/>
              </a:ext>
            </a:extLst>
          </p:cNvPr>
          <p:cNvSpPr txBox="1"/>
          <p:nvPr/>
        </p:nvSpPr>
        <p:spPr>
          <a:xfrm>
            <a:off x="232235" y="2821934"/>
            <a:ext cx="844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basic file handling modes in Python are covered</a:t>
            </a:r>
          </a:p>
        </p:txBody>
      </p:sp>
    </p:spTree>
    <p:extLst>
      <p:ext uri="{BB962C8B-B14F-4D97-AF65-F5344CB8AC3E}">
        <p14:creationId xmlns:p14="http://schemas.microsoft.com/office/powerpoint/2010/main" val="378269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33491" y="1470345"/>
            <a:ext cx="8410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understand the use of classes and objects to do effective coding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233490" y="3313785"/>
            <a:ext cx="8639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understand the basic idea of how to manipulate the data in a file using file handling options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80746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Computational Thinking Concepts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E7BA2-4640-4651-B00F-2B196BAD79E3}"/>
              </a:ext>
            </a:extLst>
          </p:cNvPr>
          <p:cNvSpPr txBox="1"/>
          <p:nvPr/>
        </p:nvSpPr>
        <p:spPr>
          <a:xfrm>
            <a:off x="274249" y="1854028"/>
            <a:ext cx="34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Class and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0B87-B43E-4A28-8288-CF9BC39EF836}"/>
              </a:ext>
            </a:extLst>
          </p:cNvPr>
          <p:cNvSpPr txBox="1"/>
          <p:nvPr/>
        </p:nvSpPr>
        <p:spPr>
          <a:xfrm>
            <a:off x="61217" y="4327619"/>
            <a:ext cx="391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File handling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B2EB1C-C51D-4DAE-8FBD-47E26503F1D4}"/>
              </a:ext>
            </a:extLst>
          </p:cNvPr>
          <p:cNvSpPr/>
          <p:nvPr/>
        </p:nvSpPr>
        <p:spPr>
          <a:xfrm>
            <a:off x="4253207" y="1952294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7CF77EE-6AD0-46F9-B136-F6390CAF3833}"/>
              </a:ext>
            </a:extLst>
          </p:cNvPr>
          <p:cNvSpPr/>
          <p:nvPr/>
        </p:nvSpPr>
        <p:spPr>
          <a:xfrm>
            <a:off x="4253207" y="4451852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76C12-657E-44EF-8B2E-C044FAC5635E}"/>
              </a:ext>
            </a:extLst>
          </p:cNvPr>
          <p:cNvSpPr txBox="1"/>
          <p:nvPr/>
        </p:nvSpPr>
        <p:spPr>
          <a:xfrm>
            <a:off x="5628985" y="1330808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Decomposition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AFFDC7-D9CE-4ECC-B09F-0339274C93DA}"/>
              </a:ext>
            </a:extLst>
          </p:cNvPr>
          <p:cNvSpPr txBox="1"/>
          <p:nvPr/>
        </p:nvSpPr>
        <p:spPr>
          <a:xfrm>
            <a:off x="5628985" y="4353587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F1EF1-B5B6-4906-A30A-032340B1CC69}"/>
              </a:ext>
            </a:extLst>
          </p:cNvPr>
          <p:cNvSpPr txBox="1"/>
          <p:nvPr/>
        </p:nvSpPr>
        <p:spPr>
          <a:xfrm>
            <a:off x="5628985" y="2392249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Abstraction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12F1DA7-A0BA-409F-9CDB-625D8D667D06}"/>
              </a:ext>
            </a:extLst>
          </p:cNvPr>
          <p:cNvSpPr/>
          <p:nvPr/>
        </p:nvSpPr>
        <p:spPr>
          <a:xfrm rot="10800000">
            <a:off x="5067082" y="1664109"/>
            <a:ext cx="309069" cy="90305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1775401" y="3105834"/>
            <a:ext cx="559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Class and 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5117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Object-Oriented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1355130"/>
            <a:ext cx="72179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Object-Oriented Programming (OOP)?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8CE09-582B-4E17-A99C-BE29214D9D69}"/>
              </a:ext>
            </a:extLst>
          </p:cNvPr>
          <p:cNvSpPr txBox="1"/>
          <p:nvPr/>
        </p:nvSpPr>
        <p:spPr>
          <a:xfrm>
            <a:off x="923925" y="4005075"/>
            <a:ext cx="65353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Way of thinking and implementing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B932B-AD6F-4FB9-8208-A776B4D2CFF7}"/>
              </a:ext>
            </a:extLst>
          </p:cNvPr>
          <p:cNvSpPr txBox="1"/>
          <p:nvPr/>
        </p:nvSpPr>
        <p:spPr>
          <a:xfrm>
            <a:off x="923925" y="2480048"/>
            <a:ext cx="71813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Useful paradigm where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classes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define concepts and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objects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are instance of classes</a:t>
            </a:r>
          </a:p>
        </p:txBody>
      </p:sp>
    </p:spTree>
    <p:extLst>
      <p:ext uri="{BB962C8B-B14F-4D97-AF65-F5344CB8AC3E}">
        <p14:creationId xmlns:p14="http://schemas.microsoft.com/office/powerpoint/2010/main" val="682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Object-Oriented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1047890"/>
            <a:ext cx="72385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How would you describe an apple to a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person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F6BB22-3A51-438D-A22D-5D587D106262}"/>
              </a:ext>
            </a:extLst>
          </p:cNvPr>
          <p:cNvSpPr txBox="1"/>
          <p:nvPr/>
        </p:nvSpPr>
        <p:spPr>
          <a:xfrm>
            <a:off x="1038740" y="1863265"/>
            <a:ext cx="2114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It is a fruit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13E6A-5210-416F-B2A9-65CD3B784499}"/>
              </a:ext>
            </a:extLst>
          </p:cNvPr>
          <p:cNvSpPr txBox="1"/>
          <p:nvPr/>
        </p:nvSpPr>
        <p:spPr>
          <a:xfrm>
            <a:off x="1038740" y="2677197"/>
            <a:ext cx="37366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It has color and flavor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4EF60F-B5FC-440C-BFEB-88C5AB07DE02}"/>
              </a:ext>
            </a:extLst>
          </p:cNvPr>
          <p:cNvSpPr txBox="1"/>
          <p:nvPr/>
        </p:nvSpPr>
        <p:spPr>
          <a:xfrm>
            <a:off x="225843" y="4193586"/>
            <a:ext cx="76283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How would you describe an apple to a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computer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749DE-40A7-40A0-8B8C-23D64D6DC7DF}"/>
              </a:ext>
            </a:extLst>
          </p:cNvPr>
          <p:cNvSpPr txBox="1"/>
          <p:nvPr/>
        </p:nvSpPr>
        <p:spPr>
          <a:xfrm>
            <a:off x="1038740" y="5022493"/>
            <a:ext cx="75273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OOP comes in handy to communicate with computers</a:t>
            </a:r>
          </a:p>
        </p:txBody>
      </p:sp>
    </p:spTree>
    <p:extLst>
      <p:ext uri="{BB962C8B-B14F-4D97-AF65-F5344CB8AC3E}">
        <p14:creationId xmlns:p14="http://schemas.microsoft.com/office/powerpoint/2010/main" val="8227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Object-Oriented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1691A-7568-4FFF-BF90-9CC84E15C976}"/>
              </a:ext>
            </a:extLst>
          </p:cNvPr>
          <p:cNvSpPr txBox="1"/>
          <p:nvPr/>
        </p:nvSpPr>
        <p:spPr>
          <a:xfrm>
            <a:off x="232235" y="1047890"/>
            <a:ext cx="76283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How would you describe an apple to a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computer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E2B4A-E5B7-4597-9F83-29BA36821979}"/>
              </a:ext>
            </a:extLst>
          </p:cNvPr>
          <p:cNvSpPr txBox="1"/>
          <p:nvPr/>
        </p:nvSpPr>
        <p:spPr>
          <a:xfrm>
            <a:off x="923926" y="1820352"/>
            <a:ext cx="75273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Define a class called ‘Apple’ that contains the characteristics of an apple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F23F8-D994-41A5-977E-1A0ADCE1ED8B}"/>
              </a:ext>
            </a:extLst>
          </p:cNvPr>
          <p:cNvSpPr txBox="1"/>
          <p:nvPr/>
        </p:nvSpPr>
        <p:spPr>
          <a:xfrm>
            <a:off x="923926" y="3168726"/>
            <a:ext cx="75273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Define an instance of that ‘Apple’ class called an object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922C1-9DE3-4426-8990-4211A06B328F}"/>
              </a:ext>
            </a:extLst>
          </p:cNvPr>
          <p:cNvSpPr txBox="1"/>
          <p:nvPr/>
        </p:nvSpPr>
        <p:spPr>
          <a:xfrm>
            <a:off x="232235" y="4897476"/>
            <a:ext cx="86027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You can create many instances and hence, many objects for the ‘Apple’ class</a:t>
            </a:r>
          </a:p>
        </p:txBody>
      </p:sp>
    </p:spTree>
    <p:extLst>
      <p:ext uri="{BB962C8B-B14F-4D97-AF65-F5344CB8AC3E}">
        <p14:creationId xmlns:p14="http://schemas.microsoft.com/office/powerpoint/2010/main" val="415954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Object-Oriented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1691A-7568-4FFF-BF90-9CC84E15C976}"/>
              </a:ext>
            </a:extLst>
          </p:cNvPr>
          <p:cNvSpPr txBox="1"/>
          <p:nvPr/>
        </p:nvSpPr>
        <p:spPr>
          <a:xfrm>
            <a:off x="117020" y="1168210"/>
            <a:ext cx="69447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Think of class as a blueprint to build a house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3945F-F9BD-42F6-B58B-E9B1CFF06B8C}"/>
              </a:ext>
            </a:extLst>
          </p:cNvPr>
          <p:cNvSpPr txBox="1"/>
          <p:nvPr/>
        </p:nvSpPr>
        <p:spPr>
          <a:xfrm>
            <a:off x="117020" y="2039216"/>
            <a:ext cx="79795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You can build many houses (objects) using a single blueprint (class)</a:t>
            </a:r>
          </a:p>
        </p:txBody>
      </p:sp>
      <p:pic>
        <p:nvPicPr>
          <p:cNvPr id="1026" name="Picture 2" descr="Everything is an Object in Python | by Myn | Medium">
            <a:extLst>
              <a:ext uri="{FF2B5EF4-FFF2-40B4-BE49-F238E27FC236}">
                <a16:creationId xmlns:a16="http://schemas.microsoft.com/office/drawing/2014/main" id="{3D541393-1B97-4037-A9C5-CDA14B346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3"/>
          <a:stretch/>
        </p:blipFill>
        <p:spPr bwMode="auto">
          <a:xfrm>
            <a:off x="2472336" y="3030787"/>
            <a:ext cx="4199328" cy="297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1DC48C6-29D3-4FDC-B2F5-959993CF027E}"/>
              </a:ext>
            </a:extLst>
          </p:cNvPr>
          <p:cNvGrpSpPr/>
          <p:nvPr/>
        </p:nvGrpSpPr>
        <p:grpSpPr>
          <a:xfrm>
            <a:off x="693095" y="6194160"/>
            <a:ext cx="7951035" cy="320748"/>
            <a:chOff x="643119" y="6142784"/>
            <a:chExt cx="7951035" cy="3207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1AD2DC-F956-4236-9CAF-FEBB573BCCBE}"/>
                </a:ext>
              </a:extLst>
            </p:cNvPr>
            <p:cNvSpPr txBox="1"/>
            <p:nvPr/>
          </p:nvSpPr>
          <p:spPr>
            <a:xfrm>
              <a:off x="1768435" y="6155755"/>
              <a:ext cx="682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https://medium.com/@trulymhvu/everything-is-an-object-in-python-29d3aae8de5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D453CB-3CF9-4418-B739-907EBF000793}"/>
                </a:ext>
              </a:extLst>
            </p:cNvPr>
            <p:cNvSpPr txBox="1"/>
            <p:nvPr/>
          </p:nvSpPr>
          <p:spPr>
            <a:xfrm>
              <a:off x="643119" y="6142784"/>
              <a:ext cx="1362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Figure Source: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656716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124012</TotalTime>
  <Words>876</Words>
  <Application>Microsoft Office PowerPoint</Application>
  <PresentationFormat>On-screen Show (4:3)</PresentationFormat>
  <Paragraphs>166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Agency FB</vt:lpstr>
      <vt:lpstr>Arial</vt:lpstr>
      <vt:lpstr>Calibri</vt:lpstr>
      <vt:lpstr>Cambria Math</vt:lpstr>
      <vt:lpstr>Garamond</vt:lpstr>
      <vt:lpstr>Times New Roman</vt:lpstr>
      <vt:lpstr>Wingdings</vt:lpstr>
      <vt:lpstr>ONR_Theme</vt:lpstr>
      <vt:lpstr>PowerPoint Presentation</vt:lpstr>
      <vt:lpstr>Topic Outline</vt:lpstr>
      <vt:lpstr>Objectives</vt:lpstr>
      <vt:lpstr>Computational Thinking Concepts</vt:lpstr>
      <vt:lpstr>PowerPoint Presentation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Built-In Classes and Objects</vt:lpstr>
      <vt:lpstr>In-Built Classes and Objects</vt:lpstr>
      <vt:lpstr>User-Defined Classes</vt:lpstr>
      <vt:lpstr>User-Defined Objects</vt:lpstr>
      <vt:lpstr>Methods</vt:lpstr>
      <vt:lpstr>Instance Variables</vt:lpstr>
      <vt:lpstr>Instance Variables</vt:lpstr>
      <vt:lpstr>Special Methods: Constructors</vt:lpstr>
      <vt:lpstr>Discussion Exercise</vt:lpstr>
      <vt:lpstr>Discussion Exercise</vt:lpstr>
      <vt:lpstr>Docstrings</vt:lpstr>
      <vt:lpstr>Docstrings</vt:lpstr>
      <vt:lpstr>PowerPoint Presentation</vt:lpstr>
      <vt:lpstr>File Handling</vt:lpstr>
      <vt:lpstr>Reading a File</vt:lpstr>
      <vt:lpstr>Appending a File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Sundaravadiveludevarajan, D</cp:lastModifiedBy>
  <cp:revision>1777</cp:revision>
  <cp:lastPrinted>2020-07-23T19:00:31Z</cp:lastPrinted>
  <dcterms:created xsi:type="dcterms:W3CDTF">2010-10-19T21:02:23Z</dcterms:created>
  <dcterms:modified xsi:type="dcterms:W3CDTF">2020-08-20T17:56:30Z</dcterms:modified>
  <cp:category/>
</cp:coreProperties>
</file>