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773" r:id="rId2"/>
    <p:sldId id="722" r:id="rId3"/>
    <p:sldId id="771" r:id="rId4"/>
    <p:sldId id="772" r:id="rId5"/>
    <p:sldId id="723" r:id="rId6"/>
    <p:sldId id="721" r:id="rId7"/>
    <p:sldId id="748" r:id="rId8"/>
    <p:sldId id="770" r:id="rId9"/>
    <p:sldId id="753" r:id="rId10"/>
    <p:sldId id="754" r:id="rId11"/>
    <p:sldId id="749" r:id="rId12"/>
    <p:sldId id="755" r:id="rId13"/>
    <p:sldId id="750" r:id="rId14"/>
    <p:sldId id="756" r:id="rId15"/>
    <p:sldId id="751" r:id="rId16"/>
    <p:sldId id="757" r:id="rId17"/>
    <p:sldId id="752" r:id="rId18"/>
    <p:sldId id="758" r:id="rId19"/>
    <p:sldId id="725" r:id="rId20"/>
    <p:sldId id="759" r:id="rId21"/>
    <p:sldId id="760" r:id="rId22"/>
    <p:sldId id="761" r:id="rId23"/>
    <p:sldId id="762" r:id="rId24"/>
    <p:sldId id="767" r:id="rId25"/>
    <p:sldId id="763" r:id="rId26"/>
    <p:sldId id="764" r:id="rId27"/>
    <p:sldId id="768" r:id="rId28"/>
    <p:sldId id="765" r:id="rId29"/>
    <p:sldId id="766" r:id="rId30"/>
    <p:sldId id="769" r:id="rId31"/>
    <p:sldId id="774" r:id="rId32"/>
    <p:sldId id="747" r:id="rId3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73"/>
            <p14:sldId id="722"/>
            <p14:sldId id="771"/>
            <p14:sldId id="772"/>
            <p14:sldId id="723"/>
            <p14:sldId id="721"/>
            <p14:sldId id="748"/>
            <p14:sldId id="770"/>
            <p14:sldId id="753"/>
            <p14:sldId id="754"/>
            <p14:sldId id="749"/>
            <p14:sldId id="755"/>
            <p14:sldId id="750"/>
            <p14:sldId id="756"/>
            <p14:sldId id="751"/>
            <p14:sldId id="757"/>
            <p14:sldId id="752"/>
            <p14:sldId id="758"/>
            <p14:sldId id="725"/>
            <p14:sldId id="759"/>
            <p14:sldId id="760"/>
            <p14:sldId id="761"/>
            <p14:sldId id="762"/>
            <p14:sldId id="767"/>
            <p14:sldId id="763"/>
            <p14:sldId id="764"/>
            <p14:sldId id="768"/>
            <p14:sldId id="765"/>
            <p14:sldId id="766"/>
            <p14:sldId id="769"/>
            <p14:sldId id="774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A0A0C"/>
    <a:srgbClr val="000096"/>
    <a:srgbClr val="000039"/>
    <a:srgbClr val="000054"/>
    <a:srgbClr val="FFDD08"/>
    <a:srgbClr val="000074"/>
    <a:srgbClr val="B10C0C"/>
    <a:srgbClr val="35ADFF"/>
    <a:srgbClr val="EB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mylifeup.com/python-array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541797" y="2818460"/>
            <a:ext cx="8060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3: Data Structures and Conditional Statements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04469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217F-2614-4206-848A-ECE9306B2EFD}"/>
              </a:ext>
            </a:extLst>
          </p:cNvPr>
          <p:cNvSpPr txBox="1"/>
          <p:nvPr/>
        </p:nvSpPr>
        <p:spPr>
          <a:xfrm>
            <a:off x="247860" y="106225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To use arrays, a library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must be imported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80EC-D909-4E5D-8F79-D8203C77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46" y="2693282"/>
            <a:ext cx="5415105" cy="947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A2384B-0ED3-489D-8EE9-9A5E94C7D0B0}"/>
              </a:ext>
            </a:extLst>
          </p:cNvPr>
          <p:cNvSpPr txBox="1"/>
          <p:nvPr/>
        </p:nvSpPr>
        <p:spPr>
          <a:xfrm>
            <a:off x="5879109" y="2200839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Alias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28BA5-88C1-43C8-9A6C-B5020849D1A8}"/>
              </a:ext>
            </a:extLst>
          </p:cNvPr>
          <p:cNvCxnSpPr/>
          <p:nvPr/>
        </p:nvCxnSpPr>
        <p:spPr>
          <a:xfrm>
            <a:off x="6320096" y="2693282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8A797E-54DF-4BD7-B2DA-53F804A94F90}"/>
              </a:ext>
            </a:extLst>
          </p:cNvPr>
          <p:cNvSpPr txBox="1"/>
          <p:nvPr/>
        </p:nvSpPr>
        <p:spPr>
          <a:xfrm>
            <a:off x="4356464" y="1792725"/>
            <a:ext cx="1382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Library 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049549-1297-4155-BDB3-4F1A0850CDD4}"/>
              </a:ext>
            </a:extLst>
          </p:cNvPr>
          <p:cNvCxnSpPr/>
          <p:nvPr/>
        </p:nvCxnSpPr>
        <p:spPr>
          <a:xfrm>
            <a:off x="4840833" y="2693282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2CF00A-A5E1-4ADC-AD30-D2F4925F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2" y="5256084"/>
            <a:ext cx="8192643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5E0AF-4268-4EBE-99D1-40EFEBC41FC3}"/>
              </a:ext>
            </a:extLst>
          </p:cNvPr>
          <p:cNvSpPr txBox="1"/>
          <p:nvPr/>
        </p:nvSpPr>
        <p:spPr>
          <a:xfrm>
            <a:off x="247860" y="4178869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an array that contains floating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D211-74C4-49AD-88F5-B17B42183D8F}"/>
              </a:ext>
            </a:extLst>
          </p:cNvPr>
          <p:cNvSpPr txBox="1"/>
          <p:nvPr/>
        </p:nvSpPr>
        <p:spPr>
          <a:xfrm>
            <a:off x="3305722" y="6156899"/>
            <a:ext cx="2317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arrays)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0223F-0ADD-40A5-AC6F-9834CFB2657D}"/>
              </a:ext>
            </a:extLst>
          </p:cNvPr>
          <p:cNvSpPr txBox="1"/>
          <p:nvPr/>
        </p:nvSpPr>
        <p:spPr>
          <a:xfrm>
            <a:off x="4290321" y="4775414"/>
            <a:ext cx="1633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Type code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D3BFC-5C98-4EEE-A0B0-9F9BF0949D73}"/>
              </a:ext>
            </a:extLst>
          </p:cNvPr>
          <p:cNvCxnSpPr/>
          <p:nvPr/>
        </p:nvCxnSpPr>
        <p:spPr>
          <a:xfrm>
            <a:off x="5047752" y="5240074"/>
            <a:ext cx="0" cy="268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8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E1F03-F6DE-47FD-A237-9C65DA5AD3EF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Lists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D6C85-6B31-4DA9-BCD1-BCBE459147B3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 list can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57891-FB2D-4A2E-9A66-0831CD98DAD8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 list can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F4A21-8F2D-4958-BCED-73D990BB5A8A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ADBBE-AA82-4B95-9E56-20E25B03EAF6}"/>
              </a:ext>
            </a:extLst>
          </p:cNvPr>
          <p:cNvSpPr txBox="1"/>
          <p:nvPr/>
        </p:nvSpPr>
        <p:spPr>
          <a:xfrm>
            <a:off x="99038" y="5579063"/>
            <a:ext cx="8717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Mathematical operations must be applied to each element of the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0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F44B8-D030-4669-8049-11C0BFCB8C8E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list are enclosed in square brackets [ 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FF420-79E8-47CD-B59D-5A41CB3A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" y="3005877"/>
            <a:ext cx="8834955" cy="2016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17398-77A6-434A-8F04-1536666B7291}"/>
              </a:ext>
            </a:extLst>
          </p:cNvPr>
          <p:cNvSpPr txBox="1"/>
          <p:nvPr/>
        </p:nvSpPr>
        <p:spPr>
          <a:xfrm>
            <a:off x="5687653" y="5194962"/>
            <a:ext cx="25343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list: Lists within a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83EA35-F69F-4BBD-A0C6-5C99F886FF56}"/>
              </a:ext>
            </a:extLst>
          </p:cNvPr>
          <p:cNvCxnSpPr>
            <a:cxnSpLocks/>
          </p:cNvCxnSpPr>
          <p:nvPr/>
        </p:nvCxnSpPr>
        <p:spPr>
          <a:xfrm flipH="1" flipV="1">
            <a:off x="6110129" y="4887724"/>
            <a:ext cx="535741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A530B9-FCF2-43C9-84A5-39465C9F9F5D}"/>
              </a:ext>
            </a:extLst>
          </p:cNvPr>
          <p:cNvSpPr txBox="1"/>
          <p:nvPr/>
        </p:nvSpPr>
        <p:spPr>
          <a:xfrm>
            <a:off x="99039" y="235121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lists that contains different data types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F2A77-938F-4D89-8C7C-7E5B85BA3E59}"/>
              </a:ext>
            </a:extLst>
          </p:cNvPr>
          <p:cNvSpPr txBox="1"/>
          <p:nvPr/>
        </p:nvSpPr>
        <p:spPr>
          <a:xfrm>
            <a:off x="3289693" y="6195339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lists)</a:t>
            </a:r>
          </a:p>
        </p:txBody>
      </p:sp>
    </p:spTree>
    <p:extLst>
      <p:ext uri="{BB962C8B-B14F-4D97-AF65-F5344CB8AC3E}">
        <p14:creationId xmlns:p14="http://schemas.microsoft.com/office/powerpoint/2010/main" val="16317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679A9-52DF-4AED-89A2-FD0A090B2842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Tuples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DA0AF-55DF-4947-9CBB-2AE5BC779CFA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 tuple can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A242A-9695-476C-A32E-D3E9FC1BD44D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Immutable: Elements in a tuple cannot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D687E-736D-4A20-A7C4-FA0476166508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641B5-7FDC-455A-A035-32F669FFBD22}"/>
              </a:ext>
            </a:extLst>
          </p:cNvPr>
          <p:cNvSpPr txBox="1"/>
          <p:nvPr/>
        </p:nvSpPr>
        <p:spPr>
          <a:xfrm>
            <a:off x="99038" y="5656490"/>
            <a:ext cx="8582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Tuples are memory efficient because of their immutable property</a:t>
            </a:r>
          </a:p>
        </p:txBody>
      </p:sp>
    </p:spTree>
    <p:extLst>
      <p:ext uri="{BB962C8B-B14F-4D97-AF65-F5344CB8AC3E}">
        <p14:creationId xmlns:p14="http://schemas.microsoft.com/office/powerpoint/2010/main" val="337676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AAEAC-C070-43AA-B71C-8E2AD08F91D4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tuple are enclosed in round brackets 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76ACE-2E9D-47C8-AC0F-7521BFA75B4B}"/>
              </a:ext>
            </a:extLst>
          </p:cNvPr>
          <p:cNvSpPr txBox="1"/>
          <p:nvPr/>
        </p:nvSpPr>
        <p:spPr>
          <a:xfrm>
            <a:off x="99039" y="2351215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tuples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15A55-1A4B-4CC8-83A6-98462476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5" y="3099045"/>
            <a:ext cx="8608979" cy="1830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4E5015-9629-4077-BA69-4B98EEFF4AA1}"/>
              </a:ext>
            </a:extLst>
          </p:cNvPr>
          <p:cNvSpPr txBox="1"/>
          <p:nvPr/>
        </p:nvSpPr>
        <p:spPr>
          <a:xfrm>
            <a:off x="5756409" y="5083259"/>
            <a:ext cx="31876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tuple: Tuples within a tuple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CA5F3-4B5D-421E-AC97-850EA45E39E1}"/>
              </a:ext>
            </a:extLst>
          </p:cNvPr>
          <p:cNvCxnSpPr>
            <a:cxnSpLocks/>
          </p:cNvCxnSpPr>
          <p:nvPr/>
        </p:nvCxnSpPr>
        <p:spPr>
          <a:xfrm flipH="1" flipV="1">
            <a:off x="6178885" y="4776021"/>
            <a:ext cx="537670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A21E1B-C5B6-4E75-A74E-1405587F1FAD}"/>
              </a:ext>
            </a:extLst>
          </p:cNvPr>
          <p:cNvSpPr txBox="1"/>
          <p:nvPr/>
        </p:nvSpPr>
        <p:spPr>
          <a:xfrm>
            <a:off x="3306889" y="6182477"/>
            <a:ext cx="2302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tuples)</a:t>
            </a:r>
          </a:p>
        </p:txBody>
      </p:sp>
    </p:spTree>
    <p:extLst>
      <p:ext uri="{BB962C8B-B14F-4D97-AF65-F5344CB8AC3E}">
        <p14:creationId xmlns:p14="http://schemas.microsoft.com/office/powerpoint/2010/main" val="16208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857A5-C23F-4B4E-AB5E-13A03C809830}"/>
              </a:ext>
            </a:extLst>
          </p:cNvPr>
          <p:cNvSpPr txBox="1"/>
          <p:nvPr/>
        </p:nvSpPr>
        <p:spPr>
          <a:xfrm>
            <a:off x="99038" y="1070512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Sets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AF72A-ECA1-43A6-AB96-3665EE6E0A6D}"/>
              </a:ext>
            </a:extLst>
          </p:cNvPr>
          <p:cNvSpPr txBox="1"/>
          <p:nvPr/>
        </p:nvSpPr>
        <p:spPr>
          <a:xfrm>
            <a:off x="849497" y="342209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Unordered: Elements in a set cannot be indexed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460BB-11FC-470C-93E0-AA46912E4676}"/>
              </a:ext>
            </a:extLst>
          </p:cNvPr>
          <p:cNvSpPr txBox="1"/>
          <p:nvPr/>
        </p:nvSpPr>
        <p:spPr>
          <a:xfrm>
            <a:off x="849496" y="444578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 set can be altered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464AF-0964-471C-BFE3-2C78B517FF4A}"/>
              </a:ext>
            </a:extLst>
          </p:cNvPr>
          <p:cNvSpPr txBox="1"/>
          <p:nvPr/>
        </p:nvSpPr>
        <p:spPr>
          <a:xfrm>
            <a:off x="99038" y="2666176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1AF9-B97E-4EF5-B768-EBC06AD3F023}"/>
              </a:ext>
            </a:extLst>
          </p:cNvPr>
          <p:cNvSpPr txBox="1"/>
          <p:nvPr/>
        </p:nvSpPr>
        <p:spPr>
          <a:xfrm>
            <a:off x="846714" y="5469474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Non-repetition: Elements in a set are unique</a:t>
            </a:r>
          </a:p>
        </p:txBody>
      </p:sp>
    </p:spTree>
    <p:extLst>
      <p:ext uri="{BB962C8B-B14F-4D97-AF65-F5344CB8AC3E}">
        <p14:creationId xmlns:p14="http://schemas.microsoft.com/office/powerpoint/2010/main" val="10137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0891-DA7A-4A32-8A4B-8F8E359F7FC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 of a set are enclosed in curly brackets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9EDEF-E8C5-43B7-9D11-6C961C2F3846}"/>
              </a:ext>
            </a:extLst>
          </p:cNvPr>
          <p:cNvSpPr txBox="1"/>
          <p:nvPr/>
        </p:nvSpPr>
        <p:spPr>
          <a:xfrm>
            <a:off x="99039" y="2529760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sets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71FF0-2369-407B-BA6D-03D4AB02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4" y="3223495"/>
            <a:ext cx="7624883" cy="14826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301603-0006-4973-AB7F-1F551A47153B}"/>
              </a:ext>
            </a:extLst>
          </p:cNvPr>
          <p:cNvSpPr txBox="1"/>
          <p:nvPr/>
        </p:nvSpPr>
        <p:spPr>
          <a:xfrm>
            <a:off x="109401" y="5494954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Sets cannot be nested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AD44E-AFF4-4565-B3BC-3EF484BDD186}"/>
              </a:ext>
            </a:extLst>
          </p:cNvPr>
          <p:cNvSpPr txBox="1"/>
          <p:nvPr/>
        </p:nvSpPr>
        <p:spPr>
          <a:xfrm>
            <a:off x="3390369" y="6195339"/>
            <a:ext cx="2034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sets)</a:t>
            </a:r>
          </a:p>
        </p:txBody>
      </p:sp>
    </p:spTree>
    <p:extLst>
      <p:ext uri="{BB962C8B-B14F-4D97-AF65-F5344CB8AC3E}">
        <p14:creationId xmlns:p14="http://schemas.microsoft.com/office/powerpoint/2010/main" val="184197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F414B-DE06-4A6E-88DC-4BD9F0BCE8A7}"/>
              </a:ext>
            </a:extLst>
          </p:cNvPr>
          <p:cNvSpPr txBox="1"/>
          <p:nvPr/>
        </p:nvSpPr>
        <p:spPr>
          <a:xfrm>
            <a:off x="0" y="2401223"/>
            <a:ext cx="7024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Each element in a dictionary have unique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2D906-4772-47A5-A5DC-14DB082CB988}"/>
              </a:ext>
            </a:extLst>
          </p:cNvPr>
          <p:cNvSpPr txBox="1"/>
          <p:nvPr/>
        </p:nvSpPr>
        <p:spPr>
          <a:xfrm>
            <a:off x="0" y="1033470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Dictionaries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elements of different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33843-5D88-4BF0-B58B-304A4183EA95}"/>
              </a:ext>
            </a:extLst>
          </p:cNvPr>
          <p:cNvSpPr txBox="1"/>
          <p:nvPr/>
        </p:nvSpPr>
        <p:spPr>
          <a:xfrm>
            <a:off x="428083" y="3976362"/>
            <a:ext cx="8388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Unordered: Elements in a dictionary cannot be indexed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53AC3-F672-4B9F-8074-F3ADB1E29969}"/>
              </a:ext>
            </a:extLst>
          </p:cNvPr>
          <p:cNvSpPr txBox="1"/>
          <p:nvPr/>
        </p:nvSpPr>
        <p:spPr>
          <a:xfrm>
            <a:off x="428083" y="4827555"/>
            <a:ext cx="8790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 elements: Elements in a dictionary can be altered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558B3-9A32-47D8-A877-386648A4F8F8}"/>
              </a:ext>
            </a:extLst>
          </p:cNvPr>
          <p:cNvSpPr txBox="1"/>
          <p:nvPr/>
        </p:nvSpPr>
        <p:spPr>
          <a:xfrm>
            <a:off x="0" y="3371391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561E1-7C7F-4F77-BCF9-9E7DD11BCC1C}"/>
              </a:ext>
            </a:extLst>
          </p:cNvPr>
          <p:cNvSpPr txBox="1"/>
          <p:nvPr/>
        </p:nvSpPr>
        <p:spPr>
          <a:xfrm>
            <a:off x="428083" y="5678748"/>
            <a:ext cx="8388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Immutable keys: Keys in a dictionary cannot be altered</a:t>
            </a:r>
          </a:p>
        </p:txBody>
      </p:sp>
    </p:spTree>
    <p:extLst>
      <p:ext uri="{BB962C8B-B14F-4D97-AF65-F5344CB8AC3E}">
        <p14:creationId xmlns:p14="http://schemas.microsoft.com/office/powerpoint/2010/main" val="87456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C39FC-DB22-4851-AACD-200205AC11A9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Key-Element pairs of a dictionary are enclosed in curly brackets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E6668-EA01-42FC-9D6D-294311088C16}"/>
              </a:ext>
            </a:extLst>
          </p:cNvPr>
          <p:cNvSpPr txBox="1"/>
          <p:nvPr/>
        </p:nvSpPr>
        <p:spPr>
          <a:xfrm>
            <a:off x="99039" y="2737710"/>
            <a:ext cx="843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dictionaries that contains different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8FE3C-0A0E-43E9-98F2-2CC747B1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3361228"/>
            <a:ext cx="7973538" cy="1781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993B0A-B55A-46DE-9F7A-3A7C71F73C2E}"/>
              </a:ext>
            </a:extLst>
          </p:cNvPr>
          <p:cNvSpPr txBox="1"/>
          <p:nvPr/>
        </p:nvSpPr>
        <p:spPr>
          <a:xfrm>
            <a:off x="3476576" y="5338955"/>
            <a:ext cx="4418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Nested dictionary: Dictionary within a dictionary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6D421-05C1-4E36-9763-473C1AC8BB9B}"/>
              </a:ext>
            </a:extLst>
          </p:cNvPr>
          <p:cNvCxnSpPr>
            <a:cxnSpLocks/>
          </p:cNvCxnSpPr>
          <p:nvPr/>
        </p:nvCxnSpPr>
        <p:spPr>
          <a:xfrm flipH="1" flipV="1">
            <a:off x="5148096" y="5035622"/>
            <a:ext cx="537670" cy="30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41637B-F57B-412F-9102-FA357D4BE864}"/>
              </a:ext>
            </a:extLst>
          </p:cNvPr>
          <p:cNvSpPr txBox="1"/>
          <p:nvPr/>
        </p:nvSpPr>
        <p:spPr>
          <a:xfrm>
            <a:off x="3076237" y="6195339"/>
            <a:ext cx="2991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 on dictionaries)</a:t>
            </a:r>
          </a:p>
        </p:txBody>
      </p:sp>
    </p:spTree>
    <p:extLst>
      <p:ext uri="{BB962C8B-B14F-4D97-AF65-F5344CB8AC3E}">
        <p14:creationId xmlns:p14="http://schemas.microsoft.com/office/powerpoint/2010/main" val="110992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1241216" y="3221049"/>
            <a:ext cx="666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12329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877" y="1465593"/>
            <a:ext cx="441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Structures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424258" y="2763572"/>
            <a:ext cx="559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14D5-C784-4883-A907-F1120AD1215E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Decision making via conditional statements is an important step in algorithm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D903E-E519-47BF-BE02-74A53531223D}"/>
              </a:ext>
            </a:extLst>
          </p:cNvPr>
          <p:cNvSpPr txBox="1"/>
          <p:nvPr/>
        </p:nvSpPr>
        <p:spPr>
          <a:xfrm>
            <a:off x="94451" y="2843095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Controls the flow of execution of a program</a:t>
            </a:r>
          </a:p>
        </p:txBody>
      </p:sp>
    </p:spTree>
    <p:extLst>
      <p:ext uri="{BB962C8B-B14F-4D97-AF65-F5344CB8AC3E}">
        <p14:creationId xmlns:p14="http://schemas.microsoft.com/office/powerpoint/2010/main" val="300790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914D5-C784-4883-A907-F1120AD1215E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2FCB6-7172-4D72-B9B3-08F0E90736FC}"/>
              </a:ext>
            </a:extLst>
          </p:cNvPr>
          <p:cNvSpPr txBox="1"/>
          <p:nvPr/>
        </p:nvSpPr>
        <p:spPr>
          <a:xfrm>
            <a:off x="923926" y="1988717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D4F9-01BB-4A93-94B4-C9C460A8CD68}"/>
              </a:ext>
            </a:extLst>
          </p:cNvPr>
          <p:cNvSpPr txBox="1"/>
          <p:nvPr/>
        </p:nvSpPr>
        <p:spPr>
          <a:xfrm>
            <a:off x="919957" y="2998573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if....else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DCBD6-E105-4FEF-A3BA-A827A1E2A576}"/>
              </a:ext>
            </a:extLst>
          </p:cNvPr>
          <p:cNvSpPr txBox="1"/>
          <p:nvPr/>
        </p:nvSpPr>
        <p:spPr>
          <a:xfrm>
            <a:off x="925989" y="4008429"/>
            <a:ext cx="7719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if....elif....else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142834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D9352-A9FF-4B3E-96AF-48A1AFC969C6}"/>
              </a:ext>
            </a:extLst>
          </p:cNvPr>
          <p:cNvGrpSpPr/>
          <p:nvPr/>
        </p:nvGrpSpPr>
        <p:grpSpPr>
          <a:xfrm>
            <a:off x="2920585" y="2194314"/>
            <a:ext cx="3817091" cy="3665019"/>
            <a:chOff x="1866639" y="2324261"/>
            <a:chExt cx="3817091" cy="3665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F2FB58-71D5-4277-9B6D-020F355817B3}"/>
                </a:ext>
              </a:extLst>
            </p:cNvPr>
            <p:cNvGrpSpPr/>
            <p:nvPr/>
          </p:nvGrpSpPr>
          <p:grpSpPr>
            <a:xfrm>
              <a:off x="1866639" y="2324261"/>
              <a:ext cx="3817091" cy="3665019"/>
              <a:chOff x="1866639" y="2324261"/>
              <a:chExt cx="3817091" cy="366501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730372-3B65-4BAE-B787-AB3C0409CA73}"/>
                  </a:ext>
                </a:extLst>
              </p:cNvPr>
              <p:cNvGrpSpPr/>
              <p:nvPr/>
            </p:nvGrpSpPr>
            <p:grpSpPr>
              <a:xfrm>
                <a:off x="1866639" y="2324261"/>
                <a:ext cx="3817091" cy="3665019"/>
                <a:chOff x="2293359" y="2255691"/>
                <a:chExt cx="3817091" cy="366501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2C99BB2-CDCD-4FCD-B534-DB6FE194953F}"/>
                    </a:ext>
                  </a:extLst>
                </p:cNvPr>
                <p:cNvGrpSpPr/>
                <p:nvPr/>
              </p:nvGrpSpPr>
              <p:grpSpPr>
                <a:xfrm>
                  <a:off x="2834699" y="5363361"/>
                  <a:ext cx="822662" cy="557349"/>
                  <a:chOff x="3478854" y="2550169"/>
                  <a:chExt cx="822662" cy="557349"/>
                </a:xfrm>
              </p:grpSpPr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553A9CB-C08A-4E61-965A-CDD3A4809BEB}"/>
                      </a:ext>
                    </a:extLst>
                  </p:cNvPr>
                  <p:cNvSpPr/>
                  <p:nvPr/>
                </p:nvSpPr>
                <p:spPr>
                  <a:xfrm>
                    <a:off x="3478854" y="2550169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1FFC3A9-8FE4-46D3-BF60-914CC5E9CD43}"/>
                      </a:ext>
                    </a:extLst>
                  </p:cNvPr>
                  <p:cNvSpPr txBox="1"/>
                  <p:nvPr/>
                </p:nvSpPr>
                <p:spPr>
                  <a:xfrm>
                    <a:off x="3509055" y="2581976"/>
                    <a:ext cx="7622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Stop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137D35C-73D0-46C3-B2F7-F23BA5687F46}"/>
                    </a:ext>
                  </a:extLst>
                </p:cNvPr>
                <p:cNvGrpSpPr/>
                <p:nvPr/>
              </p:nvGrpSpPr>
              <p:grpSpPr>
                <a:xfrm>
                  <a:off x="2839273" y="2255691"/>
                  <a:ext cx="822662" cy="557349"/>
                  <a:chOff x="3483428" y="2515289"/>
                  <a:chExt cx="822662" cy="557349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8FD6BB82-66E9-4CE1-9B55-FE91CFA414C0}"/>
                      </a:ext>
                    </a:extLst>
                  </p:cNvPr>
                  <p:cNvSpPr/>
                  <p:nvPr/>
                </p:nvSpPr>
                <p:spPr>
                  <a:xfrm>
                    <a:off x="3483428" y="2515289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9AC1ED-195C-41E3-B5F9-48552E0FF0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3429" y="2563132"/>
                    <a:ext cx="82266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75C73FF-7FE5-4CA1-B340-3ED12EAC9713}"/>
                    </a:ext>
                  </a:extLst>
                </p:cNvPr>
                <p:cNvGrpSpPr/>
                <p:nvPr/>
              </p:nvGrpSpPr>
              <p:grpSpPr>
                <a:xfrm>
                  <a:off x="2333010" y="3398669"/>
                  <a:ext cx="1826041" cy="1345474"/>
                  <a:chOff x="2510392" y="3574815"/>
                  <a:chExt cx="1826041" cy="1345474"/>
                </a:xfrm>
              </p:grpSpPr>
              <p:sp>
                <p:nvSpPr>
                  <p:cNvPr id="32" name="Diamond 31">
                    <a:extLst>
                      <a:ext uri="{FF2B5EF4-FFF2-40B4-BE49-F238E27FC236}">
                        <a16:creationId xmlns:a16="http://schemas.microsoft.com/office/drawing/2014/main" id="{EC4B5FCE-9373-4D51-84D1-625B177D1C4C}"/>
                      </a:ext>
                    </a:extLst>
                  </p:cNvPr>
                  <p:cNvSpPr/>
                  <p:nvPr/>
                </p:nvSpPr>
                <p:spPr>
                  <a:xfrm>
                    <a:off x="2510392" y="3574815"/>
                    <a:ext cx="1826041" cy="1345474"/>
                  </a:xfrm>
                  <a:prstGeom prst="diamond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57CD965-D2E2-4702-9924-1748346645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6679" y="4009676"/>
                    <a:ext cx="16546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if condition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949BAAD-E92A-4CC4-BEF1-F5C09DA41D0E}"/>
                    </a:ext>
                  </a:extLst>
                </p:cNvPr>
                <p:cNvCxnSpPr>
                  <a:cxnSpLocks/>
                  <a:stCxn id="34" idx="2"/>
                  <a:endCxn id="32" idx="0"/>
                </p:cNvCxnSpPr>
                <p:nvPr/>
              </p:nvCxnSpPr>
              <p:spPr>
                <a:xfrm flipH="1">
                  <a:off x="3246031" y="2813040"/>
                  <a:ext cx="4573" cy="5856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83D21E1-4C4E-4F5F-8DC0-9EBDC4BBE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0604" y="4744143"/>
                  <a:ext cx="0" cy="6192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E02510E-E869-4440-8D4E-CD24C53E6B4E}"/>
                    </a:ext>
                  </a:extLst>
                </p:cNvPr>
                <p:cNvCxnSpPr>
                  <a:cxnSpLocks/>
                  <a:stCxn id="32" idx="3"/>
                </p:cNvCxnSpPr>
                <p:nvPr/>
              </p:nvCxnSpPr>
              <p:spPr>
                <a:xfrm flipV="1">
                  <a:off x="4159051" y="4070430"/>
                  <a:ext cx="1038374" cy="9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284CD44-5ACE-4E6C-BBED-21134BA6AF9B}"/>
                    </a:ext>
                  </a:extLst>
                </p:cNvPr>
                <p:cNvCxnSpPr/>
                <p:nvPr/>
              </p:nvCxnSpPr>
              <p:spPr>
                <a:xfrm>
                  <a:off x="5187124" y="4070430"/>
                  <a:ext cx="0" cy="5320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34224A4-ED75-4516-8EAA-F6F596B5D3E4}"/>
                    </a:ext>
                  </a:extLst>
                </p:cNvPr>
                <p:cNvGrpSpPr/>
                <p:nvPr/>
              </p:nvGrpSpPr>
              <p:grpSpPr>
                <a:xfrm>
                  <a:off x="4284400" y="4602483"/>
                  <a:ext cx="1826050" cy="531076"/>
                  <a:chOff x="3245363" y="2516776"/>
                  <a:chExt cx="2652546" cy="531076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2348972C-3FB1-4D9E-A542-75312A554487}"/>
                      </a:ext>
                    </a:extLst>
                  </p:cNvPr>
                  <p:cNvSpPr/>
                  <p:nvPr/>
                </p:nvSpPr>
                <p:spPr>
                  <a:xfrm>
                    <a:off x="3396340" y="2516776"/>
                    <a:ext cx="2350593" cy="53107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32014AA-C37B-4238-A432-8FB4A861F4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45363" y="2564618"/>
                    <a:ext cx="26525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Body of if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B1E110-E6FF-4F5C-A2B9-7F2F1FDE820F}"/>
                    </a:ext>
                  </a:extLst>
                </p:cNvPr>
                <p:cNvSpPr txBox="1"/>
                <p:nvPr/>
              </p:nvSpPr>
              <p:spPr>
                <a:xfrm>
                  <a:off x="4179242" y="3584843"/>
                  <a:ext cx="7929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5F2CB0-823D-4B5D-BB31-5765C24A521D}"/>
                    </a:ext>
                  </a:extLst>
                </p:cNvPr>
                <p:cNvSpPr txBox="1"/>
                <p:nvPr/>
              </p:nvSpPr>
              <p:spPr>
                <a:xfrm>
                  <a:off x="2293359" y="4752376"/>
                  <a:ext cx="8426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False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CAF559-9FD3-4A50-BF94-3C388958ACA9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3230641" y="5710606"/>
                <a:ext cx="1540064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E05E68-86E0-4A66-9DB2-DBC30899DD40}"/>
                </a:ext>
              </a:extLst>
            </p:cNvPr>
            <p:cNvCxnSpPr>
              <a:cxnSpLocks/>
            </p:cNvCxnSpPr>
            <p:nvPr/>
          </p:nvCxnSpPr>
          <p:spPr>
            <a:xfrm>
              <a:off x="4760404" y="5198715"/>
              <a:ext cx="0" cy="5118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To check if a condition is true or not</a:t>
            </a:r>
          </a:p>
        </p:txBody>
      </p:sp>
    </p:spTree>
    <p:extLst>
      <p:ext uri="{BB962C8B-B14F-4D97-AF65-F5344CB8AC3E}">
        <p14:creationId xmlns:p14="http://schemas.microsoft.com/office/powerpoint/2010/main" val="143864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3507F-C9B0-4EB7-A542-0904B52D0908}"/>
              </a:ext>
            </a:extLst>
          </p:cNvPr>
          <p:cNvSpPr txBox="1"/>
          <p:nvPr/>
        </p:nvSpPr>
        <p:spPr>
          <a:xfrm>
            <a:off x="3151015" y="1948900"/>
            <a:ext cx="2419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E8EAF-83F5-4368-A6CD-3E1845E0BC7E}"/>
              </a:ext>
            </a:extLst>
          </p:cNvPr>
          <p:cNvSpPr txBox="1"/>
          <p:nvPr/>
        </p:nvSpPr>
        <p:spPr>
          <a:xfrm>
            <a:off x="3688685" y="2479410"/>
            <a:ext cx="2227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7FEF8-261D-4324-81DE-AA5C3A76AA6F}"/>
              </a:ext>
            </a:extLst>
          </p:cNvPr>
          <p:cNvSpPr txBox="1"/>
          <p:nvPr/>
        </p:nvSpPr>
        <p:spPr>
          <a:xfrm>
            <a:off x="99038" y="3684407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Indentation is required for statements inside the body of ‘if’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AB73-5514-4DA0-8A3A-A15C2C83296D}"/>
              </a:ext>
            </a:extLst>
          </p:cNvPr>
          <p:cNvSpPr txBox="1"/>
          <p:nvPr/>
        </p:nvSpPr>
        <p:spPr>
          <a:xfrm>
            <a:off x="99141" y="536330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Statements intended by four spaces</a:t>
            </a:r>
          </a:p>
        </p:txBody>
      </p:sp>
    </p:spTree>
    <p:extLst>
      <p:ext uri="{BB962C8B-B14F-4D97-AF65-F5344CB8AC3E}">
        <p14:creationId xmlns:p14="http://schemas.microsoft.com/office/powerpoint/2010/main" val="29648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F9418-C5B3-4D61-866A-B1DE8992C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45"/>
          <a:stretch/>
        </p:blipFill>
        <p:spPr>
          <a:xfrm>
            <a:off x="1990236" y="4427530"/>
            <a:ext cx="4563112" cy="1075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E77CB-E363-4664-A41A-C862A4C2EA97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outputs for the below two ‘if’ statements?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8899C5-BA3B-4B95-BA61-4399E75B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79" y="2593571"/>
            <a:ext cx="4315427" cy="100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2BD4D5-3670-4140-B32A-7426CAD12749}"/>
              </a:ext>
            </a:extLst>
          </p:cNvPr>
          <p:cNvSpPr txBox="1"/>
          <p:nvPr/>
        </p:nvSpPr>
        <p:spPr>
          <a:xfrm>
            <a:off x="3895191" y="588401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12305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if....else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84966" y="106253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if....else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Program proceeds to ‘else’ block only if the condition associated with ‘if’ block fails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DDA7A4-6643-4F09-B5E8-7E09B2F96E46}"/>
              </a:ext>
            </a:extLst>
          </p:cNvPr>
          <p:cNvGrpSpPr/>
          <p:nvPr/>
        </p:nvGrpSpPr>
        <p:grpSpPr>
          <a:xfrm>
            <a:off x="2843775" y="2084825"/>
            <a:ext cx="3939277" cy="4201722"/>
            <a:chOff x="1595460" y="2134431"/>
            <a:chExt cx="4395872" cy="488175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9CB52F-AEFA-4047-857F-EF37CCD119FE}"/>
                </a:ext>
              </a:extLst>
            </p:cNvPr>
            <p:cNvGrpSpPr/>
            <p:nvPr/>
          </p:nvGrpSpPr>
          <p:grpSpPr>
            <a:xfrm>
              <a:off x="1595460" y="2134431"/>
              <a:ext cx="4395872" cy="4603077"/>
              <a:chOff x="1764394" y="2343437"/>
              <a:chExt cx="4395872" cy="46030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C3250D3-F5DF-42B7-9001-A8754D03FC5D}"/>
                  </a:ext>
                </a:extLst>
              </p:cNvPr>
              <p:cNvGrpSpPr/>
              <p:nvPr/>
            </p:nvGrpSpPr>
            <p:grpSpPr>
              <a:xfrm>
                <a:off x="1764394" y="2343437"/>
                <a:ext cx="4395872" cy="4603077"/>
                <a:chOff x="1764394" y="2343437"/>
                <a:chExt cx="4395872" cy="460307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5EF758B-6744-437B-8C6B-605FA183BEDC}"/>
                    </a:ext>
                  </a:extLst>
                </p:cNvPr>
                <p:cNvGrpSpPr/>
                <p:nvPr/>
              </p:nvGrpSpPr>
              <p:grpSpPr>
                <a:xfrm>
                  <a:off x="1764394" y="2343437"/>
                  <a:ext cx="4395872" cy="3718397"/>
                  <a:chOff x="2191114" y="2274867"/>
                  <a:chExt cx="4395872" cy="371839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5309D54-585C-4EC8-A8DC-9D8980784FC1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36" y="5435915"/>
                    <a:ext cx="1582943" cy="557349"/>
                    <a:chOff x="3083991" y="2622723"/>
                    <a:chExt cx="1582943" cy="557349"/>
                  </a:xfrm>
                </p:grpSpPr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28C25978-A8E0-43B4-835A-189F057F3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396" y="2622723"/>
                      <a:ext cx="1534538" cy="5573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78747D6-478D-4507-A5BC-9DC0295C0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3991" y="2632336"/>
                      <a:ext cx="14048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Body of if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40CC3D7F-A5BF-46E3-BA2C-7B67F9A9212B}"/>
                      </a:ext>
                    </a:extLst>
                  </p:cNvPr>
                  <p:cNvGrpSpPr/>
                  <p:nvPr/>
                </p:nvGrpSpPr>
                <p:grpSpPr>
                  <a:xfrm>
                    <a:off x="2827250" y="2274867"/>
                    <a:ext cx="854497" cy="557349"/>
                    <a:chOff x="3471405" y="2534465"/>
                    <a:chExt cx="854497" cy="557349"/>
                  </a:xfrm>
                </p:grpSpPr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D9D5A90A-7FEF-4073-95FA-608937CCE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3240" y="2534465"/>
                      <a:ext cx="822662" cy="5573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2E1654C-DF64-4E7A-BCB7-7DCB3F6FB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1405" y="2534465"/>
                      <a:ext cx="82266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01B18A3-265F-44CB-A6BE-E25BEB21D246}"/>
                      </a:ext>
                    </a:extLst>
                  </p:cNvPr>
                  <p:cNvGrpSpPr/>
                  <p:nvPr/>
                </p:nvGrpSpPr>
                <p:grpSpPr>
                  <a:xfrm>
                    <a:off x="2191114" y="3320374"/>
                    <a:ext cx="2132940" cy="1509535"/>
                    <a:chOff x="2368496" y="3496520"/>
                    <a:chExt cx="2132940" cy="1509535"/>
                  </a:xfrm>
                </p:grpSpPr>
                <p:sp>
                  <p:nvSpPr>
                    <p:cNvPr id="64" name="Diamond 63">
                      <a:extLst>
                        <a:ext uri="{FF2B5EF4-FFF2-40B4-BE49-F238E27FC236}">
                          <a16:creationId xmlns:a16="http://schemas.microsoft.com/office/drawing/2014/main" id="{1744AA44-58B7-4187-BC6B-DD4F980F5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8496" y="3496520"/>
                      <a:ext cx="2132940" cy="1509535"/>
                    </a:xfrm>
                    <a:prstGeom prst="diamond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9314443A-87F4-4122-BD0F-FF6162A2F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8614" y="3982245"/>
                      <a:ext cx="1862503" cy="5363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 condition</a:t>
                      </a:r>
                    </a:p>
                  </p:txBody>
                </p:sp>
              </p:grp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DDC8B851-7CF2-42D6-944C-3B11E76A8663}"/>
                      </a:ext>
                    </a:extLst>
                  </p:cNvPr>
                  <p:cNvCxnSpPr>
                    <a:cxnSpLocks/>
                    <a:stCxn id="66" idx="2"/>
                  </p:cNvCxnSpPr>
                  <p:nvPr/>
                </p:nvCxnSpPr>
                <p:spPr>
                  <a:xfrm flipH="1">
                    <a:off x="3268779" y="2832217"/>
                    <a:ext cx="1636" cy="49623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4ED6A83E-EC2D-410D-BFDE-C6B44A9F2375}"/>
                      </a:ext>
                    </a:extLst>
                  </p:cNvPr>
                  <p:cNvCxnSpPr>
                    <a:cxnSpLocks/>
                    <a:stCxn id="64" idx="2"/>
                    <a:endCxn id="68" idx="0"/>
                  </p:cNvCxnSpPr>
                  <p:nvPr/>
                </p:nvCxnSpPr>
                <p:spPr>
                  <a:xfrm flipH="1">
                    <a:off x="3255510" y="4829909"/>
                    <a:ext cx="2074" cy="60600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0FC06BE-A893-4E02-8A88-72E1FC864F36}"/>
                      </a:ext>
                    </a:extLst>
                  </p:cNvPr>
                  <p:cNvCxnSpPr>
                    <a:cxnSpLocks/>
                    <a:stCxn id="64" idx="3"/>
                  </p:cNvCxnSpPr>
                  <p:nvPr/>
                </p:nvCxnSpPr>
                <p:spPr>
                  <a:xfrm flipV="1">
                    <a:off x="4324054" y="4067178"/>
                    <a:ext cx="1175355" cy="79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A65324D-5959-4C9D-B729-A25C2A1E036E}"/>
                      </a:ext>
                    </a:extLst>
                  </p:cNvPr>
                  <p:cNvCxnSpPr>
                    <a:cxnSpLocks/>
                    <a:endCxn id="62" idx="0"/>
                  </p:cNvCxnSpPr>
                  <p:nvPr/>
                </p:nvCxnSpPr>
                <p:spPr>
                  <a:xfrm>
                    <a:off x="5491779" y="4062929"/>
                    <a:ext cx="3813" cy="134547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021A8419-9B16-4AD1-A610-D75875F532E1}"/>
                      </a:ext>
                    </a:extLst>
                  </p:cNvPr>
                  <p:cNvGrpSpPr/>
                  <p:nvPr/>
                </p:nvGrpSpPr>
                <p:grpSpPr>
                  <a:xfrm>
                    <a:off x="4404109" y="5404847"/>
                    <a:ext cx="2182877" cy="575207"/>
                    <a:chOff x="3419253" y="3319140"/>
                    <a:chExt cx="3170878" cy="575207"/>
                  </a:xfrm>
                </p:grpSpPr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F24E2C51-7EB0-4213-ACEF-43B19A89F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7818" y="3322695"/>
                      <a:ext cx="2953875" cy="57165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B369FAD-214E-4368-81EA-8C97344B9F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9253" y="3319140"/>
                      <a:ext cx="3170878" cy="5363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Body of else</a:t>
                      </a:r>
                    </a:p>
                  </p:txBody>
                </p:sp>
              </p:grp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C034E4E-FE09-4577-8633-DF9EE417DB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28297" y="3594801"/>
                    <a:ext cx="8426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False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37D4297-46AA-4ADF-A555-B29403F0B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0729" y="4742192"/>
                    <a:ext cx="79290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</a:t>
                    </a:r>
                  </a:p>
                </p:txBody>
              </p:sp>
            </p:grp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8EE3764-A6A7-43D5-81AC-22DDC9F8A0DF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 flipV="1">
                  <a:off x="3240120" y="6932481"/>
                  <a:ext cx="1828707" cy="140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48F1AB-2B20-4993-A6CE-5B497B8EE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8827" y="6048623"/>
                <a:ext cx="0" cy="8970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60082C5-BC77-47A3-A1EA-422F4125A0CF}"/>
                </a:ext>
              </a:extLst>
            </p:cNvPr>
            <p:cNvSpPr/>
            <p:nvPr/>
          </p:nvSpPr>
          <p:spPr>
            <a:xfrm>
              <a:off x="2248524" y="6458834"/>
              <a:ext cx="822662" cy="55734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68BE45-F551-40E1-B846-80EF29CC3472}"/>
                </a:ext>
              </a:extLst>
            </p:cNvPr>
            <p:cNvSpPr txBox="1"/>
            <p:nvPr/>
          </p:nvSpPr>
          <p:spPr>
            <a:xfrm>
              <a:off x="2248524" y="6458834"/>
              <a:ext cx="76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Stop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5E2A2B-58FD-464E-AD5A-B354CDF050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856" y="5839617"/>
              <a:ext cx="0" cy="619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464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if....else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0660-9F8E-47BA-892A-5C20C4905625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AB73-5514-4DA0-8A3A-A15C2C83296D}"/>
              </a:ext>
            </a:extLst>
          </p:cNvPr>
          <p:cNvSpPr txBox="1"/>
          <p:nvPr/>
        </p:nvSpPr>
        <p:spPr>
          <a:xfrm>
            <a:off x="99039" y="4870862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if and else are two separate blocks of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80FD6-0D69-4CB5-B9CB-16AFD41FB119}"/>
              </a:ext>
            </a:extLst>
          </p:cNvPr>
          <p:cNvSpPr txBox="1"/>
          <p:nvPr/>
        </p:nvSpPr>
        <p:spPr>
          <a:xfrm>
            <a:off x="3674048" y="2405113"/>
            <a:ext cx="2203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F7EF9-96B3-405A-90D4-3F8A2937061F}"/>
              </a:ext>
            </a:extLst>
          </p:cNvPr>
          <p:cNvSpPr txBox="1"/>
          <p:nvPr/>
        </p:nvSpPr>
        <p:spPr>
          <a:xfrm>
            <a:off x="2997395" y="1902691"/>
            <a:ext cx="2342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6594D-4387-4FBF-B5F0-3372DB451236}"/>
              </a:ext>
            </a:extLst>
          </p:cNvPr>
          <p:cNvSpPr txBox="1"/>
          <p:nvPr/>
        </p:nvSpPr>
        <p:spPr>
          <a:xfrm>
            <a:off x="3680735" y="3443631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39926-4174-4D7A-966E-3F064DF0CC96}"/>
              </a:ext>
            </a:extLst>
          </p:cNvPr>
          <p:cNvSpPr txBox="1"/>
          <p:nvPr/>
        </p:nvSpPr>
        <p:spPr>
          <a:xfrm>
            <a:off x="2997395" y="3004123"/>
            <a:ext cx="2602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178609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58202B-1759-4734-82E0-19BF854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6" y="2852925"/>
            <a:ext cx="7944959" cy="1714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1559F-1FE3-4F23-8506-22BB0326254B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 for the below ‘if....else’ statements?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ECA00-7B4C-42A1-9293-BA96671F3A88}"/>
              </a:ext>
            </a:extLst>
          </p:cNvPr>
          <p:cNvSpPr txBox="1"/>
          <p:nvPr/>
        </p:nvSpPr>
        <p:spPr>
          <a:xfrm>
            <a:off x="3895190" y="527371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3174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if....elif....else Statements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D28622-3DCD-481C-8DF9-6302CB2FA919}"/>
              </a:ext>
            </a:extLst>
          </p:cNvPr>
          <p:cNvGrpSpPr/>
          <p:nvPr/>
        </p:nvGrpSpPr>
        <p:grpSpPr>
          <a:xfrm>
            <a:off x="1883650" y="1739180"/>
            <a:ext cx="5925964" cy="4771928"/>
            <a:chOff x="1242129" y="2039737"/>
            <a:chExt cx="5925964" cy="477192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A596CD9-0CCE-4E00-9ACD-B7E202D83042}"/>
                </a:ext>
              </a:extLst>
            </p:cNvPr>
            <p:cNvSpPr/>
            <p:nvPr/>
          </p:nvSpPr>
          <p:spPr>
            <a:xfrm>
              <a:off x="3411232" y="5747370"/>
              <a:ext cx="1611086" cy="49202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D620C5-5967-4607-9E75-A5F153E13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6749" y="4937562"/>
              <a:ext cx="1053272" cy="6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BCD6C12-70BF-4251-AC80-28BD308C15F5}"/>
                </a:ext>
              </a:extLst>
            </p:cNvPr>
            <p:cNvGrpSpPr/>
            <p:nvPr/>
          </p:nvGrpSpPr>
          <p:grpSpPr>
            <a:xfrm>
              <a:off x="1242129" y="2039737"/>
              <a:ext cx="5925964" cy="4771928"/>
              <a:chOff x="1242129" y="2039737"/>
              <a:chExt cx="5925964" cy="4771928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2DC3F87-1B83-4A93-9E09-FFE4891AB898}"/>
                  </a:ext>
                </a:extLst>
              </p:cNvPr>
              <p:cNvSpPr txBox="1"/>
              <p:nvPr/>
            </p:nvSpPr>
            <p:spPr>
              <a:xfrm>
                <a:off x="4267514" y="5256872"/>
                <a:ext cx="710550" cy="397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E9D254-31F0-4685-BCCF-EF61904B4026}"/>
                  </a:ext>
                </a:extLst>
              </p:cNvPr>
              <p:cNvSpPr txBox="1"/>
              <p:nvPr/>
            </p:nvSpPr>
            <p:spPr>
              <a:xfrm>
                <a:off x="5211949" y="6317904"/>
                <a:ext cx="1956144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Body of else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75AF83D-FF66-4AA8-B155-6FFEE38C6BD3}"/>
                  </a:ext>
                </a:extLst>
              </p:cNvPr>
              <p:cNvGrpSpPr/>
              <p:nvPr/>
            </p:nvGrpSpPr>
            <p:grpSpPr>
              <a:xfrm>
                <a:off x="1242129" y="2039737"/>
                <a:ext cx="5753435" cy="4771928"/>
                <a:chOff x="1242129" y="2039737"/>
                <a:chExt cx="5753435" cy="477192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FEC8D0F-BEA9-4A07-A432-38C6828D63B1}"/>
                    </a:ext>
                  </a:extLst>
                </p:cNvPr>
                <p:cNvGrpSpPr/>
                <p:nvPr/>
              </p:nvGrpSpPr>
              <p:grpSpPr>
                <a:xfrm>
                  <a:off x="1242129" y="2039737"/>
                  <a:ext cx="4142349" cy="4739030"/>
                  <a:chOff x="1563332" y="2151137"/>
                  <a:chExt cx="4622482" cy="5506022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65A2FDD-A1C6-44A3-BEB2-0F9B175C21B8}"/>
                      </a:ext>
                    </a:extLst>
                  </p:cNvPr>
                  <p:cNvGrpSpPr/>
                  <p:nvPr/>
                </p:nvGrpSpPr>
                <p:grpSpPr>
                  <a:xfrm>
                    <a:off x="1563332" y="2151137"/>
                    <a:ext cx="4622482" cy="5258419"/>
                    <a:chOff x="1732266" y="2360143"/>
                    <a:chExt cx="4622482" cy="5258419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C3359AAE-E61A-4BBD-953F-511DE8AB17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2266" y="2360143"/>
                      <a:ext cx="4622482" cy="5258419"/>
                      <a:chOff x="1732266" y="2360143"/>
                      <a:chExt cx="4622482" cy="5258419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BF93DAE6-679F-433C-937D-BEBF16758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2266" y="2360143"/>
                        <a:ext cx="4428000" cy="3711304"/>
                        <a:chOff x="2158986" y="2291573"/>
                        <a:chExt cx="4428000" cy="3711304"/>
                      </a:xfrm>
                    </p:grpSpPr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F41F92FC-2FF6-4550-892E-D5E9CE5651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39835" y="5445528"/>
                          <a:ext cx="1552889" cy="557349"/>
                          <a:chOff x="3083990" y="2632336"/>
                          <a:chExt cx="1552889" cy="557349"/>
                        </a:xfrm>
                      </p:grpSpPr>
                      <p:sp>
                        <p:nvSpPr>
                          <p:cNvPr id="110" name="Rectangle: Rounded Corners 109">
                            <a:extLst>
                              <a:ext uri="{FF2B5EF4-FFF2-40B4-BE49-F238E27FC236}">
                                <a16:creationId xmlns:a16="http://schemas.microsoft.com/office/drawing/2014/main" id="{57409886-AC01-4C9C-AFBD-053FD6E7EB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02341" y="2632336"/>
                            <a:ext cx="1534538" cy="557349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TextBox 110">
                            <a:extLst>
                              <a:ext uri="{FF2B5EF4-FFF2-40B4-BE49-F238E27FC236}">
                                <a16:creationId xmlns:a16="http://schemas.microsoft.com/office/drawing/2014/main" id="{02EC33BC-ADDC-4F7F-B57C-4093E7A6280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83990" y="2632336"/>
                            <a:ext cx="140480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Body of if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E7EA280D-163D-4A6A-B7FE-63BC5E76F5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83924" y="2291573"/>
                          <a:ext cx="854497" cy="557349"/>
                          <a:chOff x="3428079" y="2551171"/>
                          <a:chExt cx="854497" cy="557349"/>
                        </a:xfrm>
                      </p:grpSpPr>
                      <p:sp>
                        <p:nvSpPr>
                          <p:cNvPr id="108" name="Rectangle: Rounded Corners 107">
                            <a:extLst>
                              <a:ext uri="{FF2B5EF4-FFF2-40B4-BE49-F238E27FC236}">
                                <a16:creationId xmlns:a16="http://schemas.microsoft.com/office/drawing/2014/main" id="{E5073DBB-C64C-4F56-A69F-ECB377830A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59914" y="2551171"/>
                            <a:ext cx="822662" cy="557349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66CB90AD-DCF0-41A3-8985-2D66C1D6D71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28079" y="2551171"/>
                            <a:ext cx="822661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Start</a:t>
                            </a:r>
                          </a:p>
                        </p:txBody>
                      </p:sp>
                    </p:grpSp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890C2347-7B36-4E26-9676-46DAC1CF20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58986" y="3330890"/>
                          <a:ext cx="2132940" cy="1509535"/>
                          <a:chOff x="2336368" y="3507036"/>
                          <a:chExt cx="2132940" cy="1509535"/>
                        </a:xfrm>
                      </p:grpSpPr>
                      <p:sp>
                        <p:nvSpPr>
                          <p:cNvPr id="106" name="Diamond 105">
                            <a:extLst>
                              <a:ext uri="{FF2B5EF4-FFF2-40B4-BE49-F238E27FC236}">
                                <a16:creationId xmlns:a16="http://schemas.microsoft.com/office/drawing/2014/main" id="{9C0960CC-5714-4240-A0B5-4DFC2216E2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36368" y="3507036"/>
                            <a:ext cx="2132940" cy="1509535"/>
                          </a:xfrm>
                          <a:prstGeom prst="diamond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07" name="TextBox 106">
                            <a:extLst>
                              <a:ext uri="{FF2B5EF4-FFF2-40B4-BE49-F238E27FC236}">
                                <a16:creationId xmlns:a16="http://schemas.microsoft.com/office/drawing/2014/main" id="{3694E710-C3DE-432C-9361-F853421412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28614" y="3982245"/>
                            <a:ext cx="1862503" cy="5363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if condition</a:t>
                            </a:r>
                          </a:p>
                        </p:txBody>
                      </p:sp>
                    </p:grpSp>
                    <p:cxnSp>
                      <p:nvCxnSpPr>
                        <p:cNvPr id="97" name="Straight Arrow Connector 96">
                          <a:extLst>
                            <a:ext uri="{FF2B5EF4-FFF2-40B4-BE49-F238E27FC236}">
                              <a16:creationId xmlns:a16="http://schemas.microsoft.com/office/drawing/2014/main" id="{111F506A-B20D-4E5C-9B34-EAA308CAB6E0}"/>
                            </a:ext>
                          </a:extLst>
                        </p:cNvPr>
                        <p:cNvCxnSpPr>
                          <a:cxnSpLocks/>
                          <a:stCxn id="108" idx="2"/>
                        </p:cNvCxnSpPr>
                        <p:nvPr/>
                      </p:nvCxnSpPr>
                      <p:spPr>
                        <a:xfrm flipH="1">
                          <a:off x="3225453" y="2848923"/>
                          <a:ext cx="1636" cy="49623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Straight Arrow Connector 97">
                          <a:extLst>
                            <a:ext uri="{FF2B5EF4-FFF2-40B4-BE49-F238E27FC236}">
                              <a16:creationId xmlns:a16="http://schemas.microsoft.com/office/drawing/2014/main" id="{3987AEE2-9489-4DA3-A692-6A44D8E0FF01}"/>
                            </a:ext>
                          </a:extLst>
                        </p:cNvPr>
                        <p:cNvCxnSpPr>
                          <a:cxnSpLocks/>
                          <a:stCxn id="106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3225455" y="4840425"/>
                          <a:ext cx="1" cy="60510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Straight Connector 98">
                          <a:extLst>
                            <a:ext uri="{FF2B5EF4-FFF2-40B4-BE49-F238E27FC236}">
                              <a16:creationId xmlns:a16="http://schemas.microsoft.com/office/drawing/2014/main" id="{3A2A4239-B50E-4969-A28F-00A05B45ADD8}"/>
                            </a:ext>
                          </a:extLst>
                        </p:cNvPr>
                        <p:cNvCxnSpPr>
                          <a:cxnSpLocks/>
                          <a:stCxn id="106" idx="3"/>
                        </p:cNvCxnSpPr>
                        <p:nvPr/>
                      </p:nvCxnSpPr>
                      <p:spPr>
                        <a:xfrm flipV="1">
                          <a:off x="4291926" y="4071031"/>
                          <a:ext cx="1201758" cy="14626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Straight Arrow Connector 99">
                          <a:extLst>
                            <a:ext uri="{FF2B5EF4-FFF2-40B4-BE49-F238E27FC236}">
                              <a16:creationId xmlns:a16="http://schemas.microsoft.com/office/drawing/2014/main" id="{D938BA51-25C9-49EF-8CF0-FE11230AACEE}"/>
                            </a:ext>
                          </a:extLst>
                        </p:cNvPr>
                        <p:cNvCxnSpPr>
                          <a:cxnSpLocks/>
                          <a:endCxn id="104" idx="0"/>
                        </p:cNvCxnSpPr>
                        <p:nvPr/>
                      </p:nvCxnSpPr>
                      <p:spPr>
                        <a:xfrm>
                          <a:off x="5491779" y="4062929"/>
                          <a:ext cx="3813" cy="1345474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1" name="Group 100">
                          <a:extLst>
                            <a:ext uri="{FF2B5EF4-FFF2-40B4-BE49-F238E27FC236}">
                              <a16:creationId xmlns:a16="http://schemas.microsoft.com/office/drawing/2014/main" id="{2E3C36F3-6FF2-497C-A58A-09E567441E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04109" y="5404847"/>
                          <a:ext cx="2182877" cy="575207"/>
                          <a:chOff x="3419253" y="3319140"/>
                          <a:chExt cx="3170878" cy="575207"/>
                        </a:xfrm>
                      </p:grpSpPr>
                      <p:sp>
                        <p:nvSpPr>
                          <p:cNvPr id="104" name="Rectangle: Rounded Corners 103">
                            <a:extLst>
                              <a:ext uri="{FF2B5EF4-FFF2-40B4-BE49-F238E27FC236}">
                                <a16:creationId xmlns:a16="http://schemas.microsoft.com/office/drawing/2014/main" id="{1777DDE2-D3A7-4C5E-BB26-1351394149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27818" y="3322695"/>
                            <a:ext cx="2953875" cy="571652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TextBox 104">
                            <a:extLst>
                              <a:ext uri="{FF2B5EF4-FFF2-40B4-BE49-F238E27FC236}">
                                <a16:creationId xmlns:a16="http://schemas.microsoft.com/office/drawing/2014/main" id="{3EF9A2CE-C5A4-478C-A13E-EEE2F568DD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19253" y="3319140"/>
                            <a:ext cx="3170878" cy="5363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4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elif condition</a:t>
                            </a:r>
                          </a:p>
                        </p:txBody>
                      </p:sp>
                    </p:grpSp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6B1C1FCF-B9C4-4770-BA2A-9083FCD591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04109" y="3592860"/>
                          <a:ext cx="84260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False</a:t>
                          </a:r>
                        </a:p>
                      </p:txBody>
                    </p:sp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660FE884-07EC-45F7-AE91-2A1107FEB8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60729" y="4742192"/>
                          <a:ext cx="79290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True</a:t>
                          </a:r>
                        </a:p>
                      </p:txBody>
                    </p:sp>
                  </p:grp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B4BAC1E0-ACE2-477D-AB09-9FFFBBAC9736}"/>
                          </a:ext>
                        </a:extLst>
                      </p:cNvPr>
                      <p:cNvCxnSpPr>
                        <a:cxnSpLocks/>
                        <a:stCxn id="87" idx="3"/>
                        <a:endCxn id="84" idx="1"/>
                      </p:cNvCxnSpPr>
                      <p:nvPr/>
                    </p:nvCxnSpPr>
                    <p:spPr>
                      <a:xfrm>
                        <a:off x="3223191" y="7587491"/>
                        <a:ext cx="3131557" cy="31071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4D537216-999D-4045-8E48-A5E6EA2B56EC}"/>
                        </a:ext>
                      </a:extLst>
                    </p:cNvPr>
                    <p:cNvCxnSpPr>
                      <a:cxnSpLocks/>
                      <a:endCxn id="81" idx="0"/>
                    </p:cNvCxnSpPr>
                    <p:nvPr/>
                  </p:nvCxnSpPr>
                  <p:spPr>
                    <a:xfrm flipH="1">
                      <a:off x="5051698" y="6046245"/>
                      <a:ext cx="7238" cy="64035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BC0AADB3-693C-44C6-A117-3A5660424A7F}"/>
                      </a:ext>
                    </a:extLst>
                  </p:cNvPr>
                  <p:cNvSpPr/>
                  <p:nvPr/>
                </p:nvSpPr>
                <p:spPr>
                  <a:xfrm>
                    <a:off x="2231595" y="7099810"/>
                    <a:ext cx="822662" cy="5573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E490486-DA8E-461B-9B12-F6C316E2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671" y="7100169"/>
                    <a:ext cx="7622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Stop</a:t>
                    </a:r>
                  </a:p>
                </p:txBody>
              </p: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918471C6-6138-48B3-82A1-D48671A16B45}"/>
                      </a:ext>
                    </a:extLst>
                  </p:cNvPr>
                  <p:cNvCxnSpPr>
                    <a:cxnSpLocks/>
                    <a:stCxn id="110" idx="2"/>
                    <a:endCxn id="88" idx="0"/>
                  </p:cNvCxnSpPr>
                  <p:nvPr/>
                </p:nvCxnSpPr>
                <p:spPr>
                  <a:xfrm>
                    <a:off x="2629802" y="5862441"/>
                    <a:ext cx="0" cy="12377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1CF5C67-2F14-438C-A37D-60418DA5925F}"/>
                    </a:ext>
                  </a:extLst>
                </p:cNvPr>
                <p:cNvSpPr txBox="1"/>
                <p:nvPr/>
              </p:nvSpPr>
              <p:spPr>
                <a:xfrm>
                  <a:off x="3238703" y="5763520"/>
                  <a:ext cx="1956144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Body of elif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97B33F6-C69B-43B7-9BDD-CA19DADD4CB2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183183" y="4933905"/>
                  <a:ext cx="6838" cy="13857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F3F97DB-1230-4E5C-B17F-5EBA0ECF6C59}"/>
                    </a:ext>
                  </a:extLst>
                </p:cNvPr>
                <p:cNvSpPr txBox="1"/>
                <p:nvPr/>
              </p:nvSpPr>
              <p:spPr>
                <a:xfrm>
                  <a:off x="5215309" y="4532132"/>
                  <a:ext cx="755083" cy="397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False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89C72AB2-B62E-4298-8752-C735D8C71C3C}"/>
                    </a:ext>
                  </a:extLst>
                </p:cNvPr>
                <p:cNvSpPr/>
                <p:nvPr/>
              </p:nvSpPr>
              <p:spPr>
                <a:xfrm>
                  <a:off x="5384478" y="6319645"/>
                  <a:ext cx="1611086" cy="49202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725456DD-A37A-4DE7-A7A7-C360C915E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5" y="6239390"/>
                  <a:ext cx="0" cy="32626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31D36E-C906-45D0-92F6-5DFD6747F268}"/>
              </a:ext>
            </a:extLst>
          </p:cNvPr>
          <p:cNvSpPr txBox="1"/>
          <p:nvPr/>
        </p:nvSpPr>
        <p:spPr>
          <a:xfrm>
            <a:off x="99039" y="95191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if....elif....else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Used for evaluating multiple conditions</a:t>
            </a:r>
          </a:p>
        </p:txBody>
      </p:sp>
    </p:spTree>
    <p:extLst>
      <p:ext uri="{BB962C8B-B14F-4D97-AF65-F5344CB8AC3E}">
        <p14:creationId xmlns:p14="http://schemas.microsoft.com/office/powerpoint/2010/main" val="101801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if....elif....else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BA17D-C91E-405F-B99B-2AAD037EECEB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E4C78-EE60-4BE2-BF99-7FCC6AE5FD0D}"/>
              </a:ext>
            </a:extLst>
          </p:cNvPr>
          <p:cNvSpPr txBox="1"/>
          <p:nvPr/>
        </p:nvSpPr>
        <p:spPr>
          <a:xfrm>
            <a:off x="3674048" y="2405113"/>
            <a:ext cx="2203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5619-ECA8-494D-9A0B-73D3737E560C}"/>
              </a:ext>
            </a:extLst>
          </p:cNvPr>
          <p:cNvSpPr txBox="1"/>
          <p:nvPr/>
        </p:nvSpPr>
        <p:spPr>
          <a:xfrm>
            <a:off x="2997395" y="1902691"/>
            <a:ext cx="23427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DABFF-4474-4A3C-B4A2-CD7477477081}"/>
              </a:ext>
            </a:extLst>
          </p:cNvPr>
          <p:cNvSpPr txBox="1"/>
          <p:nvPr/>
        </p:nvSpPr>
        <p:spPr>
          <a:xfrm>
            <a:off x="3680734" y="3490531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F05E7-3581-43FA-B96E-9CDF015E9321}"/>
              </a:ext>
            </a:extLst>
          </p:cNvPr>
          <p:cNvSpPr txBox="1"/>
          <p:nvPr/>
        </p:nvSpPr>
        <p:spPr>
          <a:xfrm>
            <a:off x="2997394" y="3004123"/>
            <a:ext cx="26499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elif &lt;condition&gt;: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B52DD-A747-40B6-9D4B-3E1155360E65}"/>
              </a:ext>
            </a:extLst>
          </p:cNvPr>
          <p:cNvSpPr txBox="1"/>
          <p:nvPr/>
        </p:nvSpPr>
        <p:spPr>
          <a:xfrm>
            <a:off x="3680734" y="4445662"/>
            <a:ext cx="2203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&lt;statements&gt;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C041B-0E4E-43CA-9F97-64AB7B2F742E}"/>
              </a:ext>
            </a:extLst>
          </p:cNvPr>
          <p:cNvSpPr txBox="1"/>
          <p:nvPr/>
        </p:nvSpPr>
        <p:spPr>
          <a:xfrm>
            <a:off x="2997394" y="4000300"/>
            <a:ext cx="2602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913E3-2562-453D-97C5-308818A6CE96}"/>
              </a:ext>
            </a:extLst>
          </p:cNvPr>
          <p:cNvSpPr txBox="1"/>
          <p:nvPr/>
        </p:nvSpPr>
        <p:spPr>
          <a:xfrm>
            <a:off x="99038" y="549495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if, elif, and else are three separate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15720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1" y="1470345"/>
            <a:ext cx="863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different data structures available in Python that can be helpful in handling data effectively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313785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and implement the concept of decision making in Python using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2651E-03C2-4AB8-850A-F25AA7D6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2533633"/>
            <a:ext cx="4991797" cy="249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E02514-59A5-4C11-A545-245E48AC79E2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 for the below ‘if....elif....else’ statements?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64E68-86A3-4025-B0B5-EDED23C549E6}"/>
              </a:ext>
            </a:extLst>
          </p:cNvPr>
          <p:cNvSpPr txBox="1"/>
          <p:nvPr/>
        </p:nvSpPr>
        <p:spPr>
          <a:xfrm>
            <a:off x="3895191" y="569489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90809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Nested Conditional Statements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2514-59A5-4C11-A545-245E48AC79E2}"/>
              </a:ext>
            </a:extLst>
          </p:cNvPr>
          <p:cNvSpPr txBox="1"/>
          <p:nvPr/>
        </p:nvSpPr>
        <p:spPr>
          <a:xfrm>
            <a:off x="99039" y="1248474"/>
            <a:ext cx="89663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would be the output for the below nested conditional statements?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64E68-86A3-4025-B0B5-EDED23C549E6}"/>
              </a:ext>
            </a:extLst>
          </p:cNvPr>
          <p:cNvSpPr txBox="1"/>
          <p:nvPr/>
        </p:nvSpPr>
        <p:spPr>
          <a:xfrm>
            <a:off x="3895191" y="569489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C50BB-0FFA-4A98-AFD9-A8550825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0" y="2387357"/>
            <a:ext cx="4775688" cy="306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1F9F3-BC04-4BE1-9767-E44A606FE1D0}"/>
              </a:ext>
            </a:extLst>
          </p:cNvPr>
          <p:cNvSpPr txBox="1"/>
          <p:nvPr/>
        </p:nvSpPr>
        <p:spPr>
          <a:xfrm>
            <a:off x="5799829" y="3320848"/>
            <a:ext cx="3344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if....elif....else statements within an if statement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F8CFAED-1693-445E-8087-6A313A7ED493}"/>
              </a:ext>
            </a:extLst>
          </p:cNvPr>
          <p:cNvSpPr/>
          <p:nvPr/>
        </p:nvSpPr>
        <p:spPr>
          <a:xfrm>
            <a:off x="5507188" y="3007563"/>
            <a:ext cx="309069" cy="19192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32235" y="1278320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different data structures in Python are 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52408-1B2F-43CE-A104-F61157633988}"/>
              </a:ext>
            </a:extLst>
          </p:cNvPr>
          <p:cNvSpPr txBox="1"/>
          <p:nvPr/>
        </p:nvSpPr>
        <p:spPr>
          <a:xfrm>
            <a:off x="232235" y="2821934"/>
            <a:ext cx="844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conditional statements in Python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308769" y="1069009"/>
            <a:ext cx="349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structures: Arrays, lists, tuples, sets, and 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95737" y="5394603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statements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11193" y="160236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09713" y="5502476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346093" y="1499897"/>
            <a:ext cx="3343318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636770" y="5020139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150F5-EF30-4CE3-B140-0F76A86326B8}"/>
              </a:ext>
            </a:extLst>
          </p:cNvPr>
          <p:cNvSpPr txBox="1"/>
          <p:nvPr/>
        </p:nvSpPr>
        <p:spPr>
          <a:xfrm>
            <a:off x="5569137" y="5917823"/>
            <a:ext cx="2996229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96E0B-3B6B-4C85-828E-EEE3C187F7AC}"/>
              </a:ext>
            </a:extLst>
          </p:cNvPr>
          <p:cNvSpPr txBox="1"/>
          <p:nvPr/>
        </p:nvSpPr>
        <p:spPr>
          <a:xfrm>
            <a:off x="0" y="3034427"/>
            <a:ext cx="411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NumPy arrays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68CD8F-A0A9-4EA5-A129-2D2BD5D091E6}"/>
              </a:ext>
            </a:extLst>
          </p:cNvPr>
          <p:cNvSpPr/>
          <p:nvPr/>
        </p:nvSpPr>
        <p:spPr>
          <a:xfrm>
            <a:off x="4211193" y="3563580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1410A-8879-4CC6-94F1-606C74662061}"/>
              </a:ext>
            </a:extLst>
          </p:cNvPr>
          <p:cNvSpPr txBox="1"/>
          <p:nvPr/>
        </p:nvSpPr>
        <p:spPr>
          <a:xfrm>
            <a:off x="5587270" y="3465314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E456D2-7B0E-422D-8ED5-B904A0D4948E}"/>
              </a:ext>
            </a:extLst>
          </p:cNvPr>
          <p:cNvSpPr/>
          <p:nvPr/>
        </p:nvSpPr>
        <p:spPr>
          <a:xfrm rot="10800000">
            <a:off x="5041613" y="5214292"/>
            <a:ext cx="309069" cy="9030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1992768" y="3105834"/>
            <a:ext cx="515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Structures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Python Data Structures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AFC43-14F9-4287-9CBE-6F92FD58BF43}"/>
              </a:ext>
            </a:extLst>
          </p:cNvPr>
          <p:cNvGrpSpPr/>
          <p:nvPr/>
        </p:nvGrpSpPr>
        <p:grpSpPr>
          <a:xfrm>
            <a:off x="622155" y="2176738"/>
            <a:ext cx="7819257" cy="2735104"/>
            <a:chOff x="2200387" y="2271240"/>
            <a:chExt cx="7819257" cy="27351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68EB51-C11D-440D-B2A8-589B4E99BEEF}"/>
                </a:ext>
              </a:extLst>
            </p:cNvPr>
            <p:cNvSpPr/>
            <p:nvPr/>
          </p:nvSpPr>
          <p:spPr>
            <a:xfrm>
              <a:off x="8231408" y="3982498"/>
              <a:ext cx="1788236" cy="416413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D84FFD5-6C7B-443B-9ECB-07CFF6B1D52B}"/>
                </a:ext>
              </a:extLst>
            </p:cNvPr>
            <p:cNvSpPr/>
            <p:nvPr/>
          </p:nvSpPr>
          <p:spPr>
            <a:xfrm>
              <a:off x="7084163" y="4376098"/>
              <a:ext cx="722293" cy="38329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531A582-7E1E-4744-8D69-1DE2B34DF09C}"/>
                </a:ext>
              </a:extLst>
            </p:cNvPr>
            <p:cNvSpPr/>
            <p:nvPr/>
          </p:nvSpPr>
          <p:spPr>
            <a:xfrm>
              <a:off x="5283344" y="4595459"/>
              <a:ext cx="1026766" cy="41088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05CB07D-F760-4EA7-AD02-7011C28BD244}"/>
                </a:ext>
              </a:extLst>
            </p:cNvPr>
            <p:cNvSpPr/>
            <p:nvPr/>
          </p:nvSpPr>
          <p:spPr>
            <a:xfrm>
              <a:off x="3610450" y="4363035"/>
              <a:ext cx="878157" cy="383295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5D1DCD-8415-442D-9E54-C8C72A09A083}"/>
                </a:ext>
              </a:extLst>
            </p:cNvPr>
            <p:cNvSpPr/>
            <p:nvPr/>
          </p:nvSpPr>
          <p:spPr>
            <a:xfrm>
              <a:off x="2200387" y="3961153"/>
              <a:ext cx="1036935" cy="401882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67A75F3-FD67-4E42-BEF7-CF04883871AC}"/>
                </a:ext>
              </a:extLst>
            </p:cNvPr>
            <p:cNvSpPr/>
            <p:nvPr/>
          </p:nvSpPr>
          <p:spPr>
            <a:xfrm>
              <a:off x="4601429" y="2271240"/>
              <a:ext cx="2323929" cy="389851"/>
            </a:xfrm>
            <a:prstGeom prst="round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034385-B86A-4C91-83DD-9DE08CD08D9C}"/>
              </a:ext>
            </a:extLst>
          </p:cNvPr>
          <p:cNvGrpSpPr/>
          <p:nvPr/>
        </p:nvGrpSpPr>
        <p:grpSpPr>
          <a:xfrm>
            <a:off x="591076" y="2124368"/>
            <a:ext cx="8556223" cy="2807999"/>
            <a:chOff x="2294129" y="1701041"/>
            <a:chExt cx="8556223" cy="2807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2FE554-6CB5-46D9-BE5D-266E5CC372AA}"/>
                </a:ext>
              </a:extLst>
            </p:cNvPr>
            <p:cNvSpPr txBox="1"/>
            <p:nvPr/>
          </p:nvSpPr>
          <p:spPr>
            <a:xfrm>
              <a:off x="4726250" y="1701041"/>
              <a:ext cx="3273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 Structures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E922F4-3FE2-4920-B142-6BDEABC00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38" y="2171695"/>
              <a:ext cx="3045740" cy="1255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1DB217-4D4E-4831-B614-23A48C3C8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828" y="2159348"/>
              <a:ext cx="1715540" cy="1664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E9F455C-1758-4FB9-B3E3-4491F3F0F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147" y="2150106"/>
              <a:ext cx="8790" cy="1899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64C9D-B84D-4C9F-8ABE-3ACE9AE2A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68" y="2171695"/>
              <a:ext cx="1659943" cy="16581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A32F0-5337-4CDE-85FE-57C5B024CD79}"/>
                </a:ext>
              </a:extLst>
            </p:cNvPr>
            <p:cNvSpPr txBox="1"/>
            <p:nvPr/>
          </p:nvSpPr>
          <p:spPr>
            <a:xfrm>
              <a:off x="7176367" y="3790629"/>
              <a:ext cx="10871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Sets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C6FC1D-57F8-49EE-9015-EBD294DC3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1937" y="2171695"/>
              <a:ext cx="3349572" cy="12798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EE4BD7-981A-4563-AB2A-DE2930AFF5B7}"/>
                </a:ext>
              </a:extLst>
            </p:cNvPr>
            <p:cNvSpPr txBox="1"/>
            <p:nvPr/>
          </p:nvSpPr>
          <p:spPr>
            <a:xfrm>
              <a:off x="8316725" y="3429777"/>
              <a:ext cx="25336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Dictionaries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AA4FB0-DE1A-4259-A1E9-94F9C908AD3E}"/>
                </a:ext>
              </a:extLst>
            </p:cNvPr>
            <p:cNvSpPr txBox="1"/>
            <p:nvPr/>
          </p:nvSpPr>
          <p:spPr>
            <a:xfrm>
              <a:off x="2294129" y="3373008"/>
              <a:ext cx="15539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Arrays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4FFD1D-6187-42B3-BC41-96464D1CE5DA}"/>
                </a:ext>
              </a:extLst>
            </p:cNvPr>
            <p:cNvSpPr txBox="1"/>
            <p:nvPr/>
          </p:nvSpPr>
          <p:spPr>
            <a:xfrm>
              <a:off x="3732702" y="3775439"/>
              <a:ext cx="11207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Lists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4E8291-3695-4A48-B183-C68EFFF9C944}"/>
                </a:ext>
              </a:extLst>
            </p:cNvPr>
            <p:cNvSpPr txBox="1"/>
            <p:nvPr/>
          </p:nvSpPr>
          <p:spPr>
            <a:xfrm>
              <a:off x="5375261" y="4016597"/>
              <a:ext cx="15539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3B0C3-9BC1-4CEE-84AD-B640D9DE5438}"/>
              </a:ext>
            </a:extLst>
          </p:cNvPr>
          <p:cNvSpPr txBox="1"/>
          <p:nvPr/>
        </p:nvSpPr>
        <p:spPr>
          <a:xfrm>
            <a:off x="99039" y="1248474"/>
            <a:ext cx="8717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Arrays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Can be used to store only elements of a specific data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113E7-5CA7-4255-AC85-3A29573EBC99}"/>
              </a:ext>
            </a:extLst>
          </p:cNvPr>
          <p:cNvSpPr txBox="1"/>
          <p:nvPr/>
        </p:nvSpPr>
        <p:spPr>
          <a:xfrm>
            <a:off x="849498" y="360884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Ordered: Elements in an array can be indexed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FF5A4-9A8B-4FD2-96C5-AD04B01D587F}"/>
              </a:ext>
            </a:extLst>
          </p:cNvPr>
          <p:cNvSpPr txBox="1"/>
          <p:nvPr/>
        </p:nvSpPr>
        <p:spPr>
          <a:xfrm>
            <a:off x="849497" y="4632534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Mutable: Elements in an array can be altered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DC58F-1392-420A-AED2-F3676DAEE4B2}"/>
              </a:ext>
            </a:extLst>
          </p:cNvPr>
          <p:cNvSpPr txBox="1"/>
          <p:nvPr/>
        </p:nvSpPr>
        <p:spPr>
          <a:xfrm>
            <a:off x="99039" y="2852925"/>
            <a:ext cx="7970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14511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3B0C3-9BC1-4CEE-84AD-B640D9DE5438}"/>
              </a:ext>
            </a:extLst>
          </p:cNvPr>
          <p:cNvSpPr txBox="1"/>
          <p:nvPr/>
        </p:nvSpPr>
        <p:spPr>
          <a:xfrm>
            <a:off x="99039" y="1248474"/>
            <a:ext cx="87179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Visual representation of an array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D7979-AD0A-45B3-AC55-9624A039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53" y="2200040"/>
            <a:ext cx="6023094" cy="36501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358CE9-4148-4C48-AEE7-D08060B80FB2}"/>
              </a:ext>
            </a:extLst>
          </p:cNvPr>
          <p:cNvGrpSpPr/>
          <p:nvPr/>
        </p:nvGrpSpPr>
        <p:grpSpPr>
          <a:xfrm>
            <a:off x="2268920" y="6232565"/>
            <a:ext cx="4378171" cy="320748"/>
            <a:chOff x="643119" y="6142784"/>
            <a:chExt cx="4378171" cy="3207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D4C1E7-8BB6-43E4-81C1-11D23B4BB196}"/>
                </a:ext>
              </a:extLst>
            </p:cNvPr>
            <p:cNvSpPr txBox="1"/>
            <p:nvPr/>
          </p:nvSpPr>
          <p:spPr>
            <a:xfrm>
              <a:off x="1768436" y="6155755"/>
              <a:ext cx="3252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https://pimylifeup.com/python-arrays/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89A911-AE77-46A2-8F4C-832C3B6F39D4}"/>
                </a:ext>
              </a:extLst>
            </p:cNvPr>
            <p:cNvSpPr txBox="1"/>
            <p:nvPr/>
          </p:nvSpPr>
          <p:spPr>
            <a:xfrm>
              <a:off x="643119" y="6142784"/>
              <a:ext cx="136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Figure Source: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9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3CC0B-CC6B-420C-938A-41BFBBA26E5C}"/>
              </a:ext>
            </a:extLst>
          </p:cNvPr>
          <p:cNvSpPr txBox="1"/>
          <p:nvPr/>
        </p:nvSpPr>
        <p:spPr>
          <a:xfrm>
            <a:off x="247860" y="1239915"/>
            <a:ext cx="8433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type that an array must hold is specified using the type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36BDD-127E-43A8-94F5-8DDCFE056AD8}"/>
              </a:ext>
            </a:extLst>
          </p:cNvPr>
          <p:cNvSpPr txBox="1"/>
          <p:nvPr/>
        </p:nvSpPr>
        <p:spPr>
          <a:xfrm>
            <a:off x="846164" y="2440742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‘f’ for float 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39F15-3F83-4FBB-9478-F9EFF2F0AEA4}"/>
              </a:ext>
            </a:extLst>
          </p:cNvPr>
          <p:cNvSpPr txBox="1"/>
          <p:nvPr/>
        </p:nvSpPr>
        <p:spPr>
          <a:xfrm>
            <a:off x="846164" y="3387254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‘d’ for double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2EB68-F8F3-42E3-824A-171FE06F1FF7}"/>
              </a:ext>
            </a:extLst>
          </p:cNvPr>
          <p:cNvSpPr txBox="1"/>
          <p:nvPr/>
        </p:nvSpPr>
        <p:spPr>
          <a:xfrm>
            <a:off x="846164" y="4333766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‘i’ for signed int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FE2F5-71F6-4F3D-90AD-F527764ECDD0}"/>
              </a:ext>
            </a:extLst>
          </p:cNvPr>
          <p:cNvSpPr txBox="1"/>
          <p:nvPr/>
        </p:nvSpPr>
        <p:spPr>
          <a:xfrm>
            <a:off x="846164" y="5280278"/>
            <a:ext cx="79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‘I’ for unsigned int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56544-EC79-4AE4-859F-20BC58355FE6}"/>
              </a:ext>
            </a:extLst>
          </p:cNvPr>
          <p:cNvSpPr txBox="1"/>
          <p:nvPr/>
        </p:nvSpPr>
        <p:spPr>
          <a:xfrm>
            <a:off x="4148908" y="2929387"/>
            <a:ext cx="26889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Floating numbers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831E2A5-E0B1-43B3-829E-C34B6A514F9A}"/>
              </a:ext>
            </a:extLst>
          </p:cNvPr>
          <p:cNvSpPr/>
          <p:nvPr/>
        </p:nvSpPr>
        <p:spPr>
          <a:xfrm>
            <a:off x="3839839" y="2686406"/>
            <a:ext cx="309069" cy="10023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524D2C-F4B5-4E94-BFE8-A513001DC756}"/>
              </a:ext>
            </a:extLst>
          </p:cNvPr>
          <p:cNvSpPr txBox="1"/>
          <p:nvPr/>
        </p:nvSpPr>
        <p:spPr>
          <a:xfrm>
            <a:off x="4722848" y="4822410"/>
            <a:ext cx="1353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Integers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02B779C-CD83-4C6C-BB39-3A677B43D4AA}"/>
              </a:ext>
            </a:extLst>
          </p:cNvPr>
          <p:cNvSpPr/>
          <p:nvPr/>
        </p:nvSpPr>
        <p:spPr>
          <a:xfrm>
            <a:off x="4379976" y="4567444"/>
            <a:ext cx="309069" cy="10023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123986</TotalTime>
  <Words>927</Words>
  <Application>Microsoft Office PowerPoint</Application>
  <PresentationFormat>On-screen Show (4:3)</PresentationFormat>
  <Paragraphs>207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PowerPoint Presentation</vt:lpstr>
      <vt:lpstr>Python Data Structures</vt:lpstr>
      <vt:lpstr>Arrays</vt:lpstr>
      <vt:lpstr>Arrays</vt:lpstr>
      <vt:lpstr>Arrays</vt:lpstr>
      <vt:lpstr>Arrays</vt:lpstr>
      <vt:lpstr>Lists</vt:lpstr>
      <vt:lpstr>Lists</vt:lpstr>
      <vt:lpstr>Tuples</vt:lpstr>
      <vt:lpstr>Tuples</vt:lpstr>
      <vt:lpstr>Sets</vt:lpstr>
      <vt:lpstr>Sets</vt:lpstr>
      <vt:lpstr>Dictionaries</vt:lpstr>
      <vt:lpstr>Dictionaries</vt:lpstr>
      <vt:lpstr>PowerPoint Presentation</vt:lpstr>
      <vt:lpstr>Conditional Statements</vt:lpstr>
      <vt:lpstr>Conditional Statements</vt:lpstr>
      <vt:lpstr>if Statement</vt:lpstr>
      <vt:lpstr>if Statement</vt:lpstr>
      <vt:lpstr>Discussion Exercise</vt:lpstr>
      <vt:lpstr>if....else Statements</vt:lpstr>
      <vt:lpstr>if....else Statements</vt:lpstr>
      <vt:lpstr>Discussion Exercise</vt:lpstr>
      <vt:lpstr>if....elif....else Statements</vt:lpstr>
      <vt:lpstr>if....elif....else Statements</vt:lpstr>
      <vt:lpstr>Discussion Exercise</vt:lpstr>
      <vt:lpstr>Nested Conditional Statements 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1808</cp:revision>
  <cp:lastPrinted>2020-07-23T19:00:31Z</cp:lastPrinted>
  <dcterms:created xsi:type="dcterms:W3CDTF">2010-10-19T21:02:23Z</dcterms:created>
  <dcterms:modified xsi:type="dcterms:W3CDTF">2020-08-21T04:17:12Z</dcterms:modified>
  <cp:category/>
</cp:coreProperties>
</file>