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239A-67FF-4285-81EC-96009CA99A0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5057-4994-47F2-A3DE-7F66A0D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8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7B6FEB-DE50-451A-A95D-CA223EFBD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7" b="452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65A2E-B1C1-4BB1-A659-B41A351C7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82" y="321733"/>
            <a:ext cx="11548533" cy="1831405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ENGR 1330 - Computational Thinking with Data Science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Instructor: Dr. Theodore Cleveland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Teaching Assistant: Farhang forghanparast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8181-DA1F-4762-8CFF-B4D41E567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306963"/>
            <a:ext cx="11545482" cy="3670255"/>
          </a:xfrm>
        </p:spPr>
        <p:txBody>
          <a:bodyPr anchor="b">
            <a:normAutofit/>
          </a:bodyPr>
          <a:lstStyle/>
          <a:p>
            <a:r>
              <a:rPr lang="en-US" sz="9600" i="0" dirty="0">
                <a:solidFill>
                  <a:schemeClr val="bg1"/>
                </a:solidFill>
              </a:rPr>
              <a:t>ANACONDA Setup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CE4163D-D871-46BC-8B5A-BBDC526620B1}"/>
              </a:ext>
            </a:extLst>
          </p:cNvPr>
          <p:cNvSpPr txBox="1">
            <a:spLocks/>
          </p:cNvSpPr>
          <p:nvPr/>
        </p:nvSpPr>
        <p:spPr>
          <a:xfrm>
            <a:off x="8985670" y="6467200"/>
            <a:ext cx="3206330" cy="378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Tuesday Aug 25</a:t>
            </a:r>
            <a:r>
              <a:rPr lang="en-US" sz="2000" b="1" baseline="30000" dirty="0">
                <a:solidFill>
                  <a:schemeClr val="bg1"/>
                </a:solidFill>
              </a:rPr>
              <a:t>th</a:t>
            </a:r>
            <a:r>
              <a:rPr lang="en-US" sz="2000" b="1" dirty="0">
                <a:solidFill>
                  <a:schemeClr val="bg1"/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63302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062BE4CC-E9B2-4666-A643-DEE3BA08A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105BA1-CC55-46E6-88E7-83F007A2D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1" b="1"/>
          <a:stretch/>
        </p:blipFill>
        <p:spPr>
          <a:xfrm>
            <a:off x="0" y="148601"/>
            <a:ext cx="12196991" cy="65634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050C65-04DB-44EC-ABE8-B6E97BA85F50}"/>
              </a:ext>
            </a:extLst>
          </p:cNvPr>
          <p:cNvSpPr txBox="1">
            <a:spLocks/>
          </p:cNvSpPr>
          <p:nvPr/>
        </p:nvSpPr>
        <p:spPr>
          <a:xfrm>
            <a:off x="8964893" y="4256201"/>
            <a:ext cx="3148552" cy="402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Various useful learning modules under the “Learning” tab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847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230F2-A3D2-4CDC-A8A7-9C2E7378F5B3}"/>
              </a:ext>
            </a:extLst>
          </p:cNvPr>
          <p:cNvSpPr/>
          <p:nvPr/>
        </p:nvSpPr>
        <p:spPr>
          <a:xfrm>
            <a:off x="3048" y="0"/>
            <a:ext cx="12181270" cy="758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7C4DD-5818-43C4-B6E3-0B14E39CC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9" r="-1" b="8799"/>
          <a:stretch/>
        </p:blipFill>
        <p:spPr>
          <a:xfrm>
            <a:off x="3068" y="565608"/>
            <a:ext cx="1218895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42605-05B6-4A9F-B2AB-17EC9F2A4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303" y="-688563"/>
            <a:ext cx="9088310" cy="170157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your attention…</a:t>
            </a:r>
          </a:p>
        </p:txBody>
      </p:sp>
    </p:spTree>
    <p:extLst>
      <p:ext uri="{BB962C8B-B14F-4D97-AF65-F5344CB8AC3E}">
        <p14:creationId xmlns:p14="http://schemas.microsoft.com/office/powerpoint/2010/main" val="49149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A7B8D-3282-4DEE-9F47-175AA098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8" y="-2084942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First steps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BB2C-8ED9-4E6F-8754-5D6701AB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16" y="2549274"/>
            <a:ext cx="4871213" cy="402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Let’s discuss Anaconda-</a:t>
            </a:r>
            <a:br>
              <a:rPr lang="en-US" sz="2000" dirty="0"/>
            </a:br>
            <a:r>
              <a:rPr lang="en-US" sz="2000" dirty="0"/>
              <a:t>The World's Most Popular Data Science Platform</a:t>
            </a:r>
          </a:p>
          <a:p>
            <a:r>
              <a:rPr lang="en-US" sz="2000" u="sng" dirty="0"/>
              <a:t>Anaconda is not Python</a:t>
            </a:r>
          </a:p>
          <a:p>
            <a:r>
              <a:rPr lang="en-US" sz="2000" dirty="0"/>
              <a:t>An environment for developing Python and R projects</a:t>
            </a:r>
          </a:p>
          <a:p>
            <a:r>
              <a:rPr lang="en-US" sz="2000" dirty="0"/>
              <a:t>Optimized for data science</a:t>
            </a:r>
          </a:p>
        </p:txBody>
      </p:sp>
      <p:pic>
        <p:nvPicPr>
          <p:cNvPr id="7" name="Picture 6" descr="A close up of a reptile&#10;&#10;Description automatically generated">
            <a:extLst>
              <a:ext uri="{FF2B5EF4-FFF2-40B4-BE49-F238E27FC236}">
                <a16:creationId xmlns:a16="http://schemas.microsoft.com/office/drawing/2014/main" id="{AD91AAC5-B14B-4896-A5FC-F88F3FE95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36" y="0"/>
            <a:ext cx="6237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B95DA4-C28A-42FC-861C-59E97964A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6C359DC-FF88-40E4-A7DE-EA52189821B4}"/>
              </a:ext>
            </a:extLst>
          </p:cNvPr>
          <p:cNvSpPr/>
          <p:nvPr/>
        </p:nvSpPr>
        <p:spPr>
          <a:xfrm rot="13984279">
            <a:off x="1789367" y="618530"/>
            <a:ext cx="1216535" cy="341620"/>
          </a:xfrm>
          <a:prstGeom prst="rightArrow">
            <a:avLst>
              <a:gd name="adj1" fmla="val 50000"/>
              <a:gd name="adj2" fmla="val 104837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DE91A-F8A1-4CC8-841C-8BD5A40AD1D5}"/>
              </a:ext>
            </a:extLst>
          </p:cNvPr>
          <p:cNvSpPr txBox="1"/>
          <p:nvPr/>
        </p:nvSpPr>
        <p:spPr>
          <a:xfrm>
            <a:off x="3026004" y="1102936"/>
            <a:ext cx="297887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 to </a:t>
            </a:r>
            <a:r>
              <a:rPr lang="en-US" u="sng" dirty="0"/>
              <a:t>anaconda.com</a:t>
            </a:r>
          </a:p>
        </p:txBody>
      </p:sp>
    </p:spTree>
    <p:extLst>
      <p:ext uri="{BB962C8B-B14F-4D97-AF65-F5344CB8AC3E}">
        <p14:creationId xmlns:p14="http://schemas.microsoft.com/office/powerpoint/2010/main" val="391229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1BF6AF-BC17-4BF4-83BC-A47246F0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0"/>
          <a:stretch/>
        </p:blipFill>
        <p:spPr>
          <a:xfrm>
            <a:off x="0" y="-1"/>
            <a:ext cx="8122596" cy="685343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88BA5D7-615E-4699-9A04-688A95CD3ECF}"/>
              </a:ext>
            </a:extLst>
          </p:cNvPr>
          <p:cNvSpPr/>
          <p:nvPr/>
        </p:nvSpPr>
        <p:spPr>
          <a:xfrm rot="13984279">
            <a:off x="3278802" y="1532930"/>
            <a:ext cx="1216535" cy="341620"/>
          </a:xfrm>
          <a:prstGeom prst="rightArrow">
            <a:avLst>
              <a:gd name="adj1" fmla="val 50000"/>
              <a:gd name="adj2" fmla="val 104837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6580E-9D0D-4589-8507-EC0F6F5EBA62}"/>
              </a:ext>
            </a:extLst>
          </p:cNvPr>
          <p:cNvSpPr txBox="1"/>
          <p:nvPr/>
        </p:nvSpPr>
        <p:spPr>
          <a:xfrm>
            <a:off x="4515438" y="2017336"/>
            <a:ext cx="360715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Click on “Products”</a:t>
            </a:r>
          </a:p>
          <a:p>
            <a:r>
              <a:rPr lang="en-US" dirty="0"/>
              <a:t>2. Choose “Individual Edition”</a:t>
            </a:r>
          </a:p>
        </p:txBody>
      </p:sp>
    </p:spTree>
    <p:extLst>
      <p:ext uri="{BB962C8B-B14F-4D97-AF65-F5344CB8AC3E}">
        <p14:creationId xmlns:p14="http://schemas.microsoft.com/office/powerpoint/2010/main" val="45452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28A08D-F79A-41EE-ABB6-97C950D56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7583-09E4-4FF8-93C1-A2423C66FC1C}"/>
              </a:ext>
            </a:extLst>
          </p:cNvPr>
          <p:cNvSpPr/>
          <p:nvPr/>
        </p:nvSpPr>
        <p:spPr>
          <a:xfrm rot="6958495">
            <a:off x="1563123" y="3342877"/>
            <a:ext cx="1216535" cy="341620"/>
          </a:xfrm>
          <a:prstGeom prst="rightArrow">
            <a:avLst>
              <a:gd name="adj1" fmla="val 50000"/>
              <a:gd name="adj2" fmla="val 104837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0B7DF-020B-4C1D-8D00-D8EAEC266A34}"/>
              </a:ext>
            </a:extLst>
          </p:cNvPr>
          <p:cNvSpPr txBox="1"/>
          <p:nvPr/>
        </p:nvSpPr>
        <p:spPr>
          <a:xfrm>
            <a:off x="2487319" y="2245721"/>
            <a:ext cx="360715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Choose the right version and download 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5E07922-1AE1-4767-B9C0-569D24350910}"/>
              </a:ext>
            </a:extLst>
          </p:cNvPr>
          <p:cNvSpPr/>
          <p:nvPr/>
        </p:nvSpPr>
        <p:spPr>
          <a:xfrm rot="3399681">
            <a:off x="3187475" y="3323286"/>
            <a:ext cx="1216535" cy="341620"/>
          </a:xfrm>
          <a:prstGeom prst="rightArrow">
            <a:avLst>
              <a:gd name="adj1" fmla="val 50000"/>
              <a:gd name="adj2" fmla="val 104837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looking at his reflection in a mirror&#10;&#10;Description automatically generated">
            <a:extLst>
              <a:ext uri="{FF2B5EF4-FFF2-40B4-BE49-F238E27FC236}">
                <a16:creationId xmlns:a16="http://schemas.microsoft.com/office/drawing/2014/main" id="{982DB566-CA51-464D-8BC9-445D2C498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1F0CFE-837D-430B-BF51-530A958C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8" y="-2084942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It will take a while …</a:t>
            </a:r>
          </a:p>
        </p:txBody>
      </p:sp>
    </p:spTree>
    <p:extLst>
      <p:ext uri="{BB962C8B-B14F-4D97-AF65-F5344CB8AC3E}">
        <p14:creationId xmlns:p14="http://schemas.microsoft.com/office/powerpoint/2010/main" val="8266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B19B67-18DD-4C68-B7EE-6CB439265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6" y="0"/>
            <a:ext cx="5490438" cy="4270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BE1781-1EED-4BF3-AB2D-7928249FB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18" y="2476013"/>
            <a:ext cx="5492009" cy="4270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1A55E2-4D4B-4317-B179-3E1C6BB33383}"/>
              </a:ext>
            </a:extLst>
          </p:cNvPr>
          <p:cNvSpPr txBox="1">
            <a:spLocks/>
          </p:cNvSpPr>
          <p:nvPr/>
        </p:nvSpPr>
        <p:spPr>
          <a:xfrm>
            <a:off x="0" y="2135170"/>
            <a:ext cx="4871213" cy="402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Anaconda requires almost 3 GB of free space</a:t>
            </a:r>
          </a:p>
          <a:p>
            <a:r>
              <a:rPr lang="en-US" sz="2000" dirty="0"/>
              <a:t>Install it in a separate folder</a:t>
            </a:r>
          </a:p>
          <a:p>
            <a:r>
              <a:rPr lang="en-US" sz="2000" dirty="0"/>
              <a:t>Preferably on a drive with lots of free memory!</a:t>
            </a:r>
          </a:p>
          <a:p>
            <a:r>
              <a:rPr lang="en-US" sz="2000" dirty="0"/>
              <a:t>It will take a while !</a:t>
            </a:r>
          </a:p>
        </p:txBody>
      </p:sp>
    </p:spTree>
    <p:extLst>
      <p:ext uri="{BB962C8B-B14F-4D97-AF65-F5344CB8AC3E}">
        <p14:creationId xmlns:p14="http://schemas.microsoft.com/office/powerpoint/2010/main" val="17629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C50141-BAE6-4C30-A70E-44A6D94F4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r="371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3D6FB2-6315-497C-AF35-07F655FFD3C7}"/>
              </a:ext>
            </a:extLst>
          </p:cNvPr>
          <p:cNvSpPr txBox="1">
            <a:spLocks/>
          </p:cNvSpPr>
          <p:nvPr/>
        </p:nvSpPr>
        <p:spPr>
          <a:xfrm>
            <a:off x="6730738" y="3209825"/>
            <a:ext cx="4871213" cy="402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Anaconda Navigator brings together several applications</a:t>
            </a:r>
          </a:p>
          <a:p>
            <a:pPr lvl="1"/>
            <a:r>
              <a:rPr lang="en-US" sz="1600" dirty="0"/>
              <a:t>They can also be run separately</a:t>
            </a:r>
          </a:p>
        </p:txBody>
      </p:sp>
    </p:spTree>
    <p:extLst>
      <p:ext uri="{BB962C8B-B14F-4D97-AF65-F5344CB8AC3E}">
        <p14:creationId xmlns:p14="http://schemas.microsoft.com/office/powerpoint/2010/main" val="127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31F9B-FB46-4050-87DD-52CFBAC5E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r="395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72284B-A14B-4F9D-AE59-789D9D1E43FF}"/>
              </a:ext>
            </a:extLst>
          </p:cNvPr>
          <p:cNvSpPr txBox="1">
            <a:spLocks/>
          </p:cNvSpPr>
          <p:nvPr/>
        </p:nvSpPr>
        <p:spPr>
          <a:xfrm>
            <a:off x="0" y="3063711"/>
            <a:ext cx="3148552" cy="16685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Anaconda Navigator allows the installation, removal, or updating of packages and environment set-ups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25906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413824"/>
      </a:dk2>
      <a:lt2>
        <a:srgbClr val="E5E8EA"/>
      </a:lt2>
      <a:accent1>
        <a:srgbClr val="C66826"/>
      </a:accent1>
      <a:accent2>
        <a:srgbClr val="D83839"/>
      </a:accent2>
      <a:accent3>
        <a:srgbClr val="B8A130"/>
      </a:accent3>
      <a:accent4>
        <a:srgbClr val="23B590"/>
      </a:accent4>
      <a:accent5>
        <a:srgbClr val="34B1CA"/>
      </a:accent5>
      <a:accent6>
        <a:srgbClr val="2669C6"/>
      </a:accent6>
      <a:hlink>
        <a:srgbClr val="3E89BD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21891</TotalTime>
  <Words>161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BrushVTI</vt:lpstr>
      <vt:lpstr>ANACONDA Setup</vt:lpstr>
      <vt:lpstr>First steps …</vt:lpstr>
      <vt:lpstr>PowerPoint Presentation</vt:lpstr>
      <vt:lpstr>PowerPoint Presentation</vt:lpstr>
      <vt:lpstr>PowerPoint Presentation</vt:lpstr>
      <vt:lpstr>It will take a while …</vt:lpstr>
      <vt:lpstr>PowerPoint Presentation</vt:lpstr>
      <vt:lpstr>PowerPoint Presentation</vt:lpstr>
      <vt:lpstr>PowerPoint Presentation</vt:lpstr>
      <vt:lpstr>PowerPoint Presentation</vt:lpstr>
      <vt:lpstr>Thank you for your attention…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Labs</dc:title>
  <dc:creator>Forghanparast, Farhang</dc:creator>
  <cp:lastModifiedBy>Farhang Forghanparast</cp:lastModifiedBy>
  <cp:revision>9</cp:revision>
  <dcterms:created xsi:type="dcterms:W3CDTF">2020-08-24T17:44:37Z</dcterms:created>
  <dcterms:modified xsi:type="dcterms:W3CDTF">2021-06-19T22:18:18Z</dcterms:modified>
</cp:coreProperties>
</file>