
<file path=[Content_Types].xml><?xml version="1.0" encoding="utf-8"?>
<Types xmlns="http://schemas.openxmlformats.org/package/2006/content-types">
  <Default Extension="png" ContentType="image/png"/>
  <Default Extension="wmf" ContentType="image/x-wmf"/>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7"/>
  </p:notesMasterIdLst>
  <p:sldIdLst>
    <p:sldId id="256" r:id="rId2"/>
    <p:sldId id="305" r:id="rId3"/>
    <p:sldId id="306" r:id="rId4"/>
    <p:sldId id="309" r:id="rId5"/>
    <p:sldId id="310" r:id="rId6"/>
    <p:sldId id="311" r:id="rId7"/>
    <p:sldId id="314" r:id="rId8"/>
    <p:sldId id="316" r:id="rId9"/>
    <p:sldId id="317" r:id="rId10"/>
    <p:sldId id="318" r:id="rId11"/>
    <p:sldId id="321" r:id="rId12"/>
    <p:sldId id="322" r:id="rId13"/>
    <p:sldId id="324" r:id="rId14"/>
    <p:sldId id="325" r:id="rId15"/>
    <p:sldId id="327" r:id="rId16"/>
    <p:sldId id="328" r:id="rId17"/>
    <p:sldId id="330" r:id="rId18"/>
    <p:sldId id="331" r:id="rId19"/>
    <p:sldId id="335" r:id="rId20"/>
    <p:sldId id="334" r:id="rId21"/>
    <p:sldId id="336" r:id="rId22"/>
    <p:sldId id="337" r:id="rId23"/>
    <p:sldId id="339" r:id="rId24"/>
    <p:sldId id="340" r:id="rId25"/>
    <p:sldId id="341" r:id="rId26"/>
    <p:sldId id="342" r:id="rId27"/>
    <p:sldId id="343" r:id="rId28"/>
    <p:sldId id="344" r:id="rId29"/>
    <p:sldId id="345" r:id="rId30"/>
    <p:sldId id="346" r:id="rId31"/>
    <p:sldId id="348" r:id="rId32"/>
    <p:sldId id="351" r:id="rId33"/>
    <p:sldId id="354" r:id="rId34"/>
    <p:sldId id="355" r:id="rId35"/>
    <p:sldId id="358" r:id="rId36"/>
    <p:sldId id="357" r:id="rId37"/>
    <p:sldId id="359" r:id="rId38"/>
    <p:sldId id="360" r:id="rId39"/>
    <p:sldId id="298" r:id="rId40"/>
    <p:sldId id="299" r:id="rId41"/>
    <p:sldId id="300" r:id="rId42"/>
    <p:sldId id="301" r:id="rId43"/>
    <p:sldId id="302" r:id="rId44"/>
    <p:sldId id="303" r:id="rId45"/>
    <p:sldId id="304"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3515" autoAdjust="0"/>
  </p:normalViewPr>
  <p:slideViewPr>
    <p:cSldViewPr snapToGrid="0">
      <p:cViewPr>
        <p:scale>
          <a:sx n="79" d="100"/>
          <a:sy n="79" d="100"/>
        </p:scale>
        <p:origin x="773"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400" b="1" dirty="0"/>
              <a:t>Example Normalized </a:t>
            </a:r>
            <a:r>
              <a:rPr lang="en-US" sz="2400" b="1" dirty="0" smtClean="0"/>
              <a:t>24-Hour Demand </a:t>
            </a:r>
            <a:r>
              <a:rPr lang="en-US" sz="2400" b="1" dirty="0"/>
              <a:t>Usage  </a:t>
            </a:r>
          </a:p>
        </c:rich>
      </c:tx>
      <c:layout>
        <c:manualLayout>
          <c:xMode val="edge"/>
          <c:yMode val="edge"/>
          <c:x val="0.14312717437559463"/>
          <c:y val="4.464285714285714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57150" cap="rnd">
              <a:solidFill>
                <a:schemeClr val="accent1"/>
              </a:solidFill>
              <a:round/>
            </a:ln>
            <a:effectLst/>
          </c:spPr>
          <c:marker>
            <c:symbol val="none"/>
          </c:marker>
          <c:xVal>
            <c:numRef>
              <c:f>Sheet1!$A$2:$A$26</c:f>
              <c:numCache>
                <c:formatCode>General</c:formatCode>
                <c:ptCount val="25"/>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numCache>
            </c:numRef>
          </c:xVal>
          <c:yVal>
            <c:numRef>
              <c:f>Sheet1!$B$2:$B$26</c:f>
              <c:numCache>
                <c:formatCode>General</c:formatCode>
                <c:ptCount val="25"/>
                <c:pt idx="0">
                  <c:v>0.7</c:v>
                </c:pt>
                <c:pt idx="1">
                  <c:v>0.5</c:v>
                </c:pt>
                <c:pt idx="2">
                  <c:v>0.4</c:v>
                </c:pt>
                <c:pt idx="3">
                  <c:v>0.3</c:v>
                </c:pt>
                <c:pt idx="4">
                  <c:v>0.4</c:v>
                </c:pt>
                <c:pt idx="5">
                  <c:v>0.5</c:v>
                </c:pt>
                <c:pt idx="6">
                  <c:v>1.2</c:v>
                </c:pt>
                <c:pt idx="7">
                  <c:v>1.7</c:v>
                </c:pt>
                <c:pt idx="8">
                  <c:v>1.6</c:v>
                </c:pt>
                <c:pt idx="9">
                  <c:v>1.4</c:v>
                </c:pt>
                <c:pt idx="10">
                  <c:v>1.2</c:v>
                </c:pt>
                <c:pt idx="11">
                  <c:v>1.1000000000000001</c:v>
                </c:pt>
                <c:pt idx="12">
                  <c:v>1</c:v>
                </c:pt>
                <c:pt idx="13">
                  <c:v>1</c:v>
                </c:pt>
                <c:pt idx="14">
                  <c:v>1</c:v>
                </c:pt>
                <c:pt idx="15">
                  <c:v>1</c:v>
                </c:pt>
                <c:pt idx="16">
                  <c:v>1.2</c:v>
                </c:pt>
                <c:pt idx="17">
                  <c:v>1.5</c:v>
                </c:pt>
                <c:pt idx="18">
                  <c:v>1.4</c:v>
                </c:pt>
                <c:pt idx="19">
                  <c:v>1.2</c:v>
                </c:pt>
                <c:pt idx="20">
                  <c:v>1.1000000000000001</c:v>
                </c:pt>
                <c:pt idx="21">
                  <c:v>0.9</c:v>
                </c:pt>
                <c:pt idx="22">
                  <c:v>0.9</c:v>
                </c:pt>
                <c:pt idx="23">
                  <c:v>0.8</c:v>
                </c:pt>
                <c:pt idx="24">
                  <c:v>0.7</c:v>
                </c:pt>
              </c:numCache>
            </c:numRef>
          </c:yVal>
          <c:smooth val="0"/>
        </c:ser>
        <c:dLbls>
          <c:showLegendKey val="0"/>
          <c:showVal val="0"/>
          <c:showCatName val="0"/>
          <c:showSerName val="0"/>
          <c:showPercent val="0"/>
          <c:showBubbleSize val="0"/>
        </c:dLbls>
        <c:axId val="811016664"/>
        <c:axId val="811015488"/>
      </c:scatterChart>
      <c:valAx>
        <c:axId val="811016664"/>
        <c:scaling>
          <c:orientation val="minMax"/>
          <c:max val="24"/>
          <c:min val="0"/>
        </c:scaling>
        <c:delete val="0"/>
        <c:axPos val="b"/>
        <c:majorGridlines>
          <c:spPr>
            <a:ln w="9525" cap="flat" cmpd="sng" algn="ctr">
              <a:solidFill>
                <a:schemeClr val="tx1">
                  <a:lumMod val="15000"/>
                  <a:lumOff val="85000"/>
                </a:schemeClr>
              </a:solidFill>
              <a:round/>
            </a:ln>
            <a:effectLst/>
          </c:spPr>
        </c:majorGridlines>
        <c:numFmt formatCode="General" sourceLinked="1"/>
        <c:majorTickMark val="out"/>
        <c:minorTickMark val="in"/>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811015488"/>
        <c:crosses val="autoZero"/>
        <c:crossBetween val="midCat"/>
        <c:majorUnit val="6"/>
      </c:valAx>
      <c:valAx>
        <c:axId val="811015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81101666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6024F6-DEB1-4D0E-9102-BEA58F9082B7}" type="datetimeFigureOut">
              <a:rPr lang="en-US" smtClean="0"/>
              <a:t>5/31/2018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55C1F-BBF1-44B7-99B5-2BDEAE5433DF}" type="slidenum">
              <a:rPr lang="en-US" smtClean="0"/>
              <a:t>‹#›</a:t>
            </a:fld>
            <a:endParaRPr lang="en-US"/>
          </a:p>
        </p:txBody>
      </p:sp>
    </p:spTree>
    <p:extLst>
      <p:ext uri="{BB962C8B-B14F-4D97-AF65-F5344CB8AC3E}">
        <p14:creationId xmlns:p14="http://schemas.microsoft.com/office/powerpoint/2010/main" val="1106711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B72AED-4F90-4DEE-BF5F-A8897C7CB101}" type="slidenum">
              <a:rPr lang="en-US" altLang="en-US"/>
              <a:pPr/>
              <a:t>1</a:t>
            </a:fld>
            <a:endParaRPr lang="en-US" alt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r>
              <a:rPr lang="en-US" altLang="en-US" dirty="0" smtClean="0"/>
              <a:t>In this module, we are going to present an</a:t>
            </a:r>
            <a:r>
              <a:rPr lang="en-US" altLang="en-US" baseline="0" dirty="0" smtClean="0"/>
              <a:t> introduction, a  brief history, and the theory behind water distribution system modeling. We will also introduce a hypothetical water distribution system called </a:t>
            </a:r>
            <a:r>
              <a:rPr lang="en-US" altLang="en-US" baseline="0" dirty="0" err="1" smtClean="0"/>
              <a:t>SmallWater</a:t>
            </a:r>
            <a:r>
              <a:rPr lang="en-US" altLang="en-US" baseline="0" dirty="0" smtClean="0"/>
              <a:t> USA that will be used as an example for most of our exercises. Before we start on the technical content of this course, we would like to do some introductions and present the logistical aspects of the course.</a:t>
            </a:r>
            <a:endParaRPr lang="en-US" altLang="en-US" dirty="0"/>
          </a:p>
        </p:txBody>
      </p:sp>
    </p:spTree>
    <p:extLst>
      <p:ext uri="{BB962C8B-B14F-4D97-AF65-F5344CB8AC3E}">
        <p14:creationId xmlns:p14="http://schemas.microsoft.com/office/powerpoint/2010/main" val="2785172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some systems, the distribution</a:t>
            </a:r>
            <a:r>
              <a:rPr lang="en-US" baseline="0" dirty="0" smtClean="0"/>
              <a:t> system has been divided into District Metering (or Metered) Areas (DMAs). A DMA is defined as a discrete area of a water distribution network where some boundary valves have been closed and flow meters have been installed so that water usage can be calculated for each area.  DMAs are frequently used in England as part of a leak management program. Using SCADA data to access flow meter data and tank water levels, the temporal water use can be calculated for each DMA. This information can be used to define typical demand patterns for each DMA. </a:t>
            </a:r>
            <a:endParaRPr lang="en-US" dirty="0"/>
          </a:p>
        </p:txBody>
      </p:sp>
      <p:sp>
        <p:nvSpPr>
          <p:cNvPr id="4" name="Slide Number Placeholder 3"/>
          <p:cNvSpPr>
            <a:spLocks noGrp="1"/>
          </p:cNvSpPr>
          <p:nvPr>
            <p:ph type="sldNum" sz="quarter" idx="10"/>
          </p:nvPr>
        </p:nvSpPr>
        <p:spPr/>
        <p:txBody>
          <a:bodyPr/>
          <a:lstStyle/>
          <a:p>
            <a:fld id="{0B9349A7-C8B1-4FD7-80AF-349BDDBC6022}" type="slidenum">
              <a:rPr lang="en-US" smtClean="0"/>
              <a:t>10</a:t>
            </a:fld>
            <a:endParaRPr lang="en-US"/>
          </a:p>
        </p:txBody>
      </p:sp>
    </p:spTree>
    <p:extLst>
      <p:ext uri="{BB962C8B-B14F-4D97-AF65-F5344CB8AC3E}">
        <p14:creationId xmlns:p14="http://schemas.microsoft.com/office/powerpoint/2010/main" val="3907774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EPS, we need to tell the model how the system operates over time.  This is done by a series of rules or controls that define the temporal operation of the system.</a:t>
            </a:r>
          </a:p>
          <a:p>
            <a:r>
              <a:rPr lang="en-US" dirty="0" smtClean="0"/>
              <a:t>The controls specify the status or settings of links (pipes, valves, pumps) based on observed values within the network. In EPANET, </a:t>
            </a:r>
            <a:r>
              <a:rPr lang="en-US" dirty="0" err="1" smtClean="0"/>
              <a:t>teher</a:t>
            </a:r>
            <a:r>
              <a:rPr lang="en-US" dirty="0" smtClean="0"/>
              <a:t> are two types of controls: simple controls and rule based controls.  Rules are input in the Control section under Data in the Browser.   </a:t>
            </a:r>
            <a:endParaRPr lang="en-US" dirty="0"/>
          </a:p>
        </p:txBody>
      </p:sp>
      <p:sp>
        <p:nvSpPr>
          <p:cNvPr id="4" name="Slide Number Placeholder 3"/>
          <p:cNvSpPr>
            <a:spLocks noGrp="1"/>
          </p:cNvSpPr>
          <p:nvPr>
            <p:ph type="sldNum" sz="quarter" idx="10"/>
          </p:nvPr>
        </p:nvSpPr>
        <p:spPr/>
        <p:txBody>
          <a:bodyPr/>
          <a:lstStyle/>
          <a:p>
            <a:fld id="{0B9349A7-C8B1-4FD7-80AF-349BDDBC6022}" type="slidenum">
              <a:rPr lang="en-US" smtClean="0"/>
              <a:t>11</a:t>
            </a:fld>
            <a:endParaRPr lang="en-US"/>
          </a:p>
        </p:txBody>
      </p:sp>
    </p:spTree>
    <p:extLst>
      <p:ext uri="{BB962C8B-B14F-4D97-AF65-F5344CB8AC3E}">
        <p14:creationId xmlns:p14="http://schemas.microsoft.com/office/powerpoint/2010/main" val="1339171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the name implies, Simple controls are less</a:t>
            </a:r>
            <a:r>
              <a:rPr lang="en-US" baseline="0" dirty="0" smtClean="0"/>
              <a:t> complex rules that define the operation.  Each simple control changes the status or setting for a particular link based on the four observed </a:t>
            </a:r>
            <a:r>
              <a:rPr lang="en-US" baseline="0" dirty="0" err="1" smtClean="0"/>
              <a:t>vaues</a:t>
            </a:r>
            <a:r>
              <a:rPr lang="en-US" baseline="0" dirty="0" smtClean="0"/>
              <a:t> (water level, pressure, time or time of day).  There is no limit on the number of simple controls that can be used in the model. </a:t>
            </a:r>
            <a:endParaRPr lang="en-US" dirty="0"/>
          </a:p>
        </p:txBody>
      </p:sp>
      <p:sp>
        <p:nvSpPr>
          <p:cNvPr id="4" name="Slide Number Placeholder 3"/>
          <p:cNvSpPr>
            <a:spLocks noGrp="1"/>
          </p:cNvSpPr>
          <p:nvPr>
            <p:ph type="sldNum" sz="quarter" idx="10"/>
          </p:nvPr>
        </p:nvSpPr>
        <p:spPr/>
        <p:txBody>
          <a:bodyPr/>
          <a:lstStyle/>
          <a:p>
            <a:fld id="{0B9349A7-C8B1-4FD7-80AF-349BDDBC6022}" type="slidenum">
              <a:rPr lang="en-US" smtClean="0"/>
              <a:t>12</a:t>
            </a:fld>
            <a:endParaRPr lang="en-US"/>
          </a:p>
        </p:txBody>
      </p:sp>
    </p:spTree>
    <p:extLst>
      <p:ext uri="{BB962C8B-B14F-4D97-AF65-F5344CB8AC3E}">
        <p14:creationId xmlns:p14="http://schemas.microsoft.com/office/powerpoint/2010/main" val="295039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Following are some examples of sim[le controls. Note that level controls are stated in terms of the height of water above the tank bottom, not the elevation (total head) of the water surface.</a:t>
            </a:r>
            <a:r>
              <a:rPr lang="en-US" sz="900" dirty="0" smtClean="0">
                <a:solidFill>
                  <a:srgbClr val="000000"/>
                </a:solidFill>
              </a:rPr>
              <a:t/>
            </a:r>
            <a:br>
              <a:rPr lang="en-US" sz="900" dirty="0" smtClean="0">
                <a:solidFill>
                  <a:srgbClr val="000000"/>
                </a:solidFill>
              </a:rPr>
            </a:br>
            <a:endParaRPr lang="en-US" dirty="0" smtClean="0"/>
          </a:p>
          <a:p>
            <a:endParaRPr lang="en-US" dirty="0"/>
          </a:p>
        </p:txBody>
      </p:sp>
      <p:sp>
        <p:nvSpPr>
          <p:cNvPr id="4" name="Slide Number Placeholder 3"/>
          <p:cNvSpPr>
            <a:spLocks noGrp="1"/>
          </p:cNvSpPr>
          <p:nvPr>
            <p:ph type="sldNum" sz="quarter" idx="10"/>
          </p:nvPr>
        </p:nvSpPr>
        <p:spPr/>
        <p:txBody>
          <a:bodyPr/>
          <a:lstStyle/>
          <a:p>
            <a:fld id="{0B9349A7-C8B1-4FD7-80AF-349BDDBC6022}" type="slidenum">
              <a:rPr lang="en-US" smtClean="0"/>
              <a:t>13</a:t>
            </a:fld>
            <a:endParaRPr lang="en-US"/>
          </a:p>
        </p:txBody>
      </p:sp>
    </p:spTree>
    <p:extLst>
      <p:ext uri="{BB962C8B-B14F-4D97-AF65-F5344CB8AC3E}">
        <p14:creationId xmlns:p14="http://schemas.microsoft.com/office/powerpoint/2010/main" val="2375417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Rule-based controls provide the user with the ability to define more complex situations.  It allows for almost</a:t>
            </a:r>
            <a:r>
              <a:rPr lang="en-US" baseline="0" dirty="0" smtClean="0"/>
              <a:t> unlimited Boolean type statements (IF, THEN, AND, OR).  AS a result user has a very wide range of options for specifying rules.  See following slide for examples.</a:t>
            </a:r>
            <a:endParaRPr lang="en-US" dirty="0"/>
          </a:p>
        </p:txBody>
      </p:sp>
      <p:sp>
        <p:nvSpPr>
          <p:cNvPr id="4" name="Slide Number Placeholder 3"/>
          <p:cNvSpPr>
            <a:spLocks noGrp="1"/>
          </p:cNvSpPr>
          <p:nvPr>
            <p:ph type="sldNum" sz="quarter" idx="10"/>
          </p:nvPr>
        </p:nvSpPr>
        <p:spPr/>
        <p:txBody>
          <a:bodyPr/>
          <a:lstStyle/>
          <a:p>
            <a:fld id="{0B9349A7-C8B1-4FD7-80AF-349BDDBC6022}" type="slidenum">
              <a:rPr lang="en-US" smtClean="0"/>
              <a:t>14</a:t>
            </a:fld>
            <a:endParaRPr lang="en-US"/>
          </a:p>
        </p:txBody>
      </p:sp>
    </p:spTree>
    <p:extLst>
      <p:ext uri="{BB962C8B-B14F-4D97-AF65-F5344CB8AC3E}">
        <p14:creationId xmlns:p14="http://schemas.microsoft.com/office/powerpoint/2010/main" val="38126020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 some examples</a:t>
            </a:r>
            <a:r>
              <a:rPr lang="en-US" baseline="0" dirty="0" smtClean="0"/>
              <a:t> of rule-based controls</a:t>
            </a:r>
            <a:endParaRPr lang="en-US" dirty="0"/>
          </a:p>
        </p:txBody>
      </p:sp>
      <p:sp>
        <p:nvSpPr>
          <p:cNvPr id="4" name="Slide Number Placeholder 3"/>
          <p:cNvSpPr>
            <a:spLocks noGrp="1"/>
          </p:cNvSpPr>
          <p:nvPr>
            <p:ph type="sldNum" sz="quarter" idx="10"/>
          </p:nvPr>
        </p:nvSpPr>
        <p:spPr/>
        <p:txBody>
          <a:bodyPr/>
          <a:lstStyle/>
          <a:p>
            <a:fld id="{0B9349A7-C8B1-4FD7-80AF-349BDDBC6022}" type="slidenum">
              <a:rPr lang="en-US" smtClean="0"/>
              <a:t>15</a:t>
            </a:fld>
            <a:endParaRPr lang="en-US"/>
          </a:p>
        </p:txBody>
      </p:sp>
    </p:spTree>
    <p:extLst>
      <p:ext uri="{BB962C8B-B14F-4D97-AF65-F5344CB8AC3E}">
        <p14:creationId xmlns:p14="http://schemas.microsoft.com/office/powerpoint/2010/main" val="4037051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 some more examples of rule-based controls.  </a:t>
            </a:r>
            <a:endParaRPr lang="en-US" dirty="0"/>
          </a:p>
        </p:txBody>
      </p:sp>
      <p:sp>
        <p:nvSpPr>
          <p:cNvPr id="4" name="Slide Number Placeholder 3"/>
          <p:cNvSpPr>
            <a:spLocks noGrp="1"/>
          </p:cNvSpPr>
          <p:nvPr>
            <p:ph type="sldNum" sz="quarter" idx="10"/>
          </p:nvPr>
        </p:nvSpPr>
        <p:spPr/>
        <p:txBody>
          <a:bodyPr/>
          <a:lstStyle/>
          <a:p>
            <a:fld id="{0B9349A7-C8B1-4FD7-80AF-349BDDBC6022}" type="slidenum">
              <a:rPr lang="en-US" smtClean="0"/>
              <a:t>16</a:t>
            </a:fld>
            <a:endParaRPr lang="en-US"/>
          </a:p>
        </p:txBody>
      </p:sp>
    </p:spTree>
    <p:extLst>
      <p:ext uri="{BB962C8B-B14F-4D97-AF65-F5344CB8AC3E}">
        <p14:creationId xmlns:p14="http://schemas.microsoft.com/office/powerpoint/2010/main" val="4096507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EPS runs and steady-state runs actually require the same information to describe a tank.  However, in steady-state</a:t>
            </a:r>
            <a:r>
              <a:rPr lang="en-US" baseline="0" dirty="0" smtClean="0"/>
              <a:t> runs, some of the required information is not actually used in the simulation. These values include diameter, minimum and maximum levels and the volume-water level curves.  Thus when going from a steady state run to an EPS run, carefully check that these values have been accurately entered.  </a:t>
            </a:r>
            <a:endParaRPr lang="en-US" dirty="0"/>
          </a:p>
        </p:txBody>
      </p:sp>
      <p:sp>
        <p:nvSpPr>
          <p:cNvPr id="4" name="Slide Number Placeholder 3"/>
          <p:cNvSpPr>
            <a:spLocks noGrp="1"/>
          </p:cNvSpPr>
          <p:nvPr>
            <p:ph type="sldNum" sz="quarter" idx="10"/>
          </p:nvPr>
        </p:nvSpPr>
        <p:spPr/>
        <p:txBody>
          <a:bodyPr/>
          <a:lstStyle/>
          <a:p>
            <a:fld id="{0B9349A7-C8B1-4FD7-80AF-349BDDBC6022}" type="slidenum">
              <a:rPr lang="en-US" smtClean="0"/>
              <a:t>17</a:t>
            </a:fld>
            <a:endParaRPr lang="en-US"/>
          </a:p>
        </p:txBody>
      </p:sp>
    </p:spTree>
    <p:extLst>
      <p:ext uri="{BB962C8B-B14F-4D97-AF65-F5344CB8AC3E}">
        <p14:creationId xmlns:p14="http://schemas.microsoft.com/office/powerpoint/2010/main" val="6547891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 uses for EPS</a:t>
            </a:r>
            <a:r>
              <a:rPr lang="en-US" baseline="0" dirty="0" smtClean="0"/>
              <a:t> models. Essentially any use that requires information on how the system operates over time is simulated in EPS mode.  For example, a steady-state run may be adequate to determine whether a system can deliver sufficient water (at an acceptable pressure) at a given instant during a fire. However, that doesn’t check to see whether a tank is of sufficient size and properly operated to ensure that there is sufficient water in the tank for the full duration of the fire. That must be checked by an EPS run.</a:t>
            </a:r>
            <a:endParaRPr lang="en-US" dirty="0"/>
          </a:p>
        </p:txBody>
      </p:sp>
      <p:sp>
        <p:nvSpPr>
          <p:cNvPr id="4" name="Slide Number Placeholder 3"/>
          <p:cNvSpPr>
            <a:spLocks noGrp="1"/>
          </p:cNvSpPr>
          <p:nvPr>
            <p:ph type="sldNum" sz="quarter" idx="10"/>
          </p:nvPr>
        </p:nvSpPr>
        <p:spPr/>
        <p:txBody>
          <a:bodyPr/>
          <a:lstStyle/>
          <a:p>
            <a:fld id="{0B9349A7-C8B1-4FD7-80AF-349BDDBC6022}" type="slidenum">
              <a:rPr lang="en-US" smtClean="0"/>
              <a:t>18</a:t>
            </a:fld>
            <a:endParaRPr lang="en-US"/>
          </a:p>
        </p:txBody>
      </p:sp>
    </p:spTree>
    <p:extLst>
      <p:ext uri="{BB962C8B-B14F-4D97-AF65-F5344CB8AC3E}">
        <p14:creationId xmlns:p14="http://schemas.microsoft.com/office/powerpoint/2010/main" val="2545605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9C28F59B-5D45-447F-BCF6-4C44230A16C9}" type="slidenum">
              <a:rPr lang="en-US" altLang="en-US"/>
              <a:pPr/>
              <a:t>19</a:t>
            </a:fld>
            <a:endParaRPr lang="en-US" altLang="en-US"/>
          </a:p>
        </p:txBody>
      </p:sp>
      <p:sp>
        <p:nvSpPr>
          <p:cNvPr id="274434" name="Rectangle 2"/>
          <p:cNvSpPr>
            <a:spLocks noGrp="1" noRot="1" noChangeAspect="1" noChangeArrowheads="1" noTextEdit="1"/>
          </p:cNvSpPr>
          <p:nvPr>
            <p:ph type="sldImg"/>
          </p:nvPr>
        </p:nvSpPr>
        <p:spPr>
          <a:xfrm>
            <a:off x="-792163" y="428625"/>
            <a:ext cx="8583613" cy="4829175"/>
          </a:xfrm>
          <a:ln w="12700" cap="flat">
            <a:solidFill>
              <a:schemeClr val="tx1"/>
            </a:solidFill>
          </a:ln>
          <a:extLst>
            <a:ext uri="{909E8E84-426E-40DD-AFC4-6F175D3DCCD1}">
              <a14:hiddenFill xmlns:a14="http://schemas.microsoft.com/office/drawing/2010/main">
                <a:noFill/>
              </a14:hiddenFill>
            </a:ext>
          </a:extLst>
        </p:spPr>
      </p:sp>
      <p:sp>
        <p:nvSpPr>
          <p:cNvPr id="2" name="Notes Placeholder 1"/>
          <p:cNvSpPr>
            <a:spLocks noGrp="1"/>
          </p:cNvSpPr>
          <p:nvPr>
            <p:ph type="body" idx="1"/>
          </p:nvPr>
        </p:nvSpPr>
        <p:spPr/>
        <p:txBody>
          <a:bodyPr/>
          <a:lstStyle/>
          <a:p>
            <a:r>
              <a:rPr lang="en-US" dirty="0" smtClean="0"/>
              <a:t>Water quality simulation utilizes flow and velocity time series values generated by the hydraulic part of distribution system models. </a:t>
            </a:r>
          </a:p>
          <a:p>
            <a:r>
              <a:rPr lang="en-US" dirty="0" smtClean="0"/>
              <a:t>All water quality modeling is done in extended period simulation (EPS) mode.  Steady state modeling of water quality is not realistic because of the highly dynamic nature</a:t>
            </a:r>
            <a:r>
              <a:rPr lang="en-US" baseline="0" dirty="0" smtClean="0"/>
              <a:t> of water systems and their impact on water quality.</a:t>
            </a:r>
          </a:p>
          <a:p>
            <a:r>
              <a:rPr lang="en-US" baseline="0" dirty="0" smtClean="0"/>
              <a:t>Water quality simulation is actually a combination of several different processes: transport, fate, and tank mixing.  Transport is the movement of water quality constituents through pipes.  Most models assume plug flow ignoring dispersion.  In smaller pipes with lower velocities, there may actually be significant dispersion so this can introduce some error. Most models also assume that there is complete mixing when two pipes cross.  Some research shows that if you have a cross where two pipes intersect, that mixing may not be complete so the complete mixing assumption may lead to some errors. </a:t>
            </a:r>
          </a:p>
          <a:p>
            <a:r>
              <a:rPr lang="en-US" baseline="0" dirty="0" smtClean="0"/>
              <a:t>Fate is the changes in water quality constituents due to chemical, physical, or biological reactions. These reactions may occur in the flowing water and these reactions are then referred to as bulk reactions. If a reaction is caused by the interaction of the flowing water and the pipe wall then that is referred to as wall reactions.</a:t>
            </a:r>
          </a:p>
          <a:p>
            <a:r>
              <a:rPr lang="en-US" baseline="0" dirty="0" smtClean="0"/>
              <a:t>Tank mixing refers to the movement of water while in a tank due to physical factors such as flow currents or to temperature differences.      </a:t>
            </a:r>
            <a:endParaRPr lang="en-US" dirty="0"/>
          </a:p>
        </p:txBody>
      </p:sp>
    </p:spTree>
    <p:extLst>
      <p:ext uri="{BB962C8B-B14F-4D97-AF65-F5344CB8AC3E}">
        <p14:creationId xmlns:p14="http://schemas.microsoft.com/office/powerpoint/2010/main" val="3037572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steady state analysis, we are representing the system at a single point in time, i.e., a snapshot. This may be adequate for some applications such as sizing facilities under peak demand, a basic fire flow analysis, etc. When you move to an EPS analysis, you simulate the system over a period of time.  Since this is much more realistic (i.e., water systems do not operate in steady state for more than a short period of time), it opens up many more opportunities,  It is also required for water quality analysis.</a:t>
            </a:r>
            <a:endParaRPr lang="en-US" dirty="0"/>
          </a:p>
        </p:txBody>
      </p:sp>
      <p:sp>
        <p:nvSpPr>
          <p:cNvPr id="4" name="Slide Number Placeholder 3"/>
          <p:cNvSpPr>
            <a:spLocks noGrp="1"/>
          </p:cNvSpPr>
          <p:nvPr>
            <p:ph type="sldNum" sz="quarter" idx="10"/>
          </p:nvPr>
        </p:nvSpPr>
        <p:spPr/>
        <p:txBody>
          <a:bodyPr/>
          <a:lstStyle/>
          <a:p>
            <a:fld id="{0B9349A7-C8B1-4FD7-80AF-349BDDBC6022}" type="slidenum">
              <a:rPr lang="en-US" smtClean="0"/>
              <a:t>2</a:t>
            </a:fld>
            <a:endParaRPr lang="en-US"/>
          </a:p>
        </p:txBody>
      </p:sp>
    </p:spTree>
    <p:extLst>
      <p:ext uri="{BB962C8B-B14F-4D97-AF65-F5344CB8AC3E}">
        <p14:creationId xmlns:p14="http://schemas.microsoft.com/office/powerpoint/2010/main" val="10122181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 specific uses for water</a:t>
            </a:r>
            <a:r>
              <a:rPr lang="en-US" baseline="0" dirty="0" smtClean="0"/>
              <a:t> quality modeling. These can be categorized as uses for design, operations, and hindcasting. A few examples in the design category, are determining the impacts of a new storage tank on the water quality or adding a new disinfection booster station.  </a:t>
            </a:r>
          </a:p>
          <a:p>
            <a:r>
              <a:rPr lang="en-US" baseline="0" dirty="0" smtClean="0"/>
              <a:t>In the operations category, you can use a model to determine the impacts of changing the chlorine feed rate on chlorine throughout the distribution system. Another example in the operations area is comparing the effectiveness of adding free chlorine and chloramines.  </a:t>
            </a:r>
          </a:p>
          <a:p>
            <a:r>
              <a:rPr lang="en-US" baseline="0" dirty="0" smtClean="0"/>
              <a:t>Hindcasting is the opposite of forecasting.  It is looking back in time to reconstruct historical events. Modeling may be used in the hindcasting model to reconstruct the conditions when a taste or odor complaint has been filed to try to determine the cause of the complaint. It is also frequently used in litigation cases where a water system has been contaminated in the past and the model is used to estimate which customers may have been exposed to the chemical.  </a:t>
            </a:r>
            <a:endParaRPr lang="en-US" dirty="0"/>
          </a:p>
        </p:txBody>
      </p:sp>
      <p:sp>
        <p:nvSpPr>
          <p:cNvPr id="4" name="Slide Number Placeholder 3"/>
          <p:cNvSpPr>
            <a:spLocks noGrp="1"/>
          </p:cNvSpPr>
          <p:nvPr>
            <p:ph type="sldNum" sz="quarter" idx="10"/>
          </p:nvPr>
        </p:nvSpPr>
        <p:spPr/>
        <p:txBody>
          <a:bodyPr/>
          <a:lstStyle/>
          <a:p>
            <a:fld id="{6CBE73EC-75A1-4454-8361-800DFB9F095D}" type="slidenum">
              <a:rPr lang="en-US" altLang="en-US" smtClean="0"/>
              <a:pPr/>
              <a:t>20</a:t>
            </a:fld>
            <a:endParaRPr lang="en-US" altLang="en-US"/>
          </a:p>
        </p:txBody>
      </p:sp>
    </p:spTree>
    <p:extLst>
      <p:ext uri="{BB962C8B-B14F-4D97-AF65-F5344CB8AC3E}">
        <p14:creationId xmlns:p14="http://schemas.microsoft.com/office/powerpoint/2010/main" val="39893783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DE1BB9E7-E071-41FD-BBED-43182E2F2EC5}" type="slidenum">
              <a:rPr lang="en-US" altLang="en-US"/>
              <a:pPr/>
              <a:t>21</a:t>
            </a:fld>
            <a:endParaRPr lang="en-US" altLang="en-US"/>
          </a:p>
        </p:txBody>
      </p:sp>
      <p:sp>
        <p:nvSpPr>
          <p:cNvPr id="276482" name="Rectangle 2"/>
          <p:cNvSpPr>
            <a:spLocks noGrp="1" noRot="1" noChangeAspect="1" noChangeArrowheads="1" noTextEdit="1"/>
          </p:cNvSpPr>
          <p:nvPr>
            <p:ph type="sldImg"/>
          </p:nvPr>
        </p:nvSpPr>
        <p:spPr>
          <a:xfrm>
            <a:off x="-792163" y="428625"/>
            <a:ext cx="8583613" cy="4829175"/>
          </a:xfrm>
          <a:ln/>
        </p:spPr>
      </p:sp>
      <p:sp>
        <p:nvSpPr>
          <p:cNvPr id="2" name="Notes Placeholder 1"/>
          <p:cNvSpPr>
            <a:spLocks noGrp="1"/>
          </p:cNvSpPr>
          <p:nvPr>
            <p:ph type="body" idx="1"/>
          </p:nvPr>
        </p:nvSpPr>
        <p:spPr/>
        <p:txBody>
          <a:bodyPr/>
          <a:lstStyle/>
          <a:p>
            <a:r>
              <a:rPr lang="en-US" dirty="0" smtClean="0"/>
              <a:t>When water quality models were first introduced through research at EPA in the mid 1980s, three forms of modeling were identified as water quality modeling: water age modeling, source tracing,</a:t>
            </a:r>
            <a:r>
              <a:rPr lang="en-US" baseline="0" dirty="0" smtClean="0"/>
              <a:t> and the actual modeling of constituents within the water.  Some people claim that water age modeling and source tracing are not truly water quality modeling but rather they are just a characteristic of hydraulic modeling. However, that is disputed by others and based on the historic convention, we are presenting water age and source tracing as part of water quality modeling.</a:t>
            </a:r>
          </a:p>
          <a:p>
            <a:r>
              <a:rPr lang="en-US" baseline="0" dirty="0" smtClean="0"/>
              <a:t>Constituent modeling is divided into two categories: conservative substances and non-conservative substances. Conservative substances are ones whose concentrations do not change due to reactions, while non-conservative substances are ones that do change due to </a:t>
            </a:r>
            <a:r>
              <a:rPr kumimoji="0" lang="en-US" sz="12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mn-cs"/>
              </a:rPr>
              <a:t>physical, biological or chemical reactions</a:t>
            </a:r>
            <a:r>
              <a:rPr lang="en-US" baseline="0" dirty="0" smtClean="0"/>
              <a:t>. A good explanation of these differences can be demonstrated by filling a beaker with water and putting it on a window shelf for a few days.  If the concentration does not change over that period, then this is considered a conservative substance.  If it does change then this is a non-conservative substance. Fluoride that is added to most finished waters is generally considered to be a conservative constituent.  Chlorine or disinfectant by-products </a:t>
            </a:r>
            <a:r>
              <a:rPr kumimoji="0" lang="en-US" sz="12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mn-cs"/>
              </a:rPr>
              <a:t>such as </a:t>
            </a:r>
            <a:r>
              <a:rPr kumimoji="0" lang="en-US" sz="1200" b="0" i="0" u="none" strike="noStrike" kern="1200" cap="none" spc="0" normalizeH="0" baseline="0" noProof="0" dirty="0" err="1" smtClean="0">
                <a:ln>
                  <a:noFill/>
                </a:ln>
                <a:solidFill>
                  <a:srgbClr val="000000"/>
                </a:solidFill>
                <a:effectLst/>
                <a:uLnTx/>
                <a:uFillTx/>
                <a:latin typeface="Arial" panose="020B0604020202020204" pitchFamily="34" charset="0"/>
                <a:ea typeface="+mn-ea"/>
                <a:cs typeface="+mn-cs"/>
              </a:rPr>
              <a:t>trihalomethanes</a:t>
            </a:r>
            <a:r>
              <a:rPr kumimoji="0" lang="en-US" sz="12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mn-cs"/>
              </a:rPr>
              <a:t> (THM), </a:t>
            </a:r>
            <a:r>
              <a:rPr lang="en-US" baseline="0" dirty="0" smtClean="0"/>
              <a:t>react over time and are non-conservative substances.     </a:t>
            </a:r>
            <a:endParaRPr lang="en-US" dirty="0"/>
          </a:p>
        </p:txBody>
      </p:sp>
    </p:spTree>
    <p:extLst>
      <p:ext uri="{BB962C8B-B14F-4D97-AF65-F5344CB8AC3E}">
        <p14:creationId xmlns:p14="http://schemas.microsoft.com/office/powerpoint/2010/main" val="36028470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19CC68-21A7-466E-A044-C95D34C763BD}" type="slidenum">
              <a:rPr lang="en-US" altLang="en-US"/>
              <a:pPr/>
              <a:t>22</a:t>
            </a:fld>
            <a:endParaRPr lang="en-US" altLang="en-US"/>
          </a:p>
        </p:txBody>
      </p:sp>
      <p:sp>
        <p:nvSpPr>
          <p:cNvPr id="307202" name="Rectangle 2"/>
          <p:cNvSpPr>
            <a:spLocks noGrp="1" noRot="1" noChangeAspect="1" noChangeArrowheads="1" noTextEdit="1"/>
          </p:cNvSpPr>
          <p:nvPr>
            <p:ph type="sldImg"/>
          </p:nvPr>
        </p:nvSpPr>
        <p:spPr>
          <a:xfrm>
            <a:off x="-792163" y="428625"/>
            <a:ext cx="8583613" cy="4829175"/>
          </a:xfrm>
          <a:ln w="12700" cap="flat">
            <a:solidFill>
              <a:schemeClr val="tx1"/>
            </a:solidFill>
          </a:ln>
          <a:extLst>
            <a:ext uri="{909E8E84-426E-40DD-AFC4-6F175D3DCCD1}">
              <a14:hiddenFill xmlns:a14="http://schemas.microsoft.com/office/drawing/2010/main">
                <a:noFill/>
              </a14:hiddenFill>
            </a:ext>
          </a:extLst>
        </p:spPr>
      </p:sp>
      <p:sp>
        <p:nvSpPr>
          <p:cNvPr id="307203" name="Rectangle 3"/>
          <p:cNvSpPr>
            <a:spLocks noGrp="1" noChangeArrowheads="1"/>
          </p:cNvSpPr>
          <p:nvPr>
            <p:ph type="body" idx="1"/>
          </p:nvPr>
        </p:nvSpPr>
        <p:spPr>
          <a:xfrm>
            <a:off x="762000" y="5800567"/>
            <a:ext cx="5181600" cy="2798604"/>
          </a:xfrm>
          <a:ln/>
        </p:spPr>
        <p:txBody>
          <a:bodyPr lIns="91731" tIns="45866" rIns="91731" bIns="45866"/>
          <a:lstStyle/>
          <a:p>
            <a:r>
              <a:rPr lang="en-US" altLang="en-US" dirty="0" smtClean="0"/>
              <a:t>Water age modeling results in a time series of water age values at every node in the distribution system.</a:t>
            </a:r>
          </a:p>
          <a:p>
            <a:r>
              <a:rPr lang="en-US" altLang="en-US" dirty="0" smtClean="0"/>
              <a:t>Since it is generally easier to model water age than to model specific water quality constituents, in many cases, water age has been adopted as</a:t>
            </a:r>
            <a:r>
              <a:rPr lang="en-US" altLang="en-US" baseline="0" dirty="0" smtClean="0"/>
              <a:t> a surrogate measure of water quality.  The assumption here is that water that is relatively fresh (low water age) is of higher water quality than water that is old.</a:t>
            </a:r>
          </a:p>
          <a:p>
            <a:r>
              <a:rPr lang="en-US" altLang="en-US" baseline="0" dirty="0" smtClean="0"/>
              <a:t>Factors that affect water age include the residence time in tanks and the time it takes to travel through pipes.  As a result, water age is typically oldest in: (1) dead end pipes where the velocity is usually quite low; (2) downstream of a tank or series of tanks; and (3) at the far ends of the water system (locations that are farthest from the treatment plants). </a:t>
            </a:r>
            <a:endParaRPr lang="en-US" altLang="en-US" dirty="0"/>
          </a:p>
        </p:txBody>
      </p:sp>
    </p:spTree>
    <p:extLst>
      <p:ext uri="{BB962C8B-B14F-4D97-AF65-F5344CB8AC3E}">
        <p14:creationId xmlns:p14="http://schemas.microsoft.com/office/powerpoint/2010/main" val="37965397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2E698D-A2F6-4693-884C-A923237D0295}" type="slidenum">
              <a:rPr lang="en-US" altLang="en-US"/>
              <a:pPr/>
              <a:t>23</a:t>
            </a:fld>
            <a:endParaRPr lang="en-US" altLang="en-US"/>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r>
              <a:rPr lang="en-US" altLang="en-US" dirty="0" smtClean="0"/>
              <a:t>This plot is an output map from EPANET showing the maximum water age at each node in the system.  The</a:t>
            </a:r>
            <a:r>
              <a:rPr lang="en-US" altLang="en-US" baseline="0" dirty="0" smtClean="0"/>
              <a:t> blue and light blue nodes represent nodes with relatively low water age &lt; 2 days).  Those nodes are typically served directly from one or more of the sources. Green and yellow nodes are areas with moderate water age (2 to 7 days). In most of these cases, water has spent time in storage tanks before reaching the customer.  Red nodes represent areas with high water age (&gt; 7 days).  This is usually caused by water that has gone through a tank and/or a series of tanks that have not been sufficiently “exercised” (insufficient inflow and outflow periods) resulting in long residence times.   </a:t>
            </a:r>
            <a:endParaRPr lang="en-US" altLang="en-US" dirty="0"/>
          </a:p>
        </p:txBody>
      </p:sp>
    </p:spTree>
    <p:extLst>
      <p:ext uri="{BB962C8B-B14F-4D97-AF65-F5344CB8AC3E}">
        <p14:creationId xmlns:p14="http://schemas.microsoft.com/office/powerpoint/2010/main" val="10301842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9DE6EA8F-0030-413F-8EC0-CA7883410407}" type="slidenum">
              <a:rPr lang="en-US" altLang="en-US"/>
              <a:pPr/>
              <a:t>24</a:t>
            </a:fld>
            <a:endParaRPr lang="en-US" altLang="en-US"/>
          </a:p>
        </p:txBody>
      </p:sp>
      <p:sp>
        <p:nvSpPr>
          <p:cNvPr id="296962" name="Rectangle 2"/>
          <p:cNvSpPr>
            <a:spLocks noGrp="1" noRot="1" noChangeAspect="1" noChangeArrowheads="1" noTextEdit="1"/>
          </p:cNvSpPr>
          <p:nvPr>
            <p:ph type="sldImg"/>
          </p:nvPr>
        </p:nvSpPr>
        <p:spPr>
          <a:xfrm>
            <a:off x="-792163" y="428625"/>
            <a:ext cx="8583613" cy="4829175"/>
          </a:xfrm>
          <a:ln w="12700" cap="flat">
            <a:solidFill>
              <a:schemeClr val="tx1"/>
            </a:solidFill>
          </a:ln>
          <a:extLst>
            <a:ext uri="{909E8E84-426E-40DD-AFC4-6F175D3DCCD1}">
              <a14:hiddenFill xmlns:a14="http://schemas.microsoft.com/office/drawing/2010/main">
                <a:noFill/>
              </a14:hiddenFill>
            </a:ext>
          </a:extLst>
        </p:spPr>
      </p:sp>
      <p:sp>
        <p:nvSpPr>
          <p:cNvPr id="2" name="Notes Placeholder 1"/>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When a water system has 2 or more</a:t>
            </a:r>
            <a:r>
              <a:rPr lang="en-US" baseline="0" dirty="0" smtClean="0"/>
              <a:t> sources of water, it is frequently of interest to see which areas are served from each source.  It is generally recognized that customers are most sensitive to changes in characteristics of the water that they receive. So if they generally receive water from treatment plant A, and then sporadically receive their water from treatment plant B which may taste very differently, they are most likely to complain when the water comes from treatment plant B, even if the water quality is better than treatment plant A.  The source tracing feature allows us to calculate the percentage of water coming from a designated source to all nodes in the distribution system.  In order to trace multiple sources, separate runs must be made for each source.  So, two model runs are required to trace water from treatment plant A and from treatment plant B. as is the case with water age modeling, </a:t>
            </a:r>
            <a:r>
              <a:rPr kumimoji="0" lang="en-US" altLang="en-US" sz="12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mn-cs"/>
              </a:rPr>
              <a:t>source tracing is totally dependent on the hydraulic modeling of the system.  There are no specific input parameters that can be adjusted when tracing sources so the validity of source trace modeling depends solely on the validity of the hydraulic model.</a:t>
            </a:r>
          </a:p>
          <a:p>
            <a:r>
              <a:rPr lang="en-US" baseline="0" dirty="0" smtClean="0"/>
              <a:t> </a:t>
            </a:r>
            <a:endParaRPr lang="en-US" dirty="0"/>
          </a:p>
        </p:txBody>
      </p:sp>
    </p:spTree>
    <p:extLst>
      <p:ext uri="{BB962C8B-B14F-4D97-AF65-F5344CB8AC3E}">
        <p14:creationId xmlns:p14="http://schemas.microsoft.com/office/powerpoint/2010/main" val="42084089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EDCEAD-3783-4994-9D9F-1E8932201C32}" type="slidenum">
              <a:rPr lang="en-US" altLang="en-US"/>
              <a:pPr/>
              <a:t>25</a:t>
            </a:fld>
            <a:endParaRPr lang="en-US" alt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r>
              <a:rPr lang="en-US" altLang="en-US" dirty="0" smtClean="0"/>
              <a:t>This map</a:t>
            </a:r>
            <a:r>
              <a:rPr lang="en-US" altLang="en-US" baseline="0" dirty="0" smtClean="0"/>
              <a:t> of the same California water system used previously, shows the results of three source tracing runs of the model.  The green nodes are ones that receive a majority (&gt; 50%) of their water from the water treatment plant; the yellow nodes are ones that receive a majority of their flow from the wells; the red dots receive a majority of their water from the demineralization plants; and the blue dots are ones that receive water from all three sources.  </a:t>
            </a:r>
            <a:endParaRPr lang="en-US" altLang="en-US" dirty="0"/>
          </a:p>
        </p:txBody>
      </p:sp>
    </p:spTree>
    <p:extLst>
      <p:ext uri="{BB962C8B-B14F-4D97-AF65-F5344CB8AC3E}">
        <p14:creationId xmlns:p14="http://schemas.microsoft.com/office/powerpoint/2010/main" val="3290714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DE2E36-5468-42AD-8E64-5B3731474C8E}" type="slidenum">
              <a:rPr lang="en-US" altLang="en-US"/>
              <a:pPr/>
              <a:t>26</a:t>
            </a:fld>
            <a:endParaRPr lang="en-US" altLang="en-US"/>
          </a:p>
        </p:txBody>
      </p:sp>
      <p:sp>
        <p:nvSpPr>
          <p:cNvPr id="317442" name="Rectangle 2"/>
          <p:cNvSpPr>
            <a:spLocks noGrp="1" noRot="1" noChangeAspect="1" noChangeArrowheads="1" noTextEdit="1"/>
          </p:cNvSpPr>
          <p:nvPr>
            <p:ph type="sldImg"/>
          </p:nvPr>
        </p:nvSpPr>
        <p:spPr>
          <a:xfrm>
            <a:off x="-792163" y="428625"/>
            <a:ext cx="8583613" cy="4829175"/>
          </a:xfrm>
          <a:ln w="12700" cap="flat">
            <a:solidFill>
              <a:schemeClr val="tx1"/>
            </a:solidFill>
          </a:ln>
          <a:extLst>
            <a:ext uri="{909E8E84-426E-40DD-AFC4-6F175D3DCCD1}">
              <a14:hiddenFill xmlns:a14="http://schemas.microsoft.com/office/drawing/2010/main">
                <a:noFill/>
              </a14:hiddenFill>
            </a:ext>
          </a:extLst>
        </p:spPr>
      </p:sp>
      <p:sp>
        <p:nvSpPr>
          <p:cNvPr id="317443" name="Rectangle 3"/>
          <p:cNvSpPr>
            <a:spLocks noGrp="1" noChangeArrowheads="1"/>
          </p:cNvSpPr>
          <p:nvPr>
            <p:ph type="body" idx="1"/>
          </p:nvPr>
        </p:nvSpPr>
        <p:spPr>
          <a:xfrm>
            <a:off x="762000" y="5800567"/>
            <a:ext cx="5181600" cy="2798604"/>
          </a:xfrm>
          <a:ln/>
        </p:spPr>
        <p:txBody>
          <a:bodyPr lIns="91731" tIns="45866" rIns="91731" bIns="45866"/>
          <a:lstStyle/>
          <a:p>
            <a:r>
              <a:rPr lang="en-US" altLang="en-US" dirty="0" smtClean="0"/>
              <a:t>The third type of water quality modeling is constituent modeling.</a:t>
            </a:r>
            <a:r>
              <a:rPr lang="en-US" altLang="en-US" baseline="0" dirty="0" smtClean="0"/>
              <a:t>  In this type of modeling the concentrations of selected substance are calculated at each node over the time history of the model run.  As discussed previously, conservative substances are ones that do not react and as a result, changes in concentration are due solely to dilution and mixing of waters.  Fluoride and other inert substances are generally considered to be conservative though even those can sometimes change concentrations due to physical reactions with pipes. Non-conservative substances experience chemical, biological or physical reactions and therefore change concentration as they move through the distribution system.  The reactions of non-conservative substances can be calculated by various mathematical equations describing the transformations.    </a:t>
            </a:r>
            <a:endParaRPr lang="en-US" altLang="en-US" dirty="0"/>
          </a:p>
        </p:txBody>
      </p:sp>
    </p:spTree>
    <p:extLst>
      <p:ext uri="{BB962C8B-B14F-4D97-AF65-F5344CB8AC3E}">
        <p14:creationId xmlns:p14="http://schemas.microsoft.com/office/powerpoint/2010/main" val="17955944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0B341E-A17F-4AB1-B618-6174FCC05C28}" type="slidenum">
              <a:rPr lang="en-US" altLang="en-US"/>
              <a:pPr/>
              <a:t>27</a:t>
            </a:fld>
            <a:endParaRPr lang="en-US" altLang="en-US"/>
          </a:p>
        </p:txBody>
      </p:sp>
      <p:sp>
        <p:nvSpPr>
          <p:cNvPr id="270338" name="Rectangle 2"/>
          <p:cNvSpPr>
            <a:spLocks noGrp="1" noRot="1" noChangeAspect="1" noChangeArrowheads="1" noTextEdit="1"/>
          </p:cNvSpPr>
          <p:nvPr>
            <p:ph type="sldImg"/>
          </p:nvPr>
        </p:nvSpPr>
        <p:spPr>
          <a:xfrm>
            <a:off x="331788" y="696913"/>
            <a:ext cx="6197600" cy="3486150"/>
          </a:xfrm>
          <a:ln/>
        </p:spPr>
      </p:sp>
      <p:sp>
        <p:nvSpPr>
          <p:cNvPr id="270339" name="Rectangle 3"/>
          <p:cNvSpPr>
            <a:spLocks noGrp="1" noChangeArrowheads="1"/>
          </p:cNvSpPr>
          <p:nvPr>
            <p:ph type="body" idx="1"/>
          </p:nvPr>
        </p:nvSpPr>
        <p:spPr/>
        <p:txBody>
          <a:bodyPr lIns="91432" tIns="45716" rIns="91432" bIns="45716"/>
          <a:lstStyle/>
          <a:p>
            <a:r>
              <a:rPr lang="en-US" altLang="en-US" dirty="0" smtClean="0"/>
              <a:t>This picture prepared by the Center for Biofilm Engineering at Montana State University illustrates some of the processes that occur as water moves through pipes.  Many of these processes are not fully understood and detailed information on specific pipes within</a:t>
            </a:r>
            <a:r>
              <a:rPr lang="en-US" altLang="en-US" baseline="0" dirty="0" smtClean="0"/>
              <a:t> a distribution system is usually lacking.   Water quality models use simplified methods for representing these processes.</a:t>
            </a:r>
            <a:endParaRPr lang="en-US" altLang="en-US" dirty="0"/>
          </a:p>
        </p:txBody>
      </p:sp>
    </p:spTree>
    <p:extLst>
      <p:ext uri="{BB962C8B-B14F-4D97-AF65-F5344CB8AC3E}">
        <p14:creationId xmlns:p14="http://schemas.microsoft.com/office/powerpoint/2010/main" val="15401924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Non-conservative constituents that are most commonly modeled relate to the disinfection process.  They include modeling of the disinfectant (chlorine or chloramines) and the by-products of disinfection such as </a:t>
            </a:r>
            <a:r>
              <a:rPr lang="en-US" dirty="0" err="1" smtClean="0"/>
              <a:t>trihalomethanes</a:t>
            </a:r>
            <a:r>
              <a:rPr lang="en-US" dirty="0" smtClean="0"/>
              <a:t>.  For disinfectants, water utilities are interested in maintaining an adequate level of disinfectant throughout the distribution system so that the water is safe from pathogens that are generally controlled by adequate disinfectant levels.</a:t>
            </a:r>
            <a:r>
              <a:rPr lang="en-US" baseline="0" dirty="0" smtClean="0"/>
              <a:t> For DBPs, the concern is with keeping disinfection by-products, that tend to grow after water leaves the treatment plant, to an acceptable and safe level.  </a:t>
            </a:r>
          </a:p>
          <a:p>
            <a:r>
              <a:rPr lang="en-US" baseline="0" dirty="0" smtClean="0"/>
              <a:t>There are three general types of transformations that are supported by EPANET and other water distribution system modeling software: first order decay; zero order decay or growth; or first order growth to a limiting equilibrium value.   </a:t>
            </a:r>
            <a:r>
              <a:rPr lang="en-US" dirty="0" smtClean="0"/>
              <a:t> </a:t>
            </a:r>
            <a:endParaRPr lang="en-US" dirty="0"/>
          </a:p>
        </p:txBody>
      </p:sp>
      <p:sp>
        <p:nvSpPr>
          <p:cNvPr id="4" name="Slide Number Placeholder 3"/>
          <p:cNvSpPr>
            <a:spLocks noGrp="1"/>
          </p:cNvSpPr>
          <p:nvPr>
            <p:ph type="sldNum" sz="quarter" idx="10"/>
          </p:nvPr>
        </p:nvSpPr>
        <p:spPr/>
        <p:txBody>
          <a:bodyPr/>
          <a:lstStyle/>
          <a:p>
            <a:fld id="{6CBE73EC-75A1-4454-8361-800DFB9F095D}" type="slidenum">
              <a:rPr lang="en-US" altLang="en-US" smtClean="0"/>
              <a:pPr/>
              <a:t>28</a:t>
            </a:fld>
            <a:endParaRPr lang="en-US" altLang="en-US"/>
          </a:p>
        </p:txBody>
      </p:sp>
    </p:spTree>
    <p:extLst>
      <p:ext uri="{BB962C8B-B14F-4D97-AF65-F5344CB8AC3E}">
        <p14:creationId xmlns:p14="http://schemas.microsoft.com/office/powerpoint/2010/main" val="30654647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C94E38-01E9-491A-818D-452BBCB643E2}" type="slidenum">
              <a:rPr lang="en-US" altLang="en-US"/>
              <a:pPr/>
              <a:t>29</a:t>
            </a:fld>
            <a:endParaRPr lang="en-US" altLang="en-US"/>
          </a:p>
        </p:txBody>
      </p:sp>
      <p:sp>
        <p:nvSpPr>
          <p:cNvPr id="325634" name="Rectangle 2"/>
          <p:cNvSpPr>
            <a:spLocks noGrp="1" noRot="1" noChangeAspect="1" noChangeArrowheads="1" noTextEdit="1"/>
          </p:cNvSpPr>
          <p:nvPr>
            <p:ph type="sldImg"/>
          </p:nvPr>
        </p:nvSpPr>
        <p:spPr>
          <a:xfrm>
            <a:off x="-1017588" y="428625"/>
            <a:ext cx="8990013" cy="5057775"/>
          </a:xfrm>
          <a:ln/>
        </p:spPr>
      </p:sp>
      <p:sp>
        <p:nvSpPr>
          <p:cNvPr id="325635" name="Rectangle 3"/>
          <p:cNvSpPr>
            <a:spLocks noGrp="1" noChangeArrowheads="1"/>
          </p:cNvSpPr>
          <p:nvPr>
            <p:ph type="body" idx="1"/>
          </p:nvPr>
        </p:nvSpPr>
        <p:spPr>
          <a:ln/>
        </p:spPr>
        <p:txBody>
          <a:bodyPr/>
          <a:lstStyle/>
          <a:p>
            <a:r>
              <a:rPr lang="en-US" altLang="en-US" dirty="0" smtClean="0"/>
              <a:t>The most common constituent that is modeled in distribution systems is chlorine. Chlorine can vary</a:t>
            </a:r>
            <a:r>
              <a:rPr lang="en-US" altLang="en-US" baseline="0" dirty="0" smtClean="0"/>
              <a:t> significantly both over time and location. For example, it is not uncommon for the chlorine to vary over a large range at a single location over the course of a day or to vary over a large range from one location to another. </a:t>
            </a:r>
            <a:endParaRPr lang="en-US" altLang="en-US" dirty="0"/>
          </a:p>
        </p:txBody>
      </p:sp>
    </p:spTree>
    <p:extLst>
      <p:ext uri="{BB962C8B-B14F-4D97-AF65-F5344CB8AC3E}">
        <p14:creationId xmlns:p14="http://schemas.microsoft.com/office/powerpoint/2010/main" val="201064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moving from a steady state</a:t>
            </a:r>
            <a:r>
              <a:rPr lang="en-US" baseline="0" dirty="0" smtClean="0"/>
              <a:t> model to an EPS model, you start with the steady state model and then add other input information.  Added information include:</a:t>
            </a:r>
          </a:p>
          <a:p>
            <a:pPr marL="228600" indent="-228600">
              <a:buAutoNum type="arabicParenR"/>
            </a:pPr>
            <a:r>
              <a:rPr lang="en-US" baseline="0" dirty="0" smtClean="0"/>
              <a:t>The duration of the simulation and the time step</a:t>
            </a:r>
          </a:p>
          <a:p>
            <a:pPr marL="228600" indent="-228600">
              <a:buAutoNum type="arabicParenR"/>
            </a:pPr>
            <a:r>
              <a:rPr lang="en-US" baseline="0" dirty="0" smtClean="0"/>
              <a:t>Temporal demand patterns that define how demands change over the course of a day or other period</a:t>
            </a:r>
          </a:p>
          <a:p>
            <a:pPr marL="228600" indent="-228600">
              <a:buAutoNum type="arabicParenR"/>
            </a:pPr>
            <a:r>
              <a:rPr lang="en-US" baseline="0" dirty="0" smtClean="0"/>
              <a:t>Rules (control) that tell the model how pumps, valves and some other components operate over time</a:t>
            </a:r>
          </a:p>
          <a:p>
            <a:pPr marL="228600" indent="-228600">
              <a:buAutoNum type="arabicParenR"/>
            </a:pPr>
            <a:r>
              <a:rPr lang="en-US" baseline="0" dirty="0" smtClean="0"/>
              <a:t>Some additional information related to tanks that were not needed in steady state runs</a:t>
            </a:r>
            <a:endParaRPr lang="en-US" dirty="0"/>
          </a:p>
        </p:txBody>
      </p:sp>
      <p:sp>
        <p:nvSpPr>
          <p:cNvPr id="4" name="Slide Number Placeholder 3"/>
          <p:cNvSpPr>
            <a:spLocks noGrp="1"/>
          </p:cNvSpPr>
          <p:nvPr>
            <p:ph type="sldNum" sz="quarter" idx="10"/>
          </p:nvPr>
        </p:nvSpPr>
        <p:spPr/>
        <p:txBody>
          <a:bodyPr/>
          <a:lstStyle/>
          <a:p>
            <a:fld id="{0B9349A7-C8B1-4FD7-80AF-349BDDBC6022}" type="slidenum">
              <a:rPr lang="en-US" smtClean="0"/>
              <a:t>3</a:t>
            </a:fld>
            <a:endParaRPr lang="en-US"/>
          </a:p>
        </p:txBody>
      </p:sp>
    </p:spTree>
    <p:extLst>
      <p:ext uri="{BB962C8B-B14F-4D97-AF65-F5344CB8AC3E}">
        <p14:creationId xmlns:p14="http://schemas.microsoft.com/office/powerpoint/2010/main" val="7131365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D4D13793-9008-4125-B66A-55AA27F50E23}" type="slidenum">
              <a:rPr lang="en-US" altLang="en-US"/>
              <a:pPr/>
              <a:t>30</a:t>
            </a:fld>
            <a:endParaRPr lang="en-US" altLang="en-US"/>
          </a:p>
        </p:txBody>
      </p:sp>
      <p:sp>
        <p:nvSpPr>
          <p:cNvPr id="329730" name="Rectangle 2"/>
          <p:cNvSpPr>
            <a:spLocks noGrp="1" noRot="1" noChangeAspect="1" noChangeArrowheads="1" noTextEdit="1"/>
          </p:cNvSpPr>
          <p:nvPr>
            <p:ph type="sldImg"/>
          </p:nvPr>
        </p:nvSpPr>
        <p:spPr>
          <a:xfrm>
            <a:off x="-844550" y="436563"/>
            <a:ext cx="8653463" cy="4868862"/>
          </a:xfrm>
          <a:ln/>
        </p:spPr>
      </p:sp>
      <p:sp>
        <p:nvSpPr>
          <p:cNvPr id="2" name="Notes Placeholder 1"/>
          <p:cNvSpPr>
            <a:spLocks noGrp="1"/>
          </p:cNvSpPr>
          <p:nvPr>
            <p:ph type="body" idx="1"/>
          </p:nvPr>
        </p:nvSpPr>
        <p:spPr/>
        <p:txBody>
          <a:bodyPr/>
          <a:lstStyle/>
          <a:p>
            <a:r>
              <a:rPr lang="en-US" dirty="0" smtClean="0"/>
              <a:t>Bulk decay is the decay that takes place in the flowing</a:t>
            </a:r>
            <a:r>
              <a:rPr lang="en-US" baseline="0" dirty="0" smtClean="0"/>
              <a:t> water in the distribution system.  An example of bulk decay occurs when you take a cup of water and put it on the water sill. If you measure chlorine at the start of the experiment and then take it a few days later, the change in chlorine concentration is due to bulk decay.</a:t>
            </a:r>
          </a:p>
          <a:p>
            <a:r>
              <a:rPr lang="en-US" baseline="0" dirty="0" smtClean="0"/>
              <a:t>Bulk decay is usually represented as a first order (exponential) decay.</a:t>
            </a:r>
          </a:p>
          <a:p>
            <a:r>
              <a:rPr lang="en-US" baseline="0" dirty="0" smtClean="0"/>
              <a:t>The decay rate is purely a function of the water quality characteristics and is independent of the pipe material.</a:t>
            </a:r>
          </a:p>
          <a:p>
            <a:r>
              <a:rPr lang="en-US" baseline="0" dirty="0" smtClean="0"/>
              <a:t>Remember that the decay coefficient is entered as a negative value. If you forget and use a positive value in the model, you will see chlorine concentrations increasing over time.</a:t>
            </a:r>
          </a:p>
          <a:p>
            <a:r>
              <a:rPr lang="en-US" baseline="0" dirty="0" smtClean="0"/>
              <a:t>The range of possible values for the decay coefficient is vary wide so it is important to do some laboratory analysis to determine the bulk decay coefficient.</a:t>
            </a:r>
            <a:endParaRPr lang="en-US" dirty="0"/>
          </a:p>
        </p:txBody>
      </p:sp>
    </p:spTree>
    <p:extLst>
      <p:ext uri="{BB962C8B-B14F-4D97-AF65-F5344CB8AC3E}">
        <p14:creationId xmlns:p14="http://schemas.microsoft.com/office/powerpoint/2010/main" val="7869502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DA5BF85E-154A-4D9C-8C8F-8F4E371F598D}" type="slidenum">
              <a:rPr lang="en-US" altLang="en-US"/>
              <a:pPr/>
              <a:t>31</a:t>
            </a:fld>
            <a:endParaRPr lang="en-US" altLang="en-US"/>
          </a:p>
        </p:txBody>
      </p:sp>
      <p:sp>
        <p:nvSpPr>
          <p:cNvPr id="333826" name="Rectangle 2"/>
          <p:cNvSpPr>
            <a:spLocks noGrp="1" noRot="1" noChangeAspect="1" noChangeArrowheads="1" noTextEdit="1"/>
          </p:cNvSpPr>
          <p:nvPr>
            <p:ph type="sldImg"/>
          </p:nvPr>
        </p:nvSpPr>
        <p:spPr>
          <a:xfrm>
            <a:off x="-844550" y="436563"/>
            <a:ext cx="8653463" cy="4868862"/>
          </a:xfrm>
          <a:ln/>
        </p:spPr>
      </p:sp>
      <p:sp>
        <p:nvSpPr>
          <p:cNvPr id="2" name="Notes Placeholder 1"/>
          <p:cNvSpPr>
            <a:spLocks noGrp="1"/>
          </p:cNvSpPr>
          <p:nvPr>
            <p:ph type="body" idx="1"/>
          </p:nvPr>
        </p:nvSpPr>
        <p:spPr/>
        <p:txBody>
          <a:bodyPr/>
          <a:lstStyle/>
          <a:p>
            <a:r>
              <a:rPr lang="en-US" dirty="0" smtClean="0"/>
              <a:t>Wall decay is a lot more difficult process to model.</a:t>
            </a:r>
            <a:r>
              <a:rPr lang="en-US" baseline="0" dirty="0" smtClean="0"/>
              <a:t> Wall decay is the loss of chlorine due to the contact of the flowing water with the pipe wall.  There are several processes such as corrosion and biofilms that occur at the wall.  Wall decay is primarily a function of the pipe material and its condition rather than the water quality  characteristics of the flowing water.  The rate of loss at the wall depends upon the wall decay coefficient and the rate at which the water contacts the wall.  Wall contact increases with the turbulence of the flow and increases with smaller pipe diameters.  When you think about this, it makes sense. Wall decay is generally not a factor in tanks.  </a:t>
            </a:r>
            <a:endParaRPr lang="en-US" dirty="0"/>
          </a:p>
        </p:txBody>
      </p:sp>
    </p:spTree>
    <p:extLst>
      <p:ext uri="{BB962C8B-B14F-4D97-AF65-F5344CB8AC3E}">
        <p14:creationId xmlns:p14="http://schemas.microsoft.com/office/powerpoint/2010/main" val="8646988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EPANET contains four separate simplified models for representing mixing in a tank:</a:t>
            </a:r>
          </a:p>
          <a:p>
            <a:pPr marL="228600" indent="-228600">
              <a:buAutoNum type="arabicParenBoth"/>
            </a:pPr>
            <a:r>
              <a:rPr lang="en-US" dirty="0" smtClean="0"/>
              <a:t>Complete mix: the tank is instantaneously and completely mixed at all times. Is this</a:t>
            </a:r>
            <a:r>
              <a:rPr lang="en-US" baseline="0" dirty="0" smtClean="0"/>
              <a:t> physically possible?</a:t>
            </a:r>
          </a:p>
          <a:p>
            <a:pPr marL="228600" indent="-228600">
              <a:buAutoNum type="arabicParenBoth"/>
            </a:pPr>
            <a:r>
              <a:rPr lang="en-US" baseline="0" dirty="0" smtClean="0"/>
              <a:t>Plug flow: First in, first out or FIFO.  It is like a line of soldiers marching in one side of the tank and marching out the other side. This is most common in a </a:t>
            </a:r>
            <a:r>
              <a:rPr lang="en-US" baseline="0" dirty="0" err="1" smtClean="0"/>
              <a:t>clearwell</a:t>
            </a:r>
            <a:r>
              <a:rPr lang="en-US" baseline="0" dirty="0" smtClean="0"/>
              <a:t> or contact chamber where you are trying to achieve a constant contact time.</a:t>
            </a:r>
          </a:p>
          <a:p>
            <a:pPr marL="228600" indent="-228600">
              <a:buAutoNum type="arabicParenBoth"/>
            </a:pPr>
            <a:r>
              <a:rPr lang="en-US" baseline="0" dirty="0" smtClean="0"/>
              <a:t>Plug flow: Last in, first out (LIFO).  This can approximately occur in a tank with a single combined inlet-outlet where there is little momentum cause mixing. As a result, the last water to enter the tank is the first water to leave it.  </a:t>
            </a:r>
          </a:p>
          <a:p>
            <a:pPr marL="228600" indent="-228600">
              <a:buAutoNum type="arabicParenBoth"/>
            </a:pPr>
            <a:r>
              <a:rPr lang="en-US" baseline="0" dirty="0" smtClean="0"/>
              <a:t>Two compartment model: Each theoretical compartment model is completely mixed and there is interchange between the two compartments. A single parameter is required representing the fraction of the tank in the inlet-outlet compartment.  There is no guidance on what to use for this parameter and </a:t>
            </a:r>
            <a:r>
              <a:rPr lang="en-US" baseline="0" dirty="0" err="1" smtClean="0"/>
              <a:t>ths</a:t>
            </a:r>
            <a:r>
              <a:rPr lang="en-US" baseline="0" dirty="0" smtClean="0"/>
              <a:t> model is very rarely used.</a:t>
            </a:r>
            <a:endParaRPr lang="en-US" dirty="0"/>
          </a:p>
        </p:txBody>
      </p:sp>
      <p:sp>
        <p:nvSpPr>
          <p:cNvPr id="4" name="Slide Number Placeholder 3"/>
          <p:cNvSpPr>
            <a:spLocks noGrp="1"/>
          </p:cNvSpPr>
          <p:nvPr>
            <p:ph type="sldNum" sz="quarter" idx="10"/>
          </p:nvPr>
        </p:nvSpPr>
        <p:spPr/>
        <p:txBody>
          <a:bodyPr/>
          <a:lstStyle/>
          <a:p>
            <a:fld id="{51B55C1F-BBF1-44B7-99B5-2BDEAE5433DF}" type="slidenum">
              <a:rPr lang="en-US" smtClean="0"/>
              <a:t>32</a:t>
            </a:fld>
            <a:endParaRPr lang="en-US"/>
          </a:p>
        </p:txBody>
      </p:sp>
    </p:spTree>
    <p:extLst>
      <p:ext uri="{BB962C8B-B14F-4D97-AF65-F5344CB8AC3E}">
        <p14:creationId xmlns:p14="http://schemas.microsoft.com/office/powerpoint/2010/main" val="9400710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summarizes the 8 steps that are followed in</a:t>
            </a:r>
            <a:r>
              <a:rPr lang="en-US" baseline="0" dirty="0" smtClean="0"/>
              <a:t> running a water quality simulation of a distribution system.</a:t>
            </a:r>
            <a:endParaRPr lang="en-US" dirty="0"/>
          </a:p>
        </p:txBody>
      </p:sp>
      <p:sp>
        <p:nvSpPr>
          <p:cNvPr id="4" name="Slide Number Placeholder 3"/>
          <p:cNvSpPr>
            <a:spLocks noGrp="1"/>
          </p:cNvSpPr>
          <p:nvPr>
            <p:ph type="sldNum" sz="quarter" idx="10"/>
          </p:nvPr>
        </p:nvSpPr>
        <p:spPr/>
        <p:txBody>
          <a:bodyPr/>
          <a:lstStyle/>
          <a:p>
            <a:fld id="{51B55C1F-BBF1-44B7-99B5-2BDEAE5433DF}" type="slidenum">
              <a:rPr lang="en-US" smtClean="0"/>
              <a:t>33</a:t>
            </a:fld>
            <a:endParaRPr lang="en-US"/>
          </a:p>
        </p:txBody>
      </p:sp>
    </p:spTree>
    <p:extLst>
      <p:ext uri="{BB962C8B-B14F-4D97-AF65-F5344CB8AC3E}">
        <p14:creationId xmlns:p14="http://schemas.microsoft.com/office/powerpoint/2010/main" val="6756541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12729018-04B7-4047-85C1-E1A367005F5B}" type="slidenum">
              <a:rPr lang="en-US" altLang="en-US"/>
              <a:pPr/>
              <a:t>34</a:t>
            </a:fld>
            <a:endParaRPr lang="en-US" altLang="en-US"/>
          </a:p>
        </p:txBody>
      </p:sp>
      <p:sp>
        <p:nvSpPr>
          <p:cNvPr id="260098" name="Rectangle 2"/>
          <p:cNvSpPr>
            <a:spLocks noGrp="1" noRot="1" noChangeAspect="1" noChangeArrowheads="1" noTextEdit="1"/>
          </p:cNvSpPr>
          <p:nvPr>
            <p:ph type="sldImg"/>
          </p:nvPr>
        </p:nvSpPr>
        <p:spPr>
          <a:xfrm>
            <a:off x="-717550" y="422275"/>
            <a:ext cx="8439150" cy="4748213"/>
          </a:xfrm>
          <a:ln w="12700" cap="flat">
            <a:solidFill>
              <a:schemeClr val="tx1"/>
            </a:solidFill>
          </a:ln>
          <a:extLst>
            <a:ext uri="{909E8E84-426E-40DD-AFC4-6F175D3DCCD1}">
              <a14:hiddenFill xmlns:a14="http://schemas.microsoft.com/office/drawing/2010/main">
                <a:noFill/>
              </a14:hiddenFill>
            </a:ext>
          </a:extLst>
        </p:spPr>
      </p:sp>
      <p:sp>
        <p:nvSpPr>
          <p:cNvPr id="2" name="Notes Placeholder 1"/>
          <p:cNvSpPr>
            <a:spLocks noGrp="1"/>
          </p:cNvSpPr>
          <p:nvPr>
            <p:ph type="body" idx="1"/>
          </p:nvPr>
        </p:nvSpPr>
        <p:spPr/>
        <p:txBody>
          <a:bodyPr/>
          <a:lstStyle/>
          <a:p>
            <a:r>
              <a:rPr lang="en-US" dirty="0"/>
              <a:t>Calibration is the process of comparing modeled results to actual operational data and adjusting model components to better reflect the actual results. Hydraulic models are mathematical representations of the water distribution system and are subject to large variations in results depending on the data used in the model. For example, many models are developed with uniform c-values. This may be okay for new construction, but in water systems that have mains that could be over 100 years old it may not be an accurate representation of roughness coefficients. </a:t>
            </a:r>
            <a:r>
              <a:rPr lang="en-US" dirty="0" err="1"/>
              <a:t>Thats</a:t>
            </a:r>
            <a:r>
              <a:rPr lang="en-US" dirty="0"/>
              <a:t> where calibration plays a vital role in adjusting the model components to reflect the actual system.</a:t>
            </a:r>
            <a:endParaRPr lang="en-US" baseline="0" dirty="0"/>
          </a:p>
          <a:p>
            <a:r>
              <a:rPr lang="en-US" baseline="0" dirty="0"/>
              <a:t> </a:t>
            </a:r>
            <a:endParaRPr lang="en-US" dirty="0"/>
          </a:p>
        </p:txBody>
      </p:sp>
    </p:spTree>
    <p:extLst>
      <p:ext uri="{BB962C8B-B14F-4D97-AF65-F5344CB8AC3E}">
        <p14:creationId xmlns:p14="http://schemas.microsoft.com/office/powerpoint/2010/main" val="38204602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Macro calibration is comparing the overall system performance in terms of SCADA and limited field testing to the model results. Micro calibration takes this effort one step further and compares extensive field testing, such as pressure and flow tests and compares it to the model results. Adjustments of model parameters, such as demand patterns, roughness coefficients, are made as a result of these tests. </a:t>
            </a:r>
          </a:p>
        </p:txBody>
      </p:sp>
      <p:sp>
        <p:nvSpPr>
          <p:cNvPr id="4" name="Slide Number Placeholder 3"/>
          <p:cNvSpPr>
            <a:spLocks noGrp="1"/>
          </p:cNvSpPr>
          <p:nvPr>
            <p:ph type="sldNum" sz="quarter" idx="10"/>
          </p:nvPr>
        </p:nvSpPr>
        <p:spPr/>
        <p:txBody>
          <a:bodyPr/>
          <a:lstStyle/>
          <a:p>
            <a:fld id="{BED79788-2D2E-4988-A02F-89DE462D2D02}" type="slidenum">
              <a:rPr lang="en-US" smtClean="0"/>
              <a:t>35</a:t>
            </a:fld>
            <a:endParaRPr lang="en-US"/>
          </a:p>
        </p:txBody>
      </p:sp>
    </p:spTree>
    <p:extLst>
      <p:ext uri="{BB962C8B-B14F-4D97-AF65-F5344CB8AC3E}">
        <p14:creationId xmlns:p14="http://schemas.microsoft.com/office/powerpoint/2010/main" val="11181878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Validation is when you take an existing calibrated model and create a new scenario, for example, taking a maximum day calibrated model and creating an EPS fall day. This would require changing demands by some proportionality value and using that value as a Demand Multiplier. You would then want to compare initial settings and controls with the SCADA, but the calibration effort should be considerably less than the initial effort simply by editing these inputs.</a:t>
            </a:r>
          </a:p>
        </p:txBody>
      </p:sp>
      <p:sp>
        <p:nvSpPr>
          <p:cNvPr id="4" name="Slide Number Placeholder 3"/>
          <p:cNvSpPr>
            <a:spLocks noGrp="1"/>
          </p:cNvSpPr>
          <p:nvPr>
            <p:ph type="sldNum" sz="quarter" idx="10"/>
          </p:nvPr>
        </p:nvSpPr>
        <p:spPr/>
        <p:txBody>
          <a:bodyPr/>
          <a:lstStyle/>
          <a:p>
            <a:fld id="{BED79788-2D2E-4988-A02F-89DE462D2D02}" type="slidenum">
              <a:rPr lang="en-US" smtClean="0"/>
              <a:t>36</a:t>
            </a:fld>
            <a:endParaRPr lang="en-US"/>
          </a:p>
        </p:txBody>
      </p:sp>
    </p:spTree>
    <p:extLst>
      <p:ext uri="{BB962C8B-B14F-4D97-AF65-F5344CB8AC3E}">
        <p14:creationId xmlns:p14="http://schemas.microsoft.com/office/powerpoint/2010/main" val="29012457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67257E-FA19-48B2-AE08-27E873CD9561}" type="slidenum">
              <a:rPr lang="en-US" altLang="en-US"/>
              <a:pPr/>
              <a:t>39</a:t>
            </a:fld>
            <a:endParaRPr lang="en-US" altLang="en-US"/>
          </a:p>
        </p:txBody>
      </p:sp>
      <p:sp>
        <p:nvSpPr>
          <p:cNvPr id="282626" name="Rectangle 2"/>
          <p:cNvSpPr>
            <a:spLocks noGrp="1" noRot="1" noChangeAspect="1" noChangeArrowheads="1" noTextEdit="1"/>
          </p:cNvSpPr>
          <p:nvPr>
            <p:ph type="sldImg"/>
          </p:nvPr>
        </p:nvSpPr>
        <p:spPr>
          <a:xfrm>
            <a:off x="-942975" y="422275"/>
            <a:ext cx="8840788" cy="4973638"/>
          </a:xfrm>
          <a:ln/>
        </p:spPr>
      </p:sp>
      <p:sp>
        <p:nvSpPr>
          <p:cNvPr id="282627" name="Rectangle 3"/>
          <p:cNvSpPr>
            <a:spLocks noGrp="1" noChangeArrowheads="1"/>
          </p:cNvSpPr>
          <p:nvPr>
            <p:ph type="body" idx="1"/>
          </p:nvPr>
        </p:nvSpPr>
        <p:spPr>
          <a:ln/>
        </p:spPr>
        <p:txBody>
          <a:bodyPr/>
          <a:lstStyle/>
          <a:p>
            <a:r>
              <a:rPr lang="en-US" altLang="en-US" dirty="0" smtClean="0"/>
              <a:t>First, we want to familiarize you with the water distribution system, </a:t>
            </a:r>
            <a:r>
              <a:rPr lang="en-US" altLang="en-US" dirty="0" err="1" smtClean="0"/>
              <a:t>SmallWater</a:t>
            </a:r>
            <a:r>
              <a:rPr lang="en-US" altLang="en-US" dirty="0" smtClean="0"/>
              <a:t> USA, that you are going to use for this exercise.</a:t>
            </a:r>
          </a:p>
          <a:p>
            <a:r>
              <a:rPr lang="en-US" altLang="en-US" dirty="0" smtClean="0"/>
              <a:t>This is a small, realistic,</a:t>
            </a:r>
            <a:r>
              <a:rPr lang="en-US" altLang="en-US" baseline="0" dirty="0" smtClean="0"/>
              <a:t> </a:t>
            </a:r>
            <a:r>
              <a:rPr lang="en-US" altLang="en-US" dirty="0" smtClean="0"/>
              <a:t>hypothetical water distribution system serving 2700 people that we will use for our exercise. </a:t>
            </a:r>
          </a:p>
          <a:p>
            <a:r>
              <a:rPr lang="en-US" altLang="en-US" dirty="0" smtClean="0"/>
              <a:t>The hypothetical system was developed over time resulting</a:t>
            </a:r>
            <a:r>
              <a:rPr lang="en-US" altLang="en-US" baseline="0" dirty="0" smtClean="0"/>
              <a:t> in three different pipe materials (old cast iron, some asbestos-cement pipe, and PVC in the newer parts of town).  </a:t>
            </a:r>
          </a:p>
          <a:p>
            <a:r>
              <a:rPr lang="en-US" altLang="en-US" baseline="0" dirty="0" smtClean="0"/>
              <a:t>There are two sources: a well field that was the original source and now used as a secondary source of water; and an inter-connect with a larger water company that provides surface water and is now the primary source of water.</a:t>
            </a:r>
          </a:p>
          <a:p>
            <a:r>
              <a:rPr lang="en-US" altLang="en-US" baseline="0" dirty="0" smtClean="0"/>
              <a:t>There are two tanks: a newer elevated tank with a capacity of 50,000 gallons; and an older 165,000-gallon standpipe.  </a:t>
            </a:r>
          </a:p>
          <a:p>
            <a:r>
              <a:rPr lang="en-US" altLang="en-US" baseline="0" dirty="0" smtClean="0"/>
              <a:t>Average consumption is 210,000 gallons per day.  Maximum day usage is 400,000 gallons per day.</a:t>
            </a:r>
          </a:p>
          <a:p>
            <a:r>
              <a:rPr lang="en-US" altLang="en-US" baseline="0" dirty="0" smtClean="0"/>
              <a:t>There are three pressure zones: the main pressure zone encompassing most of the town; a high zone north of town that served by a pump station; and a reduced zone that is served by a PRV from the high zone. </a:t>
            </a:r>
          </a:p>
          <a:p>
            <a:r>
              <a:rPr lang="en-US" altLang="en-US" baseline="0" dirty="0" smtClean="0"/>
              <a:t>   </a:t>
            </a:r>
            <a:r>
              <a:rPr lang="en-US" altLang="en-US" dirty="0" smtClean="0"/>
              <a:t> </a:t>
            </a:r>
          </a:p>
          <a:p>
            <a:endParaRPr lang="en-US" altLang="en-US" dirty="0"/>
          </a:p>
        </p:txBody>
      </p:sp>
    </p:spTree>
    <p:extLst>
      <p:ext uri="{BB962C8B-B14F-4D97-AF65-F5344CB8AC3E}">
        <p14:creationId xmlns:p14="http://schemas.microsoft.com/office/powerpoint/2010/main" val="34794424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3DD80E-55F6-49D6-862D-B164122D2EE0}" type="slidenum">
              <a:rPr lang="en-US" altLang="en-US"/>
              <a:pPr/>
              <a:t>40</a:t>
            </a:fld>
            <a:endParaRPr lang="en-US" altLang="en-US"/>
          </a:p>
        </p:txBody>
      </p:sp>
      <p:sp>
        <p:nvSpPr>
          <p:cNvPr id="284674" name="Rectangle 2"/>
          <p:cNvSpPr>
            <a:spLocks noGrp="1" noRot="1" noChangeAspect="1" noChangeArrowheads="1" noTextEdit="1"/>
          </p:cNvSpPr>
          <p:nvPr>
            <p:ph type="sldImg"/>
          </p:nvPr>
        </p:nvSpPr>
        <p:spPr>
          <a:xfrm>
            <a:off x="382588" y="685800"/>
            <a:ext cx="6096000" cy="3429000"/>
          </a:xfrm>
          <a:ln/>
        </p:spPr>
      </p:sp>
      <p:sp>
        <p:nvSpPr>
          <p:cNvPr id="284675" name="Rectangle 3"/>
          <p:cNvSpPr>
            <a:spLocks noGrp="1" noChangeArrowheads="1"/>
          </p:cNvSpPr>
          <p:nvPr>
            <p:ph type="body" idx="1"/>
          </p:nvPr>
        </p:nvSpPr>
        <p:spPr/>
        <p:txBody>
          <a:bodyPr lIns="91432" tIns="45716" rIns="91432" bIns="45716"/>
          <a:lstStyle/>
          <a:p>
            <a:r>
              <a:rPr lang="en-US" altLang="en-US" dirty="0" smtClean="0"/>
              <a:t>This map shows the three zones,</a:t>
            </a:r>
            <a:r>
              <a:rPr lang="en-US" altLang="en-US" baseline="0" dirty="0" smtClean="0"/>
              <a:t> the land use (residential, industrial and commercial) for the town, and the pressure zone </a:t>
            </a:r>
            <a:r>
              <a:rPr lang="en-US" altLang="en-US" baseline="0" dirty="0" err="1" smtClean="0"/>
              <a:t>boundaries.The</a:t>
            </a:r>
            <a:r>
              <a:rPr lang="en-US" altLang="en-US" baseline="0" dirty="0" smtClean="0"/>
              <a:t> town has two sources of water, an interconnect with a nearby city, and a well field. The interconnect is the primary source of water. Like many small to medium systems, </a:t>
            </a:r>
            <a:r>
              <a:rPr lang="en-US" altLang="en-US" baseline="0" dirty="0" err="1" smtClean="0"/>
              <a:t>SmallWater</a:t>
            </a:r>
            <a:r>
              <a:rPr lang="en-US" altLang="en-US" baseline="0" dirty="0" smtClean="0"/>
              <a:t> USA expanded over time. New areas and zones were built and water components added to accommodate these new areas.  At the present time there are three pressure zones: the original zone along with a high zone built on higher ground north of the main zone, and a “reduced zone” located on lower ground adjacent to and fed from the high zone.</a:t>
            </a:r>
            <a:endParaRPr lang="en-US" altLang="en-US" dirty="0"/>
          </a:p>
        </p:txBody>
      </p:sp>
    </p:spTree>
    <p:extLst>
      <p:ext uri="{BB962C8B-B14F-4D97-AF65-F5344CB8AC3E}">
        <p14:creationId xmlns:p14="http://schemas.microsoft.com/office/powerpoint/2010/main" val="8942951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F9EAC6-BF30-4BBA-9D38-16C5FA956977}" type="slidenum">
              <a:rPr lang="en-US" altLang="en-US"/>
              <a:pPr/>
              <a:t>41</a:t>
            </a:fld>
            <a:endParaRPr lang="en-US" altLang="en-US"/>
          </a:p>
        </p:txBody>
      </p:sp>
      <p:sp>
        <p:nvSpPr>
          <p:cNvPr id="286722" name="Rectangle 2"/>
          <p:cNvSpPr>
            <a:spLocks noGrp="1" noRot="1" noChangeAspect="1" noChangeArrowheads="1" noTextEdit="1"/>
          </p:cNvSpPr>
          <p:nvPr>
            <p:ph type="sldImg"/>
          </p:nvPr>
        </p:nvSpPr>
        <p:spPr>
          <a:xfrm>
            <a:off x="-942975" y="422275"/>
            <a:ext cx="8840788" cy="4973638"/>
          </a:xfrm>
          <a:ln/>
        </p:spPr>
      </p:sp>
      <p:sp>
        <p:nvSpPr>
          <p:cNvPr id="286723" name="Rectangle 3"/>
          <p:cNvSpPr>
            <a:spLocks noGrp="1" noChangeArrowheads="1"/>
          </p:cNvSpPr>
          <p:nvPr>
            <p:ph type="body" idx="1"/>
          </p:nvPr>
        </p:nvSpPr>
        <p:spPr>
          <a:ln/>
        </p:spPr>
        <p:txBody>
          <a:bodyPr/>
          <a:lstStyle/>
          <a:p>
            <a:r>
              <a:rPr lang="en-US" altLang="en-US" dirty="0" smtClean="0"/>
              <a:t>This plot produced by</a:t>
            </a:r>
            <a:r>
              <a:rPr lang="en-US" altLang="en-US" baseline="0" dirty="0" smtClean="0"/>
              <a:t> </a:t>
            </a:r>
            <a:r>
              <a:rPr lang="en-US" altLang="en-US" dirty="0" smtClean="0"/>
              <a:t>EPANET</a:t>
            </a:r>
            <a:r>
              <a:rPr lang="en-US" altLang="en-US" baseline="0" dirty="0" smtClean="0"/>
              <a:t> </a:t>
            </a:r>
            <a:r>
              <a:rPr lang="en-US" altLang="en-US" dirty="0" smtClean="0"/>
              <a:t>shows the average water demand by node grouped as: less than 0.5</a:t>
            </a:r>
            <a:r>
              <a:rPr lang="en-US" altLang="en-US" baseline="0" dirty="0" smtClean="0"/>
              <a:t> gallons per minute (GPM), </a:t>
            </a:r>
            <a:r>
              <a:rPr lang="en-US" altLang="en-US" dirty="0" smtClean="0"/>
              <a:t> 0.5 to 3 GPM, 3 to 6 GPM,</a:t>
            </a:r>
            <a:r>
              <a:rPr lang="en-US" altLang="en-US" baseline="0" dirty="0" smtClean="0"/>
              <a:t> 6 to 100 GPM, and greater than 100 GPM. Remember that 1 GPM is the equivalent of 1440 gallons per day, and that 1 million gallons per day (1 MGD) is the equivalent of 694 gallons per minute.</a:t>
            </a:r>
            <a:endParaRPr lang="en-US" altLang="en-US" dirty="0"/>
          </a:p>
        </p:txBody>
      </p:sp>
    </p:spTree>
    <p:extLst>
      <p:ext uri="{BB962C8B-B14F-4D97-AF65-F5344CB8AC3E}">
        <p14:creationId xmlns:p14="http://schemas.microsoft.com/office/powerpoint/2010/main" val="4211181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EPS modeling,</a:t>
            </a:r>
            <a:r>
              <a:rPr lang="en-US" baseline="0" dirty="0" smtClean="0"/>
              <a:t> variations in demand over time are represented by patterns.  A pattern represents multipliers that modify the average demand (or base demand) assigned to a node. This plot shows a typical diurnal residential pattern with peak flows occurring in the morning and evening.   But be careful when you talk about typical patterns since they may be very different in some areas.  </a:t>
            </a:r>
            <a:endParaRPr lang="en-US" dirty="0"/>
          </a:p>
        </p:txBody>
      </p:sp>
      <p:sp>
        <p:nvSpPr>
          <p:cNvPr id="4" name="Slide Number Placeholder 3"/>
          <p:cNvSpPr>
            <a:spLocks noGrp="1"/>
          </p:cNvSpPr>
          <p:nvPr>
            <p:ph type="sldNum" sz="quarter" idx="10"/>
          </p:nvPr>
        </p:nvSpPr>
        <p:spPr/>
        <p:txBody>
          <a:bodyPr/>
          <a:lstStyle/>
          <a:p>
            <a:fld id="{0B9349A7-C8B1-4FD7-80AF-349BDDBC6022}" type="slidenum">
              <a:rPr lang="en-US" smtClean="0"/>
              <a:t>4</a:t>
            </a:fld>
            <a:endParaRPr lang="en-US"/>
          </a:p>
        </p:txBody>
      </p:sp>
    </p:spTree>
    <p:extLst>
      <p:ext uri="{BB962C8B-B14F-4D97-AF65-F5344CB8AC3E}">
        <p14:creationId xmlns:p14="http://schemas.microsoft.com/office/powerpoint/2010/main" val="5680055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14C56A-F351-4C49-904F-EAAD2CD3267A}" type="slidenum">
              <a:rPr lang="en-US" altLang="en-US"/>
              <a:pPr/>
              <a:t>42</a:t>
            </a:fld>
            <a:endParaRPr lang="en-US" altLang="en-US"/>
          </a:p>
        </p:txBody>
      </p:sp>
      <p:sp>
        <p:nvSpPr>
          <p:cNvPr id="288770" name="Rectangle 2"/>
          <p:cNvSpPr>
            <a:spLocks noGrp="1" noRot="1" noChangeAspect="1" noChangeArrowheads="1" noTextEdit="1"/>
          </p:cNvSpPr>
          <p:nvPr>
            <p:ph type="sldImg"/>
          </p:nvPr>
        </p:nvSpPr>
        <p:spPr>
          <a:xfrm>
            <a:off x="-942975" y="422275"/>
            <a:ext cx="8840788" cy="4973638"/>
          </a:xfrm>
          <a:ln/>
        </p:spPr>
      </p:sp>
      <p:sp>
        <p:nvSpPr>
          <p:cNvPr id="288771" name="Rectangle 3"/>
          <p:cNvSpPr>
            <a:spLocks noGrp="1" noChangeArrowheads="1"/>
          </p:cNvSpPr>
          <p:nvPr>
            <p:ph type="body" idx="1"/>
          </p:nvPr>
        </p:nvSpPr>
        <p:spPr>
          <a:ln/>
        </p:spPr>
        <p:txBody>
          <a:bodyPr/>
          <a:lstStyle/>
          <a:p>
            <a:r>
              <a:rPr kumimoji="0" lang="en-US" altLang="en-US" sz="12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mn-cs"/>
              </a:rPr>
              <a:t>This plot produced by EPANET shows pipe diameters.  The dark blue pipes are 4” in diameter, light blue pipes are 6”, green pipes are 8”, and red pipes are 12’ diameter pipes.  There are no yellow pipes with diameters in the range of 9” to 11”. </a:t>
            </a:r>
            <a:endParaRPr lang="en-US" altLang="en-US" dirty="0"/>
          </a:p>
        </p:txBody>
      </p:sp>
    </p:spTree>
    <p:extLst>
      <p:ext uri="{BB962C8B-B14F-4D97-AF65-F5344CB8AC3E}">
        <p14:creationId xmlns:p14="http://schemas.microsoft.com/office/powerpoint/2010/main" val="31861968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685F4E-AE25-4C6B-B2C9-31F47FDA064F}" type="slidenum">
              <a:rPr lang="en-US" altLang="en-US"/>
              <a:pPr/>
              <a:t>43</a:t>
            </a:fld>
            <a:endParaRPr lang="en-US" altLang="en-US"/>
          </a:p>
        </p:txBody>
      </p:sp>
      <p:sp>
        <p:nvSpPr>
          <p:cNvPr id="290818" name="Rectangle 2"/>
          <p:cNvSpPr>
            <a:spLocks noGrp="1" noRot="1" noChangeAspect="1" noChangeArrowheads="1" noTextEdit="1"/>
          </p:cNvSpPr>
          <p:nvPr>
            <p:ph type="sldImg"/>
          </p:nvPr>
        </p:nvSpPr>
        <p:spPr>
          <a:xfrm>
            <a:off x="-942975" y="422275"/>
            <a:ext cx="8840788" cy="4973638"/>
          </a:xfrm>
          <a:ln/>
        </p:spPr>
      </p:sp>
      <p:sp>
        <p:nvSpPr>
          <p:cNvPr id="290819" name="Rectangle 3"/>
          <p:cNvSpPr>
            <a:spLocks noGrp="1" noChangeArrowheads="1"/>
          </p:cNvSpPr>
          <p:nvPr>
            <p:ph type="body" idx="1"/>
          </p:nvPr>
        </p:nvSpPr>
        <p:spPr>
          <a:ln/>
        </p:spPr>
        <p:txBody>
          <a:bodyPr/>
          <a:lstStyle/>
          <a:p>
            <a:r>
              <a:rPr kumimoji="0" lang="en-US" altLang="en-US" sz="12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mn-cs"/>
              </a:rPr>
              <a:t>This plot produced by EPANET shows the flows from the two sources over a 48 hour period.  The green line is the flow from the inter-connect while the red line shows the water used from the well field. The pumps that control flows from the two sources are controlled by the water level in the standpipe. This plot shows operation during maximum day usage. During average day usage, the well fields are not used.</a:t>
            </a:r>
          </a:p>
          <a:p>
            <a:r>
              <a:rPr kumimoji="0" lang="en-US" altLang="en-US" sz="12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mn-cs"/>
              </a:rPr>
              <a:t>The pump that provides water to the high zone is controlled by the water levels in the elevated tank.</a:t>
            </a:r>
            <a:endParaRPr lang="en-US" altLang="en-US" dirty="0"/>
          </a:p>
        </p:txBody>
      </p:sp>
    </p:spTree>
    <p:extLst>
      <p:ext uri="{BB962C8B-B14F-4D97-AF65-F5344CB8AC3E}">
        <p14:creationId xmlns:p14="http://schemas.microsoft.com/office/powerpoint/2010/main" val="12780548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04E69C-2328-41A8-858D-513DD28C7E9E}" type="slidenum">
              <a:rPr lang="en-US" altLang="en-US"/>
              <a:pPr/>
              <a:t>44</a:t>
            </a:fld>
            <a:endParaRPr lang="en-US" altLang="en-US"/>
          </a:p>
        </p:txBody>
      </p:sp>
      <p:sp>
        <p:nvSpPr>
          <p:cNvPr id="292866" name="Rectangle 2"/>
          <p:cNvSpPr>
            <a:spLocks noGrp="1" noRot="1" noChangeAspect="1" noChangeArrowheads="1" noTextEdit="1"/>
          </p:cNvSpPr>
          <p:nvPr>
            <p:ph type="sldImg"/>
          </p:nvPr>
        </p:nvSpPr>
        <p:spPr>
          <a:xfrm>
            <a:off x="-942975" y="422275"/>
            <a:ext cx="8840788" cy="4973638"/>
          </a:xfrm>
          <a:ln/>
        </p:spPr>
      </p:sp>
      <p:sp>
        <p:nvSpPr>
          <p:cNvPr id="292867" name="Rectangle 3"/>
          <p:cNvSpPr>
            <a:spLocks noGrp="1" noChangeArrowheads="1"/>
          </p:cNvSpPr>
          <p:nvPr>
            <p:ph type="body" idx="1"/>
          </p:nvPr>
        </p:nvSpPr>
        <p:spPr>
          <a:ln/>
        </p:spPr>
        <p:txBody>
          <a:bodyPr/>
          <a:lstStyle/>
          <a:p>
            <a:r>
              <a:rPr kumimoji="0" lang="en-US" altLang="en-US" sz="12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mn-cs"/>
              </a:rPr>
              <a:t>This plot produced by EPANET shows the head (water levels referenced to mean sea level) in the two tanks.  As illustrated, the elevated tank cycles over a range of about 7 feet while the standpipe cycles over a larger range of about 22 feet.  </a:t>
            </a:r>
            <a:endParaRPr lang="en-US" altLang="en-US" dirty="0"/>
          </a:p>
        </p:txBody>
      </p:sp>
    </p:spTree>
    <p:extLst>
      <p:ext uri="{BB962C8B-B14F-4D97-AF65-F5344CB8AC3E}">
        <p14:creationId xmlns:p14="http://schemas.microsoft.com/office/powerpoint/2010/main" val="5461589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 to open up your computers and play around with an EPANET model of </a:t>
            </a:r>
            <a:r>
              <a:rPr lang="en-US" dirty="0" err="1" smtClean="0"/>
              <a:t>SmallWater</a:t>
            </a:r>
            <a:r>
              <a:rPr lang="en-US" dirty="0" smtClean="0"/>
              <a:t> USA.  This will give you a Quick Start feel for EPANET. Don’t worry about the details.</a:t>
            </a:r>
            <a:r>
              <a:rPr lang="en-US" baseline="0" dirty="0" smtClean="0"/>
              <a:t>  We will cover everything in more detail later in this course. If you prefer to just watch that is OK also.</a:t>
            </a:r>
            <a:endParaRPr lang="en-US" dirty="0"/>
          </a:p>
        </p:txBody>
      </p:sp>
      <p:sp>
        <p:nvSpPr>
          <p:cNvPr id="4" name="Slide Number Placeholder 3"/>
          <p:cNvSpPr>
            <a:spLocks noGrp="1"/>
          </p:cNvSpPr>
          <p:nvPr>
            <p:ph type="sldNum" sz="quarter" idx="10"/>
          </p:nvPr>
        </p:nvSpPr>
        <p:spPr/>
        <p:txBody>
          <a:bodyPr/>
          <a:lstStyle/>
          <a:p>
            <a:fld id="{51B55C1F-BBF1-44B7-99B5-2BDEAE5433DF}" type="slidenum">
              <a:rPr lang="en-US" smtClean="0"/>
              <a:t>45</a:t>
            </a:fld>
            <a:endParaRPr lang="en-US"/>
          </a:p>
        </p:txBody>
      </p:sp>
    </p:spTree>
    <p:extLst>
      <p:ext uri="{BB962C8B-B14F-4D97-AF65-F5344CB8AC3E}">
        <p14:creationId xmlns:p14="http://schemas.microsoft.com/office/powerpoint/2010/main" val="1416334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basic concept behind the use of demand patterns is that a limited number of temporal demand patterns can be developed and then used to calculate temporal demands for all nodes.</a:t>
            </a:r>
          </a:p>
          <a:p>
            <a:r>
              <a:rPr lang="en-US" dirty="0" smtClean="0"/>
              <a:t>A demand pattern is a</a:t>
            </a:r>
            <a:r>
              <a:rPr lang="en-US" baseline="0" dirty="0" smtClean="0"/>
              <a:t> plot of demand multipliers over the course of a day or longer period.  These multipliers are then applied (multiplied times) base demands to develop a temporal set of demands for each node.  Patterns can be developed for different characteristics: types of water usage such as residential or commercial areas; geographic areas such as pressure zones or political regions; demand types such as average day or maximum day; or in some cases specific temporal patterns for individual major water users. </a:t>
            </a:r>
            <a:endParaRPr lang="en-US" dirty="0"/>
          </a:p>
        </p:txBody>
      </p:sp>
      <p:sp>
        <p:nvSpPr>
          <p:cNvPr id="4" name="Slide Number Placeholder 3"/>
          <p:cNvSpPr>
            <a:spLocks noGrp="1"/>
          </p:cNvSpPr>
          <p:nvPr>
            <p:ph type="sldNum" sz="quarter" idx="10"/>
          </p:nvPr>
        </p:nvSpPr>
        <p:spPr/>
        <p:txBody>
          <a:bodyPr/>
          <a:lstStyle/>
          <a:p>
            <a:fld id="{0B9349A7-C8B1-4FD7-80AF-349BDDBC6022}" type="slidenum">
              <a:rPr lang="en-US" smtClean="0"/>
              <a:t>5</a:t>
            </a:fld>
            <a:endParaRPr lang="en-US"/>
          </a:p>
        </p:txBody>
      </p:sp>
    </p:spTree>
    <p:extLst>
      <p:ext uri="{BB962C8B-B14F-4D97-AF65-F5344CB8AC3E}">
        <p14:creationId xmlns:p14="http://schemas.microsoft.com/office/powerpoint/2010/main" val="667154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Patterns are entered into EPANET by choosing patterns under Data in the Browser.  Each pattern is given a  unique ID and a description. A pattern is a series of multipliers at fixed</a:t>
            </a:r>
            <a:r>
              <a:rPr lang="en-US" baseline="0" dirty="0" smtClean="0"/>
              <a:t> time intervals. The time length of each multiplier and the starting time for the intervals are defined under Option - Time in the Browser. A pattern can be used by multiple junctions such as a pattern representing residential areas or a geographic area or by a single junction such as one representing a major water user. As will be discussed later, multiple patterns can be assigned to a specific junctions such as the case where a junction represents both a residential and commercial area. </a:t>
            </a:r>
            <a:r>
              <a:rPr lang="en-US" dirty="0" smtClean="0"/>
              <a:t> Patterns</a:t>
            </a:r>
            <a:r>
              <a:rPr lang="en-US" baseline="0" dirty="0" smtClean="0"/>
              <a:t> can be saved as text files (.PAT) and then later loaded into the model to define the pattern.</a:t>
            </a:r>
            <a:endParaRPr lang="en-US" dirty="0"/>
          </a:p>
        </p:txBody>
      </p:sp>
      <p:sp>
        <p:nvSpPr>
          <p:cNvPr id="4" name="Slide Number Placeholder 3"/>
          <p:cNvSpPr>
            <a:spLocks noGrp="1"/>
          </p:cNvSpPr>
          <p:nvPr>
            <p:ph type="sldNum" sz="quarter" idx="10"/>
          </p:nvPr>
        </p:nvSpPr>
        <p:spPr/>
        <p:txBody>
          <a:bodyPr/>
          <a:lstStyle/>
          <a:p>
            <a:fld id="{0B9349A7-C8B1-4FD7-80AF-349BDDBC6022}" type="slidenum">
              <a:rPr lang="en-US" smtClean="0"/>
              <a:t>6</a:t>
            </a:fld>
            <a:endParaRPr lang="en-US"/>
          </a:p>
        </p:txBody>
      </p:sp>
    </p:spTree>
    <p:extLst>
      <p:ext uri="{BB962C8B-B14F-4D97-AF65-F5344CB8AC3E}">
        <p14:creationId xmlns:p14="http://schemas.microsoft.com/office/powerpoint/2010/main" val="3363840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provides</a:t>
            </a:r>
            <a:r>
              <a:rPr lang="en-US" baseline="0" dirty="0" smtClean="0"/>
              <a:t> an example usage of patterns.  Note that if the duration of the simulation is longer than the total length of the pattern, then the pattern repeats itself. Frequently we will define a 24-hour pattern and allow that pattern to repeat for each day.  If water usage varies from day to day, especially as is the case for weekends, then this can be represented by defining a 7 day (168 hour) pattern that repeats from week to week.</a:t>
            </a:r>
            <a:endParaRPr lang="en-US" dirty="0"/>
          </a:p>
        </p:txBody>
      </p:sp>
      <p:sp>
        <p:nvSpPr>
          <p:cNvPr id="4" name="Slide Number Placeholder 3"/>
          <p:cNvSpPr>
            <a:spLocks noGrp="1"/>
          </p:cNvSpPr>
          <p:nvPr>
            <p:ph type="sldNum" sz="quarter" idx="10"/>
          </p:nvPr>
        </p:nvSpPr>
        <p:spPr/>
        <p:txBody>
          <a:bodyPr/>
          <a:lstStyle/>
          <a:p>
            <a:fld id="{0B9349A7-C8B1-4FD7-80AF-349BDDBC6022}" type="slidenum">
              <a:rPr lang="en-US" smtClean="0"/>
              <a:t>7</a:t>
            </a:fld>
            <a:endParaRPr lang="en-US"/>
          </a:p>
        </p:txBody>
      </p:sp>
    </p:spTree>
    <p:extLst>
      <p:ext uri="{BB962C8B-B14F-4D97-AF65-F5344CB8AC3E}">
        <p14:creationId xmlns:p14="http://schemas.microsoft.com/office/powerpoint/2010/main" val="1190696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various methods for determining demand</a:t>
            </a:r>
            <a:r>
              <a:rPr lang="en-US" baseline="0" dirty="0" smtClean="0"/>
              <a:t> patterns. </a:t>
            </a:r>
          </a:p>
          <a:p>
            <a:pPr marL="228600" indent="-228600">
              <a:buAutoNum type="arabicParenR"/>
            </a:pPr>
            <a:r>
              <a:rPr lang="en-US" baseline="0" dirty="0" smtClean="0"/>
              <a:t>The most common is to use typical demand patterns available in the literature such as in AWWA’s M32 manual. This can be dangerous since typical curves may vary from location to location. For example, I was modeling a water system in central California and applied a typical residential pattern.  However, I later found out that in that area, sprinklers are set go off at 4 AM resulting in the peak demands occurring at that time.</a:t>
            </a:r>
          </a:p>
          <a:p>
            <a:pPr marL="228600" indent="-228600">
              <a:buAutoNum type="arabicParenR"/>
            </a:pPr>
            <a:r>
              <a:rPr lang="en-US" baseline="0" dirty="0" smtClean="0"/>
              <a:t>Some water utilities have system-wide data on usage or  usage by category such as residential.</a:t>
            </a:r>
          </a:p>
          <a:p>
            <a:pPr marL="228600" indent="-228600">
              <a:buAutoNum type="arabicParenR"/>
            </a:pPr>
            <a:r>
              <a:rPr lang="en-US" baseline="0" dirty="0" smtClean="0"/>
              <a:t>Major users such as industry may have information on temporal usage or may be willing to install meters so as to provide that information to you</a:t>
            </a:r>
          </a:p>
          <a:p>
            <a:pPr marL="228600" indent="-228600">
              <a:buAutoNum type="arabicParenR"/>
            </a:pPr>
            <a:r>
              <a:rPr lang="en-US" baseline="0" dirty="0" smtClean="0"/>
              <a:t>SCADA data may be used to calculate system-wide or smaller area estimates of temporal water usage.   </a:t>
            </a:r>
            <a:endParaRPr lang="en-US" dirty="0"/>
          </a:p>
        </p:txBody>
      </p:sp>
      <p:sp>
        <p:nvSpPr>
          <p:cNvPr id="4" name="Slide Number Placeholder 3"/>
          <p:cNvSpPr>
            <a:spLocks noGrp="1"/>
          </p:cNvSpPr>
          <p:nvPr>
            <p:ph type="sldNum" sz="quarter" idx="10"/>
          </p:nvPr>
        </p:nvSpPr>
        <p:spPr/>
        <p:txBody>
          <a:bodyPr/>
          <a:lstStyle/>
          <a:p>
            <a:fld id="{0B9349A7-C8B1-4FD7-80AF-349BDDBC6022}" type="slidenum">
              <a:rPr lang="en-US" smtClean="0"/>
              <a:t>8</a:t>
            </a:fld>
            <a:endParaRPr lang="en-US"/>
          </a:p>
        </p:txBody>
      </p:sp>
    </p:spTree>
    <p:extLst>
      <p:ext uri="{BB962C8B-B14F-4D97-AF65-F5344CB8AC3E}">
        <p14:creationId xmlns:p14="http://schemas.microsoft.com/office/powerpoint/2010/main" val="2853068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 the use of a flow-balance method</a:t>
            </a:r>
            <a:r>
              <a:rPr lang="en-US" baseline="0" dirty="0" smtClean="0"/>
              <a:t> that can be used in conjunction with frequently available SCADA data to define temporal patterns.</a:t>
            </a:r>
            <a:endParaRPr lang="en-US" dirty="0"/>
          </a:p>
        </p:txBody>
      </p:sp>
      <p:sp>
        <p:nvSpPr>
          <p:cNvPr id="4" name="Slide Number Placeholder 3"/>
          <p:cNvSpPr>
            <a:spLocks noGrp="1"/>
          </p:cNvSpPr>
          <p:nvPr>
            <p:ph type="sldNum" sz="quarter" idx="10"/>
          </p:nvPr>
        </p:nvSpPr>
        <p:spPr/>
        <p:txBody>
          <a:bodyPr/>
          <a:lstStyle/>
          <a:p>
            <a:fld id="{0B9349A7-C8B1-4FD7-80AF-349BDDBC6022}" type="slidenum">
              <a:rPr lang="en-US" smtClean="0"/>
              <a:t>9</a:t>
            </a:fld>
            <a:endParaRPr lang="en-US"/>
          </a:p>
        </p:txBody>
      </p:sp>
    </p:spTree>
    <p:extLst>
      <p:ext uri="{BB962C8B-B14F-4D97-AF65-F5344CB8AC3E}">
        <p14:creationId xmlns:p14="http://schemas.microsoft.com/office/powerpoint/2010/main" val="3630444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AFC502-1D6C-4284-B0AA-5BA372736B09}" type="datetime1">
              <a:rPr lang="en-US" smtClean="0"/>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CC725-BD65-45B9-B919-4728CA1E4913}" type="slidenum">
              <a:rPr lang="en-US" smtClean="0"/>
              <a:t>‹#›</a:t>
            </a:fld>
            <a:endParaRPr lang="en-US"/>
          </a:p>
        </p:txBody>
      </p:sp>
    </p:spTree>
    <p:extLst>
      <p:ext uri="{BB962C8B-B14F-4D97-AF65-F5344CB8AC3E}">
        <p14:creationId xmlns:p14="http://schemas.microsoft.com/office/powerpoint/2010/main" val="4080152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A53998-0D73-48A2-828F-07899CA5766F}" type="datetime1">
              <a:rPr lang="en-US" smtClean="0"/>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CC725-BD65-45B9-B919-4728CA1E4913}" type="slidenum">
              <a:rPr lang="en-US" smtClean="0"/>
              <a:t>‹#›</a:t>
            </a:fld>
            <a:endParaRPr lang="en-US"/>
          </a:p>
        </p:txBody>
      </p:sp>
    </p:spTree>
    <p:extLst>
      <p:ext uri="{BB962C8B-B14F-4D97-AF65-F5344CB8AC3E}">
        <p14:creationId xmlns:p14="http://schemas.microsoft.com/office/powerpoint/2010/main" val="562127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4832AA-D43B-49C1-B7EC-8A9ABF02DE93}" type="datetime1">
              <a:rPr lang="en-US" smtClean="0"/>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CC725-BD65-45B9-B919-4728CA1E4913}" type="slidenum">
              <a:rPr lang="en-US" smtClean="0"/>
              <a:t>‹#›</a:t>
            </a:fld>
            <a:endParaRPr lang="en-US"/>
          </a:p>
        </p:txBody>
      </p:sp>
    </p:spTree>
    <p:extLst>
      <p:ext uri="{BB962C8B-B14F-4D97-AF65-F5344CB8AC3E}">
        <p14:creationId xmlns:p14="http://schemas.microsoft.com/office/powerpoint/2010/main" val="3849084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11ED08-6DD1-4575-898D-1C0EABABD2A1}" type="datetime1">
              <a:rPr lang="en-US" smtClean="0"/>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CC725-BD65-45B9-B919-4728CA1E4913}" type="slidenum">
              <a:rPr lang="en-US" smtClean="0"/>
              <a:t>‹#›</a:t>
            </a:fld>
            <a:endParaRPr lang="en-US"/>
          </a:p>
        </p:txBody>
      </p:sp>
    </p:spTree>
    <p:extLst>
      <p:ext uri="{BB962C8B-B14F-4D97-AF65-F5344CB8AC3E}">
        <p14:creationId xmlns:p14="http://schemas.microsoft.com/office/powerpoint/2010/main" val="2303374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3ABD42-E25B-4069-AE23-28F508D5AC36}" type="datetime1">
              <a:rPr lang="en-US" smtClean="0"/>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CC725-BD65-45B9-B919-4728CA1E4913}" type="slidenum">
              <a:rPr lang="en-US" smtClean="0"/>
              <a:t>‹#›</a:t>
            </a:fld>
            <a:endParaRPr lang="en-US"/>
          </a:p>
        </p:txBody>
      </p:sp>
    </p:spTree>
    <p:extLst>
      <p:ext uri="{BB962C8B-B14F-4D97-AF65-F5344CB8AC3E}">
        <p14:creationId xmlns:p14="http://schemas.microsoft.com/office/powerpoint/2010/main" val="494256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36D7D0-FC39-46E3-964E-27AF6B22D751}" type="datetime1">
              <a:rPr lang="en-US" smtClean="0"/>
              <a:t>5/31/2018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6CC725-BD65-45B9-B919-4728CA1E4913}" type="slidenum">
              <a:rPr lang="en-US" smtClean="0"/>
              <a:t>‹#›</a:t>
            </a:fld>
            <a:endParaRPr lang="en-US"/>
          </a:p>
        </p:txBody>
      </p:sp>
    </p:spTree>
    <p:extLst>
      <p:ext uri="{BB962C8B-B14F-4D97-AF65-F5344CB8AC3E}">
        <p14:creationId xmlns:p14="http://schemas.microsoft.com/office/powerpoint/2010/main" val="991725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E970E9-8C62-411C-A328-1D4588B323FE}" type="datetime1">
              <a:rPr lang="en-US" smtClean="0"/>
              <a:t>5/31/2018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6CC725-BD65-45B9-B919-4728CA1E4913}" type="slidenum">
              <a:rPr lang="en-US" smtClean="0"/>
              <a:t>‹#›</a:t>
            </a:fld>
            <a:endParaRPr lang="en-US"/>
          </a:p>
        </p:txBody>
      </p:sp>
    </p:spTree>
    <p:extLst>
      <p:ext uri="{BB962C8B-B14F-4D97-AF65-F5344CB8AC3E}">
        <p14:creationId xmlns:p14="http://schemas.microsoft.com/office/powerpoint/2010/main" val="1253583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DD631C-F520-4420-A6B9-2C7D7FD2B476}" type="datetime1">
              <a:rPr lang="en-US" smtClean="0"/>
              <a:t>5/31/2018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6CC725-BD65-45B9-B919-4728CA1E4913}" type="slidenum">
              <a:rPr lang="en-US" smtClean="0"/>
              <a:t>‹#›</a:t>
            </a:fld>
            <a:endParaRPr lang="en-US"/>
          </a:p>
        </p:txBody>
      </p:sp>
    </p:spTree>
    <p:extLst>
      <p:ext uri="{BB962C8B-B14F-4D97-AF65-F5344CB8AC3E}">
        <p14:creationId xmlns:p14="http://schemas.microsoft.com/office/powerpoint/2010/main" val="2644506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0D1EDD-A2DB-4839-823E-0E1676A8CB1A}" type="datetime1">
              <a:rPr lang="en-US" smtClean="0"/>
              <a:t>5/31/2018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6CC725-BD65-45B9-B919-4728CA1E4913}" type="slidenum">
              <a:rPr lang="en-US" smtClean="0"/>
              <a:t>‹#›</a:t>
            </a:fld>
            <a:endParaRPr lang="en-US"/>
          </a:p>
        </p:txBody>
      </p:sp>
    </p:spTree>
    <p:extLst>
      <p:ext uri="{BB962C8B-B14F-4D97-AF65-F5344CB8AC3E}">
        <p14:creationId xmlns:p14="http://schemas.microsoft.com/office/powerpoint/2010/main" val="1553285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385038-8A05-4178-8509-1A4010E3C1CB}" type="datetime1">
              <a:rPr lang="en-US" smtClean="0"/>
              <a:t>5/31/2018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6CC725-BD65-45B9-B919-4728CA1E4913}" type="slidenum">
              <a:rPr lang="en-US" smtClean="0"/>
              <a:t>‹#›</a:t>
            </a:fld>
            <a:endParaRPr lang="en-US"/>
          </a:p>
        </p:txBody>
      </p:sp>
    </p:spTree>
    <p:extLst>
      <p:ext uri="{BB962C8B-B14F-4D97-AF65-F5344CB8AC3E}">
        <p14:creationId xmlns:p14="http://schemas.microsoft.com/office/powerpoint/2010/main" val="1589662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0E6C0F-9287-4F2B-9712-D379F68BF389}" type="datetime1">
              <a:rPr lang="en-US" smtClean="0"/>
              <a:t>5/31/2018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6CC725-BD65-45B9-B919-4728CA1E4913}" type="slidenum">
              <a:rPr lang="en-US" smtClean="0"/>
              <a:t>‹#›</a:t>
            </a:fld>
            <a:endParaRPr lang="en-US"/>
          </a:p>
        </p:txBody>
      </p:sp>
    </p:spTree>
    <p:extLst>
      <p:ext uri="{BB962C8B-B14F-4D97-AF65-F5344CB8AC3E}">
        <p14:creationId xmlns:p14="http://schemas.microsoft.com/office/powerpoint/2010/main" val="2645702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D9683-53F3-4C6B-9F1E-0199DA9C6904}" type="datetime1">
              <a:rPr lang="en-US" smtClean="0"/>
              <a:t>5/31/2018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6CC725-BD65-45B9-B919-4728CA1E4913}" type="slidenum">
              <a:rPr lang="en-US" smtClean="0"/>
              <a:t>‹#›</a:t>
            </a:fld>
            <a:endParaRPr lang="en-US"/>
          </a:p>
        </p:txBody>
      </p:sp>
    </p:spTree>
    <p:extLst>
      <p:ext uri="{BB962C8B-B14F-4D97-AF65-F5344CB8AC3E}">
        <p14:creationId xmlns:p14="http://schemas.microsoft.com/office/powerpoint/2010/main" val="368904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8.wmf"/></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11.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356623" y="1896060"/>
            <a:ext cx="10019587" cy="1470025"/>
          </a:xfrm>
        </p:spPr>
        <p:txBody>
          <a:bodyPr anchor="ctr">
            <a:noAutofit/>
          </a:bodyPr>
          <a:lstStyle/>
          <a:p>
            <a:r>
              <a:rPr lang="en-US" altLang="en-US" sz="4000" b="1" dirty="0" smtClean="0">
                <a:latin typeface="Arial" panose="020B0604020202020204" pitchFamily="34" charset="0"/>
                <a:cs typeface="Arial" panose="020B0604020202020204" pitchFamily="34" charset="0"/>
              </a:rPr>
              <a:t>Extended Period Simulation, Water Quality Modeling and Model Calibration</a:t>
            </a:r>
            <a:endParaRPr lang="en-US" altLang="en-US" sz="4000" b="1" dirty="0">
              <a:latin typeface="Arial" panose="020B0604020202020204" pitchFamily="34" charset="0"/>
              <a:cs typeface="Arial" panose="020B0604020202020204" pitchFamily="34" charset="0"/>
            </a:endParaRPr>
          </a:p>
        </p:txBody>
      </p:sp>
      <p:sp>
        <p:nvSpPr>
          <p:cNvPr id="2" name="TextBox 1"/>
          <p:cNvSpPr txBox="1"/>
          <p:nvPr/>
        </p:nvSpPr>
        <p:spPr>
          <a:xfrm>
            <a:off x="3522681" y="717072"/>
            <a:ext cx="5257800" cy="707886"/>
          </a:xfrm>
          <a:prstGeom prst="rect">
            <a:avLst/>
          </a:prstGeom>
          <a:noFill/>
        </p:spPr>
        <p:txBody>
          <a:bodyPr wrap="square" rtlCol="0">
            <a:spAutoFit/>
          </a:bodyPr>
          <a:lstStyle/>
          <a:p>
            <a:pPr algn="ctr"/>
            <a:r>
              <a:rPr lang="en-US" sz="4000" b="1" dirty="0">
                <a:solidFill>
                  <a:srgbClr val="0070C0"/>
                </a:solidFill>
              </a:rPr>
              <a:t>Module </a:t>
            </a:r>
            <a:r>
              <a:rPr lang="en-US" sz="4000" b="1" dirty="0" smtClean="0">
                <a:solidFill>
                  <a:srgbClr val="0070C0"/>
                </a:solidFill>
              </a:rPr>
              <a:t>3</a:t>
            </a:r>
            <a:endParaRPr lang="en-US" sz="4000" b="1" dirty="0">
              <a:solidFill>
                <a:srgbClr val="0070C0"/>
              </a:solidFill>
            </a:endParaRPr>
          </a:p>
        </p:txBody>
      </p:sp>
      <p:sp>
        <p:nvSpPr>
          <p:cNvPr id="7" name="Rectangle 6"/>
          <p:cNvSpPr/>
          <p:nvPr/>
        </p:nvSpPr>
        <p:spPr>
          <a:xfrm>
            <a:off x="2076052" y="4098664"/>
            <a:ext cx="8777249" cy="217304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Introduction to EPANET Water Distribution </a:t>
            </a:r>
            <a:r>
              <a:rPr lang="en-US" sz="2400" b="1" dirty="0" smtClean="0"/>
              <a:t>Modeling</a:t>
            </a:r>
          </a:p>
          <a:p>
            <a:pPr algn="ctr"/>
            <a:endParaRPr lang="en-US" sz="2400" b="1" dirty="0" smtClean="0"/>
          </a:p>
          <a:p>
            <a:pPr algn="ctr"/>
            <a:r>
              <a:rPr lang="en-US" sz="2400" dirty="0"/>
              <a:t>EWRI WORLD ENVIRONMENTAL AND WATER RESOURCES CONGRESS</a:t>
            </a:r>
          </a:p>
          <a:p>
            <a:pPr algn="ctr"/>
            <a:r>
              <a:rPr lang="en-US" sz="2400" dirty="0"/>
              <a:t>June 5, 2018</a:t>
            </a:r>
          </a:p>
          <a:p>
            <a:pPr algn="ctr"/>
            <a:r>
              <a:rPr lang="en-US" sz="2400" dirty="0"/>
              <a:t>Minneapolis, </a:t>
            </a:r>
            <a:r>
              <a:rPr lang="en-US" sz="2400" dirty="0" smtClean="0"/>
              <a:t>MN</a:t>
            </a:r>
            <a:endParaRPr lang="en-US" sz="24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normAutofit fontScale="90000"/>
          </a:bodyPr>
          <a:lstStyle/>
          <a:p>
            <a:r>
              <a:rPr lang="en-US" b="1" dirty="0">
                <a:solidFill>
                  <a:prstClr val="black"/>
                </a:solidFill>
              </a:rPr>
              <a:t>Calculating </a:t>
            </a:r>
            <a:r>
              <a:rPr lang="en-US" b="1" dirty="0" smtClean="0">
                <a:solidFill>
                  <a:prstClr val="black"/>
                </a:solidFill>
              </a:rPr>
              <a:t>Usage by District Metering Areas (DMA)</a:t>
            </a:r>
            <a:endParaRPr lang="en-US" dirty="0"/>
          </a:p>
        </p:txBody>
      </p:sp>
      <p:sp>
        <p:nvSpPr>
          <p:cNvPr id="4" name="Rectangle 3"/>
          <p:cNvSpPr/>
          <p:nvPr/>
        </p:nvSpPr>
        <p:spPr>
          <a:xfrm>
            <a:off x="2155372" y="2786742"/>
            <a:ext cx="2100943" cy="217714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4893129" y="2770412"/>
            <a:ext cx="2166257" cy="22098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704889" y="2811133"/>
            <a:ext cx="2122714" cy="217714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018316" y="5508171"/>
            <a:ext cx="4564666" cy="527957"/>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exagon 7"/>
          <p:cNvSpPr/>
          <p:nvPr/>
        </p:nvSpPr>
        <p:spPr>
          <a:xfrm>
            <a:off x="4422322" y="3755571"/>
            <a:ext cx="266700" cy="228600"/>
          </a:xfrm>
          <a:prstGeom prst="hex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stretch>
            <a:fillRect/>
          </a:stretch>
        </p:blipFill>
        <p:spPr>
          <a:xfrm>
            <a:off x="6138455" y="5125309"/>
            <a:ext cx="292633" cy="237765"/>
          </a:xfrm>
          <a:prstGeom prst="rect">
            <a:avLst/>
          </a:prstGeom>
        </p:spPr>
      </p:pic>
      <p:pic>
        <p:nvPicPr>
          <p:cNvPr id="11" name="Picture 10"/>
          <p:cNvPicPr>
            <a:picLocks noChangeAspect="1"/>
          </p:cNvPicPr>
          <p:nvPr/>
        </p:nvPicPr>
        <p:blipFill>
          <a:blip r:embed="rId3"/>
          <a:stretch>
            <a:fillRect/>
          </a:stretch>
        </p:blipFill>
        <p:spPr>
          <a:xfrm>
            <a:off x="7216110" y="3799113"/>
            <a:ext cx="292633" cy="237765"/>
          </a:xfrm>
          <a:prstGeom prst="rect">
            <a:avLst/>
          </a:prstGeom>
        </p:spPr>
      </p:pic>
      <p:pic>
        <p:nvPicPr>
          <p:cNvPr id="12" name="Picture 11"/>
          <p:cNvPicPr>
            <a:picLocks noChangeAspect="1"/>
          </p:cNvPicPr>
          <p:nvPr/>
        </p:nvPicPr>
        <p:blipFill>
          <a:blip r:embed="rId3"/>
          <a:stretch>
            <a:fillRect/>
          </a:stretch>
        </p:blipFill>
        <p:spPr>
          <a:xfrm>
            <a:off x="8611241" y="5125309"/>
            <a:ext cx="292633" cy="237765"/>
          </a:xfrm>
          <a:prstGeom prst="rect">
            <a:avLst/>
          </a:prstGeom>
        </p:spPr>
      </p:pic>
      <p:sp>
        <p:nvSpPr>
          <p:cNvPr id="13" name="Right Arrow 12"/>
          <p:cNvSpPr/>
          <p:nvPr/>
        </p:nvSpPr>
        <p:spPr>
          <a:xfrm>
            <a:off x="1382486" y="3668485"/>
            <a:ext cx="772886" cy="31568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a:stCxn id="4" idx="3"/>
            <a:endCxn id="5" idx="1"/>
          </p:cNvCxnSpPr>
          <p:nvPr/>
        </p:nvCxnSpPr>
        <p:spPr>
          <a:xfrm flipV="1">
            <a:off x="4256315" y="3875312"/>
            <a:ext cx="636814" cy="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4"/>
          <a:stretch>
            <a:fillRect/>
          </a:stretch>
        </p:blipFill>
        <p:spPr>
          <a:xfrm>
            <a:off x="7059386" y="3899705"/>
            <a:ext cx="658425" cy="36579"/>
          </a:xfrm>
          <a:prstGeom prst="rect">
            <a:avLst/>
          </a:prstGeom>
        </p:spPr>
      </p:pic>
      <p:cxnSp>
        <p:nvCxnSpPr>
          <p:cNvPr id="19" name="Straight Connector 18"/>
          <p:cNvCxnSpPr/>
          <p:nvPr/>
        </p:nvCxnSpPr>
        <p:spPr>
          <a:xfrm>
            <a:off x="8757557" y="4963884"/>
            <a:ext cx="0" cy="56061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5"/>
          <a:stretch>
            <a:fillRect/>
          </a:stretch>
        </p:blipFill>
        <p:spPr>
          <a:xfrm>
            <a:off x="6261446" y="4980212"/>
            <a:ext cx="46653" cy="544287"/>
          </a:xfrm>
          <a:prstGeom prst="rect">
            <a:avLst/>
          </a:prstGeom>
        </p:spPr>
      </p:pic>
      <p:sp>
        <p:nvSpPr>
          <p:cNvPr id="22" name="TextBox 21"/>
          <p:cNvSpPr txBox="1"/>
          <p:nvPr/>
        </p:nvSpPr>
        <p:spPr>
          <a:xfrm>
            <a:off x="2120344" y="2256079"/>
            <a:ext cx="465192" cy="646331"/>
          </a:xfrm>
          <a:prstGeom prst="rect">
            <a:avLst/>
          </a:prstGeom>
          <a:noFill/>
        </p:spPr>
        <p:txBody>
          <a:bodyPr wrap="none" rtlCol="0">
            <a:spAutoFit/>
          </a:bodyPr>
          <a:lstStyle/>
          <a:p>
            <a:r>
              <a:rPr lang="en-US" sz="3600" b="1" dirty="0" smtClean="0"/>
              <a:t>A</a:t>
            </a:r>
            <a:endParaRPr lang="en-US" sz="3600" b="1" dirty="0"/>
          </a:p>
        </p:txBody>
      </p:sp>
      <p:sp>
        <p:nvSpPr>
          <p:cNvPr id="23" name="Rectangle 22"/>
          <p:cNvSpPr/>
          <p:nvPr/>
        </p:nvSpPr>
        <p:spPr>
          <a:xfrm>
            <a:off x="4846283" y="2242453"/>
            <a:ext cx="442750" cy="646331"/>
          </a:xfrm>
          <a:prstGeom prst="rect">
            <a:avLst/>
          </a:prstGeom>
        </p:spPr>
        <p:txBody>
          <a:bodyPr wrap="none">
            <a:spAutoFit/>
          </a:bodyPr>
          <a:lstStyle/>
          <a:p>
            <a:pPr lvl="0"/>
            <a:r>
              <a:rPr lang="en-US" sz="3600" b="1" dirty="0" smtClean="0">
                <a:solidFill>
                  <a:prstClr val="black"/>
                </a:solidFill>
              </a:rPr>
              <a:t>B</a:t>
            </a:r>
            <a:endParaRPr lang="en-US" sz="3600" b="1" dirty="0">
              <a:solidFill>
                <a:prstClr val="black"/>
              </a:solidFill>
            </a:endParaRPr>
          </a:p>
        </p:txBody>
      </p:sp>
      <p:sp>
        <p:nvSpPr>
          <p:cNvPr id="24" name="Rectangle 23"/>
          <p:cNvSpPr/>
          <p:nvPr/>
        </p:nvSpPr>
        <p:spPr>
          <a:xfrm>
            <a:off x="7648400" y="2225774"/>
            <a:ext cx="428322" cy="646331"/>
          </a:xfrm>
          <a:prstGeom prst="rect">
            <a:avLst/>
          </a:prstGeom>
        </p:spPr>
        <p:txBody>
          <a:bodyPr wrap="none">
            <a:spAutoFit/>
          </a:bodyPr>
          <a:lstStyle/>
          <a:p>
            <a:pPr lvl="0"/>
            <a:r>
              <a:rPr lang="en-US" sz="3600" b="1" dirty="0" smtClean="0">
                <a:solidFill>
                  <a:prstClr val="black"/>
                </a:solidFill>
              </a:rPr>
              <a:t>C</a:t>
            </a:r>
            <a:endParaRPr lang="en-US" sz="3600" b="1" dirty="0">
              <a:solidFill>
                <a:prstClr val="black"/>
              </a:solidFill>
            </a:endParaRPr>
          </a:p>
        </p:txBody>
      </p:sp>
      <p:sp>
        <p:nvSpPr>
          <p:cNvPr id="25" name="Rectangle 24"/>
          <p:cNvSpPr/>
          <p:nvPr/>
        </p:nvSpPr>
        <p:spPr>
          <a:xfrm>
            <a:off x="4997144" y="4980212"/>
            <a:ext cx="476412" cy="646331"/>
          </a:xfrm>
          <a:prstGeom prst="rect">
            <a:avLst/>
          </a:prstGeom>
        </p:spPr>
        <p:txBody>
          <a:bodyPr wrap="none">
            <a:spAutoFit/>
          </a:bodyPr>
          <a:lstStyle/>
          <a:p>
            <a:pPr lvl="0"/>
            <a:r>
              <a:rPr lang="en-US" sz="3600" b="1" dirty="0" smtClean="0">
                <a:solidFill>
                  <a:prstClr val="black"/>
                </a:solidFill>
              </a:rPr>
              <a:t>D</a:t>
            </a:r>
            <a:endParaRPr lang="en-US" sz="3600" b="1" dirty="0">
              <a:solidFill>
                <a:prstClr val="black"/>
              </a:solidFill>
            </a:endParaRPr>
          </a:p>
        </p:txBody>
      </p:sp>
      <p:grpSp>
        <p:nvGrpSpPr>
          <p:cNvPr id="28" name="Group 27"/>
          <p:cNvGrpSpPr/>
          <p:nvPr/>
        </p:nvGrpSpPr>
        <p:grpSpPr>
          <a:xfrm>
            <a:off x="2895600" y="4208622"/>
            <a:ext cx="415656" cy="511559"/>
            <a:chOff x="1831694" y="4659086"/>
            <a:chExt cx="232596" cy="406844"/>
          </a:xfrm>
          <a:solidFill>
            <a:schemeClr val="accent1">
              <a:lumMod val="75000"/>
            </a:schemeClr>
          </a:solidFill>
        </p:grpSpPr>
        <p:sp>
          <p:nvSpPr>
            <p:cNvPr id="26" name="Rectangle 25"/>
            <p:cNvSpPr/>
            <p:nvPr/>
          </p:nvSpPr>
          <p:spPr>
            <a:xfrm>
              <a:off x="1831694" y="4659086"/>
              <a:ext cx="232596" cy="3265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831694" y="4945519"/>
              <a:ext cx="232596" cy="1204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9" name="Picture 28"/>
          <p:cNvPicPr>
            <a:picLocks noChangeAspect="1"/>
          </p:cNvPicPr>
          <p:nvPr/>
        </p:nvPicPr>
        <p:blipFill>
          <a:blip r:embed="rId6"/>
          <a:stretch>
            <a:fillRect/>
          </a:stretch>
        </p:blipFill>
        <p:spPr>
          <a:xfrm>
            <a:off x="8392886" y="4182684"/>
            <a:ext cx="373361" cy="529206"/>
          </a:xfrm>
          <a:prstGeom prst="rect">
            <a:avLst/>
          </a:prstGeom>
        </p:spPr>
      </p:pic>
      <p:pic>
        <p:nvPicPr>
          <p:cNvPr id="30" name="Picture 29"/>
          <p:cNvPicPr>
            <a:picLocks noChangeAspect="1"/>
          </p:cNvPicPr>
          <p:nvPr/>
        </p:nvPicPr>
        <p:blipFill>
          <a:blip r:embed="rId6"/>
          <a:stretch>
            <a:fillRect/>
          </a:stretch>
        </p:blipFill>
        <p:spPr>
          <a:xfrm>
            <a:off x="5660571" y="4303423"/>
            <a:ext cx="369375" cy="472810"/>
          </a:xfrm>
          <a:prstGeom prst="rect">
            <a:avLst/>
          </a:prstGeom>
        </p:spPr>
      </p:pic>
      <p:sp>
        <p:nvSpPr>
          <p:cNvPr id="31" name="TextBox 30"/>
          <p:cNvSpPr txBox="1"/>
          <p:nvPr/>
        </p:nvSpPr>
        <p:spPr>
          <a:xfrm>
            <a:off x="1239994" y="3181996"/>
            <a:ext cx="606256" cy="523220"/>
          </a:xfrm>
          <a:prstGeom prst="rect">
            <a:avLst/>
          </a:prstGeom>
          <a:noFill/>
        </p:spPr>
        <p:txBody>
          <a:bodyPr wrap="none" rtlCol="0">
            <a:spAutoFit/>
          </a:bodyPr>
          <a:lstStyle/>
          <a:p>
            <a:r>
              <a:rPr lang="en-US" sz="2800" dirty="0" smtClean="0"/>
              <a:t>Q</a:t>
            </a:r>
            <a:r>
              <a:rPr lang="en-US" sz="2800" baseline="-25000" dirty="0" smtClean="0"/>
              <a:t>in</a:t>
            </a:r>
            <a:endParaRPr lang="en-US" sz="2800" baseline="-25000" dirty="0"/>
          </a:p>
        </p:txBody>
      </p:sp>
      <p:sp>
        <p:nvSpPr>
          <p:cNvPr id="32" name="TextBox 31"/>
          <p:cNvSpPr txBox="1"/>
          <p:nvPr/>
        </p:nvSpPr>
        <p:spPr>
          <a:xfrm>
            <a:off x="3286265" y="4215012"/>
            <a:ext cx="1003223" cy="523220"/>
          </a:xfrm>
          <a:prstGeom prst="rect">
            <a:avLst/>
          </a:prstGeom>
          <a:noFill/>
        </p:spPr>
        <p:txBody>
          <a:bodyPr wrap="none" rtlCol="0">
            <a:spAutoFit/>
          </a:bodyPr>
          <a:lstStyle/>
          <a:p>
            <a:r>
              <a:rPr lang="en-US" sz="2800" b="1" dirty="0" smtClean="0">
                <a:latin typeface="Symbol" panose="05050102010706020507" pitchFamily="18" charset="2"/>
              </a:rPr>
              <a:t>D</a:t>
            </a:r>
            <a:r>
              <a:rPr lang="en-US" sz="2800" b="1" dirty="0" smtClean="0"/>
              <a:t>VOL</a:t>
            </a:r>
            <a:endParaRPr lang="en-US" sz="2800" b="1" baseline="-25000" dirty="0"/>
          </a:p>
        </p:txBody>
      </p:sp>
      <p:sp>
        <p:nvSpPr>
          <p:cNvPr id="33" name="Rectangle 32"/>
          <p:cNvSpPr/>
          <p:nvPr/>
        </p:nvSpPr>
        <p:spPr>
          <a:xfrm>
            <a:off x="6024548" y="4303422"/>
            <a:ext cx="1003223" cy="523220"/>
          </a:xfrm>
          <a:prstGeom prst="rect">
            <a:avLst/>
          </a:prstGeom>
        </p:spPr>
        <p:txBody>
          <a:bodyPr wrap="none">
            <a:spAutoFit/>
          </a:bodyPr>
          <a:lstStyle/>
          <a:p>
            <a:pPr lvl="0"/>
            <a:r>
              <a:rPr lang="en-US" sz="2800" b="1" dirty="0" smtClean="0">
                <a:solidFill>
                  <a:prstClr val="black"/>
                </a:solidFill>
                <a:latin typeface="Symbol" panose="05050102010706020507" pitchFamily="18" charset="2"/>
              </a:rPr>
              <a:t>D</a:t>
            </a:r>
            <a:r>
              <a:rPr lang="en-US" sz="2800" b="1" dirty="0" smtClean="0">
                <a:solidFill>
                  <a:prstClr val="black"/>
                </a:solidFill>
              </a:rPr>
              <a:t>VOL</a:t>
            </a:r>
            <a:endParaRPr lang="en-US" sz="2800" b="1" baseline="-25000" dirty="0">
              <a:solidFill>
                <a:prstClr val="black"/>
              </a:solidFill>
            </a:endParaRPr>
          </a:p>
        </p:txBody>
      </p:sp>
      <p:sp>
        <p:nvSpPr>
          <p:cNvPr id="34" name="Rectangle 33"/>
          <p:cNvSpPr/>
          <p:nvPr/>
        </p:nvSpPr>
        <p:spPr>
          <a:xfrm>
            <a:off x="8798542" y="4229800"/>
            <a:ext cx="1003223" cy="523220"/>
          </a:xfrm>
          <a:prstGeom prst="rect">
            <a:avLst/>
          </a:prstGeom>
        </p:spPr>
        <p:txBody>
          <a:bodyPr wrap="none">
            <a:spAutoFit/>
          </a:bodyPr>
          <a:lstStyle/>
          <a:p>
            <a:pPr lvl="0"/>
            <a:r>
              <a:rPr lang="en-US" sz="2800" b="1" dirty="0" smtClean="0">
                <a:solidFill>
                  <a:prstClr val="black"/>
                </a:solidFill>
                <a:latin typeface="Symbol" panose="05050102010706020507" pitchFamily="18" charset="2"/>
              </a:rPr>
              <a:t>D</a:t>
            </a:r>
            <a:r>
              <a:rPr lang="en-US" sz="2800" b="1" dirty="0" smtClean="0">
                <a:solidFill>
                  <a:prstClr val="black"/>
                </a:solidFill>
              </a:rPr>
              <a:t>VOL</a:t>
            </a:r>
            <a:endParaRPr lang="en-US" sz="2800" b="1" baseline="-25000" dirty="0">
              <a:solidFill>
                <a:prstClr val="black"/>
              </a:solidFill>
            </a:endParaRPr>
          </a:p>
        </p:txBody>
      </p:sp>
      <p:sp>
        <p:nvSpPr>
          <p:cNvPr id="36" name="Rectangle 35"/>
          <p:cNvSpPr/>
          <p:nvPr/>
        </p:nvSpPr>
        <p:spPr>
          <a:xfrm>
            <a:off x="7020024" y="3199341"/>
            <a:ext cx="684803" cy="523220"/>
          </a:xfrm>
          <a:prstGeom prst="rect">
            <a:avLst/>
          </a:prstGeom>
        </p:spPr>
        <p:txBody>
          <a:bodyPr wrap="none">
            <a:spAutoFit/>
          </a:bodyPr>
          <a:lstStyle/>
          <a:p>
            <a:pPr lvl="0"/>
            <a:r>
              <a:rPr lang="en-US" sz="2800" dirty="0" smtClean="0">
                <a:solidFill>
                  <a:prstClr val="black"/>
                </a:solidFill>
              </a:rPr>
              <a:t>Q</a:t>
            </a:r>
            <a:r>
              <a:rPr lang="en-US" sz="2800" baseline="-25000" dirty="0" smtClean="0">
                <a:solidFill>
                  <a:prstClr val="black"/>
                </a:solidFill>
              </a:rPr>
              <a:t>BC</a:t>
            </a:r>
            <a:endParaRPr lang="en-US" sz="2800" baseline="-25000" dirty="0">
              <a:solidFill>
                <a:prstClr val="black"/>
              </a:solidFill>
            </a:endParaRPr>
          </a:p>
        </p:txBody>
      </p:sp>
      <p:sp>
        <p:nvSpPr>
          <p:cNvPr id="37" name="Rectangle 36"/>
          <p:cNvSpPr/>
          <p:nvPr/>
        </p:nvSpPr>
        <p:spPr>
          <a:xfrm>
            <a:off x="4227511" y="3199341"/>
            <a:ext cx="694421" cy="523220"/>
          </a:xfrm>
          <a:prstGeom prst="rect">
            <a:avLst/>
          </a:prstGeom>
        </p:spPr>
        <p:txBody>
          <a:bodyPr wrap="none">
            <a:spAutoFit/>
          </a:bodyPr>
          <a:lstStyle/>
          <a:p>
            <a:pPr lvl="0"/>
            <a:r>
              <a:rPr lang="en-US" sz="2800" dirty="0" smtClean="0">
                <a:solidFill>
                  <a:prstClr val="black"/>
                </a:solidFill>
              </a:rPr>
              <a:t>Q</a:t>
            </a:r>
            <a:r>
              <a:rPr lang="en-US" sz="2800" baseline="-25000" dirty="0" smtClean="0">
                <a:solidFill>
                  <a:prstClr val="black"/>
                </a:solidFill>
              </a:rPr>
              <a:t>AB</a:t>
            </a:r>
            <a:endParaRPr lang="en-US" sz="2800" baseline="-25000" dirty="0">
              <a:solidFill>
                <a:prstClr val="black"/>
              </a:solidFill>
            </a:endParaRPr>
          </a:p>
        </p:txBody>
      </p:sp>
      <p:sp>
        <p:nvSpPr>
          <p:cNvPr id="38" name="Rectangle 37"/>
          <p:cNvSpPr/>
          <p:nvPr/>
        </p:nvSpPr>
        <p:spPr>
          <a:xfrm>
            <a:off x="6391948" y="4932244"/>
            <a:ext cx="704039" cy="523220"/>
          </a:xfrm>
          <a:prstGeom prst="rect">
            <a:avLst/>
          </a:prstGeom>
        </p:spPr>
        <p:txBody>
          <a:bodyPr wrap="none">
            <a:spAutoFit/>
          </a:bodyPr>
          <a:lstStyle/>
          <a:p>
            <a:pPr lvl="0"/>
            <a:r>
              <a:rPr lang="en-US" sz="2800" dirty="0" smtClean="0">
                <a:solidFill>
                  <a:prstClr val="black"/>
                </a:solidFill>
              </a:rPr>
              <a:t>Q</a:t>
            </a:r>
            <a:r>
              <a:rPr lang="en-US" sz="2800" baseline="-25000" dirty="0" smtClean="0">
                <a:solidFill>
                  <a:prstClr val="black"/>
                </a:solidFill>
              </a:rPr>
              <a:t>BD</a:t>
            </a:r>
            <a:endParaRPr lang="en-US" sz="2800" baseline="-25000" dirty="0">
              <a:solidFill>
                <a:prstClr val="black"/>
              </a:solidFill>
            </a:endParaRPr>
          </a:p>
        </p:txBody>
      </p:sp>
      <p:sp>
        <p:nvSpPr>
          <p:cNvPr id="39" name="Rectangle 38"/>
          <p:cNvSpPr/>
          <p:nvPr/>
        </p:nvSpPr>
        <p:spPr>
          <a:xfrm>
            <a:off x="8880546" y="4932244"/>
            <a:ext cx="702436" cy="523220"/>
          </a:xfrm>
          <a:prstGeom prst="rect">
            <a:avLst/>
          </a:prstGeom>
        </p:spPr>
        <p:txBody>
          <a:bodyPr wrap="none">
            <a:spAutoFit/>
          </a:bodyPr>
          <a:lstStyle/>
          <a:p>
            <a:pPr lvl="0"/>
            <a:r>
              <a:rPr lang="en-US" sz="2800" dirty="0" smtClean="0">
                <a:solidFill>
                  <a:prstClr val="black"/>
                </a:solidFill>
              </a:rPr>
              <a:t>Q</a:t>
            </a:r>
            <a:r>
              <a:rPr lang="en-US" sz="2800" baseline="-25000" dirty="0" smtClean="0">
                <a:solidFill>
                  <a:prstClr val="black"/>
                </a:solidFill>
              </a:rPr>
              <a:t>CD</a:t>
            </a:r>
            <a:endParaRPr lang="en-US" sz="2800" baseline="-25000" dirty="0">
              <a:solidFill>
                <a:prstClr val="black"/>
              </a:solidFill>
            </a:endParaRPr>
          </a:p>
        </p:txBody>
      </p:sp>
      <p:sp>
        <p:nvSpPr>
          <p:cNvPr id="40" name="TextBox 39"/>
          <p:cNvSpPr txBox="1"/>
          <p:nvPr/>
        </p:nvSpPr>
        <p:spPr>
          <a:xfrm>
            <a:off x="3045405" y="3236072"/>
            <a:ext cx="575799" cy="523220"/>
          </a:xfrm>
          <a:prstGeom prst="rect">
            <a:avLst/>
          </a:prstGeom>
          <a:noFill/>
        </p:spPr>
        <p:txBody>
          <a:bodyPr wrap="none" rtlCol="0">
            <a:spAutoFit/>
          </a:bodyPr>
          <a:lstStyle/>
          <a:p>
            <a:r>
              <a:rPr lang="en-US" sz="2800" b="1" dirty="0" smtClean="0"/>
              <a:t>Q</a:t>
            </a:r>
            <a:r>
              <a:rPr lang="en-US" sz="2800" b="1" baseline="-25000" dirty="0" smtClean="0"/>
              <a:t>A</a:t>
            </a:r>
            <a:endParaRPr lang="en-US" sz="2800" b="1" baseline="-25000" dirty="0"/>
          </a:p>
        </p:txBody>
      </p:sp>
      <p:sp>
        <p:nvSpPr>
          <p:cNvPr id="41" name="Rectangle 40"/>
          <p:cNvSpPr/>
          <p:nvPr/>
        </p:nvSpPr>
        <p:spPr>
          <a:xfrm>
            <a:off x="7069661" y="5524499"/>
            <a:ext cx="582211" cy="523220"/>
          </a:xfrm>
          <a:prstGeom prst="rect">
            <a:avLst/>
          </a:prstGeom>
        </p:spPr>
        <p:txBody>
          <a:bodyPr wrap="none">
            <a:spAutoFit/>
          </a:bodyPr>
          <a:lstStyle/>
          <a:p>
            <a:pPr lvl="0"/>
            <a:r>
              <a:rPr lang="en-US" sz="2800" b="1" dirty="0" smtClean="0"/>
              <a:t>Q</a:t>
            </a:r>
            <a:r>
              <a:rPr lang="en-US" sz="2800" b="1" baseline="-25000" dirty="0" smtClean="0"/>
              <a:t>D</a:t>
            </a:r>
            <a:endParaRPr lang="en-US" sz="2800" b="1" baseline="-25000" dirty="0"/>
          </a:p>
        </p:txBody>
      </p:sp>
      <p:sp>
        <p:nvSpPr>
          <p:cNvPr id="42" name="Rectangle 41"/>
          <p:cNvSpPr/>
          <p:nvPr/>
        </p:nvSpPr>
        <p:spPr>
          <a:xfrm>
            <a:off x="8611241" y="3303108"/>
            <a:ext cx="575799" cy="523220"/>
          </a:xfrm>
          <a:prstGeom prst="rect">
            <a:avLst/>
          </a:prstGeom>
        </p:spPr>
        <p:txBody>
          <a:bodyPr wrap="none">
            <a:spAutoFit/>
          </a:bodyPr>
          <a:lstStyle/>
          <a:p>
            <a:pPr lvl="0"/>
            <a:r>
              <a:rPr lang="en-US" sz="2800" b="1" dirty="0" smtClean="0">
                <a:solidFill>
                  <a:prstClr val="black"/>
                </a:solidFill>
              </a:rPr>
              <a:t>Q</a:t>
            </a:r>
            <a:r>
              <a:rPr lang="en-US" sz="2800" b="1" baseline="-25000" dirty="0" smtClean="0">
                <a:solidFill>
                  <a:prstClr val="black"/>
                </a:solidFill>
              </a:rPr>
              <a:t>C</a:t>
            </a:r>
            <a:endParaRPr lang="en-US" sz="2800" b="1" baseline="-25000" dirty="0">
              <a:solidFill>
                <a:prstClr val="black"/>
              </a:solidFill>
            </a:endParaRPr>
          </a:p>
        </p:txBody>
      </p:sp>
      <p:sp>
        <p:nvSpPr>
          <p:cNvPr id="43" name="Rectangle 42"/>
          <p:cNvSpPr/>
          <p:nvPr/>
        </p:nvSpPr>
        <p:spPr>
          <a:xfrm>
            <a:off x="5762547" y="3338294"/>
            <a:ext cx="575799" cy="523220"/>
          </a:xfrm>
          <a:prstGeom prst="rect">
            <a:avLst/>
          </a:prstGeom>
        </p:spPr>
        <p:txBody>
          <a:bodyPr wrap="none">
            <a:spAutoFit/>
          </a:bodyPr>
          <a:lstStyle/>
          <a:p>
            <a:pPr lvl="0"/>
            <a:r>
              <a:rPr lang="en-US" sz="2800" b="1" dirty="0" smtClean="0">
                <a:solidFill>
                  <a:prstClr val="black"/>
                </a:solidFill>
              </a:rPr>
              <a:t>Q</a:t>
            </a:r>
            <a:r>
              <a:rPr lang="en-US" sz="2800" b="1" baseline="-25000" dirty="0" smtClean="0">
                <a:solidFill>
                  <a:prstClr val="black"/>
                </a:solidFill>
              </a:rPr>
              <a:t>B</a:t>
            </a:r>
            <a:endParaRPr lang="en-US" sz="2800" b="1" baseline="-25000" dirty="0">
              <a:solidFill>
                <a:prstClr val="black"/>
              </a:solidFill>
            </a:endParaRPr>
          </a:p>
        </p:txBody>
      </p:sp>
      <p:sp>
        <p:nvSpPr>
          <p:cNvPr id="3" name="TextBox 2"/>
          <p:cNvSpPr txBox="1"/>
          <p:nvPr/>
        </p:nvSpPr>
        <p:spPr>
          <a:xfrm>
            <a:off x="851808" y="1283033"/>
            <a:ext cx="10722427" cy="954107"/>
          </a:xfrm>
          <a:prstGeom prst="rect">
            <a:avLst/>
          </a:prstGeom>
          <a:noFill/>
        </p:spPr>
        <p:txBody>
          <a:bodyPr wrap="square" rtlCol="0">
            <a:spAutoFit/>
          </a:bodyPr>
          <a:lstStyle/>
          <a:p>
            <a:r>
              <a:rPr lang="en-US" sz="2800" dirty="0" smtClean="0"/>
              <a:t>DMAs are contiguous areas in distribution systems which can be separated by flow meters so that usage can be calculated for each DMA</a:t>
            </a:r>
            <a:endParaRPr lang="en-US" sz="2800" dirty="0"/>
          </a:p>
        </p:txBody>
      </p:sp>
      <p:sp>
        <p:nvSpPr>
          <p:cNvPr id="9" name="TextBox 8"/>
          <p:cNvSpPr txBox="1"/>
          <p:nvPr/>
        </p:nvSpPr>
        <p:spPr>
          <a:xfrm>
            <a:off x="1643743" y="6166502"/>
            <a:ext cx="9710057" cy="523220"/>
          </a:xfrm>
          <a:prstGeom prst="rect">
            <a:avLst/>
          </a:prstGeom>
          <a:noFill/>
        </p:spPr>
        <p:txBody>
          <a:bodyPr wrap="square" rtlCol="0">
            <a:spAutoFit/>
          </a:bodyPr>
          <a:lstStyle/>
          <a:p>
            <a:r>
              <a:rPr lang="en-US" sz="2800" dirty="0" smtClean="0"/>
              <a:t>Calculate Q</a:t>
            </a:r>
            <a:r>
              <a:rPr lang="en-US" sz="2800" baseline="-25000" dirty="0" smtClean="0"/>
              <a:t>A</a:t>
            </a:r>
            <a:r>
              <a:rPr lang="en-US" sz="2800" dirty="0" smtClean="0"/>
              <a:t>, Q</a:t>
            </a:r>
            <a:r>
              <a:rPr lang="en-US" sz="2800" baseline="-25000" dirty="0" smtClean="0"/>
              <a:t>B</a:t>
            </a:r>
            <a:r>
              <a:rPr lang="en-US" sz="2800" dirty="0" smtClean="0"/>
              <a:t>, Q</a:t>
            </a:r>
            <a:r>
              <a:rPr lang="en-US" sz="2800" baseline="-25000" dirty="0" smtClean="0"/>
              <a:t>C</a:t>
            </a:r>
            <a:r>
              <a:rPr lang="en-US" sz="2800" dirty="0" smtClean="0"/>
              <a:t> and Q</a:t>
            </a:r>
            <a:r>
              <a:rPr lang="en-US" sz="2800" baseline="-25000" dirty="0" smtClean="0"/>
              <a:t>D</a:t>
            </a:r>
            <a:r>
              <a:rPr lang="en-US" sz="2800" dirty="0" smtClean="0"/>
              <a:t> by flow balance for each time step</a:t>
            </a:r>
            <a:endParaRPr lang="en-US" sz="2800" dirty="0"/>
          </a:p>
        </p:txBody>
      </p:sp>
      <p:sp>
        <p:nvSpPr>
          <p:cNvPr id="14" name="Slide Number Placeholder 13"/>
          <p:cNvSpPr>
            <a:spLocks noGrp="1"/>
          </p:cNvSpPr>
          <p:nvPr>
            <p:ph type="sldNum" sz="quarter" idx="12"/>
          </p:nvPr>
        </p:nvSpPr>
        <p:spPr/>
        <p:txBody>
          <a:bodyPr/>
          <a:lstStyle/>
          <a:p>
            <a:fld id="{A729744C-CCF0-4117-A1F0-0A5519AE6DF7}" type="slidenum">
              <a:rPr lang="en-US" smtClean="0">
                <a:solidFill>
                  <a:prstClr val="black">
                    <a:tint val="75000"/>
                  </a:prstClr>
                </a:solidFill>
              </a:rPr>
              <a:pPr/>
              <a:t>10</a:t>
            </a:fld>
            <a:endParaRPr lang="en-US">
              <a:solidFill>
                <a:prstClr val="black">
                  <a:tint val="75000"/>
                </a:prstClr>
              </a:solidFill>
            </a:endParaRPr>
          </a:p>
        </p:txBody>
      </p:sp>
    </p:spTree>
    <p:extLst>
      <p:ext uri="{BB962C8B-B14F-4D97-AF65-F5344CB8AC3E}">
        <p14:creationId xmlns:p14="http://schemas.microsoft.com/office/powerpoint/2010/main" val="5764588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431" y="160966"/>
            <a:ext cx="10515600" cy="1325563"/>
          </a:xfrm>
        </p:spPr>
        <p:txBody>
          <a:bodyPr/>
          <a:lstStyle/>
          <a:p>
            <a:r>
              <a:rPr lang="en-US" b="1" dirty="0" smtClean="0"/>
              <a:t>Controls (Rules)</a:t>
            </a:r>
            <a:endParaRPr lang="en-US" b="1" dirty="0"/>
          </a:p>
        </p:txBody>
      </p:sp>
      <p:sp>
        <p:nvSpPr>
          <p:cNvPr id="3" name="Content Placeholder 2"/>
          <p:cNvSpPr>
            <a:spLocks noGrp="1"/>
          </p:cNvSpPr>
          <p:nvPr>
            <p:ph idx="1"/>
          </p:nvPr>
        </p:nvSpPr>
        <p:spPr>
          <a:xfrm>
            <a:off x="747603" y="1287308"/>
            <a:ext cx="10515600" cy="4871388"/>
          </a:xfrm>
        </p:spPr>
        <p:txBody>
          <a:bodyPr>
            <a:noAutofit/>
          </a:bodyPr>
          <a:lstStyle/>
          <a:p>
            <a:pPr marL="285750" lvl="0" indent="-285750">
              <a:lnSpc>
                <a:spcPct val="100000"/>
              </a:lnSpc>
              <a:spcBef>
                <a:spcPts val="0"/>
              </a:spcBef>
            </a:pPr>
            <a:r>
              <a:rPr lang="en-US" sz="3200" dirty="0">
                <a:solidFill>
                  <a:srgbClr val="000000"/>
                </a:solidFill>
              </a:rPr>
              <a:t>Controls are statements that determine how the network is operated over time. </a:t>
            </a:r>
          </a:p>
          <a:p>
            <a:pPr marL="285750" lvl="0" indent="-285750">
              <a:lnSpc>
                <a:spcPct val="100000"/>
              </a:lnSpc>
              <a:spcBef>
                <a:spcPts val="0"/>
              </a:spcBef>
            </a:pPr>
            <a:r>
              <a:rPr lang="en-US" sz="3200" dirty="0">
                <a:solidFill>
                  <a:srgbClr val="000000"/>
                </a:solidFill>
              </a:rPr>
              <a:t>They specify the status of selected links as a function of time, tank water levels, </a:t>
            </a:r>
            <a:r>
              <a:rPr lang="en-US" sz="3200" dirty="0" smtClean="0">
                <a:solidFill>
                  <a:srgbClr val="000000"/>
                </a:solidFill>
              </a:rPr>
              <a:t>pressures, etc. </a:t>
            </a:r>
            <a:r>
              <a:rPr lang="en-US" sz="3200" dirty="0">
                <a:solidFill>
                  <a:srgbClr val="000000"/>
                </a:solidFill>
              </a:rPr>
              <a:t>at select points within the network.</a:t>
            </a:r>
          </a:p>
          <a:p>
            <a:pPr marL="285750" lvl="0" indent="-285750">
              <a:lnSpc>
                <a:spcPct val="100000"/>
              </a:lnSpc>
              <a:spcBef>
                <a:spcPts val="0"/>
              </a:spcBef>
            </a:pPr>
            <a:r>
              <a:rPr lang="en-US" sz="3200" dirty="0">
                <a:solidFill>
                  <a:srgbClr val="000000"/>
                </a:solidFill>
              </a:rPr>
              <a:t> There are two categories of controls that can be used</a:t>
            </a:r>
            <a:r>
              <a:rPr lang="en-US" sz="3200" dirty="0" smtClean="0">
                <a:solidFill>
                  <a:srgbClr val="000000"/>
                </a:solidFill>
              </a:rPr>
              <a:t>:</a:t>
            </a:r>
          </a:p>
          <a:p>
            <a:pPr marL="742950" lvl="1" indent="-285750">
              <a:lnSpc>
                <a:spcPct val="100000"/>
              </a:lnSpc>
              <a:spcBef>
                <a:spcPts val="0"/>
              </a:spcBef>
            </a:pPr>
            <a:r>
              <a:rPr lang="en-US" sz="3200" dirty="0" smtClean="0">
                <a:solidFill>
                  <a:srgbClr val="000000"/>
                </a:solidFill>
              </a:rPr>
              <a:t>Simple controls</a:t>
            </a:r>
          </a:p>
          <a:p>
            <a:pPr marL="742950" lvl="1" indent="-285750">
              <a:lnSpc>
                <a:spcPct val="100000"/>
              </a:lnSpc>
              <a:spcBef>
                <a:spcPts val="0"/>
              </a:spcBef>
            </a:pPr>
            <a:r>
              <a:rPr lang="en-US" sz="3200" dirty="0" smtClean="0">
                <a:solidFill>
                  <a:srgbClr val="000000"/>
                </a:solidFill>
              </a:rPr>
              <a:t>Rule-Based controls</a:t>
            </a:r>
          </a:p>
          <a:p>
            <a:pPr marL="285750" indent="-285750">
              <a:lnSpc>
                <a:spcPct val="100000"/>
              </a:lnSpc>
              <a:spcBef>
                <a:spcPts val="0"/>
              </a:spcBef>
            </a:pPr>
            <a:r>
              <a:rPr lang="en-US" sz="3200" dirty="0" smtClean="0">
                <a:solidFill>
                  <a:srgbClr val="000000"/>
                </a:solidFill>
              </a:rPr>
              <a:t>Controls are entered in the Control section in the browser as unformatted text statements. </a:t>
            </a:r>
            <a:r>
              <a:rPr lang="en-US" sz="3200" dirty="0">
                <a:solidFill>
                  <a:srgbClr val="000000"/>
                </a:solidFill>
              </a:rPr>
              <a:t/>
            </a:r>
            <a:br>
              <a:rPr lang="en-US" sz="3200" dirty="0">
                <a:solidFill>
                  <a:srgbClr val="000000"/>
                </a:solidFill>
              </a:rPr>
            </a:br>
            <a:endParaRPr lang="en-US" sz="3200" dirty="0"/>
          </a:p>
        </p:txBody>
      </p:sp>
      <p:sp>
        <p:nvSpPr>
          <p:cNvPr id="4" name="Slide Number Placeholder 3"/>
          <p:cNvSpPr>
            <a:spLocks noGrp="1"/>
          </p:cNvSpPr>
          <p:nvPr>
            <p:ph type="sldNum" sz="quarter" idx="12"/>
          </p:nvPr>
        </p:nvSpPr>
        <p:spPr/>
        <p:txBody>
          <a:bodyPr/>
          <a:lstStyle/>
          <a:p>
            <a:fld id="{A729744C-CCF0-4117-A1F0-0A5519AE6DF7}" type="slidenum">
              <a:rPr lang="en-US" smtClean="0">
                <a:solidFill>
                  <a:prstClr val="black">
                    <a:tint val="75000"/>
                  </a:prstClr>
                </a:solidFill>
              </a:rPr>
              <a:pPr/>
              <a:t>11</a:t>
            </a:fld>
            <a:endParaRPr lang="en-US">
              <a:solidFill>
                <a:prstClr val="black">
                  <a:tint val="75000"/>
                </a:prstClr>
              </a:solidFill>
            </a:endParaRPr>
          </a:p>
        </p:txBody>
      </p:sp>
    </p:spTree>
    <p:extLst>
      <p:ext uri="{BB962C8B-B14F-4D97-AF65-F5344CB8AC3E}">
        <p14:creationId xmlns:p14="http://schemas.microsoft.com/office/powerpoint/2010/main" val="39109504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Simple Controls</a:t>
            </a:r>
            <a:endParaRPr lang="en-US" b="1" dirty="0"/>
          </a:p>
        </p:txBody>
      </p:sp>
      <p:sp>
        <p:nvSpPr>
          <p:cNvPr id="3" name="Content Placeholder 2"/>
          <p:cNvSpPr>
            <a:spLocks noGrp="1"/>
          </p:cNvSpPr>
          <p:nvPr>
            <p:ph idx="1"/>
          </p:nvPr>
        </p:nvSpPr>
        <p:spPr>
          <a:xfrm>
            <a:off x="838200" y="1514168"/>
            <a:ext cx="10803194" cy="5043948"/>
          </a:xfrm>
        </p:spPr>
        <p:txBody>
          <a:bodyPr>
            <a:normAutofit/>
          </a:bodyPr>
          <a:lstStyle/>
          <a:p>
            <a:r>
              <a:rPr lang="en-US" sz="3200" dirty="0"/>
              <a:t>Simple controls change the status or setting of a link based </a:t>
            </a:r>
            <a:r>
              <a:rPr lang="en-US" sz="3200" dirty="0" smtClean="0"/>
              <a:t>on:</a:t>
            </a:r>
          </a:p>
          <a:p>
            <a:pPr lvl="1"/>
            <a:r>
              <a:rPr lang="en-US" sz="3200" dirty="0" smtClean="0"/>
              <a:t>the </a:t>
            </a:r>
            <a:r>
              <a:rPr lang="en-US" sz="3200" dirty="0"/>
              <a:t>water level in a </a:t>
            </a:r>
            <a:r>
              <a:rPr lang="en-US" sz="3200" dirty="0" smtClean="0"/>
              <a:t>tank</a:t>
            </a:r>
          </a:p>
          <a:p>
            <a:pPr lvl="1"/>
            <a:r>
              <a:rPr lang="en-US" sz="3200" dirty="0" smtClean="0"/>
              <a:t>the </a:t>
            </a:r>
            <a:r>
              <a:rPr lang="en-US" sz="3200" dirty="0"/>
              <a:t>pressure at a </a:t>
            </a:r>
            <a:r>
              <a:rPr lang="en-US" sz="3200" dirty="0" smtClean="0"/>
              <a:t>junction</a:t>
            </a:r>
          </a:p>
          <a:p>
            <a:pPr lvl="1"/>
            <a:r>
              <a:rPr lang="en-US" sz="3200" dirty="0" smtClean="0"/>
              <a:t>the </a:t>
            </a:r>
            <a:r>
              <a:rPr lang="en-US" sz="3200" dirty="0"/>
              <a:t>time into the </a:t>
            </a:r>
            <a:r>
              <a:rPr lang="en-US" sz="3200" dirty="0" smtClean="0"/>
              <a:t>simulation</a:t>
            </a:r>
          </a:p>
          <a:p>
            <a:pPr lvl="1"/>
            <a:r>
              <a:rPr lang="en-US" sz="3200" dirty="0" smtClean="0"/>
              <a:t>the </a:t>
            </a:r>
            <a:r>
              <a:rPr lang="en-US" sz="3200" dirty="0"/>
              <a:t>time of </a:t>
            </a:r>
            <a:r>
              <a:rPr lang="en-US" sz="3200" dirty="0" smtClean="0"/>
              <a:t>day</a:t>
            </a:r>
          </a:p>
          <a:p>
            <a:r>
              <a:rPr lang="en-US" sz="3200" dirty="0">
                <a:solidFill>
                  <a:srgbClr val="000000"/>
                </a:solidFill>
              </a:rPr>
              <a:t>There is no limit on the number of simple control statements that can be used</a:t>
            </a:r>
            <a:r>
              <a:rPr lang="en-US" sz="3600" dirty="0">
                <a:solidFill>
                  <a:srgbClr val="000000"/>
                </a:solidFill>
              </a:rPr>
              <a:t/>
            </a:r>
            <a:br>
              <a:rPr lang="en-US" sz="3600" dirty="0">
                <a:solidFill>
                  <a:srgbClr val="000000"/>
                </a:solidFill>
              </a:rPr>
            </a:br>
            <a:endParaRPr lang="en-US" sz="3600" dirty="0" smtClean="0"/>
          </a:p>
        </p:txBody>
      </p:sp>
      <p:sp>
        <p:nvSpPr>
          <p:cNvPr id="4" name="Slide Number Placeholder 3"/>
          <p:cNvSpPr>
            <a:spLocks noGrp="1"/>
          </p:cNvSpPr>
          <p:nvPr>
            <p:ph type="sldNum" sz="quarter" idx="12"/>
          </p:nvPr>
        </p:nvSpPr>
        <p:spPr/>
        <p:txBody>
          <a:bodyPr/>
          <a:lstStyle/>
          <a:p>
            <a:fld id="{A729744C-CCF0-4117-A1F0-0A5519AE6DF7}" type="slidenum">
              <a:rPr lang="en-US" smtClean="0">
                <a:solidFill>
                  <a:prstClr val="black">
                    <a:tint val="75000"/>
                  </a:prstClr>
                </a:solidFill>
              </a:rPr>
              <a:pPr/>
              <a:t>12</a:t>
            </a:fld>
            <a:endParaRPr lang="en-US">
              <a:solidFill>
                <a:prstClr val="black">
                  <a:tint val="75000"/>
                </a:prstClr>
              </a:solidFill>
            </a:endParaRPr>
          </a:p>
        </p:txBody>
      </p:sp>
    </p:spTree>
    <p:extLst>
      <p:ext uri="{BB962C8B-B14F-4D97-AF65-F5344CB8AC3E}">
        <p14:creationId xmlns:p14="http://schemas.microsoft.com/office/powerpoint/2010/main" val="30300834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8100"/>
          </a:xfrm>
        </p:spPr>
        <p:txBody>
          <a:bodyPr>
            <a:normAutofit fontScale="90000"/>
          </a:bodyPr>
          <a:lstStyle/>
          <a:p>
            <a:r>
              <a:rPr lang="en-US" b="1" dirty="0" smtClean="0">
                <a:solidFill>
                  <a:prstClr val="black"/>
                </a:solidFill>
              </a:rPr>
              <a:t>Examples of </a:t>
            </a:r>
            <a:r>
              <a:rPr lang="en-US" b="1" dirty="0">
                <a:solidFill>
                  <a:prstClr val="black"/>
                </a:solidFill>
              </a:rPr>
              <a:t>Simple Controls</a:t>
            </a:r>
            <a:endParaRPr lang="en-US" b="1" dirty="0"/>
          </a:p>
        </p:txBody>
      </p:sp>
      <p:graphicFrame>
        <p:nvGraphicFramePr>
          <p:cNvPr id="6" name="Table 5"/>
          <p:cNvGraphicFramePr>
            <a:graphicFrameLocks noGrp="1"/>
          </p:cNvGraphicFramePr>
          <p:nvPr>
            <p:extLst>
              <p:ext uri="{D42A27DB-BD31-4B8C-83A1-F6EECF244321}">
                <p14:modId xmlns:p14="http://schemas.microsoft.com/office/powerpoint/2010/main" val="1090794725"/>
              </p:ext>
            </p:extLst>
          </p:nvPr>
        </p:nvGraphicFramePr>
        <p:xfrm>
          <a:off x="1071714" y="1071716"/>
          <a:ext cx="9704439" cy="4981304"/>
        </p:xfrm>
        <a:graphic>
          <a:graphicData uri="http://schemas.openxmlformats.org/drawingml/2006/table">
            <a:tbl>
              <a:tblPr firstRow="1" bandRow="1">
                <a:tableStyleId>{5C22544A-7EE6-4342-B048-85BDC9FD1C3A}</a:tableStyleId>
              </a:tblPr>
              <a:tblGrid>
                <a:gridCol w="5358582"/>
                <a:gridCol w="4345857"/>
              </a:tblGrid>
              <a:tr h="800478">
                <a:tc>
                  <a:txBody>
                    <a:bodyPr/>
                    <a:lstStyle/>
                    <a:p>
                      <a:r>
                        <a:rPr lang="en-US" sz="2800" dirty="0" smtClean="0">
                          <a:solidFill>
                            <a:schemeClr val="tx1"/>
                          </a:solidFill>
                        </a:rPr>
                        <a:t>CONTROL STATEMENT</a:t>
                      </a:r>
                      <a:endParaRPr lang="en-US" sz="2800" dirty="0">
                        <a:solidFill>
                          <a:schemeClr val="tx1"/>
                        </a:solidFill>
                      </a:endParaRPr>
                    </a:p>
                  </a:txBody>
                  <a:tcPr>
                    <a:solidFill>
                      <a:schemeClr val="accent1">
                        <a:lumMod val="20000"/>
                        <a:lumOff val="80000"/>
                      </a:schemeClr>
                    </a:solidFill>
                  </a:tcPr>
                </a:tc>
                <a:tc>
                  <a:txBody>
                    <a:bodyPr/>
                    <a:lstStyle/>
                    <a:p>
                      <a:r>
                        <a:rPr lang="en-US" sz="2800" dirty="0" smtClean="0">
                          <a:solidFill>
                            <a:schemeClr val="tx1"/>
                          </a:solidFill>
                        </a:rPr>
                        <a:t>MEANING</a:t>
                      </a:r>
                      <a:endParaRPr lang="en-US" sz="2800" dirty="0">
                        <a:solidFill>
                          <a:schemeClr val="tx1"/>
                        </a:solidFill>
                      </a:endParaRPr>
                    </a:p>
                  </a:txBody>
                  <a:tcPr>
                    <a:solidFill>
                      <a:schemeClr val="accent1">
                        <a:lumMod val="20000"/>
                        <a:lumOff val="80000"/>
                      </a:schemeClr>
                    </a:solidFill>
                  </a:tcPr>
                </a:tc>
              </a:tr>
              <a:tr h="870593">
                <a:tc>
                  <a:txBody>
                    <a:bodyPr/>
                    <a:lstStyle/>
                    <a:p>
                      <a:r>
                        <a:rPr lang="en-US" sz="2400" dirty="0" smtClean="0"/>
                        <a:t>LINK 12 CLOSED IF NODE 23 ABOVE 20</a:t>
                      </a:r>
                      <a:endParaRPr lang="en-US" sz="2400" dirty="0"/>
                    </a:p>
                  </a:txBody>
                  <a:tcPr/>
                </a:tc>
                <a:tc>
                  <a:txBody>
                    <a:bodyPr/>
                    <a:lstStyle/>
                    <a:p>
                      <a:r>
                        <a:rPr lang="en-US" sz="2400" i="0" dirty="0" smtClean="0">
                          <a:solidFill>
                            <a:srgbClr val="000000"/>
                          </a:solidFill>
                          <a:effectLst/>
                        </a:rPr>
                        <a:t>Close Link 12 when the</a:t>
                      </a:r>
                      <a:br>
                        <a:rPr lang="en-US" sz="2400" i="0" dirty="0" smtClean="0">
                          <a:solidFill>
                            <a:srgbClr val="000000"/>
                          </a:solidFill>
                          <a:effectLst/>
                        </a:rPr>
                      </a:br>
                      <a:r>
                        <a:rPr lang="en-US" sz="2400" i="0" dirty="0" smtClean="0">
                          <a:solidFill>
                            <a:srgbClr val="000000"/>
                          </a:solidFill>
                          <a:effectLst/>
                        </a:rPr>
                        <a:t>level in Tank 23 exceeds 20 ft.</a:t>
                      </a:r>
                      <a:endParaRPr lang="en-US" sz="2400" dirty="0"/>
                    </a:p>
                  </a:txBody>
                  <a:tcPr/>
                </a:tc>
              </a:tr>
              <a:tr h="808364">
                <a:tc>
                  <a:txBody>
                    <a:bodyPr/>
                    <a:lstStyle/>
                    <a:p>
                      <a:r>
                        <a:rPr lang="en-US" sz="2400" dirty="0" smtClean="0"/>
                        <a:t>LINK 12 OPEN IF NODE 130 BELOW 30</a:t>
                      </a:r>
                      <a:endParaRPr lang="en-US" sz="2400" dirty="0"/>
                    </a:p>
                  </a:txBody>
                  <a:tcPr/>
                </a:tc>
                <a:tc>
                  <a:txBody>
                    <a:bodyPr/>
                    <a:lstStyle/>
                    <a:p>
                      <a:r>
                        <a:rPr lang="en-US" sz="2400" dirty="0" smtClean="0"/>
                        <a:t>Open Link 12 if the pressure at Node 130 drops below 30 psi</a:t>
                      </a:r>
                      <a:endParaRPr lang="en-US" sz="2400" dirty="0"/>
                    </a:p>
                  </a:txBody>
                  <a:tcPr/>
                </a:tc>
              </a:tr>
              <a:tr h="1167637">
                <a:tc>
                  <a:txBody>
                    <a:bodyPr/>
                    <a:lstStyle/>
                    <a:p>
                      <a:r>
                        <a:rPr lang="en-US" sz="2400" dirty="0" smtClean="0"/>
                        <a:t>LINK 12 1.5 AT TIME 16</a:t>
                      </a:r>
                      <a:endParaRPr lang="en-US" sz="2400" dirty="0"/>
                    </a:p>
                  </a:txBody>
                  <a:tcPr/>
                </a:tc>
                <a:tc>
                  <a:txBody>
                    <a:bodyPr/>
                    <a:lstStyle/>
                    <a:p>
                      <a:r>
                        <a:rPr lang="en-US" sz="2400" dirty="0" smtClean="0"/>
                        <a:t>Set the relative speed of pump 12 to 1.5 at 16 hours into the simulation</a:t>
                      </a:r>
                      <a:endParaRPr lang="en-US" sz="2400" dirty="0"/>
                    </a:p>
                  </a:txBody>
                  <a:tcPr/>
                </a:tc>
              </a:tr>
              <a:tr h="1298553">
                <a:tc>
                  <a:txBody>
                    <a:bodyPr/>
                    <a:lstStyle/>
                    <a:p>
                      <a:r>
                        <a:rPr lang="en-US" sz="2400" dirty="0" smtClean="0"/>
                        <a:t>LINK 12 CLOSED AT CLOCKTIME 10 AM</a:t>
                      </a:r>
                    </a:p>
                    <a:p>
                      <a:r>
                        <a:rPr lang="en-US" sz="2400" dirty="0" smtClean="0"/>
                        <a:t>LINK 12 OPEN AT CLOCKTIME 8 PM</a:t>
                      </a:r>
                    </a:p>
                    <a:p>
                      <a:endParaRPr lang="en-US" sz="2400" dirty="0"/>
                    </a:p>
                  </a:txBody>
                  <a:tcPr/>
                </a:tc>
                <a:tc>
                  <a:txBody>
                    <a:bodyPr/>
                    <a:lstStyle/>
                    <a:p>
                      <a:r>
                        <a:rPr lang="en-US" sz="2400" dirty="0" smtClean="0"/>
                        <a:t>Link 12 is repeatedly closed at 10 AM and opened at 8 PM throughout the simulation</a:t>
                      </a:r>
                      <a:endParaRPr lang="en-US" sz="2400" dirty="0"/>
                    </a:p>
                  </a:txBody>
                  <a:tcPr/>
                </a:tc>
              </a:tr>
            </a:tbl>
          </a:graphicData>
        </a:graphic>
      </p:graphicFrame>
      <p:sp>
        <p:nvSpPr>
          <p:cNvPr id="3" name="Slide Number Placeholder 2"/>
          <p:cNvSpPr>
            <a:spLocks noGrp="1"/>
          </p:cNvSpPr>
          <p:nvPr>
            <p:ph type="sldNum" sz="quarter" idx="12"/>
          </p:nvPr>
        </p:nvSpPr>
        <p:spPr/>
        <p:txBody>
          <a:bodyPr/>
          <a:lstStyle/>
          <a:p>
            <a:fld id="{A729744C-CCF0-4117-A1F0-0A5519AE6DF7}" type="slidenum">
              <a:rPr lang="en-US" smtClean="0">
                <a:solidFill>
                  <a:prstClr val="black">
                    <a:tint val="75000"/>
                  </a:prstClr>
                </a:solidFill>
              </a:rPr>
              <a:pPr/>
              <a:t>13</a:t>
            </a:fld>
            <a:endParaRPr lang="en-US">
              <a:solidFill>
                <a:prstClr val="black">
                  <a:tint val="75000"/>
                </a:prstClr>
              </a:solidFill>
            </a:endParaRPr>
          </a:p>
        </p:txBody>
      </p:sp>
    </p:spTree>
    <p:extLst>
      <p:ext uri="{BB962C8B-B14F-4D97-AF65-F5344CB8AC3E}">
        <p14:creationId xmlns:p14="http://schemas.microsoft.com/office/powerpoint/2010/main" val="11385660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7618"/>
          </a:xfrm>
        </p:spPr>
        <p:txBody>
          <a:bodyPr>
            <a:normAutofit fontScale="90000"/>
          </a:bodyPr>
          <a:lstStyle/>
          <a:p>
            <a:r>
              <a:rPr lang="en-US" b="1" dirty="0">
                <a:solidFill>
                  <a:srgbClr val="000000"/>
                </a:solidFill>
              </a:rPr>
              <a:t>Rule-Based Controls</a:t>
            </a:r>
            <a:r>
              <a:rPr lang="en-US" dirty="0">
                <a:solidFill>
                  <a:srgbClr val="000000"/>
                </a:solidFill>
              </a:rPr>
              <a:t/>
            </a:r>
            <a:br>
              <a:rPr lang="en-US" dirty="0">
                <a:solidFill>
                  <a:srgbClr val="000000"/>
                </a:solidFill>
              </a:rPr>
            </a:br>
            <a:endParaRPr lang="en-US" dirty="0"/>
          </a:p>
        </p:txBody>
      </p:sp>
      <p:sp>
        <p:nvSpPr>
          <p:cNvPr id="3" name="Content Placeholder 2"/>
          <p:cNvSpPr>
            <a:spLocks noGrp="1"/>
          </p:cNvSpPr>
          <p:nvPr>
            <p:ph idx="1"/>
          </p:nvPr>
        </p:nvSpPr>
        <p:spPr>
          <a:xfrm>
            <a:off x="838200" y="1262744"/>
            <a:ext cx="10515600" cy="4522334"/>
          </a:xfrm>
        </p:spPr>
        <p:txBody>
          <a:bodyPr/>
          <a:lstStyle/>
          <a:p>
            <a:r>
              <a:rPr lang="en-US" sz="3200" dirty="0">
                <a:solidFill>
                  <a:srgbClr val="000000"/>
                </a:solidFill>
              </a:rPr>
              <a:t>Rule-Based Controls allow link status and settings to be based on a combination </a:t>
            </a:r>
            <a:r>
              <a:rPr lang="en-US" sz="3200" dirty="0" smtClean="0">
                <a:solidFill>
                  <a:srgbClr val="000000"/>
                </a:solidFill>
              </a:rPr>
              <a:t>of conditions </a:t>
            </a:r>
            <a:r>
              <a:rPr lang="en-US" sz="3200" dirty="0">
                <a:solidFill>
                  <a:srgbClr val="000000"/>
                </a:solidFill>
              </a:rPr>
              <a:t>that might exist in the network after an initial hydraulic state of the </a:t>
            </a:r>
            <a:r>
              <a:rPr lang="en-US" sz="3200" dirty="0" smtClean="0">
                <a:solidFill>
                  <a:srgbClr val="000000"/>
                </a:solidFill>
              </a:rPr>
              <a:t>system is </a:t>
            </a:r>
            <a:r>
              <a:rPr lang="en-US" sz="3200" dirty="0">
                <a:solidFill>
                  <a:srgbClr val="000000"/>
                </a:solidFill>
              </a:rPr>
              <a:t>computed</a:t>
            </a:r>
            <a:r>
              <a:rPr lang="en-US" sz="3200" dirty="0" smtClean="0">
                <a:solidFill>
                  <a:srgbClr val="000000"/>
                </a:solidFill>
              </a:rPr>
              <a:t>.</a:t>
            </a:r>
          </a:p>
          <a:p>
            <a:r>
              <a:rPr lang="en-US" sz="3200" dirty="0" smtClean="0">
                <a:solidFill>
                  <a:srgbClr val="000000"/>
                </a:solidFill>
              </a:rPr>
              <a:t>Expressed as a series of IF, AND, OR, THEN statements</a:t>
            </a:r>
          </a:p>
          <a:p>
            <a:r>
              <a:rPr lang="en-US" sz="3200" dirty="0" smtClean="0">
                <a:solidFill>
                  <a:srgbClr val="000000"/>
                </a:solidFill>
              </a:rPr>
              <a:t>No limit on the complexity of the compound statements</a:t>
            </a:r>
          </a:p>
          <a:p>
            <a:r>
              <a:rPr lang="en-US" sz="3200" dirty="0" smtClean="0">
                <a:solidFill>
                  <a:srgbClr val="000000"/>
                </a:solidFill>
              </a:rPr>
              <a:t>Provides wide range of freedom to formulate rules</a:t>
            </a:r>
            <a:r>
              <a:rPr lang="en-US" dirty="0">
                <a:solidFill>
                  <a:srgbClr val="000000"/>
                </a:solidFill>
              </a:rPr>
              <a:t/>
            </a:r>
            <a:br>
              <a:rPr lang="en-US" dirty="0">
                <a:solidFill>
                  <a:srgbClr val="000000"/>
                </a:solidFill>
              </a:rPr>
            </a:br>
            <a:endParaRPr lang="en-US" dirty="0"/>
          </a:p>
        </p:txBody>
      </p:sp>
      <p:sp>
        <p:nvSpPr>
          <p:cNvPr id="4" name="Slide Number Placeholder 3"/>
          <p:cNvSpPr>
            <a:spLocks noGrp="1"/>
          </p:cNvSpPr>
          <p:nvPr>
            <p:ph type="sldNum" sz="quarter" idx="12"/>
          </p:nvPr>
        </p:nvSpPr>
        <p:spPr/>
        <p:txBody>
          <a:bodyPr/>
          <a:lstStyle/>
          <a:p>
            <a:fld id="{A729744C-CCF0-4117-A1F0-0A5519AE6DF7}" type="slidenum">
              <a:rPr lang="en-US" smtClean="0">
                <a:solidFill>
                  <a:prstClr val="black">
                    <a:tint val="75000"/>
                  </a:prstClr>
                </a:solidFill>
              </a:rPr>
              <a:pPr/>
              <a:t>14</a:t>
            </a:fld>
            <a:endParaRPr lang="en-US">
              <a:solidFill>
                <a:prstClr val="black">
                  <a:tint val="75000"/>
                </a:prstClr>
              </a:solidFill>
            </a:endParaRPr>
          </a:p>
        </p:txBody>
      </p:sp>
    </p:spTree>
    <p:extLst>
      <p:ext uri="{BB962C8B-B14F-4D97-AF65-F5344CB8AC3E}">
        <p14:creationId xmlns:p14="http://schemas.microsoft.com/office/powerpoint/2010/main" val="13857355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7618"/>
          </a:xfrm>
        </p:spPr>
        <p:txBody>
          <a:bodyPr>
            <a:normAutofit fontScale="90000"/>
          </a:bodyPr>
          <a:lstStyle/>
          <a:p>
            <a:r>
              <a:rPr lang="en-US" b="1" dirty="0">
                <a:solidFill>
                  <a:srgbClr val="000000"/>
                </a:solidFill>
              </a:rPr>
              <a:t>Rule-Based </a:t>
            </a:r>
            <a:r>
              <a:rPr lang="en-US" b="1" dirty="0" smtClean="0">
                <a:solidFill>
                  <a:srgbClr val="000000"/>
                </a:solidFill>
              </a:rPr>
              <a:t>Controls Example #1</a:t>
            </a:r>
            <a:r>
              <a:rPr lang="en-US" b="1" dirty="0">
                <a:solidFill>
                  <a:srgbClr val="000000"/>
                </a:solidFill>
              </a:rPr>
              <a:t/>
            </a:r>
            <a:br>
              <a:rPr lang="en-US" b="1" dirty="0">
                <a:solidFill>
                  <a:srgbClr val="000000"/>
                </a:solidFill>
              </a:rPr>
            </a:br>
            <a:endParaRPr lang="en-US" b="1" dirty="0"/>
          </a:p>
        </p:txBody>
      </p:sp>
      <p:sp>
        <p:nvSpPr>
          <p:cNvPr id="3" name="Content Placeholder 2"/>
          <p:cNvSpPr>
            <a:spLocks noGrp="1"/>
          </p:cNvSpPr>
          <p:nvPr>
            <p:ph idx="1"/>
          </p:nvPr>
        </p:nvSpPr>
        <p:spPr>
          <a:xfrm>
            <a:off x="838200" y="892630"/>
            <a:ext cx="10515600" cy="1491342"/>
          </a:xfrm>
        </p:spPr>
        <p:txBody>
          <a:bodyPr>
            <a:noAutofit/>
          </a:bodyPr>
          <a:lstStyle/>
          <a:p>
            <a:pPr marL="0" indent="0">
              <a:buNone/>
            </a:pPr>
            <a:r>
              <a:rPr lang="en-US" sz="3000" dirty="0">
                <a:solidFill>
                  <a:srgbClr val="000000"/>
                </a:solidFill>
              </a:rPr>
              <a:t>This set of rules shuts down a pump and opens a by-pass pipe when the level in </a:t>
            </a:r>
            <a:r>
              <a:rPr lang="en-US" sz="3000" dirty="0" smtClean="0">
                <a:solidFill>
                  <a:srgbClr val="000000"/>
                </a:solidFill>
              </a:rPr>
              <a:t>a tank </a:t>
            </a:r>
            <a:r>
              <a:rPr lang="en-US" sz="3000" dirty="0">
                <a:solidFill>
                  <a:srgbClr val="000000"/>
                </a:solidFill>
              </a:rPr>
              <a:t>exceeds a certain value and does the opposite when the level is below </a:t>
            </a:r>
            <a:r>
              <a:rPr lang="en-US" sz="3000" dirty="0" smtClean="0">
                <a:solidFill>
                  <a:srgbClr val="000000"/>
                </a:solidFill>
              </a:rPr>
              <a:t>another value.</a:t>
            </a:r>
            <a:r>
              <a:rPr lang="en-US" sz="3000" dirty="0">
                <a:solidFill>
                  <a:srgbClr val="000000"/>
                </a:solidFill>
              </a:rPr>
              <a:t/>
            </a:r>
            <a:br>
              <a:rPr lang="en-US" sz="3000" dirty="0">
                <a:solidFill>
                  <a:srgbClr val="000000"/>
                </a:solidFill>
              </a:rPr>
            </a:br>
            <a:endParaRPr lang="en-US" sz="3000" dirty="0"/>
          </a:p>
        </p:txBody>
      </p:sp>
      <p:sp>
        <p:nvSpPr>
          <p:cNvPr id="5" name="TextBox 4"/>
          <p:cNvSpPr txBox="1"/>
          <p:nvPr/>
        </p:nvSpPr>
        <p:spPr>
          <a:xfrm>
            <a:off x="1970314" y="2383972"/>
            <a:ext cx="6030686" cy="3970318"/>
          </a:xfrm>
          <a:prstGeom prst="rect">
            <a:avLst/>
          </a:prstGeom>
          <a:solidFill>
            <a:schemeClr val="accent4">
              <a:lumMod val="20000"/>
              <a:lumOff val="80000"/>
            </a:schemeClr>
          </a:solidFill>
        </p:spPr>
        <p:txBody>
          <a:bodyPr wrap="square" rtlCol="0">
            <a:spAutoFit/>
          </a:bodyPr>
          <a:lstStyle/>
          <a:p>
            <a:r>
              <a:rPr lang="en-US" sz="2800" dirty="0">
                <a:solidFill>
                  <a:srgbClr val="000000"/>
                </a:solidFill>
              </a:rPr>
              <a:t>RULE 1</a:t>
            </a:r>
            <a:br>
              <a:rPr lang="en-US" sz="2800" dirty="0">
                <a:solidFill>
                  <a:srgbClr val="000000"/>
                </a:solidFill>
              </a:rPr>
            </a:br>
            <a:r>
              <a:rPr lang="en-US" sz="2800" dirty="0">
                <a:solidFill>
                  <a:srgbClr val="000000"/>
                </a:solidFill>
              </a:rPr>
              <a:t>IF TANK 1 LEVEL ABOVE 19.1</a:t>
            </a:r>
            <a:br>
              <a:rPr lang="en-US" sz="2800" dirty="0">
                <a:solidFill>
                  <a:srgbClr val="000000"/>
                </a:solidFill>
              </a:rPr>
            </a:br>
            <a:r>
              <a:rPr lang="en-US" sz="2800" dirty="0">
                <a:solidFill>
                  <a:srgbClr val="000000"/>
                </a:solidFill>
              </a:rPr>
              <a:t>THEN PUMP 335 STATUS IS CLOSED</a:t>
            </a:r>
            <a:br>
              <a:rPr lang="en-US" sz="2800" dirty="0">
                <a:solidFill>
                  <a:srgbClr val="000000"/>
                </a:solidFill>
              </a:rPr>
            </a:br>
            <a:r>
              <a:rPr lang="en-US" sz="2800" dirty="0">
                <a:solidFill>
                  <a:srgbClr val="000000"/>
                </a:solidFill>
              </a:rPr>
              <a:t>AND PIPE 330 STATUS IS OPEN</a:t>
            </a:r>
            <a:br>
              <a:rPr lang="en-US" sz="2800" dirty="0">
                <a:solidFill>
                  <a:srgbClr val="000000"/>
                </a:solidFill>
              </a:rPr>
            </a:br>
            <a:endParaRPr lang="en-US" sz="2800" dirty="0" smtClean="0">
              <a:solidFill>
                <a:srgbClr val="000000"/>
              </a:solidFill>
            </a:endParaRPr>
          </a:p>
          <a:p>
            <a:r>
              <a:rPr lang="en-US" sz="2800" dirty="0" smtClean="0">
                <a:solidFill>
                  <a:srgbClr val="000000"/>
                </a:solidFill>
              </a:rPr>
              <a:t>RULE </a:t>
            </a:r>
            <a:r>
              <a:rPr lang="en-US" sz="2800" dirty="0">
                <a:solidFill>
                  <a:srgbClr val="000000"/>
                </a:solidFill>
              </a:rPr>
              <a:t>2</a:t>
            </a:r>
            <a:br>
              <a:rPr lang="en-US" sz="2800" dirty="0">
                <a:solidFill>
                  <a:srgbClr val="000000"/>
                </a:solidFill>
              </a:rPr>
            </a:br>
            <a:r>
              <a:rPr lang="en-US" sz="2800" dirty="0">
                <a:solidFill>
                  <a:srgbClr val="000000"/>
                </a:solidFill>
              </a:rPr>
              <a:t>IF TANK 1 LEVEL BELOW 17.1</a:t>
            </a:r>
            <a:br>
              <a:rPr lang="en-US" sz="2800" dirty="0">
                <a:solidFill>
                  <a:srgbClr val="000000"/>
                </a:solidFill>
              </a:rPr>
            </a:br>
            <a:r>
              <a:rPr lang="en-US" sz="2800" dirty="0">
                <a:solidFill>
                  <a:srgbClr val="000000"/>
                </a:solidFill>
              </a:rPr>
              <a:t>THEN PUMP 335 STATUS IS OPEN</a:t>
            </a:r>
            <a:br>
              <a:rPr lang="en-US" sz="2800" dirty="0">
                <a:solidFill>
                  <a:srgbClr val="000000"/>
                </a:solidFill>
              </a:rPr>
            </a:br>
            <a:r>
              <a:rPr lang="en-US" sz="2800" dirty="0">
                <a:solidFill>
                  <a:srgbClr val="000000"/>
                </a:solidFill>
              </a:rPr>
              <a:t>AND PIPE 330 STATUS IS </a:t>
            </a:r>
            <a:r>
              <a:rPr lang="en-US" sz="2800" dirty="0" smtClean="0">
                <a:solidFill>
                  <a:srgbClr val="000000"/>
                </a:solidFill>
              </a:rPr>
              <a:t>CLOSED</a:t>
            </a:r>
            <a:endParaRPr lang="en-US" sz="2800" dirty="0"/>
          </a:p>
        </p:txBody>
      </p:sp>
      <p:cxnSp>
        <p:nvCxnSpPr>
          <p:cNvPr id="8" name="Straight Connector 7"/>
          <p:cNvCxnSpPr>
            <a:stCxn id="12" idx="7"/>
          </p:cNvCxnSpPr>
          <p:nvPr/>
        </p:nvCxnSpPr>
        <p:spPr>
          <a:xfrm flipV="1">
            <a:off x="8750747" y="3429000"/>
            <a:ext cx="436796" cy="40378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787413" y="3892029"/>
            <a:ext cx="2316016" cy="1594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1103429" y="3815056"/>
            <a:ext cx="250371" cy="212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537042" y="3801642"/>
            <a:ext cx="250371" cy="212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903855" y="5481314"/>
            <a:ext cx="293914" cy="4369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9187543" y="3429000"/>
            <a:ext cx="163285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1" idx="5"/>
          </p:cNvCxnSpPr>
          <p:nvPr/>
        </p:nvCxnSpPr>
        <p:spPr>
          <a:xfrm>
            <a:off x="10820400" y="3429000"/>
            <a:ext cx="496734" cy="56757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502240" y="5918293"/>
            <a:ext cx="1072730" cy="461665"/>
          </a:xfrm>
          <a:prstGeom prst="rect">
            <a:avLst/>
          </a:prstGeom>
          <a:noFill/>
        </p:spPr>
        <p:txBody>
          <a:bodyPr wrap="none" rtlCol="0">
            <a:spAutoFit/>
          </a:bodyPr>
          <a:lstStyle/>
          <a:p>
            <a:r>
              <a:rPr lang="en-US" sz="2400" dirty="0" smtClean="0"/>
              <a:t>TANK 1</a:t>
            </a:r>
            <a:endParaRPr lang="en-US" sz="2400" dirty="0"/>
          </a:p>
        </p:txBody>
      </p:sp>
      <p:sp>
        <p:nvSpPr>
          <p:cNvPr id="19" name="Rounded Rectangle 18"/>
          <p:cNvSpPr/>
          <p:nvPr/>
        </p:nvSpPr>
        <p:spPr>
          <a:xfrm>
            <a:off x="9684820" y="5094515"/>
            <a:ext cx="707571" cy="44278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9479813" y="4014300"/>
            <a:ext cx="1265090" cy="461665"/>
          </a:xfrm>
          <a:prstGeom prst="rect">
            <a:avLst/>
          </a:prstGeom>
          <a:noFill/>
        </p:spPr>
        <p:txBody>
          <a:bodyPr wrap="none" rtlCol="0">
            <a:spAutoFit/>
          </a:bodyPr>
          <a:lstStyle/>
          <a:p>
            <a:r>
              <a:rPr lang="en-US" sz="2400" dirty="0" smtClean="0"/>
              <a:t>PIPE 330</a:t>
            </a:r>
            <a:endParaRPr lang="en-US" sz="2400" dirty="0"/>
          </a:p>
        </p:txBody>
      </p:sp>
      <p:grpSp>
        <p:nvGrpSpPr>
          <p:cNvPr id="25" name="Group 24"/>
          <p:cNvGrpSpPr/>
          <p:nvPr/>
        </p:nvGrpSpPr>
        <p:grpSpPr>
          <a:xfrm>
            <a:off x="9688286" y="3294671"/>
            <a:ext cx="548572" cy="326571"/>
            <a:chOff x="9505706" y="2296886"/>
            <a:chExt cx="548572" cy="326571"/>
          </a:xfrm>
        </p:grpSpPr>
        <p:sp>
          <p:nvSpPr>
            <p:cNvPr id="23" name="Oval 22"/>
            <p:cNvSpPr/>
            <p:nvPr/>
          </p:nvSpPr>
          <p:spPr>
            <a:xfrm>
              <a:off x="9505706" y="2296886"/>
              <a:ext cx="401615" cy="32657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9630206" y="2307772"/>
              <a:ext cx="424072" cy="1773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Box 25"/>
          <p:cNvSpPr txBox="1"/>
          <p:nvPr/>
        </p:nvSpPr>
        <p:spPr>
          <a:xfrm>
            <a:off x="9322874" y="2848596"/>
            <a:ext cx="1497526" cy="461665"/>
          </a:xfrm>
          <a:prstGeom prst="rect">
            <a:avLst/>
          </a:prstGeom>
          <a:noFill/>
        </p:spPr>
        <p:txBody>
          <a:bodyPr wrap="none" rtlCol="0">
            <a:spAutoFit/>
          </a:bodyPr>
          <a:lstStyle/>
          <a:p>
            <a:r>
              <a:rPr lang="en-US" sz="2400" dirty="0" smtClean="0"/>
              <a:t>PUMP 335</a:t>
            </a:r>
            <a:endParaRPr lang="en-US" sz="2400" dirty="0"/>
          </a:p>
        </p:txBody>
      </p:sp>
      <p:cxnSp>
        <p:nvCxnSpPr>
          <p:cNvPr id="28" name="Straight Connector 27"/>
          <p:cNvCxnSpPr/>
          <p:nvPr/>
        </p:nvCxnSpPr>
        <p:spPr>
          <a:xfrm flipV="1">
            <a:off x="9696324" y="5261085"/>
            <a:ext cx="1056617" cy="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9380638" y="5537291"/>
            <a:ext cx="1381062" cy="3"/>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0968295" y="5199134"/>
            <a:ext cx="870751" cy="400110"/>
          </a:xfrm>
          <a:prstGeom prst="rect">
            <a:avLst/>
          </a:prstGeom>
          <a:noFill/>
        </p:spPr>
        <p:txBody>
          <a:bodyPr wrap="none" rtlCol="0">
            <a:spAutoFit/>
          </a:bodyPr>
          <a:lstStyle/>
          <a:p>
            <a:r>
              <a:rPr lang="en-US" sz="2000" b="1" dirty="0" smtClean="0"/>
              <a:t>19.1 </a:t>
            </a:r>
            <a:r>
              <a:rPr lang="en-US" sz="2000" b="1" dirty="0" err="1" smtClean="0"/>
              <a:t>ft</a:t>
            </a:r>
            <a:endParaRPr lang="en-US" sz="2000" b="1" dirty="0"/>
          </a:p>
        </p:txBody>
      </p:sp>
      <p:sp>
        <p:nvSpPr>
          <p:cNvPr id="31" name="Right Brace 30"/>
          <p:cNvSpPr/>
          <p:nvPr/>
        </p:nvSpPr>
        <p:spPr>
          <a:xfrm>
            <a:off x="10828244" y="5261085"/>
            <a:ext cx="45719" cy="276208"/>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Connector 31"/>
          <p:cNvCxnSpPr/>
          <p:nvPr/>
        </p:nvCxnSpPr>
        <p:spPr>
          <a:xfrm flipV="1">
            <a:off x="9380638" y="5343211"/>
            <a:ext cx="1056617" cy="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7" name="Left Brace 36"/>
          <p:cNvSpPr/>
          <p:nvPr/>
        </p:nvSpPr>
        <p:spPr>
          <a:xfrm>
            <a:off x="9322874" y="5343211"/>
            <a:ext cx="45719" cy="19408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Rectangle 37"/>
          <p:cNvSpPr/>
          <p:nvPr/>
        </p:nvSpPr>
        <p:spPr>
          <a:xfrm>
            <a:off x="8371273" y="5250455"/>
            <a:ext cx="870751" cy="400110"/>
          </a:xfrm>
          <a:prstGeom prst="rect">
            <a:avLst/>
          </a:prstGeom>
        </p:spPr>
        <p:txBody>
          <a:bodyPr wrap="none">
            <a:spAutoFit/>
          </a:bodyPr>
          <a:lstStyle/>
          <a:p>
            <a:pPr lvl="0"/>
            <a:r>
              <a:rPr lang="en-US" sz="2000" b="1" dirty="0" smtClean="0">
                <a:solidFill>
                  <a:prstClr val="black"/>
                </a:solidFill>
              </a:rPr>
              <a:t>17.1 </a:t>
            </a:r>
            <a:r>
              <a:rPr lang="en-US" sz="2000" b="1" dirty="0" err="1">
                <a:solidFill>
                  <a:prstClr val="black"/>
                </a:solidFill>
              </a:rPr>
              <a:t>ft</a:t>
            </a:r>
            <a:endParaRPr lang="en-US" sz="2000" b="1" dirty="0">
              <a:solidFill>
                <a:prstClr val="black"/>
              </a:solidFill>
            </a:endParaRPr>
          </a:p>
        </p:txBody>
      </p:sp>
      <p:sp>
        <p:nvSpPr>
          <p:cNvPr id="4" name="Slide Number Placeholder 3"/>
          <p:cNvSpPr>
            <a:spLocks noGrp="1"/>
          </p:cNvSpPr>
          <p:nvPr>
            <p:ph type="sldNum" sz="quarter" idx="12"/>
          </p:nvPr>
        </p:nvSpPr>
        <p:spPr/>
        <p:txBody>
          <a:bodyPr/>
          <a:lstStyle/>
          <a:p>
            <a:fld id="{A729744C-CCF0-4117-A1F0-0A5519AE6DF7}" type="slidenum">
              <a:rPr lang="en-US" smtClean="0">
                <a:solidFill>
                  <a:prstClr val="black">
                    <a:tint val="75000"/>
                  </a:prstClr>
                </a:solidFill>
              </a:rPr>
              <a:pPr/>
              <a:t>15</a:t>
            </a:fld>
            <a:endParaRPr lang="en-US">
              <a:solidFill>
                <a:prstClr val="black">
                  <a:tint val="75000"/>
                </a:prstClr>
              </a:solidFill>
            </a:endParaRPr>
          </a:p>
        </p:txBody>
      </p:sp>
    </p:spTree>
    <p:extLst>
      <p:ext uri="{BB962C8B-B14F-4D97-AF65-F5344CB8AC3E}">
        <p14:creationId xmlns:p14="http://schemas.microsoft.com/office/powerpoint/2010/main" val="8163044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7618"/>
          </a:xfrm>
        </p:spPr>
        <p:txBody>
          <a:bodyPr>
            <a:normAutofit fontScale="90000"/>
          </a:bodyPr>
          <a:lstStyle/>
          <a:p>
            <a:r>
              <a:rPr lang="en-US" b="1" dirty="0">
                <a:solidFill>
                  <a:srgbClr val="000000"/>
                </a:solidFill>
              </a:rPr>
              <a:t>Rule-Based </a:t>
            </a:r>
            <a:r>
              <a:rPr lang="en-US" b="1" dirty="0" smtClean="0">
                <a:solidFill>
                  <a:srgbClr val="000000"/>
                </a:solidFill>
              </a:rPr>
              <a:t>Controls Example #2</a:t>
            </a:r>
            <a:r>
              <a:rPr lang="en-US" b="1" dirty="0">
                <a:solidFill>
                  <a:srgbClr val="000000"/>
                </a:solidFill>
              </a:rPr>
              <a:t/>
            </a:r>
            <a:br>
              <a:rPr lang="en-US" b="1" dirty="0">
                <a:solidFill>
                  <a:srgbClr val="000000"/>
                </a:solidFill>
              </a:rPr>
            </a:br>
            <a:endParaRPr lang="en-US" b="1" dirty="0"/>
          </a:p>
        </p:txBody>
      </p:sp>
      <p:sp>
        <p:nvSpPr>
          <p:cNvPr id="3" name="Content Placeholder 2"/>
          <p:cNvSpPr>
            <a:spLocks noGrp="1"/>
          </p:cNvSpPr>
          <p:nvPr>
            <p:ph idx="1"/>
          </p:nvPr>
        </p:nvSpPr>
        <p:spPr>
          <a:xfrm>
            <a:off x="838200" y="847857"/>
            <a:ext cx="10515600" cy="1137527"/>
          </a:xfrm>
        </p:spPr>
        <p:txBody>
          <a:bodyPr>
            <a:noAutofit/>
          </a:bodyPr>
          <a:lstStyle/>
          <a:p>
            <a:pPr marL="0" indent="0">
              <a:buNone/>
            </a:pPr>
            <a:r>
              <a:rPr lang="en-US" sz="3200" dirty="0" smtClean="0">
                <a:solidFill>
                  <a:srgbClr val="000000"/>
                </a:solidFill>
              </a:rPr>
              <a:t>These </a:t>
            </a:r>
            <a:r>
              <a:rPr lang="en-US" sz="3200" dirty="0">
                <a:solidFill>
                  <a:srgbClr val="000000"/>
                </a:solidFill>
              </a:rPr>
              <a:t>rules change the tank level at which a pump turns on depending on the time </a:t>
            </a:r>
            <a:r>
              <a:rPr lang="en-US" sz="3200" dirty="0" smtClean="0">
                <a:solidFill>
                  <a:srgbClr val="000000"/>
                </a:solidFill>
              </a:rPr>
              <a:t>of day</a:t>
            </a:r>
            <a:r>
              <a:rPr lang="en-US" sz="3200" dirty="0">
                <a:solidFill>
                  <a:srgbClr val="000000"/>
                </a:solidFill>
              </a:rPr>
              <a:t/>
            </a:r>
            <a:br>
              <a:rPr lang="en-US" sz="3200" dirty="0">
                <a:solidFill>
                  <a:srgbClr val="000000"/>
                </a:solidFill>
              </a:rPr>
            </a:br>
            <a:endParaRPr lang="en-US" sz="3000" dirty="0"/>
          </a:p>
        </p:txBody>
      </p:sp>
      <p:sp>
        <p:nvSpPr>
          <p:cNvPr id="11" name="Oval 10"/>
          <p:cNvSpPr/>
          <p:nvPr/>
        </p:nvSpPr>
        <p:spPr>
          <a:xfrm>
            <a:off x="10966444" y="3465159"/>
            <a:ext cx="250371" cy="212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753364" y="3493159"/>
            <a:ext cx="250371" cy="212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853984" y="5054023"/>
            <a:ext cx="293914" cy="4369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flipV="1">
            <a:off x="8962286" y="3564736"/>
            <a:ext cx="2052895" cy="3475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452369" y="5491002"/>
            <a:ext cx="1072730" cy="461665"/>
          </a:xfrm>
          <a:prstGeom prst="rect">
            <a:avLst/>
          </a:prstGeom>
          <a:noFill/>
        </p:spPr>
        <p:txBody>
          <a:bodyPr wrap="none" rtlCol="0">
            <a:spAutoFit/>
          </a:bodyPr>
          <a:lstStyle/>
          <a:p>
            <a:r>
              <a:rPr lang="en-US" sz="2400" dirty="0" smtClean="0"/>
              <a:t>TANK 1</a:t>
            </a:r>
            <a:endParaRPr lang="en-US" sz="2400" dirty="0"/>
          </a:p>
        </p:txBody>
      </p:sp>
      <p:sp>
        <p:nvSpPr>
          <p:cNvPr id="19" name="Rounded Rectangle 18"/>
          <p:cNvSpPr/>
          <p:nvPr/>
        </p:nvSpPr>
        <p:spPr>
          <a:xfrm>
            <a:off x="9634949" y="4667224"/>
            <a:ext cx="707571" cy="44278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9735172" y="3465159"/>
            <a:ext cx="548572" cy="326571"/>
            <a:chOff x="9505706" y="2296886"/>
            <a:chExt cx="548572" cy="326571"/>
          </a:xfrm>
        </p:grpSpPr>
        <p:sp>
          <p:nvSpPr>
            <p:cNvPr id="23" name="Oval 22"/>
            <p:cNvSpPr/>
            <p:nvPr/>
          </p:nvSpPr>
          <p:spPr>
            <a:xfrm>
              <a:off x="9505706" y="2296886"/>
              <a:ext cx="401615" cy="32657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9630206" y="2307772"/>
              <a:ext cx="424072" cy="1773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Box 25"/>
          <p:cNvSpPr txBox="1"/>
          <p:nvPr/>
        </p:nvSpPr>
        <p:spPr>
          <a:xfrm>
            <a:off x="9369760" y="3019084"/>
            <a:ext cx="1497526" cy="461665"/>
          </a:xfrm>
          <a:prstGeom prst="rect">
            <a:avLst/>
          </a:prstGeom>
          <a:noFill/>
        </p:spPr>
        <p:txBody>
          <a:bodyPr wrap="none" rtlCol="0">
            <a:spAutoFit/>
          </a:bodyPr>
          <a:lstStyle/>
          <a:p>
            <a:r>
              <a:rPr lang="en-US" sz="2400" dirty="0" smtClean="0"/>
              <a:t>PUMP 335</a:t>
            </a:r>
            <a:endParaRPr lang="en-US" sz="2400" dirty="0"/>
          </a:p>
        </p:txBody>
      </p:sp>
      <p:cxnSp>
        <p:nvCxnSpPr>
          <p:cNvPr id="28" name="Straight Connector 27"/>
          <p:cNvCxnSpPr/>
          <p:nvPr/>
        </p:nvCxnSpPr>
        <p:spPr>
          <a:xfrm flipV="1">
            <a:off x="9646453" y="4833794"/>
            <a:ext cx="1056617" cy="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9330767" y="5110000"/>
            <a:ext cx="1381062" cy="3"/>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0918424" y="4771843"/>
            <a:ext cx="671979" cy="400110"/>
          </a:xfrm>
          <a:prstGeom prst="rect">
            <a:avLst/>
          </a:prstGeom>
          <a:noFill/>
        </p:spPr>
        <p:txBody>
          <a:bodyPr wrap="none" rtlCol="0">
            <a:spAutoFit/>
          </a:bodyPr>
          <a:lstStyle/>
          <a:p>
            <a:r>
              <a:rPr lang="en-US" sz="2000" b="1" dirty="0" smtClean="0"/>
              <a:t>14 </a:t>
            </a:r>
            <a:r>
              <a:rPr lang="en-US" sz="2000" b="1" dirty="0" err="1" smtClean="0"/>
              <a:t>ft</a:t>
            </a:r>
            <a:endParaRPr lang="en-US" sz="2000" b="1" dirty="0"/>
          </a:p>
        </p:txBody>
      </p:sp>
      <p:sp>
        <p:nvSpPr>
          <p:cNvPr id="31" name="Right Brace 30"/>
          <p:cNvSpPr/>
          <p:nvPr/>
        </p:nvSpPr>
        <p:spPr>
          <a:xfrm>
            <a:off x="10778373" y="4833794"/>
            <a:ext cx="45719" cy="276208"/>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Connector 31"/>
          <p:cNvCxnSpPr/>
          <p:nvPr/>
        </p:nvCxnSpPr>
        <p:spPr>
          <a:xfrm flipV="1">
            <a:off x="9330767" y="4915920"/>
            <a:ext cx="1056617" cy="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7" name="Left Brace 36"/>
          <p:cNvSpPr/>
          <p:nvPr/>
        </p:nvSpPr>
        <p:spPr>
          <a:xfrm>
            <a:off x="9273003" y="4915920"/>
            <a:ext cx="45719" cy="19408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Rectangle 37"/>
          <p:cNvSpPr/>
          <p:nvPr/>
        </p:nvSpPr>
        <p:spPr>
          <a:xfrm>
            <a:off x="8321402" y="4823164"/>
            <a:ext cx="671979" cy="400110"/>
          </a:xfrm>
          <a:prstGeom prst="rect">
            <a:avLst/>
          </a:prstGeom>
        </p:spPr>
        <p:txBody>
          <a:bodyPr wrap="none">
            <a:spAutoFit/>
          </a:bodyPr>
          <a:lstStyle/>
          <a:p>
            <a:pPr lvl="0"/>
            <a:r>
              <a:rPr lang="en-US" sz="2000" b="1" dirty="0" smtClean="0">
                <a:solidFill>
                  <a:prstClr val="black"/>
                </a:solidFill>
              </a:rPr>
              <a:t>12 </a:t>
            </a:r>
            <a:r>
              <a:rPr lang="en-US" sz="2000" b="1" dirty="0" err="1" smtClean="0">
                <a:solidFill>
                  <a:prstClr val="black"/>
                </a:solidFill>
              </a:rPr>
              <a:t>ft</a:t>
            </a:r>
            <a:endParaRPr lang="en-US" sz="2000" b="1" dirty="0">
              <a:solidFill>
                <a:prstClr val="black"/>
              </a:solidFill>
            </a:endParaRPr>
          </a:p>
        </p:txBody>
      </p:sp>
      <p:sp>
        <p:nvSpPr>
          <p:cNvPr id="27" name="TextBox 26"/>
          <p:cNvSpPr txBox="1"/>
          <p:nvPr/>
        </p:nvSpPr>
        <p:spPr>
          <a:xfrm>
            <a:off x="1552549" y="1828319"/>
            <a:ext cx="6030686" cy="4832092"/>
          </a:xfrm>
          <a:prstGeom prst="rect">
            <a:avLst/>
          </a:prstGeom>
          <a:solidFill>
            <a:schemeClr val="accent4">
              <a:lumMod val="20000"/>
              <a:lumOff val="80000"/>
            </a:schemeClr>
          </a:solidFill>
        </p:spPr>
        <p:txBody>
          <a:bodyPr wrap="square" rtlCol="0">
            <a:spAutoFit/>
          </a:bodyPr>
          <a:lstStyle/>
          <a:p>
            <a:r>
              <a:rPr lang="en-US" sz="2800" dirty="0">
                <a:solidFill>
                  <a:srgbClr val="000000"/>
                </a:solidFill>
              </a:rPr>
              <a:t>RULE 3</a:t>
            </a:r>
            <a:br>
              <a:rPr lang="en-US" sz="2800" dirty="0">
                <a:solidFill>
                  <a:srgbClr val="000000"/>
                </a:solidFill>
              </a:rPr>
            </a:br>
            <a:r>
              <a:rPr lang="en-US" sz="2800" dirty="0">
                <a:solidFill>
                  <a:srgbClr val="000000"/>
                </a:solidFill>
              </a:rPr>
              <a:t>IF SYSTEM CLOCKTIME &gt;= 8 AM</a:t>
            </a:r>
            <a:br>
              <a:rPr lang="en-US" sz="2800" dirty="0">
                <a:solidFill>
                  <a:srgbClr val="000000"/>
                </a:solidFill>
              </a:rPr>
            </a:br>
            <a:r>
              <a:rPr lang="en-US" sz="2800" dirty="0">
                <a:solidFill>
                  <a:srgbClr val="000000"/>
                </a:solidFill>
              </a:rPr>
              <a:t>AND SYSTEM CLOCKTIME &lt; 6 PM</a:t>
            </a:r>
            <a:br>
              <a:rPr lang="en-US" sz="2800" dirty="0">
                <a:solidFill>
                  <a:srgbClr val="000000"/>
                </a:solidFill>
              </a:rPr>
            </a:br>
            <a:r>
              <a:rPr lang="en-US" sz="2800" dirty="0">
                <a:solidFill>
                  <a:srgbClr val="000000"/>
                </a:solidFill>
              </a:rPr>
              <a:t>AND TANK 1 LEVEL BELOW 12</a:t>
            </a:r>
            <a:br>
              <a:rPr lang="en-US" sz="2800" dirty="0">
                <a:solidFill>
                  <a:srgbClr val="000000"/>
                </a:solidFill>
              </a:rPr>
            </a:br>
            <a:r>
              <a:rPr lang="en-US" sz="2800" dirty="0">
                <a:solidFill>
                  <a:srgbClr val="000000"/>
                </a:solidFill>
              </a:rPr>
              <a:t>THEN PUMP 335 STATUS IS OPEN</a:t>
            </a:r>
            <a:br>
              <a:rPr lang="en-US" sz="2800" dirty="0">
                <a:solidFill>
                  <a:srgbClr val="000000"/>
                </a:solidFill>
              </a:rPr>
            </a:br>
            <a:endParaRPr lang="en-US" sz="2800" dirty="0" smtClean="0">
              <a:solidFill>
                <a:srgbClr val="000000"/>
              </a:solidFill>
            </a:endParaRPr>
          </a:p>
          <a:p>
            <a:r>
              <a:rPr lang="en-US" sz="2800" dirty="0" smtClean="0">
                <a:solidFill>
                  <a:srgbClr val="000000"/>
                </a:solidFill>
              </a:rPr>
              <a:t>RULE </a:t>
            </a:r>
            <a:r>
              <a:rPr lang="en-US" sz="2800" dirty="0">
                <a:solidFill>
                  <a:srgbClr val="000000"/>
                </a:solidFill>
              </a:rPr>
              <a:t>4</a:t>
            </a:r>
            <a:br>
              <a:rPr lang="en-US" sz="2800" dirty="0">
                <a:solidFill>
                  <a:srgbClr val="000000"/>
                </a:solidFill>
              </a:rPr>
            </a:br>
            <a:r>
              <a:rPr lang="en-US" sz="2800" dirty="0">
                <a:solidFill>
                  <a:srgbClr val="000000"/>
                </a:solidFill>
              </a:rPr>
              <a:t>IF SYSTEM CLOCKTIME &gt;= 6 PM</a:t>
            </a:r>
            <a:br>
              <a:rPr lang="en-US" sz="2800" dirty="0">
                <a:solidFill>
                  <a:srgbClr val="000000"/>
                </a:solidFill>
              </a:rPr>
            </a:br>
            <a:r>
              <a:rPr lang="en-US" sz="2800" dirty="0">
                <a:solidFill>
                  <a:srgbClr val="000000"/>
                </a:solidFill>
              </a:rPr>
              <a:t>OR SYSTEM CLOCKTIME &lt; 8 AM</a:t>
            </a:r>
            <a:br>
              <a:rPr lang="en-US" sz="2800" dirty="0">
                <a:solidFill>
                  <a:srgbClr val="000000"/>
                </a:solidFill>
              </a:rPr>
            </a:br>
            <a:r>
              <a:rPr lang="en-US" sz="2800" dirty="0">
                <a:solidFill>
                  <a:srgbClr val="000000"/>
                </a:solidFill>
              </a:rPr>
              <a:t>AND TANK 1 LEVEL BELOW 14</a:t>
            </a:r>
            <a:br>
              <a:rPr lang="en-US" sz="2800" dirty="0">
                <a:solidFill>
                  <a:srgbClr val="000000"/>
                </a:solidFill>
              </a:rPr>
            </a:br>
            <a:r>
              <a:rPr lang="en-US" sz="2800" dirty="0">
                <a:solidFill>
                  <a:srgbClr val="000000"/>
                </a:solidFill>
              </a:rPr>
              <a:t>THEN PUMP 335 STATUS IS </a:t>
            </a:r>
            <a:r>
              <a:rPr lang="en-US" sz="2800" dirty="0" smtClean="0">
                <a:solidFill>
                  <a:srgbClr val="000000"/>
                </a:solidFill>
              </a:rPr>
              <a:t>OPEN</a:t>
            </a:r>
            <a:endParaRPr lang="en-US" sz="2800" dirty="0"/>
          </a:p>
        </p:txBody>
      </p:sp>
      <p:sp>
        <p:nvSpPr>
          <p:cNvPr id="4" name="Slide Number Placeholder 3"/>
          <p:cNvSpPr>
            <a:spLocks noGrp="1"/>
          </p:cNvSpPr>
          <p:nvPr>
            <p:ph type="sldNum" sz="quarter" idx="12"/>
          </p:nvPr>
        </p:nvSpPr>
        <p:spPr/>
        <p:txBody>
          <a:bodyPr/>
          <a:lstStyle/>
          <a:p>
            <a:fld id="{A729744C-CCF0-4117-A1F0-0A5519AE6DF7}" type="slidenum">
              <a:rPr lang="en-US" smtClean="0">
                <a:solidFill>
                  <a:prstClr val="black">
                    <a:tint val="75000"/>
                  </a:prstClr>
                </a:solidFill>
              </a:rPr>
              <a:pPr/>
              <a:t>16</a:t>
            </a:fld>
            <a:endParaRPr lang="en-US">
              <a:solidFill>
                <a:prstClr val="black">
                  <a:tint val="75000"/>
                </a:prstClr>
              </a:solidFill>
            </a:endParaRPr>
          </a:p>
        </p:txBody>
      </p:sp>
    </p:spTree>
    <p:extLst>
      <p:ext uri="{BB962C8B-B14F-4D97-AF65-F5344CB8AC3E}">
        <p14:creationId xmlns:p14="http://schemas.microsoft.com/office/powerpoint/2010/main" val="6957509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Representing Tanks in EPS</a:t>
            </a:r>
            <a:endParaRPr lang="en-US" b="1" dirty="0"/>
          </a:p>
        </p:txBody>
      </p:sp>
      <p:sp>
        <p:nvSpPr>
          <p:cNvPr id="3" name="Content Placeholder 2"/>
          <p:cNvSpPr>
            <a:spLocks noGrp="1"/>
          </p:cNvSpPr>
          <p:nvPr>
            <p:ph idx="1"/>
          </p:nvPr>
        </p:nvSpPr>
        <p:spPr/>
        <p:txBody>
          <a:bodyPr>
            <a:normAutofit/>
          </a:bodyPr>
          <a:lstStyle/>
          <a:p>
            <a:r>
              <a:rPr lang="en-US" sz="3200" dirty="0" smtClean="0"/>
              <a:t>Same information required for steady-state runs</a:t>
            </a:r>
          </a:p>
          <a:p>
            <a:r>
              <a:rPr lang="en-US" sz="3200" dirty="0" smtClean="0"/>
              <a:t>Though tank information is required for steady-state runs, some of the information is not actually used in most steady-state runs (e.g., diameter, minimum and maximum levels, volume-water level curves)</a:t>
            </a:r>
          </a:p>
          <a:p>
            <a:r>
              <a:rPr lang="en-US" sz="3200" dirty="0" smtClean="0"/>
              <a:t>Check that tank information from steady state runs is complete and accurate to support EPS runs.  </a:t>
            </a:r>
            <a:endParaRPr lang="en-US" sz="3200" dirty="0"/>
          </a:p>
        </p:txBody>
      </p:sp>
      <p:sp>
        <p:nvSpPr>
          <p:cNvPr id="4" name="Slide Number Placeholder 3"/>
          <p:cNvSpPr>
            <a:spLocks noGrp="1"/>
          </p:cNvSpPr>
          <p:nvPr>
            <p:ph type="sldNum" sz="quarter" idx="12"/>
          </p:nvPr>
        </p:nvSpPr>
        <p:spPr/>
        <p:txBody>
          <a:bodyPr/>
          <a:lstStyle/>
          <a:p>
            <a:fld id="{A729744C-CCF0-4117-A1F0-0A5519AE6DF7}" type="slidenum">
              <a:rPr lang="en-US" smtClean="0">
                <a:solidFill>
                  <a:prstClr val="black">
                    <a:tint val="75000"/>
                  </a:prstClr>
                </a:solidFill>
              </a:rPr>
              <a:pPr/>
              <a:t>17</a:t>
            </a:fld>
            <a:endParaRPr lang="en-US">
              <a:solidFill>
                <a:prstClr val="black">
                  <a:tint val="75000"/>
                </a:prstClr>
              </a:solidFill>
            </a:endParaRPr>
          </a:p>
        </p:txBody>
      </p:sp>
    </p:spTree>
    <p:extLst>
      <p:ext uri="{BB962C8B-B14F-4D97-AF65-F5344CB8AC3E}">
        <p14:creationId xmlns:p14="http://schemas.microsoft.com/office/powerpoint/2010/main" val="36431718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Uses of EPS Mode</a:t>
            </a:r>
            <a:endParaRPr lang="en-US" b="1" dirty="0"/>
          </a:p>
        </p:txBody>
      </p:sp>
      <p:sp>
        <p:nvSpPr>
          <p:cNvPr id="3" name="Content Placeholder 2"/>
          <p:cNvSpPr>
            <a:spLocks noGrp="1"/>
          </p:cNvSpPr>
          <p:nvPr>
            <p:ph idx="1"/>
          </p:nvPr>
        </p:nvSpPr>
        <p:spPr/>
        <p:txBody>
          <a:bodyPr>
            <a:normAutofit/>
          </a:bodyPr>
          <a:lstStyle/>
          <a:p>
            <a:r>
              <a:rPr lang="en-US" sz="3600" dirty="0" smtClean="0"/>
              <a:t>Support of water quality modeling</a:t>
            </a:r>
          </a:p>
          <a:p>
            <a:r>
              <a:rPr lang="en-US" sz="3600" dirty="0" smtClean="0"/>
              <a:t>Sizing water tanks</a:t>
            </a:r>
          </a:p>
          <a:p>
            <a:r>
              <a:rPr lang="en-US" sz="3600" dirty="0" smtClean="0"/>
              <a:t>Pump operations</a:t>
            </a:r>
          </a:p>
          <a:p>
            <a:r>
              <a:rPr lang="en-US" sz="3600" dirty="0" smtClean="0"/>
              <a:t>Energy usage</a:t>
            </a:r>
          </a:p>
          <a:p>
            <a:r>
              <a:rPr lang="en-US" sz="3600" dirty="0" smtClean="0"/>
              <a:t>Any situation where you are trying to represent the water system over time!</a:t>
            </a:r>
            <a:endParaRPr lang="en-US" sz="3600" dirty="0"/>
          </a:p>
        </p:txBody>
      </p:sp>
      <p:sp>
        <p:nvSpPr>
          <p:cNvPr id="4" name="Slide Number Placeholder 3"/>
          <p:cNvSpPr>
            <a:spLocks noGrp="1"/>
          </p:cNvSpPr>
          <p:nvPr>
            <p:ph type="sldNum" sz="quarter" idx="12"/>
          </p:nvPr>
        </p:nvSpPr>
        <p:spPr/>
        <p:txBody>
          <a:bodyPr/>
          <a:lstStyle/>
          <a:p>
            <a:fld id="{A729744C-CCF0-4117-A1F0-0A5519AE6DF7}" type="slidenum">
              <a:rPr lang="en-US" smtClean="0">
                <a:solidFill>
                  <a:prstClr val="black">
                    <a:tint val="75000"/>
                  </a:prstClr>
                </a:solidFill>
              </a:rPr>
              <a:pPr/>
              <a:t>18</a:t>
            </a:fld>
            <a:endParaRPr lang="en-US">
              <a:solidFill>
                <a:prstClr val="black">
                  <a:tint val="75000"/>
                </a:prstClr>
              </a:solidFill>
            </a:endParaRPr>
          </a:p>
        </p:txBody>
      </p:sp>
    </p:spTree>
    <p:extLst>
      <p:ext uri="{BB962C8B-B14F-4D97-AF65-F5344CB8AC3E}">
        <p14:creationId xmlns:p14="http://schemas.microsoft.com/office/powerpoint/2010/main" val="4589490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1981200" y="76200"/>
            <a:ext cx="8382000" cy="954932"/>
          </a:xfrm>
          <a:noFill/>
          <a:ln/>
        </p:spPr>
        <p:txBody>
          <a:bodyPr vert="horz" lIns="92075" tIns="46038" rIns="92075" bIns="46038" rtlCol="0" anchor="ctr">
            <a:normAutofit/>
          </a:bodyPr>
          <a:lstStyle/>
          <a:p>
            <a:r>
              <a:rPr lang="en-US" altLang="en-US" sz="4000" b="1" dirty="0"/>
              <a:t>Water Quality </a:t>
            </a:r>
            <a:r>
              <a:rPr lang="en-US" altLang="en-US" sz="4000" b="1" dirty="0" smtClean="0"/>
              <a:t>Modeling</a:t>
            </a:r>
            <a:endParaRPr lang="en-US" altLang="en-US" sz="4000" b="1" dirty="0"/>
          </a:p>
        </p:txBody>
      </p:sp>
      <p:sp>
        <p:nvSpPr>
          <p:cNvPr id="273421" name="Rectangle 13"/>
          <p:cNvSpPr>
            <a:spLocks noChangeArrowheads="1"/>
          </p:cNvSpPr>
          <p:nvPr/>
        </p:nvSpPr>
        <p:spPr bwMode="auto">
          <a:xfrm>
            <a:off x="1089497" y="1104882"/>
            <a:ext cx="10581155" cy="5263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marL="293688" indent="-293688">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0" hangingPunct="0">
              <a:spcBef>
                <a:spcPct val="50000"/>
              </a:spcBef>
              <a:buFontTx/>
              <a:buChar char="•"/>
            </a:pPr>
            <a:r>
              <a:rPr lang="en-US" altLang="en-US" sz="2800" dirty="0"/>
              <a:t>Flows and velocities are calculated by model. This information is used to calculate water quality.</a:t>
            </a:r>
          </a:p>
          <a:p>
            <a:pPr eaLnBrk="0" hangingPunct="0">
              <a:spcBef>
                <a:spcPct val="50000"/>
              </a:spcBef>
              <a:buFontTx/>
              <a:buChar char="•"/>
            </a:pPr>
            <a:r>
              <a:rPr lang="en-US" altLang="en-US" sz="2800" dirty="0"/>
              <a:t>Water quality modeling is done only in extended period simulation mode (not steady state)</a:t>
            </a:r>
          </a:p>
          <a:p>
            <a:pPr eaLnBrk="0" hangingPunct="0">
              <a:spcBef>
                <a:spcPct val="50000"/>
              </a:spcBef>
              <a:buFontTx/>
              <a:buChar char="•"/>
            </a:pPr>
            <a:r>
              <a:rPr lang="en-US" altLang="en-US" sz="2800" dirty="0"/>
              <a:t>Water quality modeling processes:</a:t>
            </a:r>
          </a:p>
          <a:p>
            <a:pPr marL="801688" lvl="1" indent="-344488" eaLnBrk="0" hangingPunct="0">
              <a:spcBef>
                <a:spcPct val="50000"/>
              </a:spcBef>
              <a:buFontTx/>
              <a:buChar char="•"/>
            </a:pPr>
            <a:r>
              <a:rPr lang="en-US" altLang="en-US" sz="2800" dirty="0"/>
              <a:t>Transport (plug flow ignoring dispersion)</a:t>
            </a:r>
          </a:p>
          <a:p>
            <a:pPr marL="801688" lvl="1" indent="-344488" eaLnBrk="0" hangingPunct="0">
              <a:buFontTx/>
              <a:buChar char="•"/>
            </a:pPr>
            <a:r>
              <a:rPr lang="en-US" altLang="en-US" sz="2800" dirty="0"/>
              <a:t>Fate: </a:t>
            </a:r>
          </a:p>
          <a:p>
            <a:pPr marL="1258888" lvl="2" indent="-344488" eaLnBrk="0" hangingPunct="0">
              <a:buFontTx/>
              <a:buChar char="•"/>
            </a:pPr>
            <a:r>
              <a:rPr lang="en-US" altLang="en-US" sz="2800" dirty="0"/>
              <a:t>Bulk reactions</a:t>
            </a:r>
          </a:p>
          <a:p>
            <a:pPr marL="1258888" lvl="2" indent="-344488" eaLnBrk="0" hangingPunct="0">
              <a:buFontTx/>
              <a:buChar char="•"/>
            </a:pPr>
            <a:r>
              <a:rPr lang="en-US" altLang="en-US" sz="2800" dirty="0"/>
              <a:t>Wall reactions</a:t>
            </a:r>
          </a:p>
          <a:p>
            <a:pPr marL="801688" lvl="1" indent="-344488" eaLnBrk="0" hangingPunct="0">
              <a:spcBef>
                <a:spcPct val="50000"/>
              </a:spcBef>
              <a:buFontTx/>
              <a:buChar char="•"/>
            </a:pPr>
            <a:r>
              <a:rPr lang="en-US" altLang="en-US" sz="2800" dirty="0"/>
              <a:t>Tank hydrodynamic mixing</a:t>
            </a:r>
            <a:endParaRPr lang="en-US" altLang="en-US" sz="2400" dirty="0"/>
          </a:p>
        </p:txBody>
      </p:sp>
      <p:sp>
        <p:nvSpPr>
          <p:cNvPr id="2" name="Slide Number Placeholder 1"/>
          <p:cNvSpPr>
            <a:spLocks noGrp="1"/>
          </p:cNvSpPr>
          <p:nvPr>
            <p:ph type="sldNum" sz="quarter" idx="12"/>
          </p:nvPr>
        </p:nvSpPr>
        <p:spPr/>
        <p:txBody>
          <a:bodyPr/>
          <a:lstStyle/>
          <a:p>
            <a:fld id="{0D6CC725-BD65-45B9-B919-4728CA1E4913}" type="slidenum">
              <a:rPr lang="en-US" smtClean="0"/>
              <a:t>19</a:t>
            </a:fld>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Going from Steady State to EPS</a:t>
            </a:r>
            <a:endParaRPr lang="en-US" b="1" dirty="0"/>
          </a:p>
        </p:txBody>
      </p:sp>
      <p:sp>
        <p:nvSpPr>
          <p:cNvPr id="3" name="Content Placeholder 2"/>
          <p:cNvSpPr>
            <a:spLocks noGrp="1"/>
          </p:cNvSpPr>
          <p:nvPr>
            <p:ph idx="1"/>
          </p:nvPr>
        </p:nvSpPr>
        <p:spPr>
          <a:xfrm>
            <a:off x="838200" y="1690688"/>
            <a:ext cx="10515600" cy="4486275"/>
          </a:xfrm>
        </p:spPr>
        <p:txBody>
          <a:bodyPr/>
          <a:lstStyle/>
          <a:p>
            <a:r>
              <a:rPr lang="en-US" sz="3200" dirty="0" smtClean="0"/>
              <a:t>In steady state we are looking at the system at a snapshot in time. Useful for some simulations:</a:t>
            </a:r>
          </a:p>
          <a:p>
            <a:pPr lvl="1"/>
            <a:r>
              <a:rPr lang="en-US" sz="2800" dirty="0" smtClean="0"/>
              <a:t>Sizing facilities for peak conditions</a:t>
            </a:r>
          </a:p>
          <a:p>
            <a:pPr lvl="1"/>
            <a:r>
              <a:rPr lang="en-US" sz="2800" dirty="0" smtClean="0"/>
              <a:t>Performing some fire flow analyses, etc.</a:t>
            </a:r>
          </a:p>
          <a:p>
            <a:r>
              <a:rPr lang="en-US" sz="3200" dirty="0" smtClean="0"/>
              <a:t>In EPS we look at the system over a period of time</a:t>
            </a:r>
          </a:p>
          <a:p>
            <a:pPr lvl="1"/>
            <a:r>
              <a:rPr lang="en-US" sz="2800" dirty="0" smtClean="0"/>
              <a:t>Much more realistic.  </a:t>
            </a:r>
          </a:p>
          <a:p>
            <a:pPr lvl="1"/>
            <a:r>
              <a:rPr lang="en-US" sz="2800" dirty="0" smtClean="0"/>
              <a:t>Opens up a wide range of applications.</a:t>
            </a:r>
          </a:p>
          <a:p>
            <a:pPr lvl="1"/>
            <a:r>
              <a:rPr lang="en-US" sz="2800" dirty="0" smtClean="0"/>
              <a:t>Required for water quality applications</a:t>
            </a:r>
          </a:p>
          <a:p>
            <a:endParaRPr lang="en-US" sz="3200" dirty="0" smtClean="0"/>
          </a:p>
          <a:p>
            <a:endParaRPr lang="en-US" dirty="0"/>
          </a:p>
        </p:txBody>
      </p:sp>
      <p:sp>
        <p:nvSpPr>
          <p:cNvPr id="4" name="Slide Number Placeholder 3"/>
          <p:cNvSpPr>
            <a:spLocks noGrp="1"/>
          </p:cNvSpPr>
          <p:nvPr>
            <p:ph type="sldNum" sz="quarter" idx="12"/>
          </p:nvPr>
        </p:nvSpPr>
        <p:spPr/>
        <p:txBody>
          <a:bodyPr/>
          <a:lstStyle/>
          <a:p>
            <a:fld id="{A729744C-CCF0-4117-A1F0-0A5519AE6DF7}" type="slidenum">
              <a:rPr lang="en-US" smtClean="0">
                <a:solidFill>
                  <a:prstClr val="black">
                    <a:tint val="75000"/>
                  </a:prstClr>
                </a:solidFill>
              </a:rPr>
              <a:pPr/>
              <a:t>2</a:t>
            </a:fld>
            <a:endParaRPr lang="en-US">
              <a:solidFill>
                <a:prstClr val="black">
                  <a:tint val="75000"/>
                </a:prstClr>
              </a:solidFill>
            </a:endParaRPr>
          </a:p>
        </p:txBody>
      </p:sp>
    </p:spTree>
    <p:extLst>
      <p:ext uri="{BB962C8B-B14F-4D97-AF65-F5344CB8AC3E}">
        <p14:creationId xmlns:p14="http://schemas.microsoft.com/office/powerpoint/2010/main" val="31066705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0560"/>
          </a:xfrm>
        </p:spPr>
        <p:txBody>
          <a:bodyPr>
            <a:normAutofit/>
          </a:bodyPr>
          <a:lstStyle/>
          <a:p>
            <a:r>
              <a:rPr lang="en-US" b="1" dirty="0"/>
              <a:t>Uses of Water Quality </a:t>
            </a:r>
            <a:r>
              <a:rPr lang="en-US" b="1" dirty="0" smtClean="0"/>
              <a:t>Models</a:t>
            </a:r>
            <a:endParaRPr lang="en-US" sz="4000" b="1" dirty="0"/>
          </a:p>
        </p:txBody>
      </p:sp>
      <p:sp>
        <p:nvSpPr>
          <p:cNvPr id="3" name="Content Placeholder 2"/>
          <p:cNvSpPr>
            <a:spLocks noGrp="1"/>
          </p:cNvSpPr>
          <p:nvPr>
            <p:ph idx="1"/>
          </p:nvPr>
        </p:nvSpPr>
        <p:spPr>
          <a:xfrm>
            <a:off x="1118399" y="1581010"/>
            <a:ext cx="8229600" cy="4420015"/>
          </a:xfrm>
        </p:spPr>
        <p:txBody>
          <a:bodyPr/>
          <a:lstStyle/>
          <a:p>
            <a:r>
              <a:rPr lang="en-US" sz="3200" dirty="0" smtClean="0"/>
              <a:t>Design</a:t>
            </a:r>
          </a:p>
          <a:p>
            <a:pPr lvl="1"/>
            <a:r>
              <a:rPr lang="en-US" sz="2800" dirty="0" smtClean="0"/>
              <a:t>Checking impacts of a new tank</a:t>
            </a:r>
          </a:p>
          <a:p>
            <a:pPr lvl="1"/>
            <a:r>
              <a:rPr lang="en-US" sz="2800" dirty="0" smtClean="0"/>
              <a:t>Adding disinfection booster station</a:t>
            </a:r>
          </a:p>
          <a:p>
            <a:r>
              <a:rPr lang="en-US" sz="3200" dirty="0" smtClean="0"/>
              <a:t>Operation</a:t>
            </a:r>
          </a:p>
          <a:p>
            <a:pPr lvl="1"/>
            <a:r>
              <a:rPr lang="en-US" sz="2800" dirty="0" smtClean="0"/>
              <a:t>Adjusting disinfectant feeds</a:t>
            </a:r>
          </a:p>
          <a:p>
            <a:pPr lvl="1"/>
            <a:r>
              <a:rPr lang="en-US" sz="2800" dirty="0" smtClean="0"/>
              <a:t>Selecting disinfectant type </a:t>
            </a:r>
          </a:p>
          <a:p>
            <a:r>
              <a:rPr lang="en-US" sz="3200" dirty="0" smtClean="0"/>
              <a:t>Hindcasting</a:t>
            </a:r>
          </a:p>
          <a:p>
            <a:pPr lvl="1"/>
            <a:r>
              <a:rPr lang="en-US" altLang="en-US" sz="2800" dirty="0">
                <a:solidFill>
                  <a:srgbClr val="000000"/>
                </a:solidFill>
              </a:rPr>
              <a:t>Recreating complaints</a:t>
            </a:r>
          </a:p>
          <a:p>
            <a:pPr lvl="1"/>
            <a:r>
              <a:rPr lang="en-US" altLang="en-US" sz="2800" dirty="0" smtClean="0">
                <a:solidFill>
                  <a:srgbClr val="000000"/>
                </a:solidFill>
              </a:rPr>
              <a:t>Litigation cases</a:t>
            </a:r>
            <a:endParaRPr lang="en-US" altLang="en-US" sz="2800" dirty="0">
              <a:solidFill>
                <a:srgbClr val="000000"/>
              </a:solidFill>
            </a:endParaRPr>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0D6CC725-BD65-45B9-B919-4728CA1E4913}" type="slidenum">
              <a:rPr lang="en-US" smtClean="0"/>
              <a:t>20</a:t>
            </a:fld>
            <a:endParaRPr lang="en-US"/>
          </a:p>
        </p:txBody>
      </p:sp>
    </p:spTree>
    <p:extLst>
      <p:ext uri="{BB962C8B-B14F-4D97-AF65-F5344CB8AC3E}">
        <p14:creationId xmlns:p14="http://schemas.microsoft.com/office/powerpoint/2010/main" val="71195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a:xfrm>
            <a:off x="1279994" y="290002"/>
            <a:ext cx="7924800" cy="1143000"/>
          </a:xfrm>
        </p:spPr>
        <p:txBody>
          <a:bodyPr>
            <a:normAutofit/>
          </a:bodyPr>
          <a:lstStyle/>
          <a:p>
            <a:r>
              <a:rPr lang="en-US" altLang="en-US" b="1" dirty="0"/>
              <a:t>Types of Water Quality Modeling</a:t>
            </a:r>
          </a:p>
        </p:txBody>
      </p:sp>
      <p:sp>
        <p:nvSpPr>
          <p:cNvPr id="275459" name="Rectangle 3"/>
          <p:cNvSpPr>
            <a:spLocks noGrp="1" noChangeArrowheads="1"/>
          </p:cNvSpPr>
          <p:nvPr>
            <p:ph type="body" idx="1"/>
          </p:nvPr>
        </p:nvSpPr>
        <p:spPr>
          <a:xfrm>
            <a:off x="1474304" y="1744663"/>
            <a:ext cx="8229600" cy="4525962"/>
          </a:xfrm>
        </p:spPr>
        <p:txBody>
          <a:bodyPr/>
          <a:lstStyle/>
          <a:p>
            <a:pPr>
              <a:spcBef>
                <a:spcPts val="1200"/>
              </a:spcBef>
            </a:pPr>
            <a:r>
              <a:rPr lang="en-US" altLang="en-US" sz="4000" dirty="0"/>
              <a:t>Water age</a:t>
            </a:r>
          </a:p>
          <a:p>
            <a:pPr>
              <a:spcBef>
                <a:spcPts val="1200"/>
              </a:spcBef>
            </a:pPr>
            <a:r>
              <a:rPr lang="en-US" altLang="en-US" sz="4000" dirty="0"/>
              <a:t>Source tracing</a:t>
            </a:r>
          </a:p>
          <a:p>
            <a:pPr>
              <a:spcBef>
                <a:spcPts val="1200"/>
              </a:spcBef>
            </a:pPr>
            <a:r>
              <a:rPr lang="en-US" altLang="en-US" sz="4000" dirty="0"/>
              <a:t>Constituents</a:t>
            </a:r>
          </a:p>
          <a:p>
            <a:pPr lvl="1">
              <a:spcBef>
                <a:spcPts val="1200"/>
              </a:spcBef>
            </a:pPr>
            <a:r>
              <a:rPr lang="en-US" altLang="en-US" sz="3600" dirty="0"/>
              <a:t>Conservative substances</a:t>
            </a:r>
          </a:p>
          <a:p>
            <a:pPr lvl="1">
              <a:spcBef>
                <a:spcPts val="1200"/>
              </a:spcBef>
            </a:pPr>
            <a:r>
              <a:rPr lang="en-US" altLang="en-US" sz="3600" dirty="0"/>
              <a:t>Non-conservative substances</a:t>
            </a:r>
          </a:p>
          <a:p>
            <a:pPr lvl="2">
              <a:spcBef>
                <a:spcPts val="1200"/>
              </a:spcBef>
            </a:pPr>
            <a:r>
              <a:rPr lang="en-US" altLang="en-US" sz="3200" dirty="0"/>
              <a:t>Examples: Chlorine , DBPs</a:t>
            </a:r>
          </a:p>
          <a:p>
            <a:pPr lvl="1">
              <a:lnSpc>
                <a:spcPct val="90000"/>
              </a:lnSpc>
              <a:spcBef>
                <a:spcPct val="50000"/>
              </a:spcBef>
            </a:pPr>
            <a:endParaRPr lang="en-US" altLang="en-US" sz="3600" dirty="0"/>
          </a:p>
        </p:txBody>
      </p:sp>
      <p:sp>
        <p:nvSpPr>
          <p:cNvPr id="2" name="Slide Number Placeholder 1"/>
          <p:cNvSpPr>
            <a:spLocks noGrp="1"/>
          </p:cNvSpPr>
          <p:nvPr>
            <p:ph type="sldNum" sz="quarter" idx="12"/>
          </p:nvPr>
        </p:nvSpPr>
        <p:spPr/>
        <p:txBody>
          <a:bodyPr/>
          <a:lstStyle/>
          <a:p>
            <a:fld id="{0D6CC725-BD65-45B9-B919-4728CA1E4913}" type="slidenum">
              <a:rPr lang="en-US" smtClean="0"/>
              <a:t>21</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xfrm>
            <a:off x="1186069" y="324678"/>
            <a:ext cx="7772400" cy="609600"/>
          </a:xfrm>
          <a:noFill/>
          <a:ln/>
        </p:spPr>
        <p:txBody>
          <a:bodyPr vert="horz" lIns="92075" tIns="46038" rIns="92075" bIns="46038" rtlCol="0" anchor="ctr">
            <a:noAutofit/>
          </a:bodyPr>
          <a:lstStyle/>
          <a:p>
            <a:r>
              <a:rPr lang="en-US" altLang="en-US" sz="4000" b="1" dirty="0"/>
              <a:t>Water Age</a:t>
            </a:r>
          </a:p>
        </p:txBody>
      </p:sp>
      <p:sp>
        <p:nvSpPr>
          <p:cNvPr id="306179" name="Rectangle 3"/>
          <p:cNvSpPr>
            <a:spLocks noGrp="1" noChangeArrowheads="1"/>
          </p:cNvSpPr>
          <p:nvPr>
            <p:ph type="body" idx="1"/>
          </p:nvPr>
        </p:nvSpPr>
        <p:spPr>
          <a:xfrm>
            <a:off x="1318591" y="934278"/>
            <a:ext cx="10035209" cy="5666219"/>
          </a:xfrm>
          <a:noFill/>
          <a:ln/>
        </p:spPr>
        <p:txBody>
          <a:bodyPr vert="horz" lIns="92075" tIns="46038" rIns="92075" bIns="46038" rtlCol="0">
            <a:normAutofit/>
          </a:bodyPr>
          <a:lstStyle/>
          <a:p>
            <a:r>
              <a:rPr lang="en-US" altLang="en-US" sz="3200" dirty="0"/>
              <a:t>Water age modeling is the modeling of the time history of age of water at each node </a:t>
            </a:r>
          </a:p>
          <a:p>
            <a:r>
              <a:rPr lang="en-US" altLang="en-US" sz="3200" dirty="0"/>
              <a:t>Water age is frequently used as a surrogate for water quality </a:t>
            </a:r>
          </a:p>
          <a:p>
            <a:pPr lvl="1">
              <a:buFont typeface="Arial" panose="020B0604020202020204" pitchFamily="34" charset="0"/>
              <a:buChar char="•"/>
            </a:pPr>
            <a:r>
              <a:rPr lang="en-US" altLang="en-US" sz="2800" dirty="0" smtClean="0"/>
              <a:t>new water </a:t>
            </a:r>
            <a:r>
              <a:rPr lang="en-US" altLang="en-US" sz="2800" dirty="0" smtClean="0">
                <a:sym typeface="Wingdings" panose="05000000000000000000" pitchFamily="2" charset="2"/>
              </a:rPr>
              <a:t> </a:t>
            </a:r>
            <a:r>
              <a:rPr lang="en-US" altLang="en-US" sz="2800" dirty="0" smtClean="0"/>
              <a:t>good / old water </a:t>
            </a:r>
            <a:r>
              <a:rPr lang="en-US" altLang="en-US" sz="2800" dirty="0" smtClean="0">
                <a:sym typeface="Wingdings" panose="05000000000000000000" pitchFamily="2" charset="2"/>
              </a:rPr>
              <a:t> </a:t>
            </a:r>
            <a:r>
              <a:rPr lang="en-US" altLang="en-US" sz="2800" dirty="0" smtClean="0"/>
              <a:t>bad</a:t>
            </a:r>
            <a:endParaRPr lang="en-US" altLang="en-US" sz="2800" dirty="0"/>
          </a:p>
          <a:p>
            <a:r>
              <a:rPr lang="en-US" altLang="en-US" sz="3200" dirty="0"/>
              <a:t>Age is influenced by residence times in tanks and travel times through pipes </a:t>
            </a:r>
          </a:p>
          <a:p>
            <a:r>
              <a:rPr lang="en-US" altLang="en-US" sz="3200" dirty="0"/>
              <a:t>Age is typically highest in dead ends, downstream of a series of tanks and at nodes at the far end of the distribution network </a:t>
            </a:r>
          </a:p>
        </p:txBody>
      </p:sp>
      <p:sp>
        <p:nvSpPr>
          <p:cNvPr id="2" name="Slide Number Placeholder 1"/>
          <p:cNvSpPr>
            <a:spLocks noGrp="1"/>
          </p:cNvSpPr>
          <p:nvPr>
            <p:ph type="sldNum" sz="quarter" idx="12"/>
          </p:nvPr>
        </p:nvSpPr>
        <p:spPr/>
        <p:txBody>
          <a:bodyPr/>
          <a:lstStyle/>
          <a:p>
            <a:fld id="{0D6CC725-BD65-45B9-B919-4728CA1E4913}" type="slidenum">
              <a:rPr lang="en-US" smtClean="0"/>
              <a:t>22</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4" name="Rectangle 4"/>
          <p:cNvSpPr>
            <a:spLocks noGrp="1" noChangeArrowheads="1"/>
          </p:cNvSpPr>
          <p:nvPr>
            <p:ph type="title"/>
          </p:nvPr>
        </p:nvSpPr>
        <p:spPr>
          <a:xfrm>
            <a:off x="1981200" y="274638"/>
            <a:ext cx="8229600" cy="487362"/>
          </a:xfrm>
        </p:spPr>
        <p:txBody>
          <a:bodyPr>
            <a:noAutofit/>
          </a:bodyPr>
          <a:lstStyle/>
          <a:p>
            <a:r>
              <a:rPr lang="en-US" altLang="en-US" sz="4000" dirty="0"/>
              <a:t>Maximum Water Age</a:t>
            </a:r>
          </a:p>
        </p:txBody>
      </p:sp>
      <p:pic>
        <p:nvPicPr>
          <p:cNvPr id="35328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990600"/>
            <a:ext cx="7924800"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328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7600" y="4267201"/>
            <a:ext cx="2971800" cy="210661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0D6CC725-BD65-45B9-B919-4728CA1E4913}" type="slidenum">
              <a:rPr lang="en-US" smtClean="0"/>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a:xfrm>
            <a:off x="1524000" y="151523"/>
            <a:ext cx="7772400" cy="762000"/>
          </a:xfrm>
          <a:noFill/>
          <a:ln/>
        </p:spPr>
        <p:txBody>
          <a:bodyPr vert="horz" lIns="92075" tIns="46038" rIns="92075" bIns="46038" rtlCol="0" anchor="ctr">
            <a:normAutofit/>
          </a:bodyPr>
          <a:lstStyle/>
          <a:p>
            <a:r>
              <a:rPr lang="en-US" altLang="en-US" sz="4000" b="1" dirty="0"/>
              <a:t>Source Tracing</a:t>
            </a:r>
          </a:p>
        </p:txBody>
      </p:sp>
      <p:sp>
        <p:nvSpPr>
          <p:cNvPr id="295939" name="Rectangle 3"/>
          <p:cNvSpPr>
            <a:spLocks noGrp="1" noChangeArrowheads="1"/>
          </p:cNvSpPr>
          <p:nvPr>
            <p:ph type="body" idx="1"/>
          </p:nvPr>
        </p:nvSpPr>
        <p:spPr>
          <a:xfrm>
            <a:off x="1524000" y="978758"/>
            <a:ext cx="10084904" cy="2847807"/>
          </a:xfrm>
          <a:ln/>
        </p:spPr>
        <p:txBody>
          <a:bodyPr vert="horz" lIns="92075" tIns="46038" rIns="92075" bIns="46038" rtlCol="0">
            <a:normAutofit/>
          </a:bodyPr>
          <a:lstStyle/>
          <a:p>
            <a:pPr>
              <a:spcBef>
                <a:spcPts val="1200"/>
              </a:spcBef>
            </a:pPr>
            <a:r>
              <a:rPr lang="en-US" altLang="en-US" sz="3200" dirty="0"/>
              <a:t>Relevant to water systems with multiple sources</a:t>
            </a:r>
          </a:p>
          <a:p>
            <a:pPr>
              <a:spcBef>
                <a:spcPts val="1200"/>
              </a:spcBef>
            </a:pPr>
            <a:r>
              <a:rPr lang="en-US" altLang="en-US" sz="3200" dirty="0"/>
              <a:t>Tracing % of water coming from a single source to all points in the distribution system over time</a:t>
            </a:r>
          </a:p>
          <a:p>
            <a:pPr>
              <a:spcBef>
                <a:spcPts val="1200"/>
              </a:spcBef>
            </a:pPr>
            <a:r>
              <a:rPr lang="en-US" altLang="en-US" sz="3200" dirty="0"/>
              <a:t>Multiple runs needed to trace multiple </a:t>
            </a:r>
            <a:r>
              <a:rPr lang="en-US" altLang="en-US" sz="3200" dirty="0" smtClean="0"/>
              <a:t>sources</a:t>
            </a:r>
            <a:endParaRPr lang="en-US" altLang="en-US" sz="3200" dirty="0"/>
          </a:p>
        </p:txBody>
      </p:sp>
      <p:pic>
        <p:nvPicPr>
          <p:cNvPr id="2" name="Picture 1"/>
          <p:cNvPicPr>
            <a:picLocks noChangeAspect="1"/>
          </p:cNvPicPr>
          <p:nvPr/>
        </p:nvPicPr>
        <p:blipFill>
          <a:blip r:embed="rId3"/>
          <a:stretch>
            <a:fillRect/>
          </a:stretch>
        </p:blipFill>
        <p:spPr>
          <a:xfrm>
            <a:off x="2821340" y="3617145"/>
            <a:ext cx="5698435" cy="2635527"/>
          </a:xfrm>
          <a:prstGeom prst="rect">
            <a:avLst/>
          </a:prstGeom>
        </p:spPr>
      </p:pic>
      <p:sp>
        <p:nvSpPr>
          <p:cNvPr id="3" name="Slide Number Placeholder 2"/>
          <p:cNvSpPr>
            <a:spLocks noGrp="1"/>
          </p:cNvSpPr>
          <p:nvPr>
            <p:ph type="sldNum" sz="quarter" idx="12"/>
          </p:nvPr>
        </p:nvSpPr>
        <p:spPr/>
        <p:txBody>
          <a:bodyPr/>
          <a:lstStyle/>
          <a:p>
            <a:fld id="{0D6CC725-BD65-45B9-B919-4728CA1E4913}" type="slidenum">
              <a:rPr lang="en-US" smtClean="0"/>
              <a:t>24</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6" name="Rectangle 4"/>
          <p:cNvSpPr>
            <a:spLocks noGrp="1" noChangeArrowheads="1"/>
          </p:cNvSpPr>
          <p:nvPr>
            <p:ph type="title"/>
          </p:nvPr>
        </p:nvSpPr>
        <p:spPr>
          <a:xfrm>
            <a:off x="1106557" y="260027"/>
            <a:ext cx="10363200" cy="563562"/>
          </a:xfrm>
        </p:spPr>
        <p:txBody>
          <a:bodyPr>
            <a:normAutofit fontScale="90000"/>
          </a:bodyPr>
          <a:lstStyle/>
          <a:p>
            <a:r>
              <a:rPr lang="en-US" altLang="en-US" sz="4000" b="1" dirty="0"/>
              <a:t>Source Water </a:t>
            </a:r>
            <a:r>
              <a:rPr lang="en-US" altLang="en-US" sz="4000" b="1" dirty="0" smtClean="0"/>
              <a:t>Tracing (based on 3 separate runs)</a:t>
            </a:r>
            <a:endParaRPr lang="en-US" altLang="en-US" sz="4000" b="1" dirty="0"/>
          </a:p>
        </p:txBody>
      </p:sp>
      <p:pic>
        <p:nvPicPr>
          <p:cNvPr id="3563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6557" y="927653"/>
            <a:ext cx="7924800" cy="531971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9" name="Group 8"/>
          <p:cNvGrpSpPr/>
          <p:nvPr/>
        </p:nvGrpSpPr>
        <p:grpSpPr>
          <a:xfrm>
            <a:off x="6824869" y="4350303"/>
            <a:ext cx="3352800" cy="1897063"/>
            <a:chOff x="5638800" y="4489450"/>
            <a:chExt cx="3352800" cy="1897063"/>
          </a:xfrm>
        </p:grpSpPr>
        <p:pic>
          <p:nvPicPr>
            <p:cNvPr id="35635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4489450"/>
              <a:ext cx="3352800" cy="18970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096000" y="5181600"/>
              <a:ext cx="9906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6070076" y="5222297"/>
              <a:ext cx="914400" cy="276999"/>
            </a:xfrm>
            <a:prstGeom prst="rect">
              <a:avLst/>
            </a:prstGeom>
            <a:noFill/>
          </p:spPr>
          <p:txBody>
            <a:bodyPr wrap="square" rtlCol="0">
              <a:spAutoFit/>
            </a:bodyPr>
            <a:lstStyle/>
            <a:p>
              <a:r>
                <a:rPr lang="en-US" sz="1200" dirty="0"/>
                <a:t>WTP</a:t>
              </a:r>
            </a:p>
          </p:txBody>
        </p:sp>
        <p:sp>
          <p:nvSpPr>
            <p:cNvPr id="7" name="TextBox 6"/>
            <p:cNvSpPr txBox="1"/>
            <p:nvPr/>
          </p:nvSpPr>
          <p:spPr>
            <a:xfrm>
              <a:off x="6070076" y="5468811"/>
              <a:ext cx="2083324" cy="307777"/>
            </a:xfrm>
            <a:prstGeom prst="rect">
              <a:avLst/>
            </a:prstGeom>
            <a:noFill/>
          </p:spPr>
          <p:txBody>
            <a:bodyPr wrap="square" rtlCol="0">
              <a:spAutoFit/>
            </a:bodyPr>
            <a:lstStyle/>
            <a:p>
              <a:r>
                <a:rPr lang="en-US" sz="1400" dirty="0"/>
                <a:t>Demineralization Plant</a:t>
              </a:r>
            </a:p>
          </p:txBody>
        </p:sp>
        <p:sp>
          <p:nvSpPr>
            <p:cNvPr id="8" name="TextBox 7"/>
            <p:cNvSpPr txBox="1"/>
            <p:nvPr/>
          </p:nvSpPr>
          <p:spPr>
            <a:xfrm>
              <a:off x="6070076" y="5756022"/>
              <a:ext cx="1143000" cy="307777"/>
            </a:xfrm>
            <a:prstGeom prst="rect">
              <a:avLst/>
            </a:prstGeom>
            <a:noFill/>
          </p:spPr>
          <p:txBody>
            <a:bodyPr wrap="square" rtlCol="0">
              <a:spAutoFit/>
            </a:bodyPr>
            <a:lstStyle/>
            <a:p>
              <a:r>
                <a:rPr lang="en-US" sz="1400" dirty="0"/>
                <a:t>Wells</a:t>
              </a:r>
            </a:p>
          </p:txBody>
        </p:sp>
      </p:grpSp>
      <p:sp>
        <p:nvSpPr>
          <p:cNvPr id="2" name="Slide Number Placeholder 1"/>
          <p:cNvSpPr>
            <a:spLocks noGrp="1"/>
          </p:cNvSpPr>
          <p:nvPr>
            <p:ph type="sldNum" sz="quarter" idx="12"/>
          </p:nvPr>
        </p:nvSpPr>
        <p:spPr/>
        <p:txBody>
          <a:bodyPr/>
          <a:lstStyle/>
          <a:p>
            <a:fld id="{0D6CC725-BD65-45B9-B919-4728CA1E4913}" type="slidenum">
              <a:rPr lang="en-US" smtClean="0"/>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a:xfrm>
            <a:off x="1384852" y="261730"/>
            <a:ext cx="7772400" cy="609600"/>
          </a:xfrm>
          <a:noFill/>
          <a:ln/>
        </p:spPr>
        <p:txBody>
          <a:bodyPr vert="horz" lIns="92075" tIns="46038" rIns="92075" bIns="46038" rtlCol="0" anchor="ctr">
            <a:noAutofit/>
          </a:bodyPr>
          <a:lstStyle/>
          <a:p>
            <a:r>
              <a:rPr lang="en-US" altLang="en-US" sz="4000" b="1" dirty="0"/>
              <a:t>Constituent Modeling</a:t>
            </a:r>
          </a:p>
        </p:txBody>
      </p:sp>
      <p:sp>
        <p:nvSpPr>
          <p:cNvPr id="316419" name="Rectangle 3"/>
          <p:cNvSpPr>
            <a:spLocks noGrp="1" noChangeArrowheads="1"/>
          </p:cNvSpPr>
          <p:nvPr>
            <p:ph type="body" idx="1"/>
          </p:nvPr>
        </p:nvSpPr>
        <p:spPr>
          <a:xfrm>
            <a:off x="1229138" y="1209259"/>
            <a:ext cx="9922565" cy="4744279"/>
          </a:xfrm>
          <a:noFill/>
          <a:ln/>
        </p:spPr>
        <p:txBody>
          <a:bodyPr vert="horz" lIns="92075" tIns="46038" rIns="92075" bIns="46038" rtlCol="0">
            <a:normAutofit/>
          </a:bodyPr>
          <a:lstStyle/>
          <a:p>
            <a:pPr>
              <a:lnSpc>
                <a:spcPct val="90000"/>
              </a:lnSpc>
              <a:spcBef>
                <a:spcPct val="35000"/>
              </a:spcBef>
            </a:pPr>
            <a:r>
              <a:rPr lang="en-US" altLang="en-US" sz="3200" dirty="0" smtClean="0"/>
              <a:t>Simulate the concentration of constituents in water at all points in the distribution system</a:t>
            </a:r>
          </a:p>
          <a:p>
            <a:pPr>
              <a:lnSpc>
                <a:spcPct val="90000"/>
              </a:lnSpc>
              <a:spcBef>
                <a:spcPct val="35000"/>
              </a:spcBef>
            </a:pPr>
            <a:r>
              <a:rPr lang="en-US" altLang="en-US" sz="3200" dirty="0" smtClean="0"/>
              <a:t>Conservative </a:t>
            </a:r>
            <a:r>
              <a:rPr lang="en-US" altLang="en-US" sz="3200" dirty="0"/>
              <a:t>substances: Concentration of conservative substances only </a:t>
            </a:r>
            <a:r>
              <a:rPr lang="en-US" altLang="en-US" sz="3200" dirty="0" smtClean="0"/>
              <a:t>affected by mixing (for example, fluoride)</a:t>
            </a:r>
            <a:endParaRPr lang="en-US" altLang="en-US" sz="3200" dirty="0"/>
          </a:p>
          <a:p>
            <a:pPr>
              <a:lnSpc>
                <a:spcPct val="90000"/>
              </a:lnSpc>
              <a:spcBef>
                <a:spcPct val="35000"/>
              </a:spcBef>
            </a:pPr>
            <a:r>
              <a:rPr lang="en-US" altLang="en-US" sz="3200" dirty="0" smtClean="0"/>
              <a:t>Non-conservative substances: Concentration changes due to growth </a:t>
            </a:r>
            <a:r>
              <a:rPr lang="en-US" altLang="en-US" sz="3200" dirty="0"/>
              <a:t>or </a:t>
            </a:r>
            <a:r>
              <a:rPr lang="en-US" altLang="en-US" sz="3200" dirty="0" smtClean="0"/>
              <a:t>decay</a:t>
            </a:r>
            <a:endParaRPr lang="en-US" altLang="en-US" sz="3200" dirty="0"/>
          </a:p>
          <a:p>
            <a:pPr lvl="1">
              <a:lnSpc>
                <a:spcPct val="90000"/>
              </a:lnSpc>
              <a:spcBef>
                <a:spcPct val="35000"/>
              </a:spcBef>
            </a:pPr>
            <a:r>
              <a:rPr lang="en-US" altLang="en-US" sz="2800" dirty="0"/>
              <a:t>Chemical, </a:t>
            </a:r>
            <a:r>
              <a:rPr lang="en-US" altLang="en-US" sz="2800" dirty="0" smtClean="0"/>
              <a:t>biological </a:t>
            </a:r>
            <a:r>
              <a:rPr lang="en-US" altLang="en-US" sz="2800" dirty="0"/>
              <a:t>&amp; physical processes</a:t>
            </a:r>
          </a:p>
          <a:p>
            <a:pPr lvl="1">
              <a:lnSpc>
                <a:spcPct val="90000"/>
              </a:lnSpc>
              <a:spcBef>
                <a:spcPct val="35000"/>
              </a:spcBef>
            </a:pPr>
            <a:r>
              <a:rPr lang="en-US" altLang="en-US" sz="2800" dirty="0"/>
              <a:t>Represented by different mathematical </a:t>
            </a:r>
            <a:r>
              <a:rPr lang="en-US" altLang="en-US" sz="2800" dirty="0" smtClean="0"/>
              <a:t>transformations</a:t>
            </a:r>
            <a:endParaRPr lang="en-US" altLang="en-US" sz="2800" dirty="0"/>
          </a:p>
        </p:txBody>
      </p:sp>
      <p:sp>
        <p:nvSpPr>
          <p:cNvPr id="2" name="Slide Number Placeholder 1"/>
          <p:cNvSpPr>
            <a:spLocks noGrp="1"/>
          </p:cNvSpPr>
          <p:nvPr>
            <p:ph type="sldNum" sz="quarter" idx="12"/>
          </p:nvPr>
        </p:nvSpPr>
        <p:spPr/>
        <p:txBody>
          <a:bodyPr/>
          <a:lstStyle/>
          <a:p>
            <a:fld id="{0D6CC725-BD65-45B9-B919-4728CA1E4913}" type="slidenum">
              <a:rPr lang="en-US" smtClean="0"/>
              <a:t>26</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ChangeArrowheads="1"/>
          </p:cNvSpPr>
          <p:nvPr/>
        </p:nvSpPr>
        <p:spPr bwMode="auto">
          <a:xfrm>
            <a:off x="1456498" y="275433"/>
            <a:ext cx="9019346"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en-US" altLang="en-US" sz="4000" b="1" dirty="0"/>
              <a:t>Water Quality Processes in Pipes</a:t>
            </a:r>
          </a:p>
        </p:txBody>
      </p:sp>
      <p:pic>
        <p:nvPicPr>
          <p:cNvPr id="269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1" y="1549401"/>
            <a:ext cx="8101013" cy="439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9316" name="Rectangle 4"/>
          <p:cNvSpPr>
            <a:spLocks noChangeArrowheads="1"/>
          </p:cNvSpPr>
          <p:nvPr/>
        </p:nvSpPr>
        <p:spPr bwMode="auto">
          <a:xfrm>
            <a:off x="4522788" y="6210300"/>
            <a:ext cx="53006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Source: Center for Biofilm Engineering, MSU, Bozeman</a:t>
            </a:r>
          </a:p>
        </p:txBody>
      </p:sp>
      <p:sp>
        <p:nvSpPr>
          <p:cNvPr id="2" name="Slide Number Placeholder 1"/>
          <p:cNvSpPr>
            <a:spLocks noGrp="1"/>
          </p:cNvSpPr>
          <p:nvPr>
            <p:ph type="sldNum" sz="quarter" idx="12"/>
          </p:nvPr>
        </p:nvSpPr>
        <p:spPr/>
        <p:txBody>
          <a:bodyPr/>
          <a:lstStyle/>
          <a:p>
            <a:fld id="{0D6CC725-BD65-45B9-B919-4728CA1E4913}" type="slidenum">
              <a:rPr lang="en-US" smtClean="0"/>
              <a:t>27</a:t>
            </a:fld>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Modeling Non-Conservative Substances</a:t>
            </a:r>
            <a:endParaRPr lang="en-US" b="1" dirty="0"/>
          </a:p>
        </p:txBody>
      </p:sp>
      <p:sp>
        <p:nvSpPr>
          <p:cNvPr id="3" name="Content Placeholder 2"/>
          <p:cNvSpPr>
            <a:spLocks noGrp="1"/>
          </p:cNvSpPr>
          <p:nvPr>
            <p:ph idx="1"/>
          </p:nvPr>
        </p:nvSpPr>
        <p:spPr/>
        <p:txBody>
          <a:bodyPr/>
          <a:lstStyle/>
          <a:p>
            <a:r>
              <a:rPr lang="en-US" sz="3200" dirty="0" smtClean="0"/>
              <a:t>Non-conservative constituents that are frequently modeled</a:t>
            </a:r>
          </a:p>
          <a:p>
            <a:pPr lvl="1"/>
            <a:r>
              <a:rPr lang="en-US" sz="3200" dirty="0" smtClean="0"/>
              <a:t>Chlorine &amp; chloramines</a:t>
            </a:r>
          </a:p>
          <a:p>
            <a:pPr lvl="1"/>
            <a:r>
              <a:rPr lang="en-US" sz="3200" dirty="0" smtClean="0"/>
              <a:t>DBPs (</a:t>
            </a:r>
            <a:r>
              <a:rPr lang="en-US" sz="3200" dirty="0" err="1" smtClean="0"/>
              <a:t>Trihalomethanes</a:t>
            </a:r>
            <a:r>
              <a:rPr lang="en-US" sz="3200" dirty="0" smtClean="0"/>
              <a:t>)</a:t>
            </a:r>
          </a:p>
          <a:p>
            <a:r>
              <a:rPr lang="en-US" sz="3200" dirty="0" smtClean="0"/>
              <a:t>Most common types of transformations</a:t>
            </a:r>
          </a:p>
          <a:p>
            <a:pPr lvl="1"/>
            <a:r>
              <a:rPr lang="en-US" sz="3200" dirty="0" smtClean="0"/>
              <a:t>First order decay</a:t>
            </a:r>
          </a:p>
          <a:p>
            <a:pPr lvl="1"/>
            <a:r>
              <a:rPr lang="en-US" sz="3200" dirty="0" smtClean="0"/>
              <a:t>Zero order growth or decay</a:t>
            </a:r>
          </a:p>
          <a:p>
            <a:pPr lvl="1"/>
            <a:r>
              <a:rPr lang="en-US" sz="3200" dirty="0" smtClean="0"/>
              <a:t>First-order growth to equilibrium</a:t>
            </a:r>
          </a:p>
          <a:p>
            <a:pPr lvl="1"/>
            <a:endParaRPr lang="en-US" dirty="0" smtClean="0"/>
          </a:p>
          <a:p>
            <a:endParaRPr lang="en-US" dirty="0"/>
          </a:p>
        </p:txBody>
      </p:sp>
      <p:sp>
        <p:nvSpPr>
          <p:cNvPr id="4" name="Slide Number Placeholder 3"/>
          <p:cNvSpPr>
            <a:spLocks noGrp="1"/>
          </p:cNvSpPr>
          <p:nvPr>
            <p:ph type="sldNum" sz="quarter" idx="12"/>
          </p:nvPr>
        </p:nvSpPr>
        <p:spPr/>
        <p:txBody>
          <a:bodyPr/>
          <a:lstStyle/>
          <a:p>
            <a:fld id="{0D6CC725-BD65-45B9-B919-4728CA1E4913}" type="slidenum">
              <a:rPr lang="en-US" smtClean="0"/>
              <a:t>28</a:t>
            </a:fld>
            <a:endParaRPr lang="en-US"/>
          </a:p>
        </p:txBody>
      </p:sp>
    </p:spTree>
    <p:extLst>
      <p:ext uri="{BB962C8B-B14F-4D97-AF65-F5344CB8AC3E}">
        <p14:creationId xmlns:p14="http://schemas.microsoft.com/office/powerpoint/2010/main" val="25374056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lstStyle/>
          <a:p>
            <a:r>
              <a:rPr lang="en-US" altLang="en-US" b="1" dirty="0"/>
              <a:t>Chlorine Modeling</a:t>
            </a:r>
          </a:p>
        </p:txBody>
      </p:sp>
      <p:sp>
        <p:nvSpPr>
          <p:cNvPr id="324611" name="Rectangle 3"/>
          <p:cNvSpPr>
            <a:spLocks noGrp="1" noChangeArrowheads="1"/>
          </p:cNvSpPr>
          <p:nvPr>
            <p:ph type="body" idx="1"/>
          </p:nvPr>
        </p:nvSpPr>
        <p:spPr>
          <a:xfrm>
            <a:off x="838199" y="1825625"/>
            <a:ext cx="10641497" cy="4351338"/>
          </a:xfrm>
        </p:spPr>
        <p:txBody>
          <a:bodyPr>
            <a:normAutofit/>
          </a:bodyPr>
          <a:lstStyle/>
          <a:p>
            <a:r>
              <a:rPr lang="en-US" altLang="en-US" sz="3200" dirty="0"/>
              <a:t>Most common </a:t>
            </a:r>
            <a:r>
              <a:rPr lang="en-US" altLang="en-US" sz="3200" dirty="0" smtClean="0"/>
              <a:t>water quality constituent modeled</a:t>
            </a:r>
            <a:endParaRPr lang="en-US" altLang="en-US" sz="3200" dirty="0"/>
          </a:p>
          <a:p>
            <a:r>
              <a:rPr lang="en-US" altLang="en-US" sz="3200" dirty="0"/>
              <a:t>Predict the chlorine residual throughout the distribution system</a:t>
            </a:r>
          </a:p>
          <a:p>
            <a:r>
              <a:rPr lang="en-US" altLang="en-US" sz="3200" dirty="0"/>
              <a:t>Can vary significantly during the day  </a:t>
            </a:r>
          </a:p>
        </p:txBody>
      </p:sp>
      <p:sp>
        <p:nvSpPr>
          <p:cNvPr id="2" name="Slide Number Placeholder 1"/>
          <p:cNvSpPr>
            <a:spLocks noGrp="1"/>
          </p:cNvSpPr>
          <p:nvPr>
            <p:ph type="sldNum" sz="quarter" idx="12"/>
          </p:nvPr>
        </p:nvSpPr>
        <p:spPr/>
        <p:txBody>
          <a:bodyPr/>
          <a:lstStyle/>
          <a:p>
            <a:fld id="{0D6CC725-BD65-45B9-B919-4728CA1E4913}" type="slidenum">
              <a:rPr lang="en-US" smtClean="0"/>
              <a:t>29</a:t>
            </a:fld>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Developing an EPS Model</a:t>
            </a:r>
            <a:endParaRPr lang="en-US" b="1" dirty="0"/>
          </a:p>
        </p:txBody>
      </p:sp>
      <p:sp>
        <p:nvSpPr>
          <p:cNvPr id="3" name="Content Placeholder 2"/>
          <p:cNvSpPr>
            <a:spLocks noGrp="1"/>
          </p:cNvSpPr>
          <p:nvPr>
            <p:ph idx="1"/>
          </p:nvPr>
        </p:nvSpPr>
        <p:spPr>
          <a:xfrm>
            <a:off x="838200" y="1690688"/>
            <a:ext cx="10515600" cy="4486275"/>
          </a:xfrm>
        </p:spPr>
        <p:txBody>
          <a:bodyPr>
            <a:normAutofit/>
          </a:bodyPr>
          <a:lstStyle/>
          <a:p>
            <a:r>
              <a:rPr lang="en-US" sz="3600" dirty="0" smtClean="0"/>
              <a:t>Start with a steady state representation and ADD</a:t>
            </a:r>
          </a:p>
          <a:p>
            <a:pPr lvl="1"/>
            <a:r>
              <a:rPr lang="en-US" sz="3200" dirty="0" smtClean="0"/>
              <a:t>Specify duration, time step and optionally, other time-related values</a:t>
            </a:r>
          </a:p>
          <a:p>
            <a:pPr lvl="1"/>
            <a:r>
              <a:rPr lang="en-US" sz="3200" dirty="0" smtClean="0"/>
              <a:t>Provide temporal demand patterns</a:t>
            </a:r>
          </a:p>
          <a:p>
            <a:pPr lvl="1"/>
            <a:r>
              <a:rPr lang="en-US" sz="3200" dirty="0" smtClean="0"/>
              <a:t>Specify initial conditions (e.g., pump is open)</a:t>
            </a:r>
          </a:p>
          <a:p>
            <a:pPr lvl="1"/>
            <a:r>
              <a:rPr lang="en-US" sz="3200" dirty="0" smtClean="0"/>
              <a:t>Specify rules (controls) for pumps and valves</a:t>
            </a:r>
          </a:p>
          <a:p>
            <a:pPr lvl="1"/>
            <a:r>
              <a:rPr lang="en-US" sz="3200" dirty="0" smtClean="0">
                <a:solidFill>
                  <a:prstClr val="black"/>
                </a:solidFill>
              </a:rPr>
              <a:t>Additional </a:t>
            </a:r>
            <a:r>
              <a:rPr lang="en-US" sz="3200" dirty="0">
                <a:solidFill>
                  <a:prstClr val="black"/>
                </a:solidFill>
              </a:rPr>
              <a:t>tank info that was not mandatory </a:t>
            </a:r>
            <a:r>
              <a:rPr lang="en-US" sz="3200" dirty="0" smtClean="0">
                <a:solidFill>
                  <a:prstClr val="black"/>
                </a:solidFill>
              </a:rPr>
              <a:t>or not fully specified in </a:t>
            </a:r>
            <a:r>
              <a:rPr lang="en-US" sz="3200" dirty="0">
                <a:solidFill>
                  <a:prstClr val="black"/>
                </a:solidFill>
              </a:rPr>
              <a:t>steady state</a:t>
            </a:r>
          </a:p>
          <a:p>
            <a:endParaRPr lang="en-US" sz="3200" dirty="0" smtClean="0"/>
          </a:p>
          <a:p>
            <a:endParaRPr lang="en-US" sz="3200" dirty="0"/>
          </a:p>
        </p:txBody>
      </p:sp>
      <p:sp>
        <p:nvSpPr>
          <p:cNvPr id="4" name="Slide Number Placeholder 3"/>
          <p:cNvSpPr>
            <a:spLocks noGrp="1"/>
          </p:cNvSpPr>
          <p:nvPr>
            <p:ph type="sldNum" sz="quarter" idx="12"/>
          </p:nvPr>
        </p:nvSpPr>
        <p:spPr/>
        <p:txBody>
          <a:bodyPr/>
          <a:lstStyle/>
          <a:p>
            <a:fld id="{A729744C-CCF0-4117-A1F0-0A5519AE6DF7}" type="slidenum">
              <a:rPr lang="en-US" smtClean="0">
                <a:solidFill>
                  <a:prstClr val="black">
                    <a:tint val="75000"/>
                  </a:prstClr>
                </a:solidFill>
              </a:rPr>
              <a:pPr/>
              <a:t>3</a:t>
            </a:fld>
            <a:endParaRPr lang="en-US">
              <a:solidFill>
                <a:prstClr val="black">
                  <a:tint val="75000"/>
                </a:prstClr>
              </a:solidFill>
            </a:endParaRPr>
          </a:p>
        </p:txBody>
      </p:sp>
    </p:spTree>
    <p:extLst>
      <p:ext uri="{BB962C8B-B14F-4D97-AF65-F5344CB8AC3E}">
        <p14:creationId xmlns:p14="http://schemas.microsoft.com/office/powerpoint/2010/main" val="37842325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ChangeArrowheads="1"/>
          </p:cNvSpPr>
          <p:nvPr/>
        </p:nvSpPr>
        <p:spPr bwMode="auto">
          <a:xfrm>
            <a:off x="909430" y="251791"/>
            <a:ext cx="530087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en-US" altLang="en-US" sz="4000" b="1" dirty="0"/>
              <a:t>Bulk Decay</a:t>
            </a:r>
          </a:p>
        </p:txBody>
      </p:sp>
      <p:sp>
        <p:nvSpPr>
          <p:cNvPr id="328707" name="Rectangle 3"/>
          <p:cNvSpPr>
            <a:spLocks noChangeArrowheads="1"/>
          </p:cNvSpPr>
          <p:nvPr/>
        </p:nvSpPr>
        <p:spPr bwMode="auto">
          <a:xfrm>
            <a:off x="1752600" y="971056"/>
            <a:ext cx="8915400" cy="5567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r>
              <a:rPr lang="en-US" altLang="en-US" sz="2800" dirty="0"/>
              <a:t>Bulk decay: decay in flowing water</a:t>
            </a:r>
          </a:p>
          <a:p>
            <a:r>
              <a:rPr lang="en-US" altLang="en-US" sz="2800" dirty="0"/>
              <a:t>Usually represented as first order decay                                                     		C</a:t>
            </a:r>
            <a:r>
              <a:rPr lang="en-US" altLang="en-US" sz="2800" baseline="-25000" dirty="0"/>
              <a:t>t</a:t>
            </a:r>
            <a:r>
              <a:rPr lang="en-US" altLang="en-US" sz="2800" dirty="0"/>
              <a:t> = C</a:t>
            </a:r>
            <a:r>
              <a:rPr lang="en-US" altLang="en-US" sz="2800" baseline="-25000" dirty="0"/>
              <a:t>0</a:t>
            </a:r>
            <a:r>
              <a:rPr lang="en-US" altLang="en-US" sz="2800" dirty="0"/>
              <a:t> e</a:t>
            </a:r>
            <a:r>
              <a:rPr lang="en-US" altLang="en-US" sz="2800" baseline="30000" dirty="0"/>
              <a:t>-</a:t>
            </a:r>
            <a:r>
              <a:rPr lang="en-US" altLang="en-US" sz="2800" baseline="30000" dirty="0" err="1"/>
              <a:t>kt</a:t>
            </a:r>
            <a:endParaRPr lang="en-US" altLang="en-US" sz="2800" baseline="30000" dirty="0"/>
          </a:p>
          <a:p>
            <a:r>
              <a:rPr lang="en-US" altLang="en-US" sz="2800" dirty="0"/>
              <a:t>Decay rate </a:t>
            </a:r>
          </a:p>
          <a:p>
            <a:pPr lvl="1"/>
            <a:r>
              <a:rPr lang="en-US" altLang="en-US" dirty="0"/>
              <a:t>depends on water quality characteristics</a:t>
            </a:r>
          </a:p>
          <a:p>
            <a:pPr lvl="1"/>
            <a:r>
              <a:rPr lang="en-US" altLang="en-US" dirty="0"/>
              <a:t>independent of pipe material</a:t>
            </a:r>
          </a:p>
          <a:p>
            <a:r>
              <a:rPr lang="en-US" altLang="en-US" sz="2800" dirty="0"/>
              <a:t>Negative sign for k indicates decay</a:t>
            </a:r>
          </a:p>
          <a:p>
            <a:r>
              <a:rPr lang="en-US" altLang="en-US" sz="2800" dirty="0"/>
              <a:t>Range of decay coefficients:  </a:t>
            </a:r>
            <a:r>
              <a:rPr lang="en-US" altLang="en-US" sz="2800" dirty="0" smtClean="0"/>
              <a:t>-0.05 </a:t>
            </a:r>
            <a:r>
              <a:rPr lang="en-US" altLang="en-US" sz="2800" dirty="0"/>
              <a:t>to </a:t>
            </a:r>
            <a:r>
              <a:rPr lang="en-US" altLang="en-US" sz="2800" dirty="0" smtClean="0"/>
              <a:t>-15 </a:t>
            </a:r>
            <a:r>
              <a:rPr lang="en-US" altLang="en-US" sz="2800" dirty="0"/>
              <a:t>per </a:t>
            </a:r>
            <a:r>
              <a:rPr lang="en-US" altLang="en-US" sz="2800" dirty="0" smtClean="0"/>
              <a:t>day</a:t>
            </a:r>
          </a:p>
          <a:p>
            <a:pPr lvl="1"/>
            <a:r>
              <a:rPr lang="en-US" altLang="en-US" sz="2400" dirty="0" smtClean="0"/>
              <a:t>Equivalent to half life of 14 to 0.05 days </a:t>
            </a:r>
            <a:endParaRPr lang="en-US" altLang="en-US" sz="2400" dirty="0"/>
          </a:p>
          <a:p>
            <a:r>
              <a:rPr lang="en-US" altLang="en-US" sz="2800" dirty="0"/>
              <a:t>Most typical range is </a:t>
            </a:r>
            <a:r>
              <a:rPr lang="en-US" altLang="en-US" sz="2800" dirty="0" smtClean="0"/>
              <a:t>-0.2 </a:t>
            </a:r>
            <a:r>
              <a:rPr lang="en-US" altLang="en-US" sz="2800" dirty="0"/>
              <a:t>to </a:t>
            </a:r>
            <a:r>
              <a:rPr lang="en-US" altLang="en-US" sz="2800" dirty="0" smtClean="0"/>
              <a:t>-1.0 </a:t>
            </a:r>
            <a:r>
              <a:rPr lang="en-US" altLang="en-US" sz="2800" dirty="0"/>
              <a:t>per </a:t>
            </a:r>
            <a:r>
              <a:rPr lang="en-US" altLang="en-US" sz="2800" dirty="0" smtClean="0"/>
              <a:t>day</a:t>
            </a:r>
          </a:p>
          <a:p>
            <a:pPr lvl="1"/>
            <a:r>
              <a:rPr lang="en-US" altLang="en-US" sz="2400" dirty="0"/>
              <a:t>Equivalent to half life of </a:t>
            </a:r>
            <a:r>
              <a:rPr lang="en-US" altLang="en-US" sz="2400" dirty="0" smtClean="0"/>
              <a:t>3.5 </a:t>
            </a:r>
            <a:r>
              <a:rPr lang="en-US" altLang="en-US" sz="2400" dirty="0"/>
              <a:t>to </a:t>
            </a:r>
            <a:r>
              <a:rPr lang="en-US" altLang="en-US" sz="2400" dirty="0" smtClean="0"/>
              <a:t>0.7 </a:t>
            </a:r>
            <a:r>
              <a:rPr lang="en-US" altLang="en-US" sz="2400" dirty="0"/>
              <a:t>days </a:t>
            </a:r>
          </a:p>
          <a:p>
            <a:pPr lvl="1"/>
            <a:endParaRPr lang="en-US" altLang="en-US" sz="2400" dirty="0"/>
          </a:p>
        </p:txBody>
      </p:sp>
      <p:sp>
        <p:nvSpPr>
          <p:cNvPr id="2" name="Slide Number Placeholder 1"/>
          <p:cNvSpPr>
            <a:spLocks noGrp="1"/>
          </p:cNvSpPr>
          <p:nvPr>
            <p:ph type="sldNum" sz="quarter" idx="12"/>
          </p:nvPr>
        </p:nvSpPr>
        <p:spPr/>
        <p:txBody>
          <a:bodyPr/>
          <a:lstStyle/>
          <a:p>
            <a:fld id="{0D6CC725-BD65-45B9-B919-4728CA1E4913}" type="slidenum">
              <a:rPr lang="en-US" smtClean="0"/>
              <a:t>30</a:t>
            </a:fld>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ChangeArrowheads="1"/>
          </p:cNvSpPr>
          <p:nvPr/>
        </p:nvSpPr>
        <p:spPr bwMode="auto">
          <a:xfrm>
            <a:off x="1143000" y="377687"/>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pPr algn="l"/>
            <a:r>
              <a:rPr lang="en-US" altLang="en-US" sz="4000" b="1" dirty="0"/>
              <a:t>Wall Decay</a:t>
            </a:r>
          </a:p>
        </p:txBody>
      </p:sp>
      <p:sp>
        <p:nvSpPr>
          <p:cNvPr id="332803" name="Rectangle 3"/>
          <p:cNvSpPr>
            <a:spLocks noChangeArrowheads="1"/>
          </p:cNvSpPr>
          <p:nvPr/>
        </p:nvSpPr>
        <p:spPr bwMode="auto">
          <a:xfrm>
            <a:off x="944217" y="1371600"/>
            <a:ext cx="10296939"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r>
              <a:rPr lang="en-US" altLang="en-US" sz="2800" dirty="0"/>
              <a:t>Wall decay: Interaction of water with wall</a:t>
            </a:r>
          </a:p>
          <a:p>
            <a:r>
              <a:rPr lang="en-US" altLang="en-US" sz="2800" dirty="0"/>
              <a:t>Due to corrosion, biofilm, and other processes at the wall</a:t>
            </a:r>
          </a:p>
          <a:p>
            <a:r>
              <a:rPr lang="en-US" altLang="en-US" sz="2800" dirty="0"/>
              <a:t>Depends on pipe material</a:t>
            </a:r>
          </a:p>
          <a:p>
            <a:r>
              <a:rPr lang="en-US" altLang="en-US" sz="2800" dirty="0"/>
              <a:t>Rate of loss of chlorine at wall depends upon</a:t>
            </a:r>
          </a:p>
          <a:p>
            <a:pPr lvl="1"/>
            <a:r>
              <a:rPr lang="en-US" altLang="en-US" dirty="0"/>
              <a:t>wall decay coefficient </a:t>
            </a:r>
          </a:p>
          <a:p>
            <a:pPr lvl="1"/>
            <a:r>
              <a:rPr lang="en-US" altLang="en-US" dirty="0"/>
              <a:t>rate at which mass is transferred to the </a:t>
            </a:r>
            <a:r>
              <a:rPr lang="en-US" altLang="en-US" dirty="0" smtClean="0"/>
              <a:t>wall</a:t>
            </a:r>
          </a:p>
          <a:p>
            <a:r>
              <a:rPr lang="en-US" altLang="en-US" sz="2800" dirty="0" smtClean="0"/>
              <a:t>The wall decay coefficient can be determined from literature values or through field studies.</a:t>
            </a:r>
            <a:r>
              <a:rPr lang="en-US" altLang="en-US" dirty="0"/>
              <a:t>	</a:t>
            </a:r>
            <a:r>
              <a:rPr lang="en-US" altLang="en-US" dirty="0" smtClean="0"/>
              <a:t>	</a:t>
            </a:r>
            <a:endParaRPr lang="en-US" altLang="en-US" dirty="0"/>
          </a:p>
          <a:p>
            <a:r>
              <a:rPr lang="en-US" altLang="en-US" sz="2800" dirty="0"/>
              <a:t>Generally not a factor in tanks &amp; reservoirs </a:t>
            </a:r>
          </a:p>
          <a:p>
            <a:pPr lvl="1"/>
            <a:r>
              <a:rPr lang="en-US" altLang="en-US" dirty="0"/>
              <a:t>ratio of wall to volume is usually very small</a:t>
            </a:r>
          </a:p>
        </p:txBody>
      </p:sp>
      <p:sp>
        <p:nvSpPr>
          <p:cNvPr id="2" name="Slide Number Placeholder 1"/>
          <p:cNvSpPr>
            <a:spLocks noGrp="1"/>
          </p:cNvSpPr>
          <p:nvPr>
            <p:ph type="sldNum" sz="quarter" idx="12"/>
          </p:nvPr>
        </p:nvSpPr>
        <p:spPr/>
        <p:txBody>
          <a:bodyPr/>
          <a:lstStyle/>
          <a:p>
            <a:fld id="{0D6CC725-BD65-45B9-B919-4728CA1E4913}" type="slidenum">
              <a:rPr lang="en-US" smtClean="0"/>
              <a:t>31</a:t>
            </a:fld>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5379"/>
            <a:ext cx="10515600" cy="1325563"/>
          </a:xfrm>
        </p:spPr>
        <p:txBody>
          <a:bodyPr/>
          <a:lstStyle/>
          <a:p>
            <a:r>
              <a:rPr lang="en-US" b="1" dirty="0" smtClean="0"/>
              <a:t>Modeling Tank Mixing</a:t>
            </a:r>
            <a:endParaRPr lang="en-US" b="1" dirty="0"/>
          </a:p>
        </p:txBody>
      </p:sp>
      <p:sp>
        <p:nvSpPr>
          <p:cNvPr id="3" name="Content Placeholder 2"/>
          <p:cNvSpPr>
            <a:spLocks noGrp="1"/>
          </p:cNvSpPr>
          <p:nvPr>
            <p:ph idx="1"/>
          </p:nvPr>
        </p:nvSpPr>
        <p:spPr>
          <a:xfrm>
            <a:off x="731322" y="1543252"/>
            <a:ext cx="10622478" cy="1066800"/>
          </a:xfrm>
        </p:spPr>
        <p:txBody>
          <a:bodyPr>
            <a:noAutofit/>
          </a:bodyPr>
          <a:lstStyle/>
          <a:p>
            <a:r>
              <a:rPr lang="en-US" sz="3200" dirty="0" smtClean="0"/>
              <a:t>Tank mixing represented by 4 alternative theoretical mixing models</a:t>
            </a:r>
          </a:p>
          <a:p>
            <a:r>
              <a:rPr lang="en-US" sz="3200" dirty="0" smtClean="0"/>
              <a:t>No tanks operate exactly as one of the theoretical models</a:t>
            </a:r>
            <a:endParaRPr lang="en-US" sz="3200" dirty="0"/>
          </a:p>
        </p:txBody>
      </p:sp>
      <p:pic>
        <p:nvPicPr>
          <p:cNvPr id="4" name="Picture 3"/>
          <p:cNvPicPr>
            <a:picLocks noChangeAspect="1"/>
          </p:cNvPicPr>
          <p:nvPr/>
        </p:nvPicPr>
        <p:blipFill>
          <a:blip r:embed="rId3"/>
          <a:stretch>
            <a:fillRect/>
          </a:stretch>
        </p:blipFill>
        <p:spPr>
          <a:xfrm>
            <a:off x="2484783" y="3225143"/>
            <a:ext cx="1504762" cy="1571429"/>
          </a:xfrm>
          <a:prstGeom prst="rect">
            <a:avLst/>
          </a:prstGeom>
        </p:spPr>
      </p:pic>
      <p:pic>
        <p:nvPicPr>
          <p:cNvPr id="5" name="Picture 4"/>
          <p:cNvPicPr>
            <a:picLocks noChangeAspect="1"/>
          </p:cNvPicPr>
          <p:nvPr/>
        </p:nvPicPr>
        <p:blipFill>
          <a:blip r:embed="rId4"/>
          <a:stretch>
            <a:fillRect/>
          </a:stretch>
        </p:blipFill>
        <p:spPr>
          <a:xfrm>
            <a:off x="4113773" y="3225142"/>
            <a:ext cx="1723810" cy="1514286"/>
          </a:xfrm>
          <a:prstGeom prst="rect">
            <a:avLst/>
          </a:prstGeom>
        </p:spPr>
      </p:pic>
      <p:pic>
        <p:nvPicPr>
          <p:cNvPr id="6" name="Picture 5"/>
          <p:cNvPicPr>
            <a:picLocks noChangeAspect="1"/>
          </p:cNvPicPr>
          <p:nvPr/>
        </p:nvPicPr>
        <p:blipFill>
          <a:blip r:embed="rId5"/>
          <a:stretch>
            <a:fillRect/>
          </a:stretch>
        </p:blipFill>
        <p:spPr>
          <a:xfrm>
            <a:off x="5961812" y="3225143"/>
            <a:ext cx="1571429" cy="1561905"/>
          </a:xfrm>
          <a:prstGeom prst="rect">
            <a:avLst/>
          </a:prstGeom>
        </p:spPr>
      </p:pic>
      <p:sp>
        <p:nvSpPr>
          <p:cNvPr id="8" name="Rectangle 7"/>
          <p:cNvSpPr/>
          <p:nvPr/>
        </p:nvSpPr>
        <p:spPr>
          <a:xfrm>
            <a:off x="7894983" y="3353605"/>
            <a:ext cx="1371600" cy="1314357"/>
          </a:xfrm>
          <a:prstGeom prst="rect">
            <a:avLst/>
          </a:prstGeom>
          <a:solidFill>
            <a:srgbClr val="66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9" name="Straight Connector 18"/>
          <p:cNvCxnSpPr/>
          <p:nvPr/>
        </p:nvCxnSpPr>
        <p:spPr>
          <a:xfrm>
            <a:off x="7894983" y="3277405"/>
            <a:ext cx="0" cy="13905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9266583" y="3277404"/>
            <a:ext cx="0" cy="13905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894983" y="4667960"/>
            <a:ext cx="1371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894983" y="3353604"/>
            <a:ext cx="13716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7894983" y="4268004"/>
            <a:ext cx="1371599" cy="399956"/>
          </a:xfrm>
          <a:prstGeom prst="rect">
            <a:avLst/>
          </a:prstGeom>
          <a:solidFill>
            <a:srgbClr val="99FF33"/>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p:nvPr/>
        </p:nvCxnSpPr>
        <p:spPr>
          <a:xfrm>
            <a:off x="8961783" y="4575407"/>
            <a:ext cx="0" cy="2378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8054432" y="4139393"/>
            <a:ext cx="0" cy="2378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95505" y="4565742"/>
            <a:ext cx="0" cy="2572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8199783" y="4108127"/>
            <a:ext cx="0" cy="2572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484783" y="4966673"/>
            <a:ext cx="1371600" cy="646331"/>
          </a:xfrm>
          <a:prstGeom prst="rect">
            <a:avLst/>
          </a:prstGeom>
          <a:noFill/>
        </p:spPr>
        <p:txBody>
          <a:bodyPr wrap="square" rtlCol="0">
            <a:spAutoFit/>
          </a:bodyPr>
          <a:lstStyle/>
          <a:p>
            <a:pPr algn="ctr"/>
            <a:r>
              <a:rPr lang="en-US" b="1" dirty="0"/>
              <a:t>Complete Mix</a:t>
            </a:r>
          </a:p>
        </p:txBody>
      </p:sp>
      <p:sp>
        <p:nvSpPr>
          <p:cNvPr id="41" name="TextBox 40"/>
          <p:cNvSpPr txBox="1"/>
          <p:nvPr/>
        </p:nvSpPr>
        <p:spPr>
          <a:xfrm>
            <a:off x="4289878" y="4966673"/>
            <a:ext cx="1371600" cy="646331"/>
          </a:xfrm>
          <a:prstGeom prst="rect">
            <a:avLst/>
          </a:prstGeom>
          <a:noFill/>
        </p:spPr>
        <p:txBody>
          <a:bodyPr wrap="square" rtlCol="0">
            <a:spAutoFit/>
          </a:bodyPr>
          <a:lstStyle/>
          <a:p>
            <a:pPr algn="ctr"/>
            <a:r>
              <a:rPr lang="en-US" b="1" dirty="0"/>
              <a:t>Plug Flow FIFO</a:t>
            </a:r>
          </a:p>
        </p:txBody>
      </p:sp>
      <p:sp>
        <p:nvSpPr>
          <p:cNvPr id="42" name="TextBox 41"/>
          <p:cNvSpPr txBox="1"/>
          <p:nvPr/>
        </p:nvSpPr>
        <p:spPr>
          <a:xfrm>
            <a:off x="6115755" y="4997320"/>
            <a:ext cx="1295400" cy="646331"/>
          </a:xfrm>
          <a:prstGeom prst="rect">
            <a:avLst/>
          </a:prstGeom>
          <a:noFill/>
        </p:spPr>
        <p:txBody>
          <a:bodyPr wrap="square" rtlCol="0">
            <a:spAutoFit/>
          </a:bodyPr>
          <a:lstStyle/>
          <a:p>
            <a:pPr algn="ctr"/>
            <a:r>
              <a:rPr lang="en-US" b="1" dirty="0"/>
              <a:t>Plug Flow LIFO</a:t>
            </a:r>
          </a:p>
        </p:txBody>
      </p:sp>
      <p:sp>
        <p:nvSpPr>
          <p:cNvPr id="43" name="TextBox 42"/>
          <p:cNvSpPr txBox="1"/>
          <p:nvPr/>
        </p:nvSpPr>
        <p:spPr>
          <a:xfrm>
            <a:off x="7829174" y="4976680"/>
            <a:ext cx="1676400" cy="646331"/>
          </a:xfrm>
          <a:prstGeom prst="rect">
            <a:avLst/>
          </a:prstGeom>
          <a:noFill/>
        </p:spPr>
        <p:txBody>
          <a:bodyPr wrap="square" rtlCol="0">
            <a:spAutoFit/>
          </a:bodyPr>
          <a:lstStyle/>
          <a:p>
            <a:pPr algn="ctr"/>
            <a:r>
              <a:rPr lang="en-US" b="1" dirty="0"/>
              <a:t>Two</a:t>
            </a:r>
            <a:r>
              <a:rPr lang="en-US" dirty="0"/>
              <a:t> </a:t>
            </a:r>
            <a:r>
              <a:rPr lang="en-US" b="1" dirty="0"/>
              <a:t>Compartment</a:t>
            </a:r>
          </a:p>
        </p:txBody>
      </p:sp>
      <p:sp>
        <p:nvSpPr>
          <p:cNvPr id="7" name="Rectangle 6"/>
          <p:cNvSpPr/>
          <p:nvPr/>
        </p:nvSpPr>
        <p:spPr>
          <a:xfrm>
            <a:off x="8066057" y="3637212"/>
            <a:ext cx="1029449" cy="307777"/>
          </a:xfrm>
          <a:prstGeom prst="rect">
            <a:avLst/>
          </a:prstGeom>
        </p:spPr>
        <p:txBody>
          <a:bodyPr wrap="none">
            <a:spAutoFit/>
          </a:bodyPr>
          <a:lstStyle/>
          <a:p>
            <a:pPr lvl="0" algn="ctr"/>
            <a:r>
              <a:rPr lang="en-US" sz="1400" dirty="0">
                <a:solidFill>
                  <a:srgbClr val="000000"/>
                </a:solidFill>
                <a:latin typeface="Arial"/>
              </a:rPr>
              <a:t>Main Zone</a:t>
            </a:r>
          </a:p>
        </p:txBody>
      </p:sp>
      <p:sp>
        <p:nvSpPr>
          <p:cNvPr id="9" name="TextBox 8"/>
          <p:cNvSpPr txBox="1"/>
          <p:nvPr/>
        </p:nvSpPr>
        <p:spPr>
          <a:xfrm>
            <a:off x="7935434" y="4334959"/>
            <a:ext cx="1253228" cy="276999"/>
          </a:xfrm>
          <a:prstGeom prst="rect">
            <a:avLst/>
          </a:prstGeom>
          <a:noFill/>
        </p:spPr>
        <p:txBody>
          <a:bodyPr wrap="none" rtlCol="0">
            <a:spAutoFit/>
          </a:bodyPr>
          <a:lstStyle/>
          <a:p>
            <a:r>
              <a:rPr lang="en-US" sz="1200" dirty="0"/>
              <a:t>Inlet-Outlet Zone</a:t>
            </a:r>
          </a:p>
        </p:txBody>
      </p:sp>
      <p:sp>
        <p:nvSpPr>
          <p:cNvPr id="10" name="Slide Number Placeholder 9"/>
          <p:cNvSpPr>
            <a:spLocks noGrp="1"/>
          </p:cNvSpPr>
          <p:nvPr>
            <p:ph type="sldNum" sz="quarter" idx="12"/>
          </p:nvPr>
        </p:nvSpPr>
        <p:spPr/>
        <p:txBody>
          <a:bodyPr/>
          <a:lstStyle/>
          <a:p>
            <a:fld id="{0D6CC725-BD65-45B9-B919-4728CA1E4913}" type="slidenum">
              <a:rPr lang="en-US" smtClean="0"/>
              <a:t>32</a:t>
            </a:fld>
            <a:endParaRPr lang="en-US"/>
          </a:p>
        </p:txBody>
      </p:sp>
    </p:spTree>
    <p:extLst>
      <p:ext uri="{BB962C8B-B14F-4D97-AF65-F5344CB8AC3E}">
        <p14:creationId xmlns:p14="http://schemas.microsoft.com/office/powerpoint/2010/main" val="12778065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5034" y="264698"/>
            <a:ext cx="8229600" cy="715962"/>
          </a:xfrm>
        </p:spPr>
        <p:txBody>
          <a:bodyPr/>
          <a:lstStyle/>
          <a:p>
            <a:r>
              <a:rPr lang="en-US" b="1" dirty="0" smtClean="0"/>
              <a:t>Running a Water Quality Model</a:t>
            </a:r>
            <a:endParaRPr lang="en-US" b="1" dirty="0"/>
          </a:p>
        </p:txBody>
      </p:sp>
      <p:sp>
        <p:nvSpPr>
          <p:cNvPr id="3" name="Content Placeholder 2"/>
          <p:cNvSpPr>
            <a:spLocks noGrp="1"/>
          </p:cNvSpPr>
          <p:nvPr>
            <p:ph idx="1"/>
          </p:nvPr>
        </p:nvSpPr>
        <p:spPr>
          <a:xfrm>
            <a:off x="982980" y="1143000"/>
            <a:ext cx="10709909" cy="4856989"/>
          </a:xfrm>
        </p:spPr>
        <p:txBody>
          <a:bodyPr>
            <a:noAutofit/>
          </a:bodyPr>
          <a:lstStyle/>
          <a:p>
            <a:pPr marL="514350" indent="-514350">
              <a:buFont typeface="+mj-lt"/>
              <a:buAutoNum type="arabicParenR"/>
            </a:pPr>
            <a:r>
              <a:rPr lang="en-US" sz="3200" dirty="0" smtClean="0"/>
              <a:t>Start with calibrated hydraulic EPS model</a:t>
            </a:r>
          </a:p>
          <a:p>
            <a:pPr marL="514350" lvl="0" indent="-514350">
              <a:buFont typeface="+mj-lt"/>
              <a:buAutoNum type="arabicParenR"/>
            </a:pPr>
            <a:r>
              <a:rPr lang="en-US" sz="3200" dirty="0">
                <a:solidFill>
                  <a:srgbClr val="000000"/>
                </a:solidFill>
              </a:rPr>
              <a:t>Select the total duration of the run</a:t>
            </a:r>
          </a:p>
          <a:p>
            <a:pPr marL="514350" indent="-514350">
              <a:buFont typeface="+mj-lt"/>
              <a:buAutoNum type="arabicParenR"/>
            </a:pPr>
            <a:r>
              <a:rPr lang="en-US" sz="3200" dirty="0" smtClean="0"/>
              <a:t>Select the parameter to be modeled (Age, trace or constituent)</a:t>
            </a:r>
          </a:p>
          <a:p>
            <a:pPr marL="514350" lvl="0" indent="-514350">
              <a:buFont typeface="+mj-lt"/>
              <a:buAutoNum type="arabicParenR"/>
            </a:pPr>
            <a:r>
              <a:rPr lang="en-US" sz="3200" dirty="0">
                <a:solidFill>
                  <a:srgbClr val="000000"/>
                </a:solidFill>
              </a:rPr>
              <a:t>For </a:t>
            </a:r>
            <a:r>
              <a:rPr lang="en-US" sz="3200" dirty="0" smtClean="0">
                <a:solidFill>
                  <a:srgbClr val="000000"/>
                </a:solidFill>
              </a:rPr>
              <a:t>trace and non-conservative </a:t>
            </a:r>
            <a:r>
              <a:rPr lang="en-US" sz="3200" dirty="0">
                <a:solidFill>
                  <a:srgbClr val="000000"/>
                </a:solidFill>
              </a:rPr>
              <a:t>constituents, define </a:t>
            </a:r>
            <a:r>
              <a:rPr lang="en-US" sz="3200" dirty="0" smtClean="0">
                <a:solidFill>
                  <a:srgbClr val="000000"/>
                </a:solidFill>
              </a:rPr>
              <a:t>required parameters</a:t>
            </a:r>
            <a:endParaRPr lang="en-US" sz="3200" dirty="0">
              <a:solidFill>
                <a:srgbClr val="000000"/>
              </a:solidFill>
            </a:endParaRPr>
          </a:p>
          <a:p>
            <a:pPr marL="514350" indent="-514350">
              <a:buFont typeface="+mj-lt"/>
              <a:buAutoNum type="arabicParenR"/>
            </a:pPr>
            <a:r>
              <a:rPr lang="en-US" sz="3200" dirty="0" smtClean="0"/>
              <a:t>For each tank, choose a mixing model</a:t>
            </a:r>
          </a:p>
          <a:p>
            <a:pPr marL="514350" lvl="0" indent="-514350">
              <a:buFont typeface="+mj-lt"/>
              <a:buAutoNum type="arabicParenR"/>
            </a:pPr>
            <a:r>
              <a:rPr lang="en-US" sz="3200" dirty="0">
                <a:solidFill>
                  <a:srgbClr val="000000"/>
                </a:solidFill>
              </a:rPr>
              <a:t>Define source concentrations</a:t>
            </a:r>
          </a:p>
          <a:p>
            <a:pPr marL="514350" indent="-514350">
              <a:buFont typeface="+mj-lt"/>
              <a:buAutoNum type="arabicParenR"/>
            </a:pPr>
            <a:r>
              <a:rPr lang="en-US" sz="3200" dirty="0" smtClean="0"/>
              <a:t>Set initial conditions</a:t>
            </a:r>
          </a:p>
          <a:p>
            <a:pPr marL="514350" indent="-514350">
              <a:buFont typeface="+mj-lt"/>
              <a:buAutoNum type="arabicParenR"/>
            </a:pPr>
            <a:r>
              <a:rPr lang="en-US" sz="3200" dirty="0" smtClean="0"/>
              <a:t>Run the model and look at results</a:t>
            </a:r>
          </a:p>
        </p:txBody>
      </p:sp>
      <p:sp>
        <p:nvSpPr>
          <p:cNvPr id="4" name="Slide Number Placeholder 3"/>
          <p:cNvSpPr>
            <a:spLocks noGrp="1"/>
          </p:cNvSpPr>
          <p:nvPr>
            <p:ph type="sldNum" sz="quarter" idx="12"/>
          </p:nvPr>
        </p:nvSpPr>
        <p:spPr/>
        <p:txBody>
          <a:bodyPr/>
          <a:lstStyle/>
          <a:p>
            <a:fld id="{0D6CC725-BD65-45B9-B919-4728CA1E4913}" type="slidenum">
              <a:rPr lang="en-US" smtClean="0"/>
              <a:t>33</a:t>
            </a:fld>
            <a:endParaRPr lang="en-US"/>
          </a:p>
        </p:txBody>
      </p:sp>
    </p:spTree>
    <p:extLst>
      <p:ext uri="{BB962C8B-B14F-4D97-AF65-F5344CB8AC3E}">
        <p14:creationId xmlns:p14="http://schemas.microsoft.com/office/powerpoint/2010/main" val="20982027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1866900" y="325438"/>
            <a:ext cx="8229600" cy="609600"/>
          </a:xfrm>
          <a:noFill/>
          <a:ln/>
        </p:spPr>
        <p:txBody>
          <a:bodyPr vert="horz" lIns="92075" tIns="46038" rIns="92075" bIns="46038" rtlCol="0" anchor="ctr">
            <a:noAutofit/>
          </a:bodyPr>
          <a:lstStyle/>
          <a:p>
            <a:r>
              <a:rPr lang="en-US" altLang="en-US" b="1" dirty="0">
                <a:latin typeface="+mn-lt"/>
              </a:rPr>
              <a:t>What is Calibration?</a:t>
            </a:r>
          </a:p>
        </p:txBody>
      </p:sp>
      <p:sp>
        <p:nvSpPr>
          <p:cNvPr id="259075" name="Rectangle 3"/>
          <p:cNvSpPr>
            <a:spLocks noGrp="1" noChangeArrowheads="1"/>
          </p:cNvSpPr>
          <p:nvPr>
            <p:ph type="body" idx="1"/>
          </p:nvPr>
        </p:nvSpPr>
        <p:spPr>
          <a:xfrm>
            <a:off x="914400" y="1088020"/>
            <a:ext cx="10880203" cy="5555848"/>
          </a:xfrm>
          <a:noFill/>
          <a:ln/>
        </p:spPr>
        <p:txBody>
          <a:bodyPr vert="horz" lIns="92075" tIns="46038" rIns="92075" bIns="46038" rtlCol="0">
            <a:normAutofit lnSpcReduction="10000"/>
          </a:bodyPr>
          <a:lstStyle/>
          <a:p>
            <a:pPr>
              <a:spcBef>
                <a:spcPct val="50000"/>
              </a:spcBef>
            </a:pPr>
            <a:r>
              <a:rPr lang="en-US" altLang="en-US" sz="3600" b="1" dirty="0" smtClean="0"/>
              <a:t>Compare model </a:t>
            </a:r>
            <a:r>
              <a:rPr lang="en-US" altLang="en-US" sz="3600" b="1" dirty="0"/>
              <a:t>results </a:t>
            </a:r>
            <a:r>
              <a:rPr lang="en-US" altLang="en-US" sz="3600" b="1" dirty="0" smtClean="0"/>
              <a:t>to field sampling data</a:t>
            </a:r>
            <a:endParaRPr lang="en-US" altLang="en-US" sz="3600" b="1" dirty="0"/>
          </a:p>
          <a:p>
            <a:pPr lvl="2">
              <a:spcBef>
                <a:spcPts val="1200"/>
              </a:spcBef>
            </a:pPr>
            <a:r>
              <a:rPr lang="en-US" altLang="en-US" sz="3500" dirty="0"/>
              <a:t>Pressure testing</a:t>
            </a:r>
          </a:p>
          <a:p>
            <a:pPr lvl="2">
              <a:spcBef>
                <a:spcPts val="1200"/>
              </a:spcBef>
            </a:pPr>
            <a:r>
              <a:rPr lang="en-US" altLang="en-US" sz="3500" dirty="0"/>
              <a:t>Fire Hydrant tests</a:t>
            </a:r>
          </a:p>
          <a:p>
            <a:pPr lvl="2">
              <a:spcBef>
                <a:spcPts val="1200"/>
              </a:spcBef>
            </a:pPr>
            <a:r>
              <a:rPr lang="en-US" altLang="en-US" sz="3500" dirty="0"/>
              <a:t>SCADA </a:t>
            </a:r>
            <a:r>
              <a:rPr lang="en-US" altLang="en-US" sz="3500" dirty="0" smtClean="0"/>
              <a:t>data</a:t>
            </a:r>
          </a:p>
          <a:p>
            <a:pPr lvl="2">
              <a:spcBef>
                <a:spcPts val="1200"/>
              </a:spcBef>
            </a:pPr>
            <a:r>
              <a:rPr lang="en-US" altLang="en-US" sz="3500" dirty="0" smtClean="0"/>
              <a:t>Water quality measurements</a:t>
            </a:r>
          </a:p>
          <a:p>
            <a:pPr marL="571500" lvl="2" indent="-571500">
              <a:spcBef>
                <a:spcPct val="50000"/>
              </a:spcBef>
            </a:pPr>
            <a:r>
              <a:rPr lang="en-US" altLang="en-US" sz="3600" b="1" dirty="0" smtClean="0"/>
              <a:t>Adjust model parameters so that model results more closely represent observed results </a:t>
            </a:r>
          </a:p>
          <a:p>
            <a:pPr marL="571500" lvl="2" indent="-571500">
              <a:spcBef>
                <a:spcPct val="50000"/>
              </a:spcBef>
            </a:pPr>
            <a:r>
              <a:rPr lang="en-US" altLang="en-US" sz="3600" b="1" dirty="0" smtClean="0"/>
              <a:t>Necessary step to develop confidence in model results</a:t>
            </a:r>
            <a:r>
              <a:rPr lang="en-US" altLang="en-US" sz="3200" b="1" dirty="0"/>
              <a:t>	</a:t>
            </a:r>
            <a:endParaRPr lang="en-US" altLang="en-US" sz="3200" b="1" dirty="0" smtClean="0"/>
          </a:p>
        </p:txBody>
      </p:sp>
    </p:spTree>
    <p:extLst>
      <p:ext uri="{BB962C8B-B14F-4D97-AF65-F5344CB8AC3E}">
        <p14:creationId xmlns:p14="http://schemas.microsoft.com/office/powerpoint/2010/main" val="238141888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90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590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590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5907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5907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5907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590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92A875-31BA-4E3A-BEDB-04219D3FCEE0}"/>
              </a:ext>
            </a:extLst>
          </p:cNvPr>
          <p:cNvSpPr>
            <a:spLocks noGrp="1"/>
          </p:cNvSpPr>
          <p:nvPr>
            <p:ph type="title"/>
          </p:nvPr>
        </p:nvSpPr>
        <p:spPr>
          <a:xfrm>
            <a:off x="838200" y="365126"/>
            <a:ext cx="10515600" cy="875846"/>
          </a:xfrm>
        </p:spPr>
        <p:txBody>
          <a:bodyPr/>
          <a:lstStyle/>
          <a:p>
            <a:r>
              <a:rPr lang="en-US" b="1" dirty="0" smtClean="0"/>
              <a:t>Steady-State and EPS Calibration</a:t>
            </a:r>
            <a:endParaRPr lang="en-US" b="1" dirty="0"/>
          </a:p>
        </p:txBody>
      </p:sp>
      <p:sp>
        <p:nvSpPr>
          <p:cNvPr id="3" name="Content Placeholder 2">
            <a:extLst>
              <a:ext uri="{FF2B5EF4-FFF2-40B4-BE49-F238E27FC236}">
                <a16:creationId xmlns="" xmlns:a16="http://schemas.microsoft.com/office/drawing/2014/main" id="{357C4677-A4F6-4BBD-992A-73777FAB4553}"/>
              </a:ext>
            </a:extLst>
          </p:cNvPr>
          <p:cNvSpPr>
            <a:spLocks noGrp="1"/>
          </p:cNvSpPr>
          <p:nvPr>
            <p:ph idx="1"/>
          </p:nvPr>
        </p:nvSpPr>
        <p:spPr>
          <a:xfrm>
            <a:off x="924517" y="1240971"/>
            <a:ext cx="10342965" cy="5453743"/>
          </a:xfrm>
        </p:spPr>
        <p:txBody>
          <a:bodyPr>
            <a:normAutofit/>
          </a:bodyPr>
          <a:lstStyle/>
          <a:p>
            <a:pPr marL="0" indent="0">
              <a:spcBef>
                <a:spcPct val="50000"/>
              </a:spcBef>
              <a:buNone/>
            </a:pPr>
            <a:r>
              <a:rPr lang="en-US" altLang="en-US" b="1" dirty="0" smtClean="0"/>
              <a:t>Steady-state calibration</a:t>
            </a:r>
            <a:endParaRPr lang="en-US" altLang="en-US" b="1" dirty="0"/>
          </a:p>
          <a:p>
            <a:pPr lvl="1">
              <a:spcBef>
                <a:spcPct val="50000"/>
              </a:spcBef>
            </a:pPr>
            <a:r>
              <a:rPr lang="en-US" altLang="en-US" dirty="0" smtClean="0"/>
              <a:t>Use of targeted field tests</a:t>
            </a:r>
            <a:endParaRPr lang="en-US" altLang="en-US" dirty="0"/>
          </a:p>
          <a:p>
            <a:pPr lvl="2">
              <a:spcBef>
                <a:spcPts val="600"/>
              </a:spcBef>
            </a:pPr>
            <a:r>
              <a:rPr lang="en-US" altLang="en-US" sz="2400" dirty="0"/>
              <a:t>Using fire flow data</a:t>
            </a:r>
          </a:p>
          <a:p>
            <a:pPr lvl="2">
              <a:spcBef>
                <a:spcPts val="600"/>
              </a:spcBef>
            </a:pPr>
            <a:r>
              <a:rPr lang="en-US" altLang="en-US" sz="2400" dirty="0"/>
              <a:t>Specific pressure tests</a:t>
            </a:r>
          </a:p>
          <a:p>
            <a:pPr lvl="2">
              <a:spcBef>
                <a:spcPts val="600"/>
              </a:spcBef>
            </a:pPr>
            <a:r>
              <a:rPr lang="en-US" altLang="en-US" sz="2400" dirty="0"/>
              <a:t>C-value testing</a:t>
            </a:r>
          </a:p>
          <a:p>
            <a:pPr lvl="2">
              <a:spcBef>
                <a:spcPts val="600"/>
              </a:spcBef>
            </a:pPr>
            <a:r>
              <a:rPr lang="en-US" altLang="en-US" sz="2400" dirty="0"/>
              <a:t>Flow tests to confirm </a:t>
            </a:r>
            <a:r>
              <a:rPr lang="en-US" altLang="en-US" sz="2400" dirty="0" smtClean="0"/>
              <a:t>demand</a:t>
            </a:r>
          </a:p>
          <a:p>
            <a:pPr marL="0" indent="0">
              <a:spcBef>
                <a:spcPct val="50000"/>
              </a:spcBef>
              <a:buNone/>
            </a:pPr>
            <a:r>
              <a:rPr lang="en-US" altLang="en-US" b="1" dirty="0" smtClean="0"/>
              <a:t>EPS calibration</a:t>
            </a:r>
          </a:p>
          <a:p>
            <a:pPr lvl="1">
              <a:spcBef>
                <a:spcPct val="50000"/>
              </a:spcBef>
            </a:pPr>
            <a:r>
              <a:rPr lang="en-US" altLang="en-US" dirty="0" smtClean="0"/>
              <a:t>Calibrating an entire area (system or pressure zone) to recorded data captured by SCADA or other methods</a:t>
            </a:r>
          </a:p>
          <a:p>
            <a:pPr lvl="1">
              <a:spcBef>
                <a:spcPct val="50000"/>
              </a:spcBef>
            </a:pPr>
            <a:r>
              <a:rPr lang="en-US" altLang="en-US" dirty="0" smtClean="0"/>
              <a:t>Comparing </a:t>
            </a:r>
            <a:r>
              <a:rPr lang="en-US" altLang="en-US" dirty="0"/>
              <a:t>overall system performance to model results</a:t>
            </a:r>
          </a:p>
          <a:p>
            <a:pPr lvl="2">
              <a:spcBef>
                <a:spcPts val="600"/>
              </a:spcBef>
            </a:pPr>
            <a:r>
              <a:rPr lang="en-US" altLang="en-US" sz="2200" dirty="0"/>
              <a:t>Using SCADA</a:t>
            </a:r>
          </a:p>
          <a:p>
            <a:pPr lvl="2">
              <a:spcBef>
                <a:spcPts val="600"/>
              </a:spcBef>
            </a:pPr>
            <a:r>
              <a:rPr lang="en-US" altLang="en-US" sz="2200" dirty="0" smtClean="0"/>
              <a:t>Wide-scale </a:t>
            </a:r>
            <a:r>
              <a:rPr lang="en-US" altLang="en-US" sz="2200" dirty="0"/>
              <a:t>field </a:t>
            </a:r>
            <a:r>
              <a:rPr lang="en-US" altLang="en-US" sz="2200" dirty="0" smtClean="0"/>
              <a:t>studies</a:t>
            </a:r>
            <a:endParaRPr lang="en-US" altLang="en-US" sz="2200" dirty="0"/>
          </a:p>
          <a:p>
            <a:pPr lvl="1">
              <a:spcBef>
                <a:spcPct val="50000"/>
              </a:spcBef>
            </a:pPr>
            <a:endParaRPr lang="en-US" dirty="0"/>
          </a:p>
        </p:txBody>
      </p:sp>
    </p:spTree>
    <p:extLst>
      <p:ext uri="{BB962C8B-B14F-4D97-AF65-F5344CB8AC3E}">
        <p14:creationId xmlns:p14="http://schemas.microsoft.com/office/powerpoint/2010/main" val="25166900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C9F50D-001B-41EA-89EB-73C84F957364}"/>
              </a:ext>
            </a:extLst>
          </p:cNvPr>
          <p:cNvSpPr>
            <a:spLocks noGrp="1"/>
          </p:cNvSpPr>
          <p:nvPr>
            <p:ph type="title"/>
          </p:nvPr>
        </p:nvSpPr>
        <p:spPr/>
        <p:txBody>
          <a:bodyPr/>
          <a:lstStyle/>
          <a:p>
            <a:r>
              <a:rPr lang="en-US" b="1" dirty="0"/>
              <a:t>Validation</a:t>
            </a:r>
          </a:p>
        </p:txBody>
      </p:sp>
      <p:sp>
        <p:nvSpPr>
          <p:cNvPr id="3" name="Content Placeholder 2">
            <a:extLst>
              <a:ext uri="{FF2B5EF4-FFF2-40B4-BE49-F238E27FC236}">
                <a16:creationId xmlns="" xmlns:a16="http://schemas.microsoft.com/office/drawing/2014/main" id="{D34B272E-DCE0-4F6A-972A-F85403BB13E3}"/>
              </a:ext>
            </a:extLst>
          </p:cNvPr>
          <p:cNvSpPr>
            <a:spLocks noGrp="1"/>
          </p:cNvSpPr>
          <p:nvPr>
            <p:ph idx="1"/>
          </p:nvPr>
        </p:nvSpPr>
        <p:spPr>
          <a:xfrm>
            <a:off x="838200" y="1602889"/>
            <a:ext cx="10005508" cy="4574074"/>
          </a:xfrm>
        </p:spPr>
        <p:txBody>
          <a:bodyPr>
            <a:normAutofit/>
          </a:bodyPr>
          <a:lstStyle/>
          <a:p>
            <a:pPr marL="344488" indent="-344488"/>
            <a:r>
              <a:rPr lang="en-US" dirty="0" smtClean="0"/>
              <a:t>Calibration only ensures that the model matches a specific set or sets of field data.</a:t>
            </a:r>
          </a:p>
          <a:p>
            <a:pPr marL="344488" indent="-344488"/>
            <a:r>
              <a:rPr lang="en-US" dirty="0" smtClean="0"/>
              <a:t>In validation you apply the calibrated model to a different scenario (i.e., an independent data set) and check that the calibrated model parameters apply to other scenarios</a:t>
            </a:r>
          </a:p>
          <a:p>
            <a:pPr marL="344488" indent="-344488"/>
            <a:r>
              <a:rPr lang="en-US" dirty="0" smtClean="0"/>
              <a:t>Use </a:t>
            </a:r>
            <a:r>
              <a:rPr lang="en-US" dirty="0"/>
              <a:t>an existing “calibrated” model and </a:t>
            </a:r>
            <a:r>
              <a:rPr lang="en-US" dirty="0" smtClean="0"/>
              <a:t>create </a:t>
            </a:r>
            <a:r>
              <a:rPr lang="en-US" dirty="0"/>
              <a:t>a new scenario from it. Needs less effort to “calibrate” the </a:t>
            </a:r>
            <a:r>
              <a:rPr lang="en-US" dirty="0" smtClean="0"/>
              <a:t>new scenario</a:t>
            </a:r>
            <a:r>
              <a:rPr lang="en-US" dirty="0"/>
              <a:t>. </a:t>
            </a:r>
            <a:endParaRPr lang="en-US" dirty="0" smtClean="0"/>
          </a:p>
          <a:p>
            <a:pPr marL="801688" lvl="1" indent="-344488"/>
            <a:r>
              <a:rPr lang="en-US" sz="2800" dirty="0" smtClean="0"/>
              <a:t>For example: Start with an average day model and create a maximum hour scenario</a:t>
            </a:r>
            <a:endParaRPr lang="en-US" sz="2800" dirty="0"/>
          </a:p>
        </p:txBody>
      </p:sp>
    </p:spTree>
    <p:extLst>
      <p:ext uri="{BB962C8B-B14F-4D97-AF65-F5344CB8AC3E}">
        <p14:creationId xmlns:p14="http://schemas.microsoft.com/office/powerpoint/2010/main" val="38631653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D6CC725-BD65-45B9-B919-4728CA1E4913}" type="slidenum">
              <a:rPr lang="en-US" smtClean="0"/>
              <a:t>37</a:t>
            </a:fld>
            <a:endParaRPr lang="en-US"/>
          </a:p>
        </p:txBody>
      </p:sp>
      <p:pic>
        <p:nvPicPr>
          <p:cNvPr id="4" name="Picture 3"/>
          <p:cNvPicPr>
            <a:picLocks noChangeAspect="1"/>
          </p:cNvPicPr>
          <p:nvPr/>
        </p:nvPicPr>
        <p:blipFill>
          <a:blip r:embed="rId2"/>
          <a:stretch>
            <a:fillRect/>
          </a:stretch>
        </p:blipFill>
        <p:spPr>
          <a:xfrm>
            <a:off x="603255" y="291401"/>
            <a:ext cx="11103075" cy="5823915"/>
          </a:xfrm>
          <a:prstGeom prst="rect">
            <a:avLst/>
          </a:prstGeom>
        </p:spPr>
      </p:pic>
    </p:spTree>
    <p:extLst>
      <p:ext uri="{BB962C8B-B14F-4D97-AF65-F5344CB8AC3E}">
        <p14:creationId xmlns:p14="http://schemas.microsoft.com/office/powerpoint/2010/main" val="40980860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1735"/>
            <a:ext cx="10515600" cy="820580"/>
          </a:xfrm>
        </p:spPr>
        <p:txBody>
          <a:bodyPr>
            <a:normAutofit/>
          </a:bodyPr>
          <a:lstStyle/>
          <a:p>
            <a:r>
              <a:rPr lang="en-US" dirty="0" smtClean="0"/>
              <a:t>About this Class:</a:t>
            </a:r>
            <a:endParaRPr lang="en-US" dirty="0"/>
          </a:p>
        </p:txBody>
      </p:sp>
      <p:sp>
        <p:nvSpPr>
          <p:cNvPr id="2" name="Slide Number Placeholder 1"/>
          <p:cNvSpPr>
            <a:spLocks noGrp="1"/>
          </p:cNvSpPr>
          <p:nvPr>
            <p:ph type="sldNum" sz="quarter" idx="12"/>
          </p:nvPr>
        </p:nvSpPr>
        <p:spPr/>
        <p:txBody>
          <a:bodyPr/>
          <a:lstStyle/>
          <a:p>
            <a:fld id="{0D6CC725-BD65-45B9-B919-4728CA1E4913}" type="slidenum">
              <a:rPr lang="en-US" smtClean="0"/>
              <a:t>38</a:t>
            </a:fld>
            <a:endParaRPr lang="en-US"/>
          </a:p>
        </p:txBody>
      </p:sp>
      <p:pic>
        <p:nvPicPr>
          <p:cNvPr id="4" name="Picture 3"/>
          <p:cNvPicPr>
            <a:picLocks noChangeAspect="1"/>
          </p:cNvPicPr>
          <p:nvPr/>
        </p:nvPicPr>
        <p:blipFill>
          <a:blip r:embed="rId2"/>
          <a:stretch>
            <a:fillRect/>
          </a:stretch>
        </p:blipFill>
        <p:spPr>
          <a:xfrm>
            <a:off x="532563" y="1333433"/>
            <a:ext cx="11418119" cy="4154589"/>
          </a:xfrm>
          <a:prstGeom prst="rect">
            <a:avLst/>
          </a:prstGeom>
        </p:spPr>
      </p:pic>
      <p:sp>
        <p:nvSpPr>
          <p:cNvPr id="6" name="Rectangle 5"/>
          <p:cNvSpPr/>
          <p:nvPr/>
        </p:nvSpPr>
        <p:spPr>
          <a:xfrm>
            <a:off x="1731666" y="5710019"/>
            <a:ext cx="9693310" cy="646331"/>
          </a:xfrm>
          <a:prstGeom prst="rect">
            <a:avLst/>
          </a:prstGeom>
        </p:spPr>
        <p:txBody>
          <a:bodyPr wrap="square">
            <a:spAutoFit/>
          </a:bodyPr>
          <a:lstStyle/>
          <a:p>
            <a:r>
              <a:rPr lang="en-US" sz="3600" i="1" dirty="0">
                <a:solidFill>
                  <a:srgbClr val="0000FF"/>
                </a:solidFill>
              </a:rPr>
              <a:t>https://</a:t>
            </a:r>
            <a:r>
              <a:rPr lang="en-US" sz="3600" i="1" dirty="0" smtClean="0">
                <a:solidFill>
                  <a:srgbClr val="0000FF"/>
                </a:solidFill>
              </a:rPr>
              <a:t>www.regonline.com/EPANET-Intro2018</a:t>
            </a:r>
            <a:endParaRPr lang="en-US" sz="3600" dirty="0"/>
          </a:p>
        </p:txBody>
      </p:sp>
    </p:spTree>
    <p:extLst>
      <p:ext uri="{BB962C8B-B14F-4D97-AF65-F5344CB8AC3E}">
        <p14:creationId xmlns:p14="http://schemas.microsoft.com/office/powerpoint/2010/main" val="41505925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normAutofit/>
          </a:bodyPr>
          <a:lstStyle/>
          <a:p>
            <a:pPr algn="l"/>
            <a:r>
              <a:rPr lang="en-US" altLang="en-US" sz="4800" b="1" dirty="0" err="1"/>
              <a:t>SmallWater</a:t>
            </a:r>
            <a:r>
              <a:rPr lang="en-US" altLang="en-US" sz="4800" b="1" dirty="0"/>
              <a:t> USA</a:t>
            </a:r>
          </a:p>
        </p:txBody>
      </p:sp>
      <p:sp>
        <p:nvSpPr>
          <p:cNvPr id="281603" name="Rectangle 3"/>
          <p:cNvSpPr>
            <a:spLocks noGrp="1" noChangeArrowheads="1"/>
          </p:cNvSpPr>
          <p:nvPr>
            <p:ph type="body" idx="1"/>
          </p:nvPr>
        </p:nvSpPr>
        <p:spPr>
          <a:xfrm>
            <a:off x="943583" y="1600201"/>
            <a:ext cx="10145949" cy="4525963"/>
          </a:xfrm>
        </p:spPr>
        <p:txBody>
          <a:bodyPr>
            <a:normAutofit lnSpcReduction="10000"/>
          </a:bodyPr>
          <a:lstStyle/>
          <a:p>
            <a:pPr>
              <a:lnSpc>
                <a:spcPct val="90000"/>
              </a:lnSpc>
            </a:pPr>
            <a:r>
              <a:rPr lang="en-US" altLang="en-US" dirty="0"/>
              <a:t>Simple hypothetical model</a:t>
            </a:r>
          </a:p>
          <a:p>
            <a:pPr>
              <a:lnSpc>
                <a:spcPct val="90000"/>
              </a:lnSpc>
            </a:pPr>
            <a:r>
              <a:rPr lang="en-US" altLang="en-US" dirty="0"/>
              <a:t>Population: 2700</a:t>
            </a:r>
          </a:p>
          <a:p>
            <a:pPr>
              <a:lnSpc>
                <a:spcPct val="90000"/>
              </a:lnSpc>
            </a:pPr>
            <a:r>
              <a:rPr lang="en-US" altLang="en-US" dirty="0"/>
              <a:t>Pipe material: cast iron, A-C, PVC</a:t>
            </a:r>
          </a:p>
          <a:p>
            <a:pPr>
              <a:lnSpc>
                <a:spcPct val="90000"/>
              </a:lnSpc>
            </a:pPr>
            <a:r>
              <a:rPr lang="en-US" altLang="en-US" dirty="0"/>
              <a:t>Two sources </a:t>
            </a:r>
          </a:p>
          <a:p>
            <a:pPr lvl="1">
              <a:lnSpc>
                <a:spcPct val="90000"/>
              </a:lnSpc>
            </a:pPr>
            <a:r>
              <a:rPr lang="en-US" altLang="en-US" dirty="0"/>
              <a:t>Primary: Surface water purchased</a:t>
            </a:r>
          </a:p>
          <a:p>
            <a:pPr lvl="1">
              <a:lnSpc>
                <a:spcPct val="90000"/>
              </a:lnSpc>
            </a:pPr>
            <a:r>
              <a:rPr lang="en-US" altLang="en-US" dirty="0"/>
              <a:t>Secondary: Well field</a:t>
            </a:r>
          </a:p>
          <a:p>
            <a:pPr>
              <a:lnSpc>
                <a:spcPct val="90000"/>
              </a:lnSpc>
            </a:pPr>
            <a:r>
              <a:rPr lang="en-US" altLang="en-US" dirty="0"/>
              <a:t>Two tanks:</a:t>
            </a:r>
          </a:p>
          <a:p>
            <a:pPr lvl="1">
              <a:lnSpc>
                <a:spcPct val="90000"/>
              </a:lnSpc>
            </a:pPr>
            <a:r>
              <a:rPr lang="en-US" altLang="en-US" dirty="0"/>
              <a:t>50,000 gal elevated tank &amp; 165,000 gal standpipe</a:t>
            </a:r>
          </a:p>
          <a:p>
            <a:pPr>
              <a:lnSpc>
                <a:spcPct val="90000"/>
              </a:lnSpc>
            </a:pPr>
            <a:r>
              <a:rPr lang="en-US" altLang="en-US" dirty="0"/>
              <a:t>Water usage: Avg. 210,000 </a:t>
            </a:r>
            <a:r>
              <a:rPr lang="en-US" altLang="en-US" dirty="0" err="1"/>
              <a:t>gpd</a:t>
            </a:r>
            <a:r>
              <a:rPr lang="en-US" altLang="en-US" dirty="0"/>
              <a:t>; Max 400,000 </a:t>
            </a:r>
            <a:r>
              <a:rPr lang="en-US" altLang="en-US" dirty="0" err="1"/>
              <a:t>gpd</a:t>
            </a:r>
            <a:endParaRPr lang="en-US" altLang="en-US" dirty="0"/>
          </a:p>
          <a:p>
            <a:pPr>
              <a:lnSpc>
                <a:spcPct val="90000"/>
              </a:lnSpc>
            </a:pPr>
            <a:r>
              <a:rPr lang="en-US" altLang="en-US" dirty="0"/>
              <a:t>Three pressure zones: main, high &amp; reduced</a:t>
            </a:r>
          </a:p>
        </p:txBody>
      </p:sp>
      <p:pic>
        <p:nvPicPr>
          <p:cNvPr id="2816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2644" y="530259"/>
            <a:ext cx="3036888" cy="191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0D6CC725-BD65-45B9-B919-4728CA1E4913}" type="slidenum">
              <a:rPr lang="en-US" smtClean="0"/>
              <a:t>39</a:t>
            </a:fld>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5387"/>
          </a:xfrm>
        </p:spPr>
        <p:txBody>
          <a:bodyPr>
            <a:noAutofit/>
          </a:bodyPr>
          <a:lstStyle/>
          <a:p>
            <a:r>
              <a:rPr lang="en-US" b="1" dirty="0" smtClean="0"/>
              <a:t>Time Varying Demands</a:t>
            </a:r>
            <a:endParaRPr lang="en-US" b="1" dirty="0"/>
          </a:p>
        </p:txBody>
      </p:sp>
      <p:graphicFrame>
        <p:nvGraphicFramePr>
          <p:cNvPr id="5" name="Chart 4"/>
          <p:cNvGraphicFramePr>
            <a:graphicFrameLocks/>
          </p:cNvGraphicFramePr>
          <p:nvPr>
            <p:extLst>
              <p:ext uri="{D42A27DB-BD31-4B8C-83A1-F6EECF244321}">
                <p14:modId xmlns:p14="http://schemas.microsoft.com/office/powerpoint/2010/main" val="3237383420"/>
              </p:ext>
            </p:extLst>
          </p:nvPr>
        </p:nvGraphicFramePr>
        <p:xfrm>
          <a:off x="2035627" y="2195136"/>
          <a:ext cx="7477434"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5774344" y="6334780"/>
            <a:ext cx="2033185" cy="523220"/>
          </a:xfrm>
          <a:prstGeom prst="rect">
            <a:avLst/>
          </a:prstGeom>
          <a:noFill/>
        </p:spPr>
        <p:txBody>
          <a:bodyPr wrap="none" rtlCol="0">
            <a:spAutoFit/>
          </a:bodyPr>
          <a:lstStyle/>
          <a:p>
            <a:r>
              <a:rPr lang="en-US" sz="2800" dirty="0" smtClean="0"/>
              <a:t>Time (hours)</a:t>
            </a:r>
            <a:endParaRPr lang="en-US" sz="2800" dirty="0"/>
          </a:p>
        </p:txBody>
      </p:sp>
      <p:sp>
        <p:nvSpPr>
          <p:cNvPr id="7" name="TextBox 6"/>
          <p:cNvSpPr txBox="1"/>
          <p:nvPr/>
        </p:nvSpPr>
        <p:spPr>
          <a:xfrm rot="16200000">
            <a:off x="66849" y="4163131"/>
            <a:ext cx="2938625" cy="523220"/>
          </a:xfrm>
          <a:prstGeom prst="rect">
            <a:avLst/>
          </a:prstGeom>
          <a:noFill/>
        </p:spPr>
        <p:txBody>
          <a:bodyPr wrap="none" rtlCol="0">
            <a:spAutoFit/>
          </a:bodyPr>
          <a:lstStyle/>
          <a:p>
            <a:r>
              <a:rPr lang="en-US" sz="2800" dirty="0" smtClean="0"/>
              <a:t>Demand Multiplier</a:t>
            </a:r>
            <a:endParaRPr lang="en-US" sz="2800" dirty="0"/>
          </a:p>
        </p:txBody>
      </p:sp>
      <p:cxnSp>
        <p:nvCxnSpPr>
          <p:cNvPr id="9" name="Straight Connector 8"/>
          <p:cNvCxnSpPr/>
          <p:nvPr/>
        </p:nvCxnSpPr>
        <p:spPr>
          <a:xfrm>
            <a:off x="2595399" y="4225868"/>
            <a:ext cx="7989764" cy="14397"/>
          </a:xfrm>
          <a:prstGeom prst="line">
            <a:avLst/>
          </a:prstGeom>
          <a:ln w="25400">
            <a:solidFill>
              <a:schemeClr val="accent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256579" y="3778600"/>
            <a:ext cx="2379161" cy="461665"/>
          </a:xfrm>
          <a:prstGeom prst="rect">
            <a:avLst/>
          </a:prstGeom>
          <a:noFill/>
        </p:spPr>
        <p:txBody>
          <a:bodyPr wrap="square" rtlCol="0">
            <a:spAutoFit/>
          </a:bodyPr>
          <a:lstStyle/>
          <a:p>
            <a:r>
              <a:rPr lang="en-US" sz="2400" b="1" dirty="0" smtClean="0"/>
              <a:t>Average demand</a:t>
            </a:r>
            <a:endParaRPr lang="en-US" sz="2400" b="1" dirty="0"/>
          </a:p>
        </p:txBody>
      </p:sp>
      <p:sp>
        <p:nvSpPr>
          <p:cNvPr id="11" name="TextBox 10"/>
          <p:cNvSpPr txBox="1"/>
          <p:nvPr/>
        </p:nvSpPr>
        <p:spPr>
          <a:xfrm>
            <a:off x="690715" y="1002151"/>
            <a:ext cx="11127659"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In steady-state you define a single demand usage (typically base demand) </a:t>
            </a:r>
          </a:p>
          <a:p>
            <a:pPr marL="285750" indent="-285750">
              <a:buFont typeface="Arial" panose="020B0604020202020204" pitchFamily="34" charset="0"/>
              <a:buChar char="•"/>
            </a:pPr>
            <a:r>
              <a:rPr lang="en-US" sz="2800" dirty="0" smtClean="0"/>
              <a:t>In EPS you define time varying demand patterns which are multipliers of the base demand</a:t>
            </a:r>
            <a:endParaRPr lang="en-US" sz="2800" dirty="0"/>
          </a:p>
        </p:txBody>
      </p:sp>
      <p:sp>
        <p:nvSpPr>
          <p:cNvPr id="3" name="Slide Number Placeholder 2"/>
          <p:cNvSpPr>
            <a:spLocks noGrp="1"/>
          </p:cNvSpPr>
          <p:nvPr>
            <p:ph type="sldNum" sz="quarter" idx="12"/>
          </p:nvPr>
        </p:nvSpPr>
        <p:spPr/>
        <p:txBody>
          <a:bodyPr/>
          <a:lstStyle/>
          <a:p>
            <a:fld id="{A729744C-CCF0-4117-A1F0-0A5519AE6DF7}" type="slidenum">
              <a:rPr lang="en-US" smtClean="0">
                <a:solidFill>
                  <a:prstClr val="black">
                    <a:tint val="75000"/>
                  </a:prstClr>
                </a:solidFill>
              </a:rPr>
              <a:pPr/>
              <a:t>4</a:t>
            </a:fld>
            <a:endParaRPr lang="en-US">
              <a:solidFill>
                <a:prstClr val="black">
                  <a:tint val="75000"/>
                </a:prstClr>
              </a:solidFill>
            </a:endParaRPr>
          </a:p>
        </p:txBody>
      </p:sp>
    </p:spTree>
    <p:extLst>
      <p:ext uri="{BB962C8B-B14F-4D97-AF65-F5344CB8AC3E}">
        <p14:creationId xmlns:p14="http://schemas.microsoft.com/office/powerpoint/2010/main" val="1853619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Oval 2" descr="25%"/>
          <p:cNvSpPr>
            <a:spLocks noChangeArrowheads="1"/>
          </p:cNvSpPr>
          <p:nvPr/>
        </p:nvSpPr>
        <p:spPr bwMode="auto">
          <a:xfrm>
            <a:off x="1674813" y="2025651"/>
            <a:ext cx="1041400" cy="1122363"/>
          </a:xfrm>
          <a:prstGeom prst="ellipse">
            <a:avLst/>
          </a:prstGeom>
          <a:pattFill prst="pct25">
            <a:fgClr>
              <a:srgbClr val="FAA4E3"/>
            </a:fgClr>
            <a:bgClr>
              <a:schemeClr val="bg1"/>
            </a:bgClr>
          </a:patt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651" name="Oval 3" descr="Divot"/>
          <p:cNvSpPr>
            <a:spLocks noChangeArrowheads="1"/>
          </p:cNvSpPr>
          <p:nvPr/>
        </p:nvSpPr>
        <p:spPr bwMode="auto">
          <a:xfrm rot="-598175">
            <a:off x="2130426" y="650876"/>
            <a:ext cx="3609975" cy="1685925"/>
          </a:xfrm>
          <a:prstGeom prst="ellipse">
            <a:avLst/>
          </a:prstGeom>
          <a:pattFill prst="divot">
            <a:fgClr>
              <a:schemeClr val="accent1"/>
            </a:fgClr>
            <a:bgClr>
              <a:schemeClr val="bg1"/>
            </a:bgClr>
          </a:pattFill>
          <a:ln w="2857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652" name="Freeform 4"/>
          <p:cNvSpPr>
            <a:spLocks/>
          </p:cNvSpPr>
          <p:nvPr/>
        </p:nvSpPr>
        <p:spPr bwMode="auto">
          <a:xfrm>
            <a:off x="2397125" y="1741488"/>
            <a:ext cx="501650" cy="355600"/>
          </a:xfrm>
          <a:custGeom>
            <a:avLst/>
            <a:gdLst>
              <a:gd name="T0" fmla="*/ 0 w 336"/>
              <a:gd name="T1" fmla="*/ 96 h 240"/>
              <a:gd name="T2" fmla="*/ 96 w 336"/>
              <a:gd name="T3" fmla="*/ 240 h 240"/>
              <a:gd name="T4" fmla="*/ 336 w 336"/>
              <a:gd name="T5" fmla="*/ 144 h 240"/>
              <a:gd name="T6" fmla="*/ 240 w 336"/>
              <a:gd name="T7" fmla="*/ 0 h 240"/>
              <a:gd name="T8" fmla="*/ 0 w 336"/>
              <a:gd name="T9" fmla="*/ 96 h 240"/>
            </a:gdLst>
            <a:ahLst/>
            <a:cxnLst>
              <a:cxn ang="0">
                <a:pos x="T0" y="T1"/>
              </a:cxn>
              <a:cxn ang="0">
                <a:pos x="T2" y="T3"/>
              </a:cxn>
              <a:cxn ang="0">
                <a:pos x="T4" y="T5"/>
              </a:cxn>
              <a:cxn ang="0">
                <a:pos x="T6" y="T7"/>
              </a:cxn>
              <a:cxn ang="0">
                <a:pos x="T8" y="T9"/>
              </a:cxn>
            </a:cxnLst>
            <a:rect l="0" t="0" r="r" b="b"/>
            <a:pathLst>
              <a:path w="336" h="240">
                <a:moveTo>
                  <a:pt x="0" y="96"/>
                </a:moveTo>
                <a:lnTo>
                  <a:pt x="96" y="240"/>
                </a:lnTo>
                <a:lnTo>
                  <a:pt x="336" y="144"/>
                </a:lnTo>
                <a:lnTo>
                  <a:pt x="240" y="0"/>
                </a:lnTo>
                <a:lnTo>
                  <a:pt x="0" y="96"/>
                </a:lnTo>
                <a:close/>
              </a:path>
            </a:pathLst>
          </a:cu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3653" name="Freeform 5"/>
          <p:cNvSpPr>
            <a:spLocks/>
          </p:cNvSpPr>
          <p:nvPr/>
        </p:nvSpPr>
        <p:spPr bwMode="auto">
          <a:xfrm>
            <a:off x="4187826" y="4375150"/>
            <a:ext cx="430213" cy="355600"/>
          </a:xfrm>
          <a:custGeom>
            <a:avLst/>
            <a:gdLst>
              <a:gd name="T0" fmla="*/ 240 w 288"/>
              <a:gd name="T1" fmla="*/ 0 h 240"/>
              <a:gd name="T2" fmla="*/ 0 w 288"/>
              <a:gd name="T3" fmla="*/ 96 h 240"/>
              <a:gd name="T4" fmla="*/ 48 w 288"/>
              <a:gd name="T5" fmla="*/ 240 h 240"/>
              <a:gd name="T6" fmla="*/ 288 w 288"/>
              <a:gd name="T7" fmla="*/ 144 h 240"/>
              <a:gd name="T8" fmla="*/ 240 w 288"/>
              <a:gd name="T9" fmla="*/ 0 h 240"/>
            </a:gdLst>
            <a:ahLst/>
            <a:cxnLst>
              <a:cxn ang="0">
                <a:pos x="T0" y="T1"/>
              </a:cxn>
              <a:cxn ang="0">
                <a:pos x="T2" y="T3"/>
              </a:cxn>
              <a:cxn ang="0">
                <a:pos x="T4" y="T5"/>
              </a:cxn>
              <a:cxn ang="0">
                <a:pos x="T6" y="T7"/>
              </a:cxn>
              <a:cxn ang="0">
                <a:pos x="T8" y="T9"/>
              </a:cxn>
            </a:cxnLst>
            <a:rect l="0" t="0" r="r" b="b"/>
            <a:pathLst>
              <a:path w="288" h="240">
                <a:moveTo>
                  <a:pt x="240" y="0"/>
                </a:moveTo>
                <a:lnTo>
                  <a:pt x="0" y="96"/>
                </a:lnTo>
                <a:lnTo>
                  <a:pt x="48" y="240"/>
                </a:lnTo>
                <a:lnTo>
                  <a:pt x="288" y="144"/>
                </a:lnTo>
                <a:lnTo>
                  <a:pt x="240" y="0"/>
                </a:lnTo>
                <a:close/>
              </a:path>
            </a:pathLst>
          </a:cu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3654" name="Rectangle 6"/>
          <p:cNvSpPr>
            <a:spLocks noChangeArrowheads="1"/>
          </p:cNvSpPr>
          <p:nvPr/>
        </p:nvSpPr>
        <p:spPr bwMode="auto">
          <a:xfrm>
            <a:off x="4462464" y="815976"/>
            <a:ext cx="758825" cy="696913"/>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655" name="Rectangle 7"/>
          <p:cNvSpPr>
            <a:spLocks noChangeArrowheads="1"/>
          </p:cNvSpPr>
          <p:nvPr/>
        </p:nvSpPr>
        <p:spPr bwMode="auto">
          <a:xfrm>
            <a:off x="8486776" y="3306763"/>
            <a:ext cx="1431925" cy="13525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656" name="Freeform 8"/>
          <p:cNvSpPr>
            <a:spLocks/>
          </p:cNvSpPr>
          <p:nvPr/>
        </p:nvSpPr>
        <p:spPr bwMode="auto">
          <a:xfrm>
            <a:off x="6194425" y="4089401"/>
            <a:ext cx="2292350" cy="1495425"/>
          </a:xfrm>
          <a:custGeom>
            <a:avLst/>
            <a:gdLst>
              <a:gd name="T0" fmla="*/ 48 w 1536"/>
              <a:gd name="T1" fmla="*/ 288 h 1008"/>
              <a:gd name="T2" fmla="*/ 48 w 1536"/>
              <a:gd name="T3" fmla="*/ 1008 h 1008"/>
              <a:gd name="T4" fmla="*/ 1536 w 1536"/>
              <a:gd name="T5" fmla="*/ 1008 h 1008"/>
              <a:gd name="T6" fmla="*/ 1536 w 1536"/>
              <a:gd name="T7" fmla="*/ 384 h 1008"/>
              <a:gd name="T8" fmla="*/ 768 w 1536"/>
              <a:gd name="T9" fmla="*/ 384 h 1008"/>
              <a:gd name="T10" fmla="*/ 624 w 1536"/>
              <a:gd name="T11" fmla="*/ 0 h 1008"/>
              <a:gd name="T12" fmla="*/ 0 w 1536"/>
              <a:gd name="T13" fmla="*/ 96 h 1008"/>
              <a:gd name="T14" fmla="*/ 48 w 1536"/>
              <a:gd name="T15" fmla="*/ 288 h 10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6" h="1008">
                <a:moveTo>
                  <a:pt x="48" y="288"/>
                </a:moveTo>
                <a:lnTo>
                  <a:pt x="48" y="1008"/>
                </a:lnTo>
                <a:lnTo>
                  <a:pt x="1536" y="1008"/>
                </a:lnTo>
                <a:lnTo>
                  <a:pt x="1536" y="384"/>
                </a:lnTo>
                <a:lnTo>
                  <a:pt x="768" y="384"/>
                </a:lnTo>
                <a:lnTo>
                  <a:pt x="624" y="0"/>
                </a:lnTo>
                <a:lnTo>
                  <a:pt x="0" y="96"/>
                </a:lnTo>
                <a:lnTo>
                  <a:pt x="48" y="288"/>
                </a:lnTo>
                <a:close/>
              </a:path>
            </a:pathLst>
          </a:cu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3657" name="Freeform 9"/>
          <p:cNvSpPr>
            <a:spLocks/>
          </p:cNvSpPr>
          <p:nvPr/>
        </p:nvSpPr>
        <p:spPr bwMode="auto">
          <a:xfrm>
            <a:off x="4832351" y="1882775"/>
            <a:ext cx="2651125" cy="2349500"/>
          </a:xfrm>
          <a:custGeom>
            <a:avLst/>
            <a:gdLst>
              <a:gd name="T0" fmla="*/ 288 w 1776"/>
              <a:gd name="T1" fmla="*/ 1344 h 1584"/>
              <a:gd name="T2" fmla="*/ 192 w 1776"/>
              <a:gd name="T3" fmla="*/ 864 h 1584"/>
              <a:gd name="T4" fmla="*/ 528 w 1776"/>
              <a:gd name="T5" fmla="*/ 864 h 1584"/>
              <a:gd name="T6" fmla="*/ 528 w 1776"/>
              <a:gd name="T7" fmla="*/ 672 h 1584"/>
              <a:gd name="T8" fmla="*/ 144 w 1776"/>
              <a:gd name="T9" fmla="*/ 672 h 1584"/>
              <a:gd name="T10" fmla="*/ 0 w 1776"/>
              <a:gd name="T11" fmla="*/ 288 h 1584"/>
              <a:gd name="T12" fmla="*/ 1680 w 1776"/>
              <a:gd name="T13" fmla="*/ 0 h 1584"/>
              <a:gd name="T14" fmla="*/ 1776 w 1776"/>
              <a:gd name="T15" fmla="*/ 528 h 1584"/>
              <a:gd name="T16" fmla="*/ 1392 w 1776"/>
              <a:gd name="T17" fmla="*/ 1200 h 1584"/>
              <a:gd name="T18" fmla="*/ 1536 w 1776"/>
              <a:gd name="T19" fmla="*/ 1488 h 1584"/>
              <a:gd name="T20" fmla="*/ 912 w 1776"/>
              <a:gd name="T21" fmla="*/ 1584 h 1584"/>
              <a:gd name="T22" fmla="*/ 720 w 1776"/>
              <a:gd name="T23" fmla="*/ 1344 h 1584"/>
              <a:gd name="T24" fmla="*/ 288 w 1776"/>
              <a:gd name="T25" fmla="*/ 1344 h 1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6" h="1584">
                <a:moveTo>
                  <a:pt x="288" y="1344"/>
                </a:moveTo>
                <a:lnTo>
                  <a:pt x="192" y="864"/>
                </a:lnTo>
                <a:lnTo>
                  <a:pt x="528" y="864"/>
                </a:lnTo>
                <a:lnTo>
                  <a:pt x="528" y="672"/>
                </a:lnTo>
                <a:lnTo>
                  <a:pt x="144" y="672"/>
                </a:lnTo>
                <a:lnTo>
                  <a:pt x="0" y="288"/>
                </a:lnTo>
                <a:lnTo>
                  <a:pt x="1680" y="0"/>
                </a:lnTo>
                <a:lnTo>
                  <a:pt x="1776" y="528"/>
                </a:lnTo>
                <a:lnTo>
                  <a:pt x="1392" y="1200"/>
                </a:lnTo>
                <a:lnTo>
                  <a:pt x="1536" y="1488"/>
                </a:lnTo>
                <a:lnTo>
                  <a:pt x="912" y="1584"/>
                </a:lnTo>
                <a:lnTo>
                  <a:pt x="720" y="1344"/>
                </a:lnTo>
                <a:lnTo>
                  <a:pt x="288" y="1344"/>
                </a:lnTo>
                <a:close/>
              </a:path>
            </a:pathLst>
          </a:cu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3658" name="Rectangle 10"/>
          <p:cNvSpPr>
            <a:spLocks noChangeArrowheads="1"/>
          </p:cNvSpPr>
          <p:nvPr/>
        </p:nvSpPr>
        <p:spPr bwMode="auto">
          <a:xfrm>
            <a:off x="4859338" y="2840039"/>
            <a:ext cx="1046162" cy="35877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659" name="Rectangle 11"/>
          <p:cNvSpPr>
            <a:spLocks noChangeArrowheads="1"/>
          </p:cNvSpPr>
          <p:nvPr/>
        </p:nvSpPr>
        <p:spPr bwMode="auto">
          <a:xfrm>
            <a:off x="1970089" y="2409825"/>
            <a:ext cx="534987" cy="393700"/>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660" name="Freeform 12"/>
          <p:cNvSpPr>
            <a:spLocks/>
          </p:cNvSpPr>
          <p:nvPr/>
        </p:nvSpPr>
        <p:spPr bwMode="auto">
          <a:xfrm>
            <a:off x="5262563" y="3876676"/>
            <a:ext cx="1003300" cy="639763"/>
          </a:xfrm>
          <a:custGeom>
            <a:avLst/>
            <a:gdLst>
              <a:gd name="T0" fmla="*/ 0 w 672"/>
              <a:gd name="T1" fmla="*/ 288 h 432"/>
              <a:gd name="T2" fmla="*/ 0 w 672"/>
              <a:gd name="T3" fmla="*/ 0 h 432"/>
              <a:gd name="T4" fmla="*/ 432 w 672"/>
              <a:gd name="T5" fmla="*/ 0 h 432"/>
              <a:gd name="T6" fmla="*/ 624 w 672"/>
              <a:gd name="T7" fmla="*/ 240 h 432"/>
              <a:gd name="T8" fmla="*/ 672 w 672"/>
              <a:gd name="T9" fmla="*/ 432 h 432"/>
              <a:gd name="T10" fmla="*/ 0 w 672"/>
              <a:gd name="T11" fmla="*/ 432 h 432"/>
              <a:gd name="T12" fmla="*/ 0 w 672"/>
              <a:gd name="T13" fmla="*/ 288 h 432"/>
            </a:gdLst>
            <a:ahLst/>
            <a:cxnLst>
              <a:cxn ang="0">
                <a:pos x="T0" y="T1"/>
              </a:cxn>
              <a:cxn ang="0">
                <a:pos x="T2" y="T3"/>
              </a:cxn>
              <a:cxn ang="0">
                <a:pos x="T4" y="T5"/>
              </a:cxn>
              <a:cxn ang="0">
                <a:pos x="T6" y="T7"/>
              </a:cxn>
              <a:cxn ang="0">
                <a:pos x="T8" y="T9"/>
              </a:cxn>
              <a:cxn ang="0">
                <a:pos x="T10" y="T11"/>
              </a:cxn>
              <a:cxn ang="0">
                <a:pos x="T12" y="T13"/>
              </a:cxn>
            </a:cxnLst>
            <a:rect l="0" t="0" r="r" b="b"/>
            <a:pathLst>
              <a:path w="672" h="432">
                <a:moveTo>
                  <a:pt x="0" y="288"/>
                </a:moveTo>
                <a:lnTo>
                  <a:pt x="0" y="0"/>
                </a:lnTo>
                <a:lnTo>
                  <a:pt x="432" y="0"/>
                </a:lnTo>
                <a:lnTo>
                  <a:pt x="624" y="240"/>
                </a:lnTo>
                <a:lnTo>
                  <a:pt x="672" y="432"/>
                </a:lnTo>
                <a:lnTo>
                  <a:pt x="0" y="432"/>
                </a:lnTo>
                <a:lnTo>
                  <a:pt x="0" y="288"/>
                </a:lnTo>
                <a:close/>
              </a:path>
            </a:pathLst>
          </a:custGeom>
          <a:solidFill>
            <a:srgbClr val="CC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3661" name="Freeform 13"/>
          <p:cNvSpPr>
            <a:spLocks/>
          </p:cNvSpPr>
          <p:nvPr/>
        </p:nvSpPr>
        <p:spPr bwMode="auto">
          <a:xfrm>
            <a:off x="4546601" y="4303713"/>
            <a:ext cx="715963" cy="284162"/>
          </a:xfrm>
          <a:custGeom>
            <a:avLst/>
            <a:gdLst>
              <a:gd name="T0" fmla="*/ 48 w 480"/>
              <a:gd name="T1" fmla="*/ 192 h 192"/>
              <a:gd name="T2" fmla="*/ 240 w 480"/>
              <a:gd name="T3" fmla="*/ 144 h 192"/>
              <a:gd name="T4" fmla="*/ 480 w 480"/>
              <a:gd name="T5" fmla="*/ 144 h 192"/>
              <a:gd name="T6" fmla="*/ 480 w 480"/>
              <a:gd name="T7" fmla="*/ 0 h 192"/>
              <a:gd name="T8" fmla="*/ 144 w 480"/>
              <a:gd name="T9" fmla="*/ 0 h 192"/>
              <a:gd name="T10" fmla="*/ 0 w 480"/>
              <a:gd name="T11" fmla="*/ 48 h 192"/>
              <a:gd name="T12" fmla="*/ 48 w 480"/>
              <a:gd name="T13" fmla="*/ 192 h 192"/>
            </a:gdLst>
            <a:ahLst/>
            <a:cxnLst>
              <a:cxn ang="0">
                <a:pos x="T0" y="T1"/>
              </a:cxn>
              <a:cxn ang="0">
                <a:pos x="T2" y="T3"/>
              </a:cxn>
              <a:cxn ang="0">
                <a:pos x="T4" y="T5"/>
              </a:cxn>
              <a:cxn ang="0">
                <a:pos x="T6" y="T7"/>
              </a:cxn>
              <a:cxn ang="0">
                <a:pos x="T8" y="T9"/>
              </a:cxn>
              <a:cxn ang="0">
                <a:pos x="T10" y="T11"/>
              </a:cxn>
              <a:cxn ang="0">
                <a:pos x="T12" y="T13"/>
              </a:cxn>
            </a:cxnLst>
            <a:rect l="0" t="0" r="r" b="b"/>
            <a:pathLst>
              <a:path w="480" h="192">
                <a:moveTo>
                  <a:pt x="48" y="192"/>
                </a:moveTo>
                <a:lnTo>
                  <a:pt x="240" y="144"/>
                </a:lnTo>
                <a:lnTo>
                  <a:pt x="480" y="144"/>
                </a:lnTo>
                <a:lnTo>
                  <a:pt x="480" y="0"/>
                </a:lnTo>
                <a:lnTo>
                  <a:pt x="144" y="0"/>
                </a:lnTo>
                <a:lnTo>
                  <a:pt x="0" y="48"/>
                </a:lnTo>
                <a:lnTo>
                  <a:pt x="48" y="192"/>
                </a:lnTo>
                <a:close/>
              </a:path>
            </a:pathLst>
          </a:cu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3662" name="AutoShape 14"/>
          <p:cNvSpPr>
            <a:spLocks noChangeArrowheads="1"/>
          </p:cNvSpPr>
          <p:nvPr/>
        </p:nvSpPr>
        <p:spPr bwMode="auto">
          <a:xfrm>
            <a:off x="4403726" y="4659313"/>
            <a:ext cx="930275" cy="569912"/>
          </a:xfrm>
          <a:prstGeom prst="roundRect">
            <a:avLst>
              <a:gd name="adj" fmla="val 16667"/>
            </a:avLst>
          </a:prstGeom>
          <a:solidFill>
            <a:srgbClr val="FF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663" name="Rectangle 15"/>
          <p:cNvSpPr>
            <a:spLocks noChangeArrowheads="1"/>
          </p:cNvSpPr>
          <p:nvPr/>
        </p:nvSpPr>
        <p:spPr bwMode="auto">
          <a:xfrm>
            <a:off x="3198813" y="4168776"/>
            <a:ext cx="793750" cy="4984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664" name="Freeform 16"/>
          <p:cNvSpPr>
            <a:spLocks/>
          </p:cNvSpPr>
          <p:nvPr/>
        </p:nvSpPr>
        <p:spPr bwMode="auto">
          <a:xfrm>
            <a:off x="7070725" y="4845051"/>
            <a:ext cx="2673350" cy="798513"/>
          </a:xfrm>
          <a:custGeom>
            <a:avLst/>
            <a:gdLst>
              <a:gd name="T0" fmla="*/ 253 w 253"/>
              <a:gd name="T1" fmla="*/ 76 h 76"/>
              <a:gd name="T2" fmla="*/ 153 w 253"/>
              <a:gd name="T3" fmla="*/ 7 h 76"/>
              <a:gd name="T4" fmla="*/ 84 w 253"/>
              <a:gd name="T5" fmla="*/ 7 h 76"/>
              <a:gd name="T6" fmla="*/ 41 w 253"/>
              <a:gd name="T7" fmla="*/ 4 h 76"/>
              <a:gd name="T8" fmla="*/ 0 w 253"/>
              <a:gd name="T9" fmla="*/ 0 h 76"/>
            </a:gdLst>
            <a:ahLst/>
            <a:cxnLst>
              <a:cxn ang="0">
                <a:pos x="T0" y="T1"/>
              </a:cxn>
              <a:cxn ang="0">
                <a:pos x="T2" y="T3"/>
              </a:cxn>
              <a:cxn ang="0">
                <a:pos x="T4" y="T5"/>
              </a:cxn>
              <a:cxn ang="0">
                <a:pos x="T6" y="T7"/>
              </a:cxn>
              <a:cxn ang="0">
                <a:pos x="T8" y="T9"/>
              </a:cxn>
            </a:cxnLst>
            <a:rect l="0" t="0" r="r" b="b"/>
            <a:pathLst>
              <a:path w="253" h="76">
                <a:moveTo>
                  <a:pt x="253" y="76"/>
                </a:moveTo>
                <a:lnTo>
                  <a:pt x="153" y="7"/>
                </a:lnTo>
                <a:lnTo>
                  <a:pt x="84" y="7"/>
                </a:lnTo>
                <a:lnTo>
                  <a:pt x="41" y="4"/>
                </a:lnTo>
                <a:lnTo>
                  <a:pt x="0" y="0"/>
                </a:lnTo>
              </a:path>
            </a:pathLst>
          </a:custGeom>
          <a:noFill/>
          <a:ln w="333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3665" name="Freeform 17"/>
          <p:cNvSpPr>
            <a:spLocks/>
          </p:cNvSpPr>
          <p:nvPr/>
        </p:nvSpPr>
        <p:spPr bwMode="auto">
          <a:xfrm>
            <a:off x="7958139" y="4919664"/>
            <a:ext cx="20637" cy="473075"/>
          </a:xfrm>
          <a:custGeom>
            <a:avLst/>
            <a:gdLst>
              <a:gd name="T0" fmla="*/ 0 w 2"/>
              <a:gd name="T1" fmla="*/ 0 h 45"/>
              <a:gd name="T2" fmla="*/ 2 w 2"/>
              <a:gd name="T3" fmla="*/ 23 h 45"/>
              <a:gd name="T4" fmla="*/ 2 w 2"/>
              <a:gd name="T5" fmla="*/ 45 h 45"/>
            </a:gdLst>
            <a:ahLst/>
            <a:cxnLst>
              <a:cxn ang="0">
                <a:pos x="T0" y="T1"/>
              </a:cxn>
              <a:cxn ang="0">
                <a:pos x="T2" y="T3"/>
              </a:cxn>
              <a:cxn ang="0">
                <a:pos x="T4" y="T5"/>
              </a:cxn>
            </a:cxnLst>
            <a:rect l="0" t="0" r="r" b="b"/>
            <a:pathLst>
              <a:path w="2" h="45">
                <a:moveTo>
                  <a:pt x="0" y="0"/>
                </a:moveTo>
                <a:lnTo>
                  <a:pt x="2" y="23"/>
                </a:lnTo>
                <a:lnTo>
                  <a:pt x="2" y="45"/>
                </a:lnTo>
              </a:path>
            </a:pathLst>
          </a:custGeom>
          <a:noFill/>
          <a:ln w="333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3666" name="Freeform 18"/>
          <p:cNvSpPr>
            <a:spLocks/>
          </p:cNvSpPr>
          <p:nvPr/>
        </p:nvSpPr>
        <p:spPr bwMode="auto">
          <a:xfrm>
            <a:off x="7080251" y="5129213"/>
            <a:ext cx="898525" cy="31750"/>
          </a:xfrm>
          <a:custGeom>
            <a:avLst/>
            <a:gdLst>
              <a:gd name="T0" fmla="*/ 85 w 85"/>
              <a:gd name="T1" fmla="*/ 3 h 3"/>
              <a:gd name="T2" fmla="*/ 40 w 85"/>
              <a:gd name="T3" fmla="*/ 2 h 3"/>
              <a:gd name="T4" fmla="*/ 0 w 85"/>
              <a:gd name="T5" fmla="*/ 0 h 3"/>
            </a:gdLst>
            <a:ahLst/>
            <a:cxnLst>
              <a:cxn ang="0">
                <a:pos x="T0" y="T1"/>
              </a:cxn>
              <a:cxn ang="0">
                <a:pos x="T2" y="T3"/>
              </a:cxn>
              <a:cxn ang="0">
                <a:pos x="T4" y="T5"/>
              </a:cxn>
            </a:cxnLst>
            <a:rect l="0" t="0" r="r" b="b"/>
            <a:pathLst>
              <a:path w="85" h="3">
                <a:moveTo>
                  <a:pt x="85" y="3"/>
                </a:moveTo>
                <a:lnTo>
                  <a:pt x="40" y="2"/>
                </a:lnTo>
                <a:lnTo>
                  <a:pt x="0" y="0"/>
                </a:lnTo>
              </a:path>
            </a:pathLst>
          </a:custGeom>
          <a:noFill/>
          <a:ln w="333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3667" name="Freeform 19"/>
          <p:cNvSpPr>
            <a:spLocks/>
          </p:cNvSpPr>
          <p:nvPr/>
        </p:nvSpPr>
        <p:spPr bwMode="auto">
          <a:xfrm>
            <a:off x="7070725" y="4845050"/>
            <a:ext cx="908050" cy="547688"/>
          </a:xfrm>
          <a:custGeom>
            <a:avLst/>
            <a:gdLst>
              <a:gd name="T0" fmla="*/ 0 w 86"/>
              <a:gd name="T1" fmla="*/ 0 h 52"/>
              <a:gd name="T2" fmla="*/ 1 w 86"/>
              <a:gd name="T3" fmla="*/ 27 h 52"/>
              <a:gd name="T4" fmla="*/ 1 w 86"/>
              <a:gd name="T5" fmla="*/ 51 h 52"/>
              <a:gd name="T6" fmla="*/ 41 w 86"/>
              <a:gd name="T7" fmla="*/ 52 h 52"/>
              <a:gd name="T8" fmla="*/ 86 w 86"/>
              <a:gd name="T9" fmla="*/ 52 h 52"/>
            </a:gdLst>
            <a:ahLst/>
            <a:cxnLst>
              <a:cxn ang="0">
                <a:pos x="T0" y="T1"/>
              </a:cxn>
              <a:cxn ang="0">
                <a:pos x="T2" y="T3"/>
              </a:cxn>
              <a:cxn ang="0">
                <a:pos x="T4" y="T5"/>
              </a:cxn>
              <a:cxn ang="0">
                <a:pos x="T6" y="T7"/>
              </a:cxn>
              <a:cxn ang="0">
                <a:pos x="T8" y="T9"/>
              </a:cxn>
            </a:cxnLst>
            <a:rect l="0" t="0" r="r" b="b"/>
            <a:pathLst>
              <a:path w="86" h="52">
                <a:moveTo>
                  <a:pt x="0" y="0"/>
                </a:moveTo>
                <a:lnTo>
                  <a:pt x="1" y="27"/>
                </a:lnTo>
                <a:lnTo>
                  <a:pt x="1" y="51"/>
                </a:lnTo>
                <a:lnTo>
                  <a:pt x="41" y="52"/>
                </a:lnTo>
                <a:lnTo>
                  <a:pt x="86" y="52"/>
                </a:lnTo>
              </a:path>
            </a:pathLst>
          </a:custGeom>
          <a:noFill/>
          <a:ln w="333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3668" name="Freeform 20"/>
          <p:cNvSpPr>
            <a:spLocks/>
          </p:cNvSpPr>
          <p:nvPr/>
        </p:nvSpPr>
        <p:spPr bwMode="auto">
          <a:xfrm>
            <a:off x="7502525" y="4887914"/>
            <a:ext cx="1588" cy="504825"/>
          </a:xfrm>
          <a:custGeom>
            <a:avLst/>
            <a:gdLst>
              <a:gd name="T0" fmla="*/ 48 h 48"/>
              <a:gd name="T1" fmla="*/ 25 h 48"/>
              <a:gd name="T2" fmla="*/ 0 h 48"/>
            </a:gdLst>
            <a:ahLst/>
            <a:cxnLst>
              <a:cxn ang="0">
                <a:pos x="0" y="T0"/>
              </a:cxn>
              <a:cxn ang="0">
                <a:pos x="0" y="T1"/>
              </a:cxn>
              <a:cxn ang="0">
                <a:pos x="0" y="T2"/>
              </a:cxn>
            </a:cxnLst>
            <a:rect l="0" t="0" r="r" b="b"/>
            <a:pathLst>
              <a:path h="48">
                <a:moveTo>
                  <a:pt x="0" y="48"/>
                </a:moveTo>
                <a:lnTo>
                  <a:pt x="0" y="25"/>
                </a:lnTo>
                <a:lnTo>
                  <a:pt x="0" y="0"/>
                </a:lnTo>
              </a:path>
            </a:pathLst>
          </a:custGeom>
          <a:noFill/>
          <a:ln w="333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3669" name="Line 21"/>
          <p:cNvSpPr>
            <a:spLocks noChangeShapeType="1"/>
          </p:cNvSpPr>
          <p:nvPr/>
        </p:nvSpPr>
        <p:spPr bwMode="auto">
          <a:xfrm flipH="1">
            <a:off x="6411914" y="5129214"/>
            <a:ext cx="668337" cy="7937"/>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3670" name="Freeform 22"/>
          <p:cNvSpPr>
            <a:spLocks/>
          </p:cNvSpPr>
          <p:nvPr/>
        </p:nvSpPr>
        <p:spPr bwMode="auto">
          <a:xfrm>
            <a:off x="6043613" y="4003676"/>
            <a:ext cx="1027112" cy="841375"/>
          </a:xfrm>
          <a:custGeom>
            <a:avLst/>
            <a:gdLst>
              <a:gd name="T0" fmla="*/ 97 w 97"/>
              <a:gd name="T1" fmla="*/ 80 h 80"/>
              <a:gd name="T2" fmla="*/ 40 w 97"/>
              <a:gd name="T3" fmla="*/ 38 h 80"/>
              <a:gd name="T4" fmla="*/ 0 w 97"/>
              <a:gd name="T5" fmla="*/ 35 h 80"/>
              <a:gd name="T6" fmla="*/ 20 w 97"/>
              <a:gd name="T7" fmla="*/ 0 h 80"/>
            </a:gdLst>
            <a:ahLst/>
            <a:cxnLst>
              <a:cxn ang="0">
                <a:pos x="T0" y="T1"/>
              </a:cxn>
              <a:cxn ang="0">
                <a:pos x="T2" y="T3"/>
              </a:cxn>
              <a:cxn ang="0">
                <a:pos x="T4" y="T5"/>
              </a:cxn>
              <a:cxn ang="0">
                <a:pos x="T6" y="T7"/>
              </a:cxn>
            </a:cxnLst>
            <a:rect l="0" t="0" r="r" b="b"/>
            <a:pathLst>
              <a:path w="97" h="80">
                <a:moveTo>
                  <a:pt x="97" y="80"/>
                </a:moveTo>
                <a:lnTo>
                  <a:pt x="40" y="38"/>
                </a:lnTo>
                <a:lnTo>
                  <a:pt x="0" y="35"/>
                </a:lnTo>
                <a:lnTo>
                  <a:pt x="20" y="0"/>
                </a:lnTo>
              </a:path>
            </a:pathLst>
          </a:custGeom>
          <a:noFill/>
          <a:ln w="333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3671" name="Line 23"/>
          <p:cNvSpPr>
            <a:spLocks noChangeShapeType="1"/>
          </p:cNvSpPr>
          <p:nvPr/>
        </p:nvSpPr>
        <p:spPr bwMode="auto">
          <a:xfrm flipH="1" flipV="1">
            <a:off x="6254751" y="4003676"/>
            <a:ext cx="212725" cy="398463"/>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3672" name="Freeform 24"/>
          <p:cNvSpPr>
            <a:spLocks/>
          </p:cNvSpPr>
          <p:nvPr/>
        </p:nvSpPr>
        <p:spPr bwMode="auto">
          <a:xfrm>
            <a:off x="5441951" y="3721100"/>
            <a:ext cx="601663" cy="681038"/>
          </a:xfrm>
          <a:custGeom>
            <a:avLst/>
            <a:gdLst>
              <a:gd name="T0" fmla="*/ 57 w 57"/>
              <a:gd name="T1" fmla="*/ 62 h 65"/>
              <a:gd name="T2" fmla="*/ 32 w 57"/>
              <a:gd name="T3" fmla="*/ 62 h 65"/>
              <a:gd name="T4" fmla="*/ 4 w 57"/>
              <a:gd name="T5" fmla="*/ 65 h 65"/>
              <a:gd name="T6" fmla="*/ 4 w 57"/>
              <a:gd name="T7" fmla="*/ 31 h 65"/>
              <a:gd name="T8" fmla="*/ 0 w 57"/>
              <a:gd name="T9" fmla="*/ 0 h 65"/>
              <a:gd name="T10" fmla="*/ 33 w 57"/>
              <a:gd name="T11" fmla="*/ 0 h 65"/>
              <a:gd name="T12" fmla="*/ 33 w 57"/>
              <a:gd name="T13" fmla="*/ 30 h 65"/>
              <a:gd name="T14" fmla="*/ 32 w 57"/>
              <a:gd name="T15" fmla="*/ 62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65">
                <a:moveTo>
                  <a:pt x="57" y="62"/>
                </a:moveTo>
                <a:lnTo>
                  <a:pt x="32" y="62"/>
                </a:lnTo>
                <a:lnTo>
                  <a:pt x="4" y="65"/>
                </a:lnTo>
                <a:lnTo>
                  <a:pt x="4" y="31"/>
                </a:lnTo>
                <a:lnTo>
                  <a:pt x="0" y="0"/>
                </a:lnTo>
                <a:lnTo>
                  <a:pt x="33" y="0"/>
                </a:lnTo>
                <a:lnTo>
                  <a:pt x="33" y="30"/>
                </a:lnTo>
                <a:lnTo>
                  <a:pt x="32" y="62"/>
                </a:lnTo>
              </a:path>
            </a:pathLst>
          </a:custGeom>
          <a:noFill/>
          <a:ln w="333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3673" name="Freeform 25"/>
          <p:cNvSpPr>
            <a:spLocks/>
          </p:cNvSpPr>
          <p:nvPr/>
        </p:nvSpPr>
        <p:spPr bwMode="auto">
          <a:xfrm>
            <a:off x="5483226" y="4003676"/>
            <a:ext cx="771525" cy="41275"/>
          </a:xfrm>
          <a:custGeom>
            <a:avLst/>
            <a:gdLst>
              <a:gd name="T0" fmla="*/ 0 w 73"/>
              <a:gd name="T1" fmla="*/ 4 h 4"/>
              <a:gd name="T2" fmla="*/ 29 w 73"/>
              <a:gd name="T3" fmla="*/ 3 h 4"/>
              <a:gd name="T4" fmla="*/ 73 w 73"/>
              <a:gd name="T5" fmla="*/ 0 h 4"/>
            </a:gdLst>
            <a:ahLst/>
            <a:cxnLst>
              <a:cxn ang="0">
                <a:pos x="T0" y="T1"/>
              </a:cxn>
              <a:cxn ang="0">
                <a:pos x="T2" y="T3"/>
              </a:cxn>
              <a:cxn ang="0">
                <a:pos x="T4" y="T5"/>
              </a:cxn>
            </a:cxnLst>
            <a:rect l="0" t="0" r="r" b="b"/>
            <a:pathLst>
              <a:path w="73" h="4">
                <a:moveTo>
                  <a:pt x="0" y="4"/>
                </a:moveTo>
                <a:lnTo>
                  <a:pt x="29" y="3"/>
                </a:lnTo>
                <a:lnTo>
                  <a:pt x="73" y="0"/>
                </a:lnTo>
              </a:path>
            </a:pathLst>
          </a:custGeom>
          <a:noFill/>
          <a:ln w="333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3674" name="Freeform 26"/>
          <p:cNvSpPr>
            <a:spLocks/>
          </p:cNvSpPr>
          <p:nvPr/>
        </p:nvSpPr>
        <p:spPr bwMode="auto">
          <a:xfrm>
            <a:off x="3187700" y="4991101"/>
            <a:ext cx="520700" cy="138113"/>
          </a:xfrm>
          <a:custGeom>
            <a:avLst/>
            <a:gdLst>
              <a:gd name="T0" fmla="*/ 0 w 49"/>
              <a:gd name="T1" fmla="*/ 13 h 13"/>
              <a:gd name="T2" fmla="*/ 49 w 49"/>
              <a:gd name="T3" fmla="*/ 0 h 13"/>
              <a:gd name="T4" fmla="*/ 48 w 49"/>
              <a:gd name="T5" fmla="*/ 9 h 13"/>
            </a:gdLst>
            <a:ahLst/>
            <a:cxnLst>
              <a:cxn ang="0">
                <a:pos x="T0" y="T1"/>
              </a:cxn>
              <a:cxn ang="0">
                <a:pos x="T2" y="T3"/>
              </a:cxn>
              <a:cxn ang="0">
                <a:pos x="T4" y="T5"/>
              </a:cxn>
            </a:cxnLst>
            <a:rect l="0" t="0" r="r" b="b"/>
            <a:pathLst>
              <a:path w="49" h="13">
                <a:moveTo>
                  <a:pt x="0" y="13"/>
                </a:moveTo>
                <a:lnTo>
                  <a:pt x="49" y="0"/>
                </a:lnTo>
                <a:lnTo>
                  <a:pt x="48" y="9"/>
                </a:lnTo>
              </a:path>
            </a:pathLst>
          </a:custGeom>
          <a:noFill/>
          <a:ln w="333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3675" name="Line 27"/>
          <p:cNvSpPr>
            <a:spLocks noChangeShapeType="1"/>
          </p:cNvSpPr>
          <p:nvPr/>
        </p:nvSpPr>
        <p:spPr bwMode="auto">
          <a:xfrm flipV="1">
            <a:off x="3708401" y="4645026"/>
            <a:ext cx="422275" cy="346075"/>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3676" name="Freeform 28"/>
          <p:cNvSpPr>
            <a:spLocks/>
          </p:cNvSpPr>
          <p:nvPr/>
        </p:nvSpPr>
        <p:spPr bwMode="auto">
          <a:xfrm>
            <a:off x="3400425" y="4487864"/>
            <a:ext cx="433388" cy="1587"/>
          </a:xfrm>
          <a:custGeom>
            <a:avLst/>
            <a:gdLst>
              <a:gd name="T0" fmla="*/ 41 w 41"/>
              <a:gd name="T1" fmla="*/ 20 w 41"/>
              <a:gd name="T2" fmla="*/ 0 w 41"/>
            </a:gdLst>
            <a:ahLst/>
            <a:cxnLst>
              <a:cxn ang="0">
                <a:pos x="T0" y="0"/>
              </a:cxn>
              <a:cxn ang="0">
                <a:pos x="T1" y="0"/>
              </a:cxn>
              <a:cxn ang="0">
                <a:pos x="T2" y="0"/>
              </a:cxn>
            </a:cxnLst>
            <a:rect l="0" t="0" r="r" b="b"/>
            <a:pathLst>
              <a:path w="41">
                <a:moveTo>
                  <a:pt x="41" y="0"/>
                </a:moveTo>
                <a:lnTo>
                  <a:pt x="20" y="0"/>
                </a:lnTo>
                <a:lnTo>
                  <a:pt x="0" y="0"/>
                </a:lnTo>
              </a:path>
            </a:pathLst>
          </a:custGeom>
          <a:noFill/>
          <a:ln w="333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3677" name="Line 29"/>
          <p:cNvSpPr>
            <a:spLocks noChangeShapeType="1"/>
          </p:cNvSpPr>
          <p:nvPr/>
        </p:nvSpPr>
        <p:spPr bwMode="auto">
          <a:xfrm>
            <a:off x="3400425" y="4351339"/>
            <a:ext cx="1588" cy="136525"/>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3678" name="Freeform 30"/>
          <p:cNvSpPr>
            <a:spLocks/>
          </p:cNvSpPr>
          <p:nvPr/>
        </p:nvSpPr>
        <p:spPr bwMode="auto">
          <a:xfrm>
            <a:off x="3400425" y="4351339"/>
            <a:ext cx="2082800" cy="293687"/>
          </a:xfrm>
          <a:custGeom>
            <a:avLst/>
            <a:gdLst>
              <a:gd name="T0" fmla="*/ 0 w 197"/>
              <a:gd name="T1" fmla="*/ 0 h 28"/>
              <a:gd name="T2" fmla="*/ 21 w 197"/>
              <a:gd name="T3" fmla="*/ 0 h 28"/>
              <a:gd name="T4" fmla="*/ 41 w 197"/>
              <a:gd name="T5" fmla="*/ 0 h 28"/>
              <a:gd name="T6" fmla="*/ 41 w 197"/>
              <a:gd name="T7" fmla="*/ 13 h 28"/>
              <a:gd name="T8" fmla="*/ 69 w 197"/>
              <a:gd name="T9" fmla="*/ 28 h 28"/>
              <a:gd name="T10" fmla="*/ 128 w 197"/>
              <a:gd name="T11" fmla="*/ 10 h 28"/>
              <a:gd name="T12" fmla="*/ 197 w 197"/>
              <a:gd name="T13" fmla="*/ 5 h 28"/>
            </a:gdLst>
            <a:ahLst/>
            <a:cxnLst>
              <a:cxn ang="0">
                <a:pos x="T0" y="T1"/>
              </a:cxn>
              <a:cxn ang="0">
                <a:pos x="T2" y="T3"/>
              </a:cxn>
              <a:cxn ang="0">
                <a:pos x="T4" y="T5"/>
              </a:cxn>
              <a:cxn ang="0">
                <a:pos x="T6" y="T7"/>
              </a:cxn>
              <a:cxn ang="0">
                <a:pos x="T8" y="T9"/>
              </a:cxn>
              <a:cxn ang="0">
                <a:pos x="T10" y="T11"/>
              </a:cxn>
              <a:cxn ang="0">
                <a:pos x="T12" y="T13"/>
              </a:cxn>
            </a:cxnLst>
            <a:rect l="0" t="0" r="r" b="b"/>
            <a:pathLst>
              <a:path w="197" h="28">
                <a:moveTo>
                  <a:pt x="0" y="0"/>
                </a:moveTo>
                <a:lnTo>
                  <a:pt x="21" y="0"/>
                </a:lnTo>
                <a:lnTo>
                  <a:pt x="41" y="0"/>
                </a:lnTo>
                <a:lnTo>
                  <a:pt x="41" y="13"/>
                </a:lnTo>
                <a:lnTo>
                  <a:pt x="69" y="28"/>
                </a:lnTo>
                <a:lnTo>
                  <a:pt x="128" y="10"/>
                </a:lnTo>
                <a:lnTo>
                  <a:pt x="197" y="5"/>
                </a:lnTo>
              </a:path>
            </a:pathLst>
          </a:custGeom>
          <a:noFill/>
          <a:ln w="333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3679" name="Freeform 31"/>
          <p:cNvSpPr>
            <a:spLocks/>
          </p:cNvSpPr>
          <p:nvPr/>
        </p:nvSpPr>
        <p:spPr bwMode="auto">
          <a:xfrm>
            <a:off x="4997450" y="2185988"/>
            <a:ext cx="444500" cy="1535112"/>
          </a:xfrm>
          <a:custGeom>
            <a:avLst/>
            <a:gdLst>
              <a:gd name="T0" fmla="*/ 42 w 42"/>
              <a:gd name="T1" fmla="*/ 146 h 146"/>
              <a:gd name="T2" fmla="*/ 30 w 42"/>
              <a:gd name="T3" fmla="*/ 76 h 146"/>
              <a:gd name="T4" fmla="*/ 17 w 42"/>
              <a:gd name="T5" fmla="*/ 38 h 146"/>
              <a:gd name="T6" fmla="*/ 0 w 42"/>
              <a:gd name="T7" fmla="*/ 0 h 146"/>
            </a:gdLst>
            <a:ahLst/>
            <a:cxnLst>
              <a:cxn ang="0">
                <a:pos x="T0" y="T1"/>
              </a:cxn>
              <a:cxn ang="0">
                <a:pos x="T2" y="T3"/>
              </a:cxn>
              <a:cxn ang="0">
                <a:pos x="T4" y="T5"/>
              </a:cxn>
              <a:cxn ang="0">
                <a:pos x="T6" y="T7"/>
              </a:cxn>
            </a:cxnLst>
            <a:rect l="0" t="0" r="r" b="b"/>
            <a:pathLst>
              <a:path w="42" h="146">
                <a:moveTo>
                  <a:pt x="42" y="146"/>
                </a:moveTo>
                <a:lnTo>
                  <a:pt x="30" y="76"/>
                </a:lnTo>
                <a:lnTo>
                  <a:pt x="17" y="38"/>
                </a:lnTo>
                <a:lnTo>
                  <a:pt x="0" y="0"/>
                </a:lnTo>
              </a:path>
            </a:pathLst>
          </a:custGeom>
          <a:noFill/>
          <a:ln w="333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3680" name="Freeform 32"/>
          <p:cNvSpPr>
            <a:spLocks/>
          </p:cNvSpPr>
          <p:nvPr/>
        </p:nvSpPr>
        <p:spPr bwMode="auto">
          <a:xfrm>
            <a:off x="8740775" y="3425826"/>
            <a:ext cx="762000" cy="862013"/>
          </a:xfrm>
          <a:custGeom>
            <a:avLst/>
            <a:gdLst>
              <a:gd name="T0" fmla="*/ 0 w 72"/>
              <a:gd name="T1" fmla="*/ 82 h 82"/>
              <a:gd name="T2" fmla="*/ 6 w 72"/>
              <a:gd name="T3" fmla="*/ 63 h 82"/>
              <a:gd name="T4" fmla="*/ 16 w 72"/>
              <a:gd name="T5" fmla="*/ 47 h 82"/>
              <a:gd name="T6" fmla="*/ 33 w 72"/>
              <a:gd name="T7" fmla="*/ 29 h 82"/>
              <a:gd name="T8" fmla="*/ 46 w 72"/>
              <a:gd name="T9" fmla="*/ 19 h 82"/>
              <a:gd name="T10" fmla="*/ 57 w 72"/>
              <a:gd name="T11" fmla="*/ 10 h 82"/>
              <a:gd name="T12" fmla="*/ 72 w 72"/>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72" h="82">
                <a:moveTo>
                  <a:pt x="0" y="82"/>
                </a:moveTo>
                <a:lnTo>
                  <a:pt x="6" y="63"/>
                </a:lnTo>
                <a:lnTo>
                  <a:pt x="16" y="47"/>
                </a:lnTo>
                <a:lnTo>
                  <a:pt x="33" y="29"/>
                </a:lnTo>
                <a:lnTo>
                  <a:pt x="46" y="19"/>
                </a:lnTo>
                <a:lnTo>
                  <a:pt x="57" y="10"/>
                </a:lnTo>
                <a:lnTo>
                  <a:pt x="72" y="0"/>
                </a:lnTo>
              </a:path>
            </a:pathLst>
          </a:custGeom>
          <a:noFill/>
          <a:ln w="333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3681" name="Freeform 33"/>
          <p:cNvSpPr>
            <a:spLocks/>
          </p:cNvSpPr>
          <p:nvPr/>
        </p:nvSpPr>
        <p:spPr bwMode="auto">
          <a:xfrm>
            <a:off x="8688388" y="4287839"/>
            <a:ext cx="952500" cy="631825"/>
          </a:xfrm>
          <a:custGeom>
            <a:avLst/>
            <a:gdLst>
              <a:gd name="T0" fmla="*/ 0 w 90"/>
              <a:gd name="T1" fmla="*/ 60 h 60"/>
              <a:gd name="T2" fmla="*/ 5 w 90"/>
              <a:gd name="T3" fmla="*/ 0 h 60"/>
              <a:gd name="T4" fmla="*/ 28 w 90"/>
              <a:gd name="T5" fmla="*/ 11 h 60"/>
              <a:gd name="T6" fmla="*/ 45 w 90"/>
              <a:gd name="T7" fmla="*/ 18 h 60"/>
              <a:gd name="T8" fmla="*/ 60 w 90"/>
              <a:gd name="T9" fmla="*/ 18 h 60"/>
              <a:gd name="T10" fmla="*/ 90 w 90"/>
              <a:gd name="T11" fmla="*/ 18 h 60"/>
            </a:gdLst>
            <a:ahLst/>
            <a:cxnLst>
              <a:cxn ang="0">
                <a:pos x="T0" y="T1"/>
              </a:cxn>
              <a:cxn ang="0">
                <a:pos x="T2" y="T3"/>
              </a:cxn>
              <a:cxn ang="0">
                <a:pos x="T4" y="T5"/>
              </a:cxn>
              <a:cxn ang="0">
                <a:pos x="T6" y="T7"/>
              </a:cxn>
              <a:cxn ang="0">
                <a:pos x="T8" y="T9"/>
              </a:cxn>
              <a:cxn ang="0">
                <a:pos x="T10" y="T11"/>
              </a:cxn>
            </a:cxnLst>
            <a:rect l="0" t="0" r="r" b="b"/>
            <a:pathLst>
              <a:path w="90" h="60">
                <a:moveTo>
                  <a:pt x="0" y="60"/>
                </a:moveTo>
                <a:lnTo>
                  <a:pt x="5" y="0"/>
                </a:lnTo>
                <a:lnTo>
                  <a:pt x="28" y="11"/>
                </a:lnTo>
                <a:lnTo>
                  <a:pt x="45" y="18"/>
                </a:lnTo>
                <a:lnTo>
                  <a:pt x="60" y="18"/>
                </a:lnTo>
                <a:lnTo>
                  <a:pt x="90" y="18"/>
                </a:lnTo>
              </a:path>
            </a:pathLst>
          </a:custGeom>
          <a:noFill/>
          <a:ln w="333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3682" name="Line 34"/>
          <p:cNvSpPr>
            <a:spLocks noChangeShapeType="1"/>
          </p:cNvSpPr>
          <p:nvPr/>
        </p:nvSpPr>
        <p:spPr bwMode="auto">
          <a:xfrm>
            <a:off x="8910639" y="3919538"/>
            <a:ext cx="52387" cy="241300"/>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3683" name="Line 35"/>
          <p:cNvSpPr>
            <a:spLocks noChangeShapeType="1"/>
          </p:cNvSpPr>
          <p:nvPr/>
        </p:nvSpPr>
        <p:spPr bwMode="auto">
          <a:xfrm flipH="1" flipV="1">
            <a:off x="8963025" y="4160838"/>
            <a:ext cx="20638" cy="241300"/>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3684" name="Freeform 36"/>
          <p:cNvSpPr>
            <a:spLocks/>
          </p:cNvSpPr>
          <p:nvPr/>
        </p:nvSpPr>
        <p:spPr bwMode="auto">
          <a:xfrm>
            <a:off x="9226551" y="3625850"/>
            <a:ext cx="106363" cy="850900"/>
          </a:xfrm>
          <a:custGeom>
            <a:avLst/>
            <a:gdLst>
              <a:gd name="T0" fmla="*/ 9 w 10"/>
              <a:gd name="T1" fmla="*/ 81 h 81"/>
              <a:gd name="T2" fmla="*/ 10 w 10"/>
              <a:gd name="T3" fmla="*/ 41 h 81"/>
              <a:gd name="T4" fmla="*/ 0 w 10"/>
              <a:gd name="T5" fmla="*/ 0 h 81"/>
            </a:gdLst>
            <a:ahLst/>
            <a:cxnLst>
              <a:cxn ang="0">
                <a:pos x="T0" y="T1"/>
              </a:cxn>
              <a:cxn ang="0">
                <a:pos x="T2" y="T3"/>
              </a:cxn>
              <a:cxn ang="0">
                <a:pos x="T4" y="T5"/>
              </a:cxn>
            </a:cxnLst>
            <a:rect l="0" t="0" r="r" b="b"/>
            <a:pathLst>
              <a:path w="10" h="81">
                <a:moveTo>
                  <a:pt x="9" y="81"/>
                </a:moveTo>
                <a:lnTo>
                  <a:pt x="10" y="41"/>
                </a:lnTo>
                <a:lnTo>
                  <a:pt x="0" y="0"/>
                </a:lnTo>
              </a:path>
            </a:pathLst>
          </a:custGeom>
          <a:noFill/>
          <a:ln w="333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3685" name="Freeform 37"/>
          <p:cNvSpPr>
            <a:spLocks/>
          </p:cNvSpPr>
          <p:nvPr/>
        </p:nvSpPr>
        <p:spPr bwMode="auto">
          <a:xfrm>
            <a:off x="9502776" y="3425826"/>
            <a:ext cx="200025" cy="1050925"/>
          </a:xfrm>
          <a:custGeom>
            <a:avLst/>
            <a:gdLst>
              <a:gd name="T0" fmla="*/ 0 w 19"/>
              <a:gd name="T1" fmla="*/ 0 h 100"/>
              <a:gd name="T2" fmla="*/ 14 w 19"/>
              <a:gd name="T3" fmla="*/ 35 h 100"/>
              <a:gd name="T4" fmla="*/ 19 w 19"/>
              <a:gd name="T5" fmla="*/ 69 h 100"/>
              <a:gd name="T6" fmla="*/ 13 w 19"/>
              <a:gd name="T7" fmla="*/ 100 h 100"/>
            </a:gdLst>
            <a:ahLst/>
            <a:cxnLst>
              <a:cxn ang="0">
                <a:pos x="T0" y="T1"/>
              </a:cxn>
              <a:cxn ang="0">
                <a:pos x="T2" y="T3"/>
              </a:cxn>
              <a:cxn ang="0">
                <a:pos x="T4" y="T5"/>
              </a:cxn>
              <a:cxn ang="0">
                <a:pos x="T6" y="T7"/>
              </a:cxn>
            </a:cxnLst>
            <a:rect l="0" t="0" r="r" b="b"/>
            <a:pathLst>
              <a:path w="19" h="100">
                <a:moveTo>
                  <a:pt x="0" y="0"/>
                </a:moveTo>
                <a:lnTo>
                  <a:pt x="14" y="35"/>
                </a:lnTo>
                <a:lnTo>
                  <a:pt x="19" y="69"/>
                </a:lnTo>
                <a:lnTo>
                  <a:pt x="13" y="100"/>
                </a:lnTo>
              </a:path>
            </a:pathLst>
          </a:custGeom>
          <a:noFill/>
          <a:ln w="333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3686" name="Freeform 38"/>
          <p:cNvSpPr>
            <a:spLocks/>
          </p:cNvSpPr>
          <p:nvPr/>
        </p:nvSpPr>
        <p:spPr bwMode="auto">
          <a:xfrm>
            <a:off x="5789614" y="3721101"/>
            <a:ext cx="465137" cy="282575"/>
          </a:xfrm>
          <a:custGeom>
            <a:avLst/>
            <a:gdLst>
              <a:gd name="T0" fmla="*/ 44 w 44"/>
              <a:gd name="T1" fmla="*/ 27 h 27"/>
              <a:gd name="T2" fmla="*/ 25 w 44"/>
              <a:gd name="T3" fmla="*/ 7 h 27"/>
              <a:gd name="T4" fmla="*/ 0 w 44"/>
              <a:gd name="T5" fmla="*/ 0 h 27"/>
            </a:gdLst>
            <a:ahLst/>
            <a:cxnLst>
              <a:cxn ang="0">
                <a:pos x="T0" y="T1"/>
              </a:cxn>
              <a:cxn ang="0">
                <a:pos x="T2" y="T3"/>
              </a:cxn>
              <a:cxn ang="0">
                <a:pos x="T4" y="T5"/>
              </a:cxn>
            </a:cxnLst>
            <a:rect l="0" t="0" r="r" b="b"/>
            <a:pathLst>
              <a:path w="44" h="27">
                <a:moveTo>
                  <a:pt x="44" y="27"/>
                </a:moveTo>
                <a:lnTo>
                  <a:pt x="25" y="7"/>
                </a:lnTo>
                <a:lnTo>
                  <a:pt x="0" y="0"/>
                </a:lnTo>
              </a:path>
            </a:pathLst>
          </a:custGeom>
          <a:noFill/>
          <a:ln w="333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3687" name="Line 39"/>
          <p:cNvSpPr>
            <a:spLocks noChangeShapeType="1"/>
          </p:cNvSpPr>
          <p:nvPr/>
        </p:nvSpPr>
        <p:spPr bwMode="auto">
          <a:xfrm>
            <a:off x="4754564" y="4456114"/>
            <a:ext cx="1587" cy="409575"/>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3688" name="Freeform 40"/>
          <p:cNvSpPr>
            <a:spLocks/>
          </p:cNvSpPr>
          <p:nvPr/>
        </p:nvSpPr>
        <p:spPr bwMode="auto">
          <a:xfrm>
            <a:off x="4332289" y="1123950"/>
            <a:ext cx="9525" cy="115888"/>
          </a:xfrm>
          <a:custGeom>
            <a:avLst/>
            <a:gdLst>
              <a:gd name="T0" fmla="*/ 0 w 1"/>
              <a:gd name="T1" fmla="*/ 11 h 11"/>
              <a:gd name="T2" fmla="*/ 0 w 1"/>
              <a:gd name="T3" fmla="*/ 4 h 11"/>
              <a:gd name="T4" fmla="*/ 1 w 1"/>
              <a:gd name="T5" fmla="*/ 0 h 11"/>
            </a:gdLst>
            <a:ahLst/>
            <a:cxnLst>
              <a:cxn ang="0">
                <a:pos x="T0" y="T1"/>
              </a:cxn>
              <a:cxn ang="0">
                <a:pos x="T2" y="T3"/>
              </a:cxn>
              <a:cxn ang="0">
                <a:pos x="T4" y="T5"/>
              </a:cxn>
            </a:cxnLst>
            <a:rect l="0" t="0" r="r" b="b"/>
            <a:pathLst>
              <a:path w="1" h="11">
                <a:moveTo>
                  <a:pt x="0" y="11"/>
                </a:moveTo>
                <a:lnTo>
                  <a:pt x="0" y="4"/>
                </a:lnTo>
                <a:lnTo>
                  <a:pt x="1" y="0"/>
                </a:lnTo>
              </a:path>
            </a:pathLst>
          </a:custGeom>
          <a:noFill/>
          <a:ln w="333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3689" name="Line 41"/>
          <p:cNvSpPr>
            <a:spLocks noChangeShapeType="1"/>
          </p:cNvSpPr>
          <p:nvPr/>
        </p:nvSpPr>
        <p:spPr bwMode="auto">
          <a:xfrm>
            <a:off x="4657725" y="1185863"/>
            <a:ext cx="349250" cy="11112"/>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3690" name="Line 42"/>
          <p:cNvSpPr>
            <a:spLocks noChangeShapeType="1"/>
          </p:cNvSpPr>
          <p:nvPr/>
        </p:nvSpPr>
        <p:spPr bwMode="auto">
          <a:xfrm>
            <a:off x="4714875" y="1082676"/>
            <a:ext cx="285750" cy="11113"/>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3691" name="Freeform 43"/>
          <p:cNvSpPr>
            <a:spLocks/>
          </p:cNvSpPr>
          <p:nvPr/>
        </p:nvSpPr>
        <p:spPr bwMode="auto">
          <a:xfrm>
            <a:off x="4786314" y="974725"/>
            <a:ext cx="217487" cy="215900"/>
          </a:xfrm>
          <a:custGeom>
            <a:avLst/>
            <a:gdLst>
              <a:gd name="T0" fmla="*/ 0 w 21"/>
              <a:gd name="T1" fmla="*/ 0 h 16"/>
              <a:gd name="T2" fmla="*/ 21 w 21"/>
              <a:gd name="T3" fmla="*/ 0 h 16"/>
              <a:gd name="T4" fmla="*/ 21 w 21"/>
              <a:gd name="T5" fmla="*/ 8 h 16"/>
              <a:gd name="T6" fmla="*/ 21 w 21"/>
              <a:gd name="T7" fmla="*/ 16 h 16"/>
            </a:gdLst>
            <a:ahLst/>
            <a:cxnLst>
              <a:cxn ang="0">
                <a:pos x="T0" y="T1"/>
              </a:cxn>
              <a:cxn ang="0">
                <a:pos x="T2" y="T3"/>
              </a:cxn>
              <a:cxn ang="0">
                <a:pos x="T4" y="T5"/>
              </a:cxn>
              <a:cxn ang="0">
                <a:pos x="T6" y="T7"/>
              </a:cxn>
            </a:cxnLst>
            <a:rect l="0" t="0" r="r" b="b"/>
            <a:pathLst>
              <a:path w="21" h="16">
                <a:moveTo>
                  <a:pt x="0" y="0"/>
                </a:moveTo>
                <a:lnTo>
                  <a:pt x="21" y="0"/>
                </a:lnTo>
                <a:lnTo>
                  <a:pt x="21" y="8"/>
                </a:lnTo>
                <a:lnTo>
                  <a:pt x="21" y="16"/>
                </a:lnTo>
              </a:path>
            </a:pathLst>
          </a:custGeom>
          <a:noFill/>
          <a:ln w="333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3692" name="Freeform 44"/>
          <p:cNvSpPr>
            <a:spLocks/>
          </p:cNvSpPr>
          <p:nvPr/>
        </p:nvSpPr>
        <p:spPr bwMode="auto">
          <a:xfrm>
            <a:off x="2468563" y="1011238"/>
            <a:ext cx="2317750" cy="963612"/>
          </a:xfrm>
          <a:custGeom>
            <a:avLst/>
            <a:gdLst>
              <a:gd name="T0" fmla="*/ 219 w 219"/>
              <a:gd name="T1" fmla="*/ 0 h 90"/>
              <a:gd name="T2" fmla="*/ 213 w 219"/>
              <a:gd name="T3" fmla="*/ 7 h 90"/>
              <a:gd name="T4" fmla="*/ 207 w 219"/>
              <a:gd name="T5" fmla="*/ 15 h 90"/>
              <a:gd name="T6" fmla="*/ 202 w 219"/>
              <a:gd name="T7" fmla="*/ 26 h 90"/>
              <a:gd name="T8" fmla="*/ 176 w 219"/>
              <a:gd name="T9" fmla="*/ 20 h 90"/>
              <a:gd name="T10" fmla="*/ 0 w 219"/>
              <a:gd name="T11" fmla="*/ 90 h 90"/>
            </a:gdLst>
            <a:ahLst/>
            <a:cxnLst>
              <a:cxn ang="0">
                <a:pos x="T0" y="T1"/>
              </a:cxn>
              <a:cxn ang="0">
                <a:pos x="T2" y="T3"/>
              </a:cxn>
              <a:cxn ang="0">
                <a:pos x="T4" y="T5"/>
              </a:cxn>
              <a:cxn ang="0">
                <a:pos x="T6" y="T7"/>
              </a:cxn>
              <a:cxn ang="0">
                <a:pos x="T8" y="T9"/>
              </a:cxn>
              <a:cxn ang="0">
                <a:pos x="T10" y="T11"/>
              </a:cxn>
            </a:cxnLst>
            <a:rect l="0" t="0" r="r" b="b"/>
            <a:pathLst>
              <a:path w="219" h="90">
                <a:moveTo>
                  <a:pt x="219" y="0"/>
                </a:moveTo>
                <a:lnTo>
                  <a:pt x="213" y="7"/>
                </a:lnTo>
                <a:lnTo>
                  <a:pt x="207" y="15"/>
                </a:lnTo>
                <a:lnTo>
                  <a:pt x="202" y="26"/>
                </a:lnTo>
                <a:lnTo>
                  <a:pt x="176" y="20"/>
                </a:lnTo>
                <a:lnTo>
                  <a:pt x="0" y="90"/>
                </a:lnTo>
              </a:path>
            </a:pathLst>
          </a:custGeom>
          <a:noFill/>
          <a:ln w="333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3693" name="Line 45"/>
          <p:cNvSpPr>
            <a:spLocks noChangeShapeType="1"/>
          </p:cNvSpPr>
          <p:nvPr/>
        </p:nvSpPr>
        <p:spPr bwMode="auto">
          <a:xfrm flipH="1">
            <a:off x="2111375" y="2206625"/>
            <a:ext cx="127000" cy="211138"/>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3694" name="Line 46"/>
          <p:cNvSpPr>
            <a:spLocks noChangeShapeType="1"/>
          </p:cNvSpPr>
          <p:nvPr/>
        </p:nvSpPr>
        <p:spPr bwMode="auto">
          <a:xfrm flipH="1" flipV="1">
            <a:off x="4606926" y="1301751"/>
            <a:ext cx="263525" cy="588963"/>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3695" name="Freeform 47"/>
          <p:cNvSpPr>
            <a:spLocks/>
          </p:cNvSpPr>
          <p:nvPr/>
        </p:nvSpPr>
        <p:spPr bwMode="auto">
          <a:xfrm>
            <a:off x="5176839" y="2279650"/>
            <a:ext cx="2041525" cy="304800"/>
          </a:xfrm>
          <a:custGeom>
            <a:avLst/>
            <a:gdLst>
              <a:gd name="T0" fmla="*/ 0 w 193"/>
              <a:gd name="T1" fmla="*/ 29 h 29"/>
              <a:gd name="T2" fmla="*/ 90 w 193"/>
              <a:gd name="T3" fmla="*/ 17 h 29"/>
              <a:gd name="T4" fmla="*/ 193 w 193"/>
              <a:gd name="T5" fmla="*/ 0 h 29"/>
            </a:gdLst>
            <a:ahLst/>
            <a:cxnLst>
              <a:cxn ang="0">
                <a:pos x="T0" y="T1"/>
              </a:cxn>
              <a:cxn ang="0">
                <a:pos x="T2" y="T3"/>
              </a:cxn>
              <a:cxn ang="0">
                <a:pos x="T4" y="T5"/>
              </a:cxn>
            </a:cxnLst>
            <a:rect l="0" t="0" r="r" b="b"/>
            <a:pathLst>
              <a:path w="193" h="29">
                <a:moveTo>
                  <a:pt x="0" y="29"/>
                </a:moveTo>
                <a:lnTo>
                  <a:pt x="90" y="17"/>
                </a:lnTo>
                <a:lnTo>
                  <a:pt x="193" y="0"/>
                </a:lnTo>
              </a:path>
            </a:pathLst>
          </a:custGeom>
          <a:noFill/>
          <a:ln w="333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3696" name="Freeform 48"/>
          <p:cNvSpPr>
            <a:spLocks/>
          </p:cNvSpPr>
          <p:nvPr/>
        </p:nvSpPr>
        <p:spPr bwMode="auto">
          <a:xfrm>
            <a:off x="6054726" y="3551238"/>
            <a:ext cx="474663" cy="241300"/>
          </a:xfrm>
          <a:custGeom>
            <a:avLst/>
            <a:gdLst>
              <a:gd name="T0" fmla="*/ 0 w 45"/>
              <a:gd name="T1" fmla="*/ 23 h 23"/>
              <a:gd name="T2" fmla="*/ 17 w 45"/>
              <a:gd name="T3" fmla="*/ 0 h 23"/>
              <a:gd name="T4" fmla="*/ 45 w 45"/>
              <a:gd name="T5" fmla="*/ 9 h 23"/>
            </a:gdLst>
            <a:ahLst/>
            <a:cxnLst>
              <a:cxn ang="0">
                <a:pos x="T0" y="T1"/>
              </a:cxn>
              <a:cxn ang="0">
                <a:pos x="T2" y="T3"/>
              </a:cxn>
              <a:cxn ang="0">
                <a:pos x="T4" y="T5"/>
              </a:cxn>
            </a:cxnLst>
            <a:rect l="0" t="0" r="r" b="b"/>
            <a:pathLst>
              <a:path w="45" h="23">
                <a:moveTo>
                  <a:pt x="0" y="23"/>
                </a:moveTo>
                <a:lnTo>
                  <a:pt x="17" y="0"/>
                </a:lnTo>
                <a:lnTo>
                  <a:pt x="45" y="9"/>
                </a:lnTo>
              </a:path>
            </a:pathLst>
          </a:custGeom>
          <a:noFill/>
          <a:ln w="333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3697" name="Line 49"/>
          <p:cNvSpPr>
            <a:spLocks noChangeShapeType="1"/>
          </p:cNvSpPr>
          <p:nvPr/>
        </p:nvSpPr>
        <p:spPr bwMode="auto">
          <a:xfrm flipV="1">
            <a:off x="6234114" y="3289300"/>
            <a:ext cx="52387" cy="261938"/>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3698" name="Line 50"/>
          <p:cNvSpPr>
            <a:spLocks noChangeShapeType="1"/>
          </p:cNvSpPr>
          <p:nvPr/>
        </p:nvSpPr>
        <p:spPr bwMode="auto">
          <a:xfrm>
            <a:off x="6127750" y="2459038"/>
            <a:ext cx="65088" cy="336550"/>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3699" name="Line 51"/>
          <p:cNvSpPr>
            <a:spLocks noChangeShapeType="1"/>
          </p:cNvSpPr>
          <p:nvPr/>
        </p:nvSpPr>
        <p:spPr bwMode="auto">
          <a:xfrm flipH="1" flipV="1">
            <a:off x="4870450" y="1890714"/>
            <a:ext cx="127000" cy="295275"/>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3700" name="Freeform 52"/>
          <p:cNvSpPr>
            <a:spLocks/>
          </p:cNvSpPr>
          <p:nvPr/>
        </p:nvSpPr>
        <p:spPr bwMode="auto">
          <a:xfrm>
            <a:off x="4870450" y="1870075"/>
            <a:ext cx="127000" cy="166688"/>
          </a:xfrm>
          <a:custGeom>
            <a:avLst/>
            <a:gdLst>
              <a:gd name="T0" fmla="*/ 42 w 85"/>
              <a:gd name="T1" fmla="*/ 113 h 113"/>
              <a:gd name="T2" fmla="*/ 0 w 85"/>
              <a:gd name="T3" fmla="*/ 21 h 113"/>
              <a:gd name="T4" fmla="*/ 50 w 85"/>
              <a:gd name="T5" fmla="*/ 0 h 113"/>
              <a:gd name="T6" fmla="*/ 85 w 85"/>
              <a:gd name="T7" fmla="*/ 92 h 113"/>
              <a:gd name="T8" fmla="*/ 42 w 85"/>
              <a:gd name="T9" fmla="*/ 113 h 113"/>
            </a:gdLst>
            <a:ahLst/>
            <a:cxnLst>
              <a:cxn ang="0">
                <a:pos x="T0" y="T1"/>
              </a:cxn>
              <a:cxn ang="0">
                <a:pos x="T2" y="T3"/>
              </a:cxn>
              <a:cxn ang="0">
                <a:pos x="T4" y="T5"/>
              </a:cxn>
              <a:cxn ang="0">
                <a:pos x="T6" y="T7"/>
              </a:cxn>
              <a:cxn ang="0">
                <a:pos x="T8" y="T9"/>
              </a:cxn>
            </a:cxnLst>
            <a:rect l="0" t="0" r="r" b="b"/>
            <a:pathLst>
              <a:path w="85" h="113">
                <a:moveTo>
                  <a:pt x="42" y="113"/>
                </a:moveTo>
                <a:lnTo>
                  <a:pt x="0" y="21"/>
                </a:lnTo>
                <a:lnTo>
                  <a:pt x="50" y="0"/>
                </a:lnTo>
                <a:lnTo>
                  <a:pt x="85" y="92"/>
                </a:lnTo>
                <a:lnTo>
                  <a:pt x="42" y="113"/>
                </a:lnTo>
                <a:close/>
              </a:path>
            </a:pathLst>
          </a:custGeom>
          <a:solidFill>
            <a:srgbClr val="000000"/>
          </a:solidFill>
          <a:ln w="33338">
            <a:solidFill>
              <a:srgbClr val="000000"/>
            </a:solidFill>
            <a:prstDash val="solid"/>
            <a:round/>
            <a:headEnd/>
            <a:tailEnd/>
          </a:ln>
        </p:spPr>
        <p:txBody>
          <a:bodyPr/>
          <a:lstStyle/>
          <a:p>
            <a:endParaRPr lang="en-US"/>
          </a:p>
        </p:txBody>
      </p:sp>
      <p:sp>
        <p:nvSpPr>
          <p:cNvPr id="283701" name="Oval 53"/>
          <p:cNvSpPr>
            <a:spLocks noChangeArrowheads="1"/>
          </p:cNvSpPr>
          <p:nvPr/>
        </p:nvSpPr>
        <p:spPr bwMode="auto">
          <a:xfrm>
            <a:off x="4859339" y="1965325"/>
            <a:ext cx="147637" cy="146050"/>
          </a:xfrm>
          <a:prstGeom prst="ellipse">
            <a:avLst/>
          </a:prstGeom>
          <a:solidFill>
            <a:srgbClr val="000000"/>
          </a:solidFill>
          <a:ln w="33338">
            <a:solidFill>
              <a:srgbClr val="000000"/>
            </a:solidFill>
            <a:round/>
            <a:headEnd/>
            <a:tailEnd/>
          </a:ln>
        </p:spPr>
        <p:txBody>
          <a:bodyPr/>
          <a:lstStyle/>
          <a:p>
            <a:endParaRPr lang="en-US"/>
          </a:p>
        </p:txBody>
      </p:sp>
      <p:sp>
        <p:nvSpPr>
          <p:cNvPr id="283702" name="Line 54"/>
          <p:cNvSpPr>
            <a:spLocks noChangeShapeType="1"/>
          </p:cNvSpPr>
          <p:nvPr/>
        </p:nvSpPr>
        <p:spPr bwMode="auto">
          <a:xfrm flipH="1" flipV="1">
            <a:off x="9744075" y="5643564"/>
            <a:ext cx="349250" cy="231775"/>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3703" name="Freeform 55"/>
          <p:cNvSpPr>
            <a:spLocks/>
          </p:cNvSpPr>
          <p:nvPr/>
        </p:nvSpPr>
        <p:spPr bwMode="auto">
          <a:xfrm>
            <a:off x="9788526" y="5613400"/>
            <a:ext cx="168275" cy="146050"/>
          </a:xfrm>
          <a:custGeom>
            <a:avLst/>
            <a:gdLst>
              <a:gd name="T0" fmla="*/ 85 w 113"/>
              <a:gd name="T1" fmla="*/ 99 h 99"/>
              <a:gd name="T2" fmla="*/ 0 w 113"/>
              <a:gd name="T3" fmla="*/ 42 h 99"/>
              <a:gd name="T4" fmla="*/ 28 w 113"/>
              <a:gd name="T5" fmla="*/ 0 h 99"/>
              <a:gd name="T6" fmla="*/ 113 w 113"/>
              <a:gd name="T7" fmla="*/ 56 h 99"/>
              <a:gd name="T8" fmla="*/ 85 w 113"/>
              <a:gd name="T9" fmla="*/ 99 h 99"/>
            </a:gdLst>
            <a:ahLst/>
            <a:cxnLst>
              <a:cxn ang="0">
                <a:pos x="T0" y="T1"/>
              </a:cxn>
              <a:cxn ang="0">
                <a:pos x="T2" y="T3"/>
              </a:cxn>
              <a:cxn ang="0">
                <a:pos x="T4" y="T5"/>
              </a:cxn>
              <a:cxn ang="0">
                <a:pos x="T6" y="T7"/>
              </a:cxn>
              <a:cxn ang="0">
                <a:pos x="T8" y="T9"/>
              </a:cxn>
            </a:cxnLst>
            <a:rect l="0" t="0" r="r" b="b"/>
            <a:pathLst>
              <a:path w="113" h="99">
                <a:moveTo>
                  <a:pt x="85" y="99"/>
                </a:moveTo>
                <a:lnTo>
                  <a:pt x="0" y="42"/>
                </a:lnTo>
                <a:lnTo>
                  <a:pt x="28" y="0"/>
                </a:lnTo>
                <a:lnTo>
                  <a:pt x="113" y="56"/>
                </a:lnTo>
                <a:lnTo>
                  <a:pt x="85" y="99"/>
                </a:lnTo>
                <a:close/>
              </a:path>
            </a:pathLst>
          </a:custGeom>
          <a:solidFill>
            <a:srgbClr val="000000"/>
          </a:solidFill>
          <a:ln w="33338">
            <a:solidFill>
              <a:srgbClr val="000000"/>
            </a:solidFill>
            <a:prstDash val="solid"/>
            <a:round/>
            <a:headEnd/>
            <a:tailEnd/>
          </a:ln>
        </p:spPr>
        <p:txBody>
          <a:bodyPr/>
          <a:lstStyle/>
          <a:p>
            <a:endParaRPr lang="en-US"/>
          </a:p>
        </p:txBody>
      </p:sp>
      <p:sp>
        <p:nvSpPr>
          <p:cNvPr id="283704" name="Oval 56"/>
          <p:cNvSpPr>
            <a:spLocks noChangeArrowheads="1"/>
          </p:cNvSpPr>
          <p:nvPr/>
        </p:nvSpPr>
        <p:spPr bwMode="auto">
          <a:xfrm>
            <a:off x="9839326" y="5684839"/>
            <a:ext cx="149225" cy="149225"/>
          </a:xfrm>
          <a:prstGeom prst="ellipse">
            <a:avLst/>
          </a:prstGeom>
          <a:solidFill>
            <a:srgbClr val="000000"/>
          </a:solidFill>
          <a:ln w="33338">
            <a:solidFill>
              <a:srgbClr val="000000"/>
            </a:solidFill>
            <a:round/>
            <a:headEnd/>
            <a:tailEnd/>
          </a:ln>
        </p:spPr>
        <p:txBody>
          <a:bodyPr/>
          <a:lstStyle/>
          <a:p>
            <a:endParaRPr lang="en-US"/>
          </a:p>
        </p:txBody>
      </p:sp>
      <p:sp>
        <p:nvSpPr>
          <p:cNvPr id="283705" name="Line 57"/>
          <p:cNvSpPr>
            <a:spLocks noChangeShapeType="1"/>
          </p:cNvSpPr>
          <p:nvPr/>
        </p:nvSpPr>
        <p:spPr bwMode="auto">
          <a:xfrm flipV="1">
            <a:off x="2882900" y="5129214"/>
            <a:ext cx="304800" cy="198437"/>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3706" name="Freeform 58"/>
          <p:cNvSpPr>
            <a:spLocks/>
          </p:cNvSpPr>
          <p:nvPr/>
        </p:nvSpPr>
        <p:spPr bwMode="auto">
          <a:xfrm>
            <a:off x="2987676" y="5076825"/>
            <a:ext cx="169863" cy="146050"/>
          </a:xfrm>
          <a:custGeom>
            <a:avLst/>
            <a:gdLst>
              <a:gd name="T0" fmla="*/ 28 w 113"/>
              <a:gd name="T1" fmla="*/ 99 h 99"/>
              <a:gd name="T2" fmla="*/ 113 w 113"/>
              <a:gd name="T3" fmla="*/ 43 h 99"/>
              <a:gd name="T4" fmla="*/ 85 w 113"/>
              <a:gd name="T5" fmla="*/ 0 h 99"/>
              <a:gd name="T6" fmla="*/ 0 w 113"/>
              <a:gd name="T7" fmla="*/ 57 h 99"/>
              <a:gd name="T8" fmla="*/ 28 w 113"/>
              <a:gd name="T9" fmla="*/ 99 h 99"/>
            </a:gdLst>
            <a:ahLst/>
            <a:cxnLst>
              <a:cxn ang="0">
                <a:pos x="T0" y="T1"/>
              </a:cxn>
              <a:cxn ang="0">
                <a:pos x="T2" y="T3"/>
              </a:cxn>
              <a:cxn ang="0">
                <a:pos x="T4" y="T5"/>
              </a:cxn>
              <a:cxn ang="0">
                <a:pos x="T6" y="T7"/>
              </a:cxn>
              <a:cxn ang="0">
                <a:pos x="T8" y="T9"/>
              </a:cxn>
            </a:cxnLst>
            <a:rect l="0" t="0" r="r" b="b"/>
            <a:pathLst>
              <a:path w="113" h="99">
                <a:moveTo>
                  <a:pt x="28" y="99"/>
                </a:moveTo>
                <a:lnTo>
                  <a:pt x="113" y="43"/>
                </a:lnTo>
                <a:lnTo>
                  <a:pt x="85" y="0"/>
                </a:lnTo>
                <a:lnTo>
                  <a:pt x="0" y="57"/>
                </a:lnTo>
                <a:lnTo>
                  <a:pt x="28" y="99"/>
                </a:lnTo>
                <a:close/>
              </a:path>
            </a:pathLst>
          </a:custGeom>
          <a:solidFill>
            <a:srgbClr val="000000"/>
          </a:solidFill>
          <a:ln w="33338">
            <a:solidFill>
              <a:srgbClr val="000000"/>
            </a:solidFill>
            <a:prstDash val="solid"/>
            <a:round/>
            <a:headEnd/>
            <a:tailEnd/>
          </a:ln>
        </p:spPr>
        <p:txBody>
          <a:bodyPr/>
          <a:lstStyle/>
          <a:p>
            <a:endParaRPr lang="en-US"/>
          </a:p>
        </p:txBody>
      </p:sp>
      <p:sp>
        <p:nvSpPr>
          <p:cNvPr id="283707" name="Oval 59"/>
          <p:cNvSpPr>
            <a:spLocks noChangeArrowheads="1"/>
          </p:cNvSpPr>
          <p:nvPr/>
        </p:nvSpPr>
        <p:spPr bwMode="auto">
          <a:xfrm>
            <a:off x="2955926" y="5149850"/>
            <a:ext cx="149225" cy="147638"/>
          </a:xfrm>
          <a:prstGeom prst="ellipse">
            <a:avLst/>
          </a:prstGeom>
          <a:solidFill>
            <a:srgbClr val="000000"/>
          </a:solidFill>
          <a:ln w="33338">
            <a:solidFill>
              <a:srgbClr val="000000"/>
            </a:solidFill>
            <a:round/>
            <a:headEnd/>
            <a:tailEnd/>
          </a:ln>
        </p:spPr>
        <p:txBody>
          <a:bodyPr/>
          <a:lstStyle/>
          <a:p>
            <a:endParaRPr lang="en-US"/>
          </a:p>
        </p:txBody>
      </p:sp>
      <p:sp>
        <p:nvSpPr>
          <p:cNvPr id="283708" name="Line 60"/>
          <p:cNvSpPr>
            <a:spLocks noChangeShapeType="1"/>
          </p:cNvSpPr>
          <p:nvPr/>
        </p:nvSpPr>
        <p:spPr bwMode="auto">
          <a:xfrm flipH="1">
            <a:off x="2238375" y="1974851"/>
            <a:ext cx="230188" cy="231775"/>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3709" name="Freeform 61"/>
          <p:cNvSpPr>
            <a:spLocks/>
          </p:cNvSpPr>
          <p:nvPr/>
        </p:nvSpPr>
        <p:spPr bwMode="auto">
          <a:xfrm>
            <a:off x="2354264" y="1985964"/>
            <a:ext cx="104775" cy="104775"/>
          </a:xfrm>
          <a:custGeom>
            <a:avLst/>
            <a:gdLst>
              <a:gd name="T0" fmla="*/ 0 w 70"/>
              <a:gd name="T1" fmla="*/ 71 h 71"/>
              <a:gd name="T2" fmla="*/ 70 w 70"/>
              <a:gd name="T3" fmla="*/ 71 h 71"/>
              <a:gd name="T4" fmla="*/ 0 w 70"/>
              <a:gd name="T5" fmla="*/ 0 h 71"/>
              <a:gd name="T6" fmla="*/ 0 w 70"/>
              <a:gd name="T7" fmla="*/ 71 h 71"/>
            </a:gdLst>
            <a:ahLst/>
            <a:cxnLst>
              <a:cxn ang="0">
                <a:pos x="T0" y="T1"/>
              </a:cxn>
              <a:cxn ang="0">
                <a:pos x="T2" y="T3"/>
              </a:cxn>
              <a:cxn ang="0">
                <a:pos x="T4" y="T5"/>
              </a:cxn>
              <a:cxn ang="0">
                <a:pos x="T6" y="T7"/>
              </a:cxn>
            </a:cxnLst>
            <a:rect l="0" t="0" r="r" b="b"/>
            <a:pathLst>
              <a:path w="70" h="71">
                <a:moveTo>
                  <a:pt x="0" y="71"/>
                </a:moveTo>
                <a:lnTo>
                  <a:pt x="70" y="71"/>
                </a:lnTo>
                <a:lnTo>
                  <a:pt x="0" y="0"/>
                </a:lnTo>
                <a:lnTo>
                  <a:pt x="0" y="71"/>
                </a:lnTo>
                <a:close/>
              </a:path>
            </a:pathLst>
          </a:custGeom>
          <a:solidFill>
            <a:srgbClr val="000000"/>
          </a:solidFill>
          <a:ln w="11113">
            <a:solidFill>
              <a:srgbClr val="000000"/>
            </a:solidFill>
            <a:prstDash val="solid"/>
            <a:round/>
            <a:headEnd/>
            <a:tailEnd/>
          </a:ln>
        </p:spPr>
        <p:txBody>
          <a:bodyPr/>
          <a:lstStyle/>
          <a:p>
            <a:endParaRPr lang="en-US"/>
          </a:p>
        </p:txBody>
      </p:sp>
      <p:sp>
        <p:nvSpPr>
          <p:cNvPr id="283710" name="Freeform 62"/>
          <p:cNvSpPr>
            <a:spLocks/>
          </p:cNvSpPr>
          <p:nvPr/>
        </p:nvSpPr>
        <p:spPr bwMode="auto">
          <a:xfrm>
            <a:off x="2247901" y="2090739"/>
            <a:ext cx="106363" cy="104775"/>
          </a:xfrm>
          <a:custGeom>
            <a:avLst/>
            <a:gdLst>
              <a:gd name="T0" fmla="*/ 71 w 71"/>
              <a:gd name="T1" fmla="*/ 0 h 71"/>
              <a:gd name="T2" fmla="*/ 0 w 71"/>
              <a:gd name="T3" fmla="*/ 0 h 71"/>
              <a:gd name="T4" fmla="*/ 71 w 71"/>
              <a:gd name="T5" fmla="*/ 71 h 71"/>
              <a:gd name="T6" fmla="*/ 71 w 71"/>
              <a:gd name="T7" fmla="*/ 0 h 71"/>
            </a:gdLst>
            <a:ahLst/>
            <a:cxnLst>
              <a:cxn ang="0">
                <a:pos x="T0" y="T1"/>
              </a:cxn>
              <a:cxn ang="0">
                <a:pos x="T2" y="T3"/>
              </a:cxn>
              <a:cxn ang="0">
                <a:pos x="T4" y="T5"/>
              </a:cxn>
              <a:cxn ang="0">
                <a:pos x="T6" y="T7"/>
              </a:cxn>
            </a:cxnLst>
            <a:rect l="0" t="0" r="r" b="b"/>
            <a:pathLst>
              <a:path w="71" h="71">
                <a:moveTo>
                  <a:pt x="71" y="0"/>
                </a:moveTo>
                <a:lnTo>
                  <a:pt x="0" y="0"/>
                </a:lnTo>
                <a:lnTo>
                  <a:pt x="71" y="71"/>
                </a:lnTo>
                <a:lnTo>
                  <a:pt x="71" y="0"/>
                </a:lnTo>
                <a:close/>
              </a:path>
            </a:pathLst>
          </a:custGeom>
          <a:solidFill>
            <a:srgbClr val="000000"/>
          </a:solidFill>
          <a:ln w="11113">
            <a:solidFill>
              <a:srgbClr val="000000"/>
            </a:solidFill>
            <a:prstDash val="solid"/>
            <a:round/>
            <a:headEnd/>
            <a:tailEnd/>
          </a:ln>
        </p:spPr>
        <p:txBody>
          <a:bodyPr/>
          <a:lstStyle/>
          <a:p>
            <a:endParaRPr lang="en-US"/>
          </a:p>
        </p:txBody>
      </p:sp>
      <p:grpSp>
        <p:nvGrpSpPr>
          <p:cNvPr id="283711" name="Group 63"/>
          <p:cNvGrpSpPr>
            <a:grpSpLocks/>
          </p:cNvGrpSpPr>
          <p:nvPr/>
        </p:nvGrpSpPr>
        <p:grpSpPr bwMode="auto">
          <a:xfrm>
            <a:off x="8108951" y="1549400"/>
            <a:ext cx="1719263" cy="1068388"/>
            <a:chOff x="3408" y="192"/>
            <a:chExt cx="1152" cy="720"/>
          </a:xfrm>
        </p:grpSpPr>
        <p:sp>
          <p:nvSpPr>
            <p:cNvPr id="283712" name="Rectangle 64"/>
            <p:cNvSpPr>
              <a:spLocks noChangeArrowheads="1"/>
            </p:cNvSpPr>
            <p:nvPr/>
          </p:nvSpPr>
          <p:spPr bwMode="auto">
            <a:xfrm>
              <a:off x="3504" y="384"/>
              <a:ext cx="192" cy="9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713" name="Rectangle 65"/>
            <p:cNvSpPr>
              <a:spLocks noChangeArrowheads="1"/>
            </p:cNvSpPr>
            <p:nvPr/>
          </p:nvSpPr>
          <p:spPr bwMode="auto">
            <a:xfrm>
              <a:off x="3504" y="576"/>
              <a:ext cx="192" cy="96"/>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714" name="Rectangle 66"/>
            <p:cNvSpPr>
              <a:spLocks noChangeArrowheads="1"/>
            </p:cNvSpPr>
            <p:nvPr/>
          </p:nvSpPr>
          <p:spPr bwMode="auto">
            <a:xfrm>
              <a:off x="3504" y="768"/>
              <a:ext cx="192" cy="96"/>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715" name="Text Box 67"/>
            <p:cNvSpPr txBox="1">
              <a:spLocks noChangeArrowheads="1"/>
            </p:cNvSpPr>
            <p:nvPr/>
          </p:nvSpPr>
          <p:spPr bwMode="auto">
            <a:xfrm>
              <a:off x="3696" y="336"/>
              <a:ext cx="598"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a:t>Residential</a:t>
              </a:r>
            </a:p>
          </p:txBody>
        </p:sp>
        <p:sp>
          <p:nvSpPr>
            <p:cNvPr id="283716" name="Text Box 68"/>
            <p:cNvSpPr txBox="1">
              <a:spLocks noChangeArrowheads="1"/>
            </p:cNvSpPr>
            <p:nvPr/>
          </p:nvSpPr>
          <p:spPr bwMode="auto">
            <a:xfrm>
              <a:off x="3696" y="528"/>
              <a:ext cx="533"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a:t>Industrial</a:t>
              </a:r>
            </a:p>
          </p:txBody>
        </p:sp>
        <p:sp>
          <p:nvSpPr>
            <p:cNvPr id="283717" name="Text Box 69"/>
            <p:cNvSpPr txBox="1">
              <a:spLocks noChangeArrowheads="1"/>
            </p:cNvSpPr>
            <p:nvPr/>
          </p:nvSpPr>
          <p:spPr bwMode="auto">
            <a:xfrm>
              <a:off x="3696" y="720"/>
              <a:ext cx="634"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a:t>Commercial</a:t>
              </a:r>
            </a:p>
          </p:txBody>
        </p:sp>
        <p:sp>
          <p:nvSpPr>
            <p:cNvPr id="283718" name="Rectangle 70"/>
            <p:cNvSpPr>
              <a:spLocks noChangeArrowheads="1"/>
            </p:cNvSpPr>
            <p:nvPr/>
          </p:nvSpPr>
          <p:spPr bwMode="auto">
            <a:xfrm>
              <a:off x="3408" y="192"/>
              <a:ext cx="1152" cy="7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719" name="Text Box 71"/>
            <p:cNvSpPr txBox="1">
              <a:spLocks noChangeArrowheads="1"/>
            </p:cNvSpPr>
            <p:nvPr/>
          </p:nvSpPr>
          <p:spPr bwMode="auto">
            <a:xfrm>
              <a:off x="3537" y="192"/>
              <a:ext cx="917"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200" b="1"/>
                <a:t>Land Use Category</a:t>
              </a:r>
            </a:p>
          </p:txBody>
        </p:sp>
        <p:sp>
          <p:nvSpPr>
            <p:cNvPr id="283720" name="Line 72"/>
            <p:cNvSpPr>
              <a:spLocks noChangeShapeType="1"/>
            </p:cNvSpPr>
            <p:nvPr/>
          </p:nvSpPr>
          <p:spPr bwMode="auto">
            <a:xfrm>
              <a:off x="3408" y="336"/>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83721" name="Rectangle 73"/>
          <p:cNvSpPr>
            <a:spLocks noChangeArrowheads="1"/>
          </p:cNvSpPr>
          <p:nvPr/>
        </p:nvSpPr>
        <p:spPr bwMode="auto">
          <a:xfrm>
            <a:off x="4533900" y="4884739"/>
            <a:ext cx="433388" cy="250825"/>
          </a:xfrm>
          <a:prstGeom prst="rect">
            <a:avLst/>
          </a:prstGeom>
          <a:solidFill>
            <a:srgbClr val="663300"/>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722" name="Rectangle 74"/>
          <p:cNvSpPr>
            <a:spLocks noChangeArrowheads="1"/>
          </p:cNvSpPr>
          <p:nvPr/>
        </p:nvSpPr>
        <p:spPr bwMode="auto">
          <a:xfrm>
            <a:off x="5076826" y="4741864"/>
            <a:ext cx="144463" cy="395287"/>
          </a:xfrm>
          <a:prstGeom prst="rect">
            <a:avLst/>
          </a:prstGeom>
          <a:solidFill>
            <a:srgbClr val="663300"/>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723" name="Rectangle 75"/>
          <p:cNvSpPr>
            <a:spLocks noChangeArrowheads="1"/>
          </p:cNvSpPr>
          <p:nvPr/>
        </p:nvSpPr>
        <p:spPr bwMode="auto">
          <a:xfrm>
            <a:off x="4751389" y="1262064"/>
            <a:ext cx="34925" cy="349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724" name="Rectangle 76"/>
          <p:cNvSpPr>
            <a:spLocks noChangeArrowheads="1"/>
          </p:cNvSpPr>
          <p:nvPr/>
        </p:nvSpPr>
        <p:spPr bwMode="auto">
          <a:xfrm>
            <a:off x="4822826" y="1262064"/>
            <a:ext cx="34925" cy="349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725" name="Rectangle 77"/>
          <p:cNvSpPr>
            <a:spLocks noChangeArrowheads="1"/>
          </p:cNvSpPr>
          <p:nvPr/>
        </p:nvSpPr>
        <p:spPr bwMode="auto">
          <a:xfrm>
            <a:off x="4895851" y="1262064"/>
            <a:ext cx="34925" cy="349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726" name="Rectangle 78"/>
          <p:cNvSpPr>
            <a:spLocks noChangeArrowheads="1"/>
          </p:cNvSpPr>
          <p:nvPr/>
        </p:nvSpPr>
        <p:spPr bwMode="auto">
          <a:xfrm>
            <a:off x="4967288" y="1262064"/>
            <a:ext cx="36512" cy="349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727" name="Rectangle 79"/>
          <p:cNvSpPr>
            <a:spLocks noChangeArrowheads="1"/>
          </p:cNvSpPr>
          <p:nvPr/>
        </p:nvSpPr>
        <p:spPr bwMode="auto">
          <a:xfrm>
            <a:off x="5076826" y="938213"/>
            <a:ext cx="34925" cy="36512"/>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728" name="Rectangle 80"/>
          <p:cNvSpPr>
            <a:spLocks noChangeArrowheads="1"/>
          </p:cNvSpPr>
          <p:nvPr/>
        </p:nvSpPr>
        <p:spPr bwMode="auto">
          <a:xfrm>
            <a:off x="4751389" y="1117601"/>
            <a:ext cx="34925"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729" name="Rectangle 81"/>
          <p:cNvSpPr>
            <a:spLocks noChangeArrowheads="1"/>
          </p:cNvSpPr>
          <p:nvPr/>
        </p:nvSpPr>
        <p:spPr bwMode="auto">
          <a:xfrm>
            <a:off x="4822826" y="1117601"/>
            <a:ext cx="34925"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730" name="Rectangle 82"/>
          <p:cNvSpPr>
            <a:spLocks noChangeArrowheads="1"/>
          </p:cNvSpPr>
          <p:nvPr/>
        </p:nvSpPr>
        <p:spPr bwMode="auto">
          <a:xfrm>
            <a:off x="4895851" y="1117601"/>
            <a:ext cx="34925"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731" name="Rectangle 83"/>
          <p:cNvSpPr>
            <a:spLocks noChangeArrowheads="1"/>
          </p:cNvSpPr>
          <p:nvPr/>
        </p:nvSpPr>
        <p:spPr bwMode="auto">
          <a:xfrm>
            <a:off x="4822826" y="1011239"/>
            <a:ext cx="34925" cy="349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732" name="Rectangle 84"/>
          <p:cNvSpPr>
            <a:spLocks noChangeArrowheads="1"/>
          </p:cNvSpPr>
          <p:nvPr/>
        </p:nvSpPr>
        <p:spPr bwMode="auto">
          <a:xfrm>
            <a:off x="4895851" y="1011239"/>
            <a:ext cx="34925" cy="349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733" name="Rectangle 85"/>
          <p:cNvSpPr>
            <a:spLocks noChangeArrowheads="1"/>
          </p:cNvSpPr>
          <p:nvPr/>
        </p:nvSpPr>
        <p:spPr bwMode="auto">
          <a:xfrm>
            <a:off x="5076826" y="1009651"/>
            <a:ext cx="34925" cy="349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734" name="Line 86"/>
          <p:cNvSpPr>
            <a:spLocks noChangeShapeType="1"/>
          </p:cNvSpPr>
          <p:nvPr/>
        </p:nvSpPr>
        <p:spPr bwMode="auto">
          <a:xfrm flipH="1">
            <a:off x="4786314" y="974726"/>
            <a:ext cx="1587" cy="365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3735" name="Rectangle 87"/>
          <p:cNvSpPr>
            <a:spLocks noChangeArrowheads="1"/>
          </p:cNvSpPr>
          <p:nvPr/>
        </p:nvSpPr>
        <p:spPr bwMode="auto">
          <a:xfrm>
            <a:off x="5076826" y="1082676"/>
            <a:ext cx="34925" cy="349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736" name="Rectangle 88"/>
          <p:cNvSpPr>
            <a:spLocks noChangeArrowheads="1"/>
          </p:cNvSpPr>
          <p:nvPr/>
        </p:nvSpPr>
        <p:spPr bwMode="auto">
          <a:xfrm>
            <a:off x="5076826" y="1154114"/>
            <a:ext cx="34925" cy="349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737" name="Rectangle 89"/>
          <p:cNvSpPr>
            <a:spLocks noChangeArrowheads="1"/>
          </p:cNvSpPr>
          <p:nvPr/>
        </p:nvSpPr>
        <p:spPr bwMode="auto">
          <a:xfrm>
            <a:off x="4572001" y="1154114"/>
            <a:ext cx="34925" cy="349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738" name="Rectangle 90"/>
          <p:cNvSpPr>
            <a:spLocks noChangeArrowheads="1"/>
          </p:cNvSpPr>
          <p:nvPr/>
        </p:nvSpPr>
        <p:spPr bwMode="auto">
          <a:xfrm>
            <a:off x="4679951" y="938213"/>
            <a:ext cx="34925" cy="36512"/>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739" name="Rectangle 91"/>
          <p:cNvSpPr>
            <a:spLocks noChangeArrowheads="1"/>
          </p:cNvSpPr>
          <p:nvPr/>
        </p:nvSpPr>
        <p:spPr bwMode="auto">
          <a:xfrm>
            <a:off x="4643438" y="1011239"/>
            <a:ext cx="36512" cy="349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740" name="Rectangle 92"/>
          <p:cNvSpPr>
            <a:spLocks noChangeArrowheads="1"/>
          </p:cNvSpPr>
          <p:nvPr/>
        </p:nvSpPr>
        <p:spPr bwMode="auto">
          <a:xfrm>
            <a:off x="4606926" y="1082676"/>
            <a:ext cx="36513" cy="349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741" name="Rectangle 93"/>
          <p:cNvSpPr>
            <a:spLocks noChangeArrowheads="1"/>
          </p:cNvSpPr>
          <p:nvPr/>
        </p:nvSpPr>
        <p:spPr bwMode="auto">
          <a:xfrm>
            <a:off x="4786313" y="866776"/>
            <a:ext cx="36512"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742" name="Rectangle 94"/>
          <p:cNvSpPr>
            <a:spLocks noChangeArrowheads="1"/>
          </p:cNvSpPr>
          <p:nvPr/>
        </p:nvSpPr>
        <p:spPr bwMode="auto">
          <a:xfrm>
            <a:off x="4857751" y="866776"/>
            <a:ext cx="36513"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743" name="Rectangle 95"/>
          <p:cNvSpPr>
            <a:spLocks noChangeArrowheads="1"/>
          </p:cNvSpPr>
          <p:nvPr/>
        </p:nvSpPr>
        <p:spPr bwMode="auto">
          <a:xfrm>
            <a:off x="4930776" y="866776"/>
            <a:ext cx="36513"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744" name="Rectangle 96"/>
          <p:cNvSpPr>
            <a:spLocks noChangeArrowheads="1"/>
          </p:cNvSpPr>
          <p:nvPr/>
        </p:nvSpPr>
        <p:spPr bwMode="auto">
          <a:xfrm>
            <a:off x="4498976" y="1333500"/>
            <a:ext cx="73025" cy="10795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83745" name="Group 97"/>
          <p:cNvGrpSpPr>
            <a:grpSpLocks/>
          </p:cNvGrpSpPr>
          <p:nvPr/>
        </p:nvGrpSpPr>
        <p:grpSpPr bwMode="auto">
          <a:xfrm>
            <a:off x="4930776" y="2913063"/>
            <a:ext cx="288925" cy="214312"/>
            <a:chOff x="1719" y="1918"/>
            <a:chExt cx="193" cy="145"/>
          </a:xfrm>
        </p:grpSpPr>
        <p:sp>
          <p:nvSpPr>
            <p:cNvPr id="283746" name="Rectangle 98"/>
            <p:cNvSpPr>
              <a:spLocks noChangeArrowheads="1"/>
            </p:cNvSpPr>
            <p:nvPr/>
          </p:nvSpPr>
          <p:spPr bwMode="auto">
            <a:xfrm>
              <a:off x="1719" y="1918"/>
              <a:ext cx="193" cy="97"/>
            </a:xfrm>
            <a:prstGeom prst="rect">
              <a:avLst/>
            </a:prstGeom>
            <a:solidFill>
              <a:srgbClr val="663300"/>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747" name="Rectangle 99"/>
            <p:cNvSpPr>
              <a:spLocks noChangeArrowheads="1"/>
            </p:cNvSpPr>
            <p:nvPr/>
          </p:nvSpPr>
          <p:spPr bwMode="auto">
            <a:xfrm>
              <a:off x="1719" y="2015"/>
              <a:ext cx="72" cy="48"/>
            </a:xfrm>
            <a:prstGeom prst="rect">
              <a:avLst/>
            </a:prstGeom>
            <a:solidFill>
              <a:srgbClr val="663300"/>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83748" name="AutoShape 100"/>
          <p:cNvSpPr>
            <a:spLocks noChangeArrowheads="1"/>
          </p:cNvSpPr>
          <p:nvPr/>
        </p:nvSpPr>
        <p:spPr bwMode="auto">
          <a:xfrm>
            <a:off x="5508626" y="2913063"/>
            <a:ext cx="288925" cy="107950"/>
          </a:xfrm>
          <a:prstGeom prst="roundRect">
            <a:avLst>
              <a:gd name="adj" fmla="val 16667"/>
            </a:avLst>
          </a:prstGeom>
          <a:solidFill>
            <a:srgbClr val="663300"/>
          </a:solidFill>
          <a:ln w="9525">
            <a:solidFill>
              <a:srgbClr val="66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749" name="Oval 101"/>
          <p:cNvSpPr>
            <a:spLocks noChangeArrowheads="1"/>
          </p:cNvSpPr>
          <p:nvPr/>
        </p:nvSpPr>
        <p:spPr bwMode="auto">
          <a:xfrm>
            <a:off x="3595688" y="5064125"/>
            <a:ext cx="215900" cy="2159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750" name="Oval 102"/>
          <p:cNvSpPr>
            <a:spLocks noChangeArrowheads="1"/>
          </p:cNvSpPr>
          <p:nvPr/>
        </p:nvSpPr>
        <p:spPr bwMode="auto">
          <a:xfrm>
            <a:off x="4244975" y="903288"/>
            <a:ext cx="215900" cy="2143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751" name="Text Box 103"/>
          <p:cNvSpPr txBox="1">
            <a:spLocks noChangeArrowheads="1"/>
          </p:cNvSpPr>
          <p:nvPr/>
        </p:nvSpPr>
        <p:spPr bwMode="auto">
          <a:xfrm>
            <a:off x="4425950" y="5243514"/>
            <a:ext cx="9334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b="1"/>
              <a:t>Industrial Park</a:t>
            </a:r>
          </a:p>
        </p:txBody>
      </p:sp>
      <p:sp>
        <p:nvSpPr>
          <p:cNvPr id="283752" name="Text Box 104"/>
          <p:cNvSpPr txBox="1">
            <a:spLocks noChangeArrowheads="1"/>
          </p:cNvSpPr>
          <p:nvPr/>
        </p:nvSpPr>
        <p:spPr bwMode="auto">
          <a:xfrm>
            <a:off x="3206006" y="3952876"/>
            <a:ext cx="77777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000"/>
              <a:t>Trailer Park</a:t>
            </a:r>
          </a:p>
        </p:txBody>
      </p:sp>
      <p:sp>
        <p:nvSpPr>
          <p:cNvPr id="283753" name="Text Box 105"/>
          <p:cNvSpPr txBox="1">
            <a:spLocks noChangeArrowheads="1"/>
          </p:cNvSpPr>
          <p:nvPr/>
        </p:nvSpPr>
        <p:spPr bwMode="auto">
          <a:xfrm>
            <a:off x="4281489" y="2947989"/>
            <a:ext cx="53732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b="1"/>
              <a:t>School</a:t>
            </a:r>
          </a:p>
        </p:txBody>
      </p:sp>
      <p:sp>
        <p:nvSpPr>
          <p:cNvPr id="283754" name="Text Box 106"/>
          <p:cNvSpPr txBox="1">
            <a:spLocks noChangeArrowheads="1"/>
          </p:cNvSpPr>
          <p:nvPr/>
        </p:nvSpPr>
        <p:spPr bwMode="auto">
          <a:xfrm>
            <a:off x="3302711" y="5292725"/>
            <a:ext cx="805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000" b="1"/>
              <a:t>TANK</a:t>
            </a:r>
          </a:p>
          <a:p>
            <a:pPr algn="ctr"/>
            <a:r>
              <a:rPr lang="en-US" altLang="en-US" sz="1000" b="1"/>
              <a:t>(Standpipe)</a:t>
            </a:r>
          </a:p>
        </p:txBody>
      </p:sp>
      <p:sp>
        <p:nvSpPr>
          <p:cNvPr id="283755" name="Text Box 107"/>
          <p:cNvSpPr txBox="1">
            <a:spLocks noChangeArrowheads="1"/>
          </p:cNvSpPr>
          <p:nvPr/>
        </p:nvSpPr>
        <p:spPr bwMode="auto">
          <a:xfrm>
            <a:off x="3776663" y="903289"/>
            <a:ext cx="48122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b="1"/>
              <a:t>TANK</a:t>
            </a:r>
          </a:p>
        </p:txBody>
      </p:sp>
      <p:sp>
        <p:nvSpPr>
          <p:cNvPr id="283756" name="Text Box 108"/>
          <p:cNvSpPr txBox="1">
            <a:spLocks noChangeArrowheads="1"/>
          </p:cNvSpPr>
          <p:nvPr/>
        </p:nvSpPr>
        <p:spPr bwMode="auto">
          <a:xfrm>
            <a:off x="1858963" y="2047876"/>
            <a:ext cx="5572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b="1"/>
              <a:t>PRV</a:t>
            </a:r>
          </a:p>
        </p:txBody>
      </p:sp>
      <p:sp>
        <p:nvSpPr>
          <p:cNvPr id="283757" name="Text Box 109"/>
          <p:cNvSpPr txBox="1">
            <a:spLocks noChangeArrowheads="1"/>
          </p:cNvSpPr>
          <p:nvPr/>
        </p:nvSpPr>
        <p:spPr bwMode="auto">
          <a:xfrm>
            <a:off x="5003801" y="2014539"/>
            <a:ext cx="51809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b="1"/>
              <a:t>PUMP</a:t>
            </a:r>
          </a:p>
        </p:txBody>
      </p:sp>
      <p:sp>
        <p:nvSpPr>
          <p:cNvPr id="283758" name="Text Box 110"/>
          <p:cNvSpPr txBox="1">
            <a:spLocks noChangeArrowheads="1"/>
          </p:cNvSpPr>
          <p:nvPr/>
        </p:nvSpPr>
        <p:spPr bwMode="auto">
          <a:xfrm>
            <a:off x="9299576" y="5675314"/>
            <a:ext cx="51809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b="1"/>
              <a:t>PUMP</a:t>
            </a:r>
          </a:p>
        </p:txBody>
      </p:sp>
      <p:sp>
        <p:nvSpPr>
          <p:cNvPr id="283759" name="Text Box 111"/>
          <p:cNvSpPr txBox="1">
            <a:spLocks noChangeArrowheads="1"/>
          </p:cNvSpPr>
          <p:nvPr/>
        </p:nvSpPr>
        <p:spPr bwMode="auto">
          <a:xfrm>
            <a:off x="2513014" y="5029201"/>
            <a:ext cx="51809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b="1"/>
              <a:t>PUMP</a:t>
            </a:r>
          </a:p>
        </p:txBody>
      </p:sp>
      <p:sp>
        <p:nvSpPr>
          <p:cNvPr id="283760" name="Rectangle 112"/>
          <p:cNvSpPr>
            <a:spLocks noChangeArrowheads="1"/>
          </p:cNvSpPr>
          <p:nvPr/>
        </p:nvSpPr>
        <p:spPr bwMode="auto">
          <a:xfrm>
            <a:off x="2476501" y="1871663"/>
            <a:ext cx="36513" cy="36512"/>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761" name="Rectangle 113"/>
          <p:cNvSpPr>
            <a:spLocks noChangeArrowheads="1"/>
          </p:cNvSpPr>
          <p:nvPr/>
        </p:nvSpPr>
        <p:spPr bwMode="auto">
          <a:xfrm>
            <a:off x="2657476" y="1800226"/>
            <a:ext cx="34925"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762" name="Rectangle 114"/>
          <p:cNvSpPr>
            <a:spLocks noChangeArrowheads="1"/>
          </p:cNvSpPr>
          <p:nvPr/>
        </p:nvSpPr>
        <p:spPr bwMode="auto">
          <a:xfrm>
            <a:off x="2547938" y="1979613"/>
            <a:ext cx="36512" cy="36512"/>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763" name="Rectangle 115"/>
          <p:cNvSpPr>
            <a:spLocks noChangeArrowheads="1"/>
          </p:cNvSpPr>
          <p:nvPr/>
        </p:nvSpPr>
        <p:spPr bwMode="auto">
          <a:xfrm>
            <a:off x="2657476" y="1944688"/>
            <a:ext cx="34925" cy="36512"/>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764" name="Rectangle 116"/>
          <p:cNvSpPr>
            <a:spLocks noChangeArrowheads="1"/>
          </p:cNvSpPr>
          <p:nvPr/>
        </p:nvSpPr>
        <p:spPr bwMode="auto">
          <a:xfrm>
            <a:off x="2763838" y="1906588"/>
            <a:ext cx="36512" cy="381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765" name="Rectangle 117"/>
          <p:cNvSpPr>
            <a:spLocks noChangeArrowheads="1"/>
          </p:cNvSpPr>
          <p:nvPr/>
        </p:nvSpPr>
        <p:spPr bwMode="auto">
          <a:xfrm>
            <a:off x="7061201" y="5459413"/>
            <a:ext cx="36513" cy="381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766" name="Rectangle 118"/>
          <p:cNvSpPr>
            <a:spLocks noChangeArrowheads="1"/>
          </p:cNvSpPr>
          <p:nvPr/>
        </p:nvSpPr>
        <p:spPr bwMode="auto">
          <a:xfrm>
            <a:off x="7134226" y="5459413"/>
            <a:ext cx="36513" cy="381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767" name="Rectangle 119"/>
          <p:cNvSpPr>
            <a:spLocks noChangeArrowheads="1"/>
          </p:cNvSpPr>
          <p:nvPr/>
        </p:nvSpPr>
        <p:spPr bwMode="auto">
          <a:xfrm>
            <a:off x="7205663" y="5459413"/>
            <a:ext cx="36512" cy="381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768" name="Rectangle 120"/>
          <p:cNvSpPr>
            <a:spLocks noChangeArrowheads="1"/>
          </p:cNvSpPr>
          <p:nvPr/>
        </p:nvSpPr>
        <p:spPr bwMode="auto">
          <a:xfrm>
            <a:off x="7277101" y="5459413"/>
            <a:ext cx="36513" cy="381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769" name="Rectangle 121"/>
          <p:cNvSpPr>
            <a:spLocks noChangeArrowheads="1"/>
          </p:cNvSpPr>
          <p:nvPr/>
        </p:nvSpPr>
        <p:spPr bwMode="auto">
          <a:xfrm>
            <a:off x="7350126" y="5459413"/>
            <a:ext cx="36513" cy="381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770" name="Rectangle 122"/>
          <p:cNvSpPr>
            <a:spLocks noChangeArrowheads="1"/>
          </p:cNvSpPr>
          <p:nvPr/>
        </p:nvSpPr>
        <p:spPr bwMode="auto">
          <a:xfrm>
            <a:off x="7421563" y="5459413"/>
            <a:ext cx="36512" cy="381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83771" name="Group 123"/>
          <p:cNvGrpSpPr>
            <a:grpSpLocks/>
          </p:cNvGrpSpPr>
          <p:nvPr/>
        </p:nvGrpSpPr>
        <p:grpSpPr bwMode="auto">
          <a:xfrm>
            <a:off x="7531101" y="5459413"/>
            <a:ext cx="396875" cy="38100"/>
            <a:chOff x="3872" y="3612"/>
            <a:chExt cx="266" cy="25"/>
          </a:xfrm>
        </p:grpSpPr>
        <p:sp>
          <p:nvSpPr>
            <p:cNvPr id="283772" name="Rectangle 124"/>
            <p:cNvSpPr>
              <a:spLocks noChangeArrowheads="1"/>
            </p:cNvSpPr>
            <p:nvPr/>
          </p:nvSpPr>
          <p:spPr bwMode="auto">
            <a:xfrm>
              <a:off x="3872" y="3612"/>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773" name="Rectangle 125"/>
            <p:cNvSpPr>
              <a:spLocks noChangeArrowheads="1"/>
            </p:cNvSpPr>
            <p:nvPr/>
          </p:nvSpPr>
          <p:spPr bwMode="auto">
            <a:xfrm>
              <a:off x="3921" y="3612"/>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774" name="Rectangle 126"/>
            <p:cNvSpPr>
              <a:spLocks noChangeArrowheads="1"/>
            </p:cNvSpPr>
            <p:nvPr/>
          </p:nvSpPr>
          <p:spPr bwMode="auto">
            <a:xfrm>
              <a:off x="3969" y="3612"/>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775" name="Rectangle 127"/>
            <p:cNvSpPr>
              <a:spLocks noChangeArrowheads="1"/>
            </p:cNvSpPr>
            <p:nvPr/>
          </p:nvSpPr>
          <p:spPr bwMode="auto">
            <a:xfrm>
              <a:off x="4017" y="3612"/>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776" name="Rectangle 128"/>
            <p:cNvSpPr>
              <a:spLocks noChangeArrowheads="1"/>
            </p:cNvSpPr>
            <p:nvPr/>
          </p:nvSpPr>
          <p:spPr bwMode="auto">
            <a:xfrm>
              <a:off x="4066" y="3612"/>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777" name="Rectangle 129"/>
            <p:cNvSpPr>
              <a:spLocks noChangeArrowheads="1"/>
            </p:cNvSpPr>
            <p:nvPr/>
          </p:nvSpPr>
          <p:spPr bwMode="auto">
            <a:xfrm>
              <a:off x="4114" y="3612"/>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3778" name="Group 130"/>
          <p:cNvGrpSpPr>
            <a:grpSpLocks/>
          </p:cNvGrpSpPr>
          <p:nvPr/>
        </p:nvGrpSpPr>
        <p:grpSpPr bwMode="auto">
          <a:xfrm rot="263923">
            <a:off x="7134225" y="5064126"/>
            <a:ext cx="325438" cy="36513"/>
            <a:chOff x="3654" y="3709"/>
            <a:chExt cx="218" cy="25"/>
          </a:xfrm>
        </p:grpSpPr>
        <p:sp>
          <p:nvSpPr>
            <p:cNvPr id="283779" name="Rectangle 131"/>
            <p:cNvSpPr>
              <a:spLocks noChangeArrowheads="1"/>
            </p:cNvSpPr>
            <p:nvPr/>
          </p:nvSpPr>
          <p:spPr bwMode="auto">
            <a:xfrm>
              <a:off x="3654" y="3709"/>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780" name="Rectangle 132"/>
            <p:cNvSpPr>
              <a:spLocks noChangeArrowheads="1"/>
            </p:cNvSpPr>
            <p:nvPr/>
          </p:nvSpPr>
          <p:spPr bwMode="auto">
            <a:xfrm>
              <a:off x="3703" y="3709"/>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781" name="Rectangle 133"/>
            <p:cNvSpPr>
              <a:spLocks noChangeArrowheads="1"/>
            </p:cNvSpPr>
            <p:nvPr/>
          </p:nvSpPr>
          <p:spPr bwMode="auto">
            <a:xfrm>
              <a:off x="3751" y="3709"/>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782" name="Rectangle 134"/>
            <p:cNvSpPr>
              <a:spLocks noChangeArrowheads="1"/>
            </p:cNvSpPr>
            <p:nvPr/>
          </p:nvSpPr>
          <p:spPr bwMode="auto">
            <a:xfrm>
              <a:off x="3799" y="3709"/>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783" name="Rectangle 135"/>
            <p:cNvSpPr>
              <a:spLocks noChangeArrowheads="1"/>
            </p:cNvSpPr>
            <p:nvPr/>
          </p:nvSpPr>
          <p:spPr bwMode="auto">
            <a:xfrm>
              <a:off x="3848" y="3709"/>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3784" name="Group 136"/>
          <p:cNvGrpSpPr>
            <a:grpSpLocks/>
          </p:cNvGrpSpPr>
          <p:nvPr/>
        </p:nvGrpSpPr>
        <p:grpSpPr bwMode="auto">
          <a:xfrm rot="263923">
            <a:off x="7134225" y="5172075"/>
            <a:ext cx="325438" cy="38100"/>
            <a:chOff x="3654" y="3709"/>
            <a:chExt cx="218" cy="25"/>
          </a:xfrm>
        </p:grpSpPr>
        <p:sp>
          <p:nvSpPr>
            <p:cNvPr id="283785" name="Rectangle 137"/>
            <p:cNvSpPr>
              <a:spLocks noChangeArrowheads="1"/>
            </p:cNvSpPr>
            <p:nvPr/>
          </p:nvSpPr>
          <p:spPr bwMode="auto">
            <a:xfrm>
              <a:off x="3654" y="3709"/>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786" name="Rectangle 138"/>
            <p:cNvSpPr>
              <a:spLocks noChangeArrowheads="1"/>
            </p:cNvSpPr>
            <p:nvPr/>
          </p:nvSpPr>
          <p:spPr bwMode="auto">
            <a:xfrm>
              <a:off x="3703" y="3709"/>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787" name="Rectangle 139"/>
            <p:cNvSpPr>
              <a:spLocks noChangeArrowheads="1"/>
            </p:cNvSpPr>
            <p:nvPr/>
          </p:nvSpPr>
          <p:spPr bwMode="auto">
            <a:xfrm>
              <a:off x="3751" y="3709"/>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788" name="Rectangle 140"/>
            <p:cNvSpPr>
              <a:spLocks noChangeArrowheads="1"/>
            </p:cNvSpPr>
            <p:nvPr/>
          </p:nvSpPr>
          <p:spPr bwMode="auto">
            <a:xfrm>
              <a:off x="3799" y="3709"/>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789" name="Rectangle 141"/>
            <p:cNvSpPr>
              <a:spLocks noChangeArrowheads="1"/>
            </p:cNvSpPr>
            <p:nvPr/>
          </p:nvSpPr>
          <p:spPr bwMode="auto">
            <a:xfrm>
              <a:off x="3848" y="3709"/>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3790" name="Group 142"/>
          <p:cNvGrpSpPr>
            <a:grpSpLocks/>
          </p:cNvGrpSpPr>
          <p:nvPr/>
        </p:nvGrpSpPr>
        <p:grpSpPr bwMode="auto">
          <a:xfrm>
            <a:off x="7134225" y="5316538"/>
            <a:ext cx="325438" cy="36512"/>
            <a:chOff x="3654" y="3709"/>
            <a:chExt cx="218" cy="25"/>
          </a:xfrm>
        </p:grpSpPr>
        <p:sp>
          <p:nvSpPr>
            <p:cNvPr id="283791" name="Rectangle 143"/>
            <p:cNvSpPr>
              <a:spLocks noChangeArrowheads="1"/>
            </p:cNvSpPr>
            <p:nvPr/>
          </p:nvSpPr>
          <p:spPr bwMode="auto">
            <a:xfrm>
              <a:off x="3654" y="3709"/>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792" name="Rectangle 144"/>
            <p:cNvSpPr>
              <a:spLocks noChangeArrowheads="1"/>
            </p:cNvSpPr>
            <p:nvPr/>
          </p:nvSpPr>
          <p:spPr bwMode="auto">
            <a:xfrm>
              <a:off x="3703" y="3709"/>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793" name="Rectangle 145"/>
            <p:cNvSpPr>
              <a:spLocks noChangeArrowheads="1"/>
            </p:cNvSpPr>
            <p:nvPr/>
          </p:nvSpPr>
          <p:spPr bwMode="auto">
            <a:xfrm>
              <a:off x="3751" y="3709"/>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794" name="Rectangle 146"/>
            <p:cNvSpPr>
              <a:spLocks noChangeArrowheads="1"/>
            </p:cNvSpPr>
            <p:nvPr/>
          </p:nvSpPr>
          <p:spPr bwMode="auto">
            <a:xfrm>
              <a:off x="3799" y="3709"/>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795" name="Rectangle 147"/>
            <p:cNvSpPr>
              <a:spLocks noChangeArrowheads="1"/>
            </p:cNvSpPr>
            <p:nvPr/>
          </p:nvSpPr>
          <p:spPr bwMode="auto">
            <a:xfrm>
              <a:off x="3848" y="3709"/>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3796" name="Group 148"/>
          <p:cNvGrpSpPr>
            <a:grpSpLocks/>
          </p:cNvGrpSpPr>
          <p:nvPr/>
        </p:nvGrpSpPr>
        <p:grpSpPr bwMode="auto">
          <a:xfrm rot="263923">
            <a:off x="7134225" y="4921250"/>
            <a:ext cx="325438" cy="38100"/>
            <a:chOff x="3654" y="3709"/>
            <a:chExt cx="218" cy="25"/>
          </a:xfrm>
        </p:grpSpPr>
        <p:sp>
          <p:nvSpPr>
            <p:cNvPr id="283797" name="Rectangle 149"/>
            <p:cNvSpPr>
              <a:spLocks noChangeArrowheads="1"/>
            </p:cNvSpPr>
            <p:nvPr/>
          </p:nvSpPr>
          <p:spPr bwMode="auto">
            <a:xfrm>
              <a:off x="3654" y="3709"/>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798" name="Rectangle 150"/>
            <p:cNvSpPr>
              <a:spLocks noChangeArrowheads="1"/>
            </p:cNvSpPr>
            <p:nvPr/>
          </p:nvSpPr>
          <p:spPr bwMode="auto">
            <a:xfrm>
              <a:off x="3703" y="3709"/>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799" name="Rectangle 151"/>
            <p:cNvSpPr>
              <a:spLocks noChangeArrowheads="1"/>
            </p:cNvSpPr>
            <p:nvPr/>
          </p:nvSpPr>
          <p:spPr bwMode="auto">
            <a:xfrm>
              <a:off x="3751" y="3709"/>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00" name="Rectangle 152"/>
            <p:cNvSpPr>
              <a:spLocks noChangeArrowheads="1"/>
            </p:cNvSpPr>
            <p:nvPr/>
          </p:nvSpPr>
          <p:spPr bwMode="auto">
            <a:xfrm>
              <a:off x="3799" y="3709"/>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01" name="Rectangle 153"/>
            <p:cNvSpPr>
              <a:spLocks noChangeArrowheads="1"/>
            </p:cNvSpPr>
            <p:nvPr/>
          </p:nvSpPr>
          <p:spPr bwMode="auto">
            <a:xfrm>
              <a:off x="3848" y="3709"/>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3802" name="Group 154"/>
          <p:cNvGrpSpPr>
            <a:grpSpLocks/>
          </p:cNvGrpSpPr>
          <p:nvPr/>
        </p:nvGrpSpPr>
        <p:grpSpPr bwMode="auto">
          <a:xfrm rot="263923">
            <a:off x="7567614" y="4957763"/>
            <a:ext cx="325437" cy="36512"/>
            <a:chOff x="3654" y="3709"/>
            <a:chExt cx="218" cy="25"/>
          </a:xfrm>
        </p:grpSpPr>
        <p:sp>
          <p:nvSpPr>
            <p:cNvPr id="283803" name="Rectangle 155"/>
            <p:cNvSpPr>
              <a:spLocks noChangeArrowheads="1"/>
            </p:cNvSpPr>
            <p:nvPr/>
          </p:nvSpPr>
          <p:spPr bwMode="auto">
            <a:xfrm>
              <a:off x="3654" y="3709"/>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04" name="Rectangle 156"/>
            <p:cNvSpPr>
              <a:spLocks noChangeArrowheads="1"/>
            </p:cNvSpPr>
            <p:nvPr/>
          </p:nvSpPr>
          <p:spPr bwMode="auto">
            <a:xfrm>
              <a:off x="3703" y="3709"/>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05" name="Rectangle 157"/>
            <p:cNvSpPr>
              <a:spLocks noChangeArrowheads="1"/>
            </p:cNvSpPr>
            <p:nvPr/>
          </p:nvSpPr>
          <p:spPr bwMode="auto">
            <a:xfrm>
              <a:off x="3751" y="3709"/>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06" name="Rectangle 158"/>
            <p:cNvSpPr>
              <a:spLocks noChangeArrowheads="1"/>
            </p:cNvSpPr>
            <p:nvPr/>
          </p:nvSpPr>
          <p:spPr bwMode="auto">
            <a:xfrm>
              <a:off x="3799" y="3709"/>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07" name="Rectangle 159"/>
            <p:cNvSpPr>
              <a:spLocks noChangeArrowheads="1"/>
            </p:cNvSpPr>
            <p:nvPr/>
          </p:nvSpPr>
          <p:spPr bwMode="auto">
            <a:xfrm>
              <a:off x="3848" y="3709"/>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3808" name="Group 160"/>
          <p:cNvGrpSpPr>
            <a:grpSpLocks/>
          </p:cNvGrpSpPr>
          <p:nvPr/>
        </p:nvGrpSpPr>
        <p:grpSpPr bwMode="auto">
          <a:xfrm>
            <a:off x="7531101" y="5316538"/>
            <a:ext cx="396875" cy="36512"/>
            <a:chOff x="3872" y="3612"/>
            <a:chExt cx="266" cy="25"/>
          </a:xfrm>
        </p:grpSpPr>
        <p:sp>
          <p:nvSpPr>
            <p:cNvPr id="283809" name="Rectangle 161"/>
            <p:cNvSpPr>
              <a:spLocks noChangeArrowheads="1"/>
            </p:cNvSpPr>
            <p:nvPr/>
          </p:nvSpPr>
          <p:spPr bwMode="auto">
            <a:xfrm>
              <a:off x="3872" y="3612"/>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10" name="Rectangle 162"/>
            <p:cNvSpPr>
              <a:spLocks noChangeArrowheads="1"/>
            </p:cNvSpPr>
            <p:nvPr/>
          </p:nvSpPr>
          <p:spPr bwMode="auto">
            <a:xfrm>
              <a:off x="3921" y="3612"/>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11" name="Rectangle 163"/>
            <p:cNvSpPr>
              <a:spLocks noChangeArrowheads="1"/>
            </p:cNvSpPr>
            <p:nvPr/>
          </p:nvSpPr>
          <p:spPr bwMode="auto">
            <a:xfrm>
              <a:off x="3969" y="3612"/>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12" name="Rectangle 164"/>
            <p:cNvSpPr>
              <a:spLocks noChangeArrowheads="1"/>
            </p:cNvSpPr>
            <p:nvPr/>
          </p:nvSpPr>
          <p:spPr bwMode="auto">
            <a:xfrm>
              <a:off x="4017" y="3612"/>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13" name="Rectangle 165"/>
            <p:cNvSpPr>
              <a:spLocks noChangeArrowheads="1"/>
            </p:cNvSpPr>
            <p:nvPr/>
          </p:nvSpPr>
          <p:spPr bwMode="auto">
            <a:xfrm>
              <a:off x="4066" y="3612"/>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14" name="Rectangle 166"/>
            <p:cNvSpPr>
              <a:spLocks noChangeArrowheads="1"/>
            </p:cNvSpPr>
            <p:nvPr/>
          </p:nvSpPr>
          <p:spPr bwMode="auto">
            <a:xfrm>
              <a:off x="4114" y="3612"/>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3815" name="Group 167"/>
          <p:cNvGrpSpPr>
            <a:grpSpLocks/>
          </p:cNvGrpSpPr>
          <p:nvPr/>
        </p:nvGrpSpPr>
        <p:grpSpPr bwMode="auto">
          <a:xfrm>
            <a:off x="7531101" y="5208588"/>
            <a:ext cx="396875" cy="36512"/>
            <a:chOff x="3872" y="3612"/>
            <a:chExt cx="266" cy="25"/>
          </a:xfrm>
        </p:grpSpPr>
        <p:sp>
          <p:nvSpPr>
            <p:cNvPr id="283816" name="Rectangle 168"/>
            <p:cNvSpPr>
              <a:spLocks noChangeArrowheads="1"/>
            </p:cNvSpPr>
            <p:nvPr/>
          </p:nvSpPr>
          <p:spPr bwMode="auto">
            <a:xfrm>
              <a:off x="3872" y="3612"/>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17" name="Rectangle 169"/>
            <p:cNvSpPr>
              <a:spLocks noChangeArrowheads="1"/>
            </p:cNvSpPr>
            <p:nvPr/>
          </p:nvSpPr>
          <p:spPr bwMode="auto">
            <a:xfrm>
              <a:off x="3921" y="3612"/>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18" name="Rectangle 170"/>
            <p:cNvSpPr>
              <a:spLocks noChangeArrowheads="1"/>
            </p:cNvSpPr>
            <p:nvPr/>
          </p:nvSpPr>
          <p:spPr bwMode="auto">
            <a:xfrm>
              <a:off x="3969" y="3612"/>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19" name="Rectangle 171"/>
            <p:cNvSpPr>
              <a:spLocks noChangeArrowheads="1"/>
            </p:cNvSpPr>
            <p:nvPr/>
          </p:nvSpPr>
          <p:spPr bwMode="auto">
            <a:xfrm>
              <a:off x="4017" y="3612"/>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20" name="Rectangle 172"/>
            <p:cNvSpPr>
              <a:spLocks noChangeArrowheads="1"/>
            </p:cNvSpPr>
            <p:nvPr/>
          </p:nvSpPr>
          <p:spPr bwMode="auto">
            <a:xfrm>
              <a:off x="4066" y="3612"/>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21" name="Rectangle 173"/>
            <p:cNvSpPr>
              <a:spLocks noChangeArrowheads="1"/>
            </p:cNvSpPr>
            <p:nvPr/>
          </p:nvSpPr>
          <p:spPr bwMode="auto">
            <a:xfrm>
              <a:off x="4114" y="3612"/>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3822" name="Group 174"/>
          <p:cNvGrpSpPr>
            <a:grpSpLocks/>
          </p:cNvGrpSpPr>
          <p:nvPr/>
        </p:nvGrpSpPr>
        <p:grpSpPr bwMode="auto">
          <a:xfrm>
            <a:off x="7531101" y="5064126"/>
            <a:ext cx="396875" cy="36513"/>
            <a:chOff x="3872" y="3612"/>
            <a:chExt cx="266" cy="25"/>
          </a:xfrm>
        </p:grpSpPr>
        <p:sp>
          <p:nvSpPr>
            <p:cNvPr id="283823" name="Rectangle 175"/>
            <p:cNvSpPr>
              <a:spLocks noChangeArrowheads="1"/>
            </p:cNvSpPr>
            <p:nvPr/>
          </p:nvSpPr>
          <p:spPr bwMode="auto">
            <a:xfrm>
              <a:off x="3872" y="3612"/>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24" name="Rectangle 176"/>
            <p:cNvSpPr>
              <a:spLocks noChangeArrowheads="1"/>
            </p:cNvSpPr>
            <p:nvPr/>
          </p:nvSpPr>
          <p:spPr bwMode="auto">
            <a:xfrm>
              <a:off x="3921" y="3612"/>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25" name="Rectangle 177"/>
            <p:cNvSpPr>
              <a:spLocks noChangeArrowheads="1"/>
            </p:cNvSpPr>
            <p:nvPr/>
          </p:nvSpPr>
          <p:spPr bwMode="auto">
            <a:xfrm>
              <a:off x="3969" y="3612"/>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26" name="Rectangle 178"/>
            <p:cNvSpPr>
              <a:spLocks noChangeArrowheads="1"/>
            </p:cNvSpPr>
            <p:nvPr/>
          </p:nvSpPr>
          <p:spPr bwMode="auto">
            <a:xfrm>
              <a:off x="4017" y="3612"/>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27" name="Rectangle 179"/>
            <p:cNvSpPr>
              <a:spLocks noChangeArrowheads="1"/>
            </p:cNvSpPr>
            <p:nvPr/>
          </p:nvSpPr>
          <p:spPr bwMode="auto">
            <a:xfrm>
              <a:off x="4066" y="3612"/>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28" name="Rectangle 180"/>
            <p:cNvSpPr>
              <a:spLocks noChangeArrowheads="1"/>
            </p:cNvSpPr>
            <p:nvPr/>
          </p:nvSpPr>
          <p:spPr bwMode="auto">
            <a:xfrm>
              <a:off x="4114" y="3612"/>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83829" name="Rectangle 181"/>
          <p:cNvSpPr>
            <a:spLocks noChangeArrowheads="1"/>
          </p:cNvSpPr>
          <p:nvPr/>
        </p:nvSpPr>
        <p:spPr bwMode="auto">
          <a:xfrm>
            <a:off x="7278689" y="4778376"/>
            <a:ext cx="73025" cy="349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30" name="Rectangle 182"/>
          <p:cNvSpPr>
            <a:spLocks noChangeArrowheads="1"/>
          </p:cNvSpPr>
          <p:nvPr/>
        </p:nvSpPr>
        <p:spPr bwMode="auto">
          <a:xfrm>
            <a:off x="7134226" y="4778376"/>
            <a:ext cx="73025" cy="349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31" name="Rectangle 183"/>
          <p:cNvSpPr>
            <a:spLocks noChangeArrowheads="1"/>
          </p:cNvSpPr>
          <p:nvPr/>
        </p:nvSpPr>
        <p:spPr bwMode="auto">
          <a:xfrm>
            <a:off x="7421563" y="4778376"/>
            <a:ext cx="74612" cy="349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32" name="Rectangle 184"/>
          <p:cNvSpPr>
            <a:spLocks noChangeArrowheads="1"/>
          </p:cNvSpPr>
          <p:nvPr/>
        </p:nvSpPr>
        <p:spPr bwMode="auto">
          <a:xfrm>
            <a:off x="7567614" y="4813301"/>
            <a:ext cx="73025"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33" name="Rectangle 185"/>
          <p:cNvSpPr>
            <a:spLocks noChangeArrowheads="1"/>
          </p:cNvSpPr>
          <p:nvPr/>
        </p:nvSpPr>
        <p:spPr bwMode="auto">
          <a:xfrm>
            <a:off x="7675564" y="4813301"/>
            <a:ext cx="73025"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34" name="Rectangle 186"/>
          <p:cNvSpPr>
            <a:spLocks noChangeArrowheads="1"/>
          </p:cNvSpPr>
          <p:nvPr/>
        </p:nvSpPr>
        <p:spPr bwMode="auto">
          <a:xfrm>
            <a:off x="7783514" y="4813301"/>
            <a:ext cx="73025"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35" name="Rectangle 187"/>
          <p:cNvSpPr>
            <a:spLocks noChangeArrowheads="1"/>
          </p:cNvSpPr>
          <p:nvPr/>
        </p:nvSpPr>
        <p:spPr bwMode="auto">
          <a:xfrm>
            <a:off x="7927976" y="4813301"/>
            <a:ext cx="73025"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36" name="Rectangle 188"/>
          <p:cNvSpPr>
            <a:spLocks noChangeArrowheads="1"/>
          </p:cNvSpPr>
          <p:nvPr/>
        </p:nvSpPr>
        <p:spPr bwMode="auto">
          <a:xfrm>
            <a:off x="8037514" y="4813301"/>
            <a:ext cx="73025"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37" name="Rectangle 189"/>
          <p:cNvSpPr>
            <a:spLocks noChangeArrowheads="1"/>
          </p:cNvSpPr>
          <p:nvPr/>
        </p:nvSpPr>
        <p:spPr bwMode="auto">
          <a:xfrm>
            <a:off x="8145464" y="4813301"/>
            <a:ext cx="73025"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83838" name="Group 190"/>
          <p:cNvGrpSpPr>
            <a:grpSpLocks/>
          </p:cNvGrpSpPr>
          <p:nvPr/>
        </p:nvGrpSpPr>
        <p:grpSpPr bwMode="auto">
          <a:xfrm>
            <a:off x="6521451" y="5029201"/>
            <a:ext cx="396875" cy="36513"/>
            <a:chOff x="3872" y="3612"/>
            <a:chExt cx="266" cy="25"/>
          </a:xfrm>
        </p:grpSpPr>
        <p:sp>
          <p:nvSpPr>
            <p:cNvPr id="283839" name="Rectangle 191"/>
            <p:cNvSpPr>
              <a:spLocks noChangeArrowheads="1"/>
            </p:cNvSpPr>
            <p:nvPr/>
          </p:nvSpPr>
          <p:spPr bwMode="auto">
            <a:xfrm>
              <a:off x="3872" y="3612"/>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40" name="Rectangle 192"/>
            <p:cNvSpPr>
              <a:spLocks noChangeArrowheads="1"/>
            </p:cNvSpPr>
            <p:nvPr/>
          </p:nvSpPr>
          <p:spPr bwMode="auto">
            <a:xfrm>
              <a:off x="3921" y="3612"/>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41" name="Rectangle 193"/>
            <p:cNvSpPr>
              <a:spLocks noChangeArrowheads="1"/>
            </p:cNvSpPr>
            <p:nvPr/>
          </p:nvSpPr>
          <p:spPr bwMode="auto">
            <a:xfrm>
              <a:off x="3969" y="3612"/>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42" name="Rectangle 194"/>
            <p:cNvSpPr>
              <a:spLocks noChangeArrowheads="1"/>
            </p:cNvSpPr>
            <p:nvPr/>
          </p:nvSpPr>
          <p:spPr bwMode="auto">
            <a:xfrm>
              <a:off x="4017" y="3612"/>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43" name="Rectangle 195"/>
            <p:cNvSpPr>
              <a:spLocks noChangeArrowheads="1"/>
            </p:cNvSpPr>
            <p:nvPr/>
          </p:nvSpPr>
          <p:spPr bwMode="auto">
            <a:xfrm>
              <a:off x="4066" y="3612"/>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44" name="Rectangle 196"/>
            <p:cNvSpPr>
              <a:spLocks noChangeArrowheads="1"/>
            </p:cNvSpPr>
            <p:nvPr/>
          </p:nvSpPr>
          <p:spPr bwMode="auto">
            <a:xfrm>
              <a:off x="4114" y="3612"/>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3845" name="Group 197"/>
          <p:cNvGrpSpPr>
            <a:grpSpLocks/>
          </p:cNvGrpSpPr>
          <p:nvPr/>
        </p:nvGrpSpPr>
        <p:grpSpPr bwMode="auto">
          <a:xfrm>
            <a:off x="6556376" y="5208588"/>
            <a:ext cx="396875" cy="36512"/>
            <a:chOff x="3872" y="3612"/>
            <a:chExt cx="266" cy="25"/>
          </a:xfrm>
        </p:grpSpPr>
        <p:sp>
          <p:nvSpPr>
            <p:cNvPr id="283846" name="Rectangle 198"/>
            <p:cNvSpPr>
              <a:spLocks noChangeArrowheads="1"/>
            </p:cNvSpPr>
            <p:nvPr/>
          </p:nvSpPr>
          <p:spPr bwMode="auto">
            <a:xfrm>
              <a:off x="3872" y="3612"/>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47" name="Rectangle 199"/>
            <p:cNvSpPr>
              <a:spLocks noChangeArrowheads="1"/>
            </p:cNvSpPr>
            <p:nvPr/>
          </p:nvSpPr>
          <p:spPr bwMode="auto">
            <a:xfrm>
              <a:off x="3921" y="3612"/>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48" name="Rectangle 200"/>
            <p:cNvSpPr>
              <a:spLocks noChangeArrowheads="1"/>
            </p:cNvSpPr>
            <p:nvPr/>
          </p:nvSpPr>
          <p:spPr bwMode="auto">
            <a:xfrm>
              <a:off x="3969" y="3612"/>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49" name="Rectangle 201"/>
            <p:cNvSpPr>
              <a:spLocks noChangeArrowheads="1"/>
            </p:cNvSpPr>
            <p:nvPr/>
          </p:nvSpPr>
          <p:spPr bwMode="auto">
            <a:xfrm>
              <a:off x="4017" y="3612"/>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50" name="Rectangle 202"/>
            <p:cNvSpPr>
              <a:spLocks noChangeArrowheads="1"/>
            </p:cNvSpPr>
            <p:nvPr/>
          </p:nvSpPr>
          <p:spPr bwMode="auto">
            <a:xfrm>
              <a:off x="4066" y="3612"/>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51" name="Rectangle 203"/>
            <p:cNvSpPr>
              <a:spLocks noChangeArrowheads="1"/>
            </p:cNvSpPr>
            <p:nvPr/>
          </p:nvSpPr>
          <p:spPr bwMode="auto">
            <a:xfrm>
              <a:off x="4114" y="3612"/>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83852" name="Rectangle 204"/>
          <p:cNvSpPr>
            <a:spLocks noChangeArrowheads="1"/>
          </p:cNvSpPr>
          <p:nvPr/>
        </p:nvSpPr>
        <p:spPr bwMode="auto">
          <a:xfrm>
            <a:off x="6448426" y="5208588"/>
            <a:ext cx="34925" cy="36512"/>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53" name="Rectangle 205"/>
          <p:cNvSpPr>
            <a:spLocks noChangeArrowheads="1"/>
          </p:cNvSpPr>
          <p:nvPr/>
        </p:nvSpPr>
        <p:spPr bwMode="auto">
          <a:xfrm>
            <a:off x="6340476" y="5172075"/>
            <a:ext cx="34925" cy="381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54" name="Rectangle 206"/>
          <p:cNvSpPr>
            <a:spLocks noChangeArrowheads="1"/>
          </p:cNvSpPr>
          <p:nvPr/>
        </p:nvSpPr>
        <p:spPr bwMode="auto">
          <a:xfrm>
            <a:off x="6302376" y="5064126"/>
            <a:ext cx="36513"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55" name="Rectangle 207"/>
          <p:cNvSpPr>
            <a:spLocks noChangeArrowheads="1"/>
          </p:cNvSpPr>
          <p:nvPr/>
        </p:nvSpPr>
        <p:spPr bwMode="auto">
          <a:xfrm>
            <a:off x="6411913" y="5029201"/>
            <a:ext cx="36512"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56" name="Rectangle 208"/>
          <p:cNvSpPr>
            <a:spLocks noChangeArrowheads="1"/>
          </p:cNvSpPr>
          <p:nvPr/>
        </p:nvSpPr>
        <p:spPr bwMode="auto">
          <a:xfrm>
            <a:off x="6989764" y="5172075"/>
            <a:ext cx="34925" cy="381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57" name="Rectangle 209"/>
          <p:cNvSpPr>
            <a:spLocks noChangeArrowheads="1"/>
          </p:cNvSpPr>
          <p:nvPr/>
        </p:nvSpPr>
        <p:spPr bwMode="auto">
          <a:xfrm>
            <a:off x="6989764" y="5243513"/>
            <a:ext cx="34925" cy="36512"/>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58" name="Rectangle 210"/>
          <p:cNvSpPr>
            <a:spLocks noChangeArrowheads="1"/>
          </p:cNvSpPr>
          <p:nvPr/>
        </p:nvSpPr>
        <p:spPr bwMode="auto">
          <a:xfrm>
            <a:off x="6989764" y="5316538"/>
            <a:ext cx="34925" cy="36512"/>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83859" name="Group 211"/>
          <p:cNvGrpSpPr>
            <a:grpSpLocks/>
          </p:cNvGrpSpPr>
          <p:nvPr/>
        </p:nvGrpSpPr>
        <p:grpSpPr bwMode="auto">
          <a:xfrm>
            <a:off x="6989764" y="4884739"/>
            <a:ext cx="34925" cy="180975"/>
            <a:chOff x="3606" y="3515"/>
            <a:chExt cx="24" cy="122"/>
          </a:xfrm>
        </p:grpSpPr>
        <p:sp>
          <p:nvSpPr>
            <p:cNvPr id="283860" name="Rectangle 212"/>
            <p:cNvSpPr>
              <a:spLocks noChangeArrowheads="1"/>
            </p:cNvSpPr>
            <p:nvPr/>
          </p:nvSpPr>
          <p:spPr bwMode="auto">
            <a:xfrm>
              <a:off x="3606" y="3515"/>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61" name="Rectangle 213"/>
            <p:cNvSpPr>
              <a:spLocks noChangeArrowheads="1"/>
            </p:cNvSpPr>
            <p:nvPr/>
          </p:nvSpPr>
          <p:spPr bwMode="auto">
            <a:xfrm>
              <a:off x="3606" y="3563"/>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62" name="Rectangle 214"/>
            <p:cNvSpPr>
              <a:spLocks noChangeArrowheads="1"/>
            </p:cNvSpPr>
            <p:nvPr/>
          </p:nvSpPr>
          <p:spPr bwMode="auto">
            <a:xfrm>
              <a:off x="3606" y="3612"/>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83863" name="Rectangle 215"/>
          <p:cNvSpPr>
            <a:spLocks noChangeArrowheads="1"/>
          </p:cNvSpPr>
          <p:nvPr/>
        </p:nvSpPr>
        <p:spPr bwMode="auto">
          <a:xfrm>
            <a:off x="8037514" y="4957763"/>
            <a:ext cx="34925" cy="36512"/>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64" name="Rectangle 216"/>
          <p:cNvSpPr>
            <a:spLocks noChangeArrowheads="1"/>
          </p:cNvSpPr>
          <p:nvPr/>
        </p:nvSpPr>
        <p:spPr bwMode="auto">
          <a:xfrm>
            <a:off x="8037514" y="5029201"/>
            <a:ext cx="34925"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65" name="Rectangle 217"/>
          <p:cNvSpPr>
            <a:spLocks noChangeArrowheads="1"/>
          </p:cNvSpPr>
          <p:nvPr/>
        </p:nvSpPr>
        <p:spPr bwMode="auto">
          <a:xfrm>
            <a:off x="8037514" y="5100638"/>
            <a:ext cx="34925" cy="381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66" name="Rectangle 218"/>
          <p:cNvSpPr>
            <a:spLocks noChangeArrowheads="1"/>
          </p:cNvSpPr>
          <p:nvPr/>
        </p:nvSpPr>
        <p:spPr bwMode="auto">
          <a:xfrm>
            <a:off x="8037514" y="5243513"/>
            <a:ext cx="34925" cy="36512"/>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67" name="Rectangle 219"/>
          <p:cNvSpPr>
            <a:spLocks noChangeArrowheads="1"/>
          </p:cNvSpPr>
          <p:nvPr/>
        </p:nvSpPr>
        <p:spPr bwMode="auto">
          <a:xfrm>
            <a:off x="8037514" y="5314951"/>
            <a:ext cx="34925"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68" name="Rectangle 220"/>
          <p:cNvSpPr>
            <a:spLocks noChangeArrowheads="1"/>
          </p:cNvSpPr>
          <p:nvPr/>
        </p:nvSpPr>
        <p:spPr bwMode="auto">
          <a:xfrm>
            <a:off x="8037514" y="5387976"/>
            <a:ext cx="34925"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83869" name="Group 221"/>
          <p:cNvGrpSpPr>
            <a:grpSpLocks/>
          </p:cNvGrpSpPr>
          <p:nvPr/>
        </p:nvGrpSpPr>
        <p:grpSpPr bwMode="auto">
          <a:xfrm rot="2498013">
            <a:off x="6737351" y="4598989"/>
            <a:ext cx="360363" cy="34925"/>
            <a:chOff x="3703" y="3249"/>
            <a:chExt cx="242" cy="24"/>
          </a:xfrm>
        </p:grpSpPr>
        <p:sp>
          <p:nvSpPr>
            <p:cNvPr id="283870" name="Rectangle 222"/>
            <p:cNvSpPr>
              <a:spLocks noChangeArrowheads="1"/>
            </p:cNvSpPr>
            <p:nvPr/>
          </p:nvSpPr>
          <p:spPr bwMode="auto">
            <a:xfrm>
              <a:off x="3800" y="3249"/>
              <a:ext cx="49" cy="24"/>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71" name="Rectangle 223"/>
            <p:cNvSpPr>
              <a:spLocks noChangeArrowheads="1"/>
            </p:cNvSpPr>
            <p:nvPr/>
          </p:nvSpPr>
          <p:spPr bwMode="auto">
            <a:xfrm>
              <a:off x="3703" y="3249"/>
              <a:ext cx="49" cy="24"/>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72" name="Rectangle 224"/>
            <p:cNvSpPr>
              <a:spLocks noChangeArrowheads="1"/>
            </p:cNvSpPr>
            <p:nvPr/>
          </p:nvSpPr>
          <p:spPr bwMode="auto">
            <a:xfrm>
              <a:off x="3896" y="3249"/>
              <a:ext cx="49" cy="24"/>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83873" name="Rectangle 225"/>
          <p:cNvSpPr>
            <a:spLocks noChangeArrowheads="1"/>
          </p:cNvSpPr>
          <p:nvPr/>
        </p:nvSpPr>
        <p:spPr bwMode="auto">
          <a:xfrm>
            <a:off x="6845301" y="4778376"/>
            <a:ext cx="34925"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74" name="Rectangle 226"/>
          <p:cNvSpPr>
            <a:spLocks noChangeArrowheads="1"/>
          </p:cNvSpPr>
          <p:nvPr/>
        </p:nvSpPr>
        <p:spPr bwMode="auto">
          <a:xfrm>
            <a:off x="6737351" y="4706938"/>
            <a:ext cx="36513" cy="36512"/>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75" name="Rectangle 227"/>
          <p:cNvSpPr>
            <a:spLocks noChangeArrowheads="1"/>
          </p:cNvSpPr>
          <p:nvPr/>
        </p:nvSpPr>
        <p:spPr bwMode="auto">
          <a:xfrm>
            <a:off x="6627813" y="4633913"/>
            <a:ext cx="36512" cy="381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76" name="Rectangle 228"/>
          <p:cNvSpPr>
            <a:spLocks noChangeArrowheads="1"/>
          </p:cNvSpPr>
          <p:nvPr/>
        </p:nvSpPr>
        <p:spPr bwMode="auto">
          <a:xfrm>
            <a:off x="6340476" y="4024313"/>
            <a:ext cx="34925" cy="381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3877" name="Rectangle 229"/>
          <p:cNvSpPr>
            <a:spLocks noChangeArrowheads="1"/>
          </p:cNvSpPr>
          <p:nvPr/>
        </p:nvSpPr>
        <p:spPr bwMode="auto">
          <a:xfrm>
            <a:off x="6375401" y="4095751"/>
            <a:ext cx="36513"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78" name="Rectangle 230"/>
          <p:cNvSpPr>
            <a:spLocks noChangeArrowheads="1"/>
          </p:cNvSpPr>
          <p:nvPr/>
        </p:nvSpPr>
        <p:spPr bwMode="auto">
          <a:xfrm>
            <a:off x="6411913" y="4168776"/>
            <a:ext cx="36512"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79" name="Rectangle 231"/>
          <p:cNvSpPr>
            <a:spLocks noChangeArrowheads="1"/>
          </p:cNvSpPr>
          <p:nvPr/>
        </p:nvSpPr>
        <p:spPr bwMode="auto">
          <a:xfrm>
            <a:off x="6448426" y="4240213"/>
            <a:ext cx="34925" cy="36512"/>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80" name="Rectangle 232"/>
          <p:cNvSpPr>
            <a:spLocks noChangeArrowheads="1"/>
          </p:cNvSpPr>
          <p:nvPr/>
        </p:nvSpPr>
        <p:spPr bwMode="auto">
          <a:xfrm>
            <a:off x="6230938" y="4095751"/>
            <a:ext cx="36512"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3881" name="Rectangle 233"/>
          <p:cNvSpPr>
            <a:spLocks noChangeArrowheads="1"/>
          </p:cNvSpPr>
          <p:nvPr/>
        </p:nvSpPr>
        <p:spPr bwMode="auto">
          <a:xfrm>
            <a:off x="6267451" y="4167188"/>
            <a:ext cx="34925" cy="36512"/>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82" name="Rectangle 234"/>
          <p:cNvSpPr>
            <a:spLocks noChangeArrowheads="1"/>
          </p:cNvSpPr>
          <p:nvPr/>
        </p:nvSpPr>
        <p:spPr bwMode="auto">
          <a:xfrm>
            <a:off x="6302376" y="4240213"/>
            <a:ext cx="36513" cy="36512"/>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83" name="Rectangle 235"/>
          <p:cNvSpPr>
            <a:spLocks noChangeArrowheads="1"/>
          </p:cNvSpPr>
          <p:nvPr/>
        </p:nvSpPr>
        <p:spPr bwMode="auto">
          <a:xfrm>
            <a:off x="6338888" y="4311651"/>
            <a:ext cx="36512"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84" name="Rectangle 236"/>
          <p:cNvSpPr>
            <a:spLocks noChangeArrowheads="1"/>
          </p:cNvSpPr>
          <p:nvPr/>
        </p:nvSpPr>
        <p:spPr bwMode="auto">
          <a:xfrm rot="2498013">
            <a:off x="6664326" y="4311651"/>
            <a:ext cx="73025" cy="349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85" name="Rectangle 237"/>
          <p:cNvSpPr>
            <a:spLocks noChangeArrowheads="1"/>
          </p:cNvSpPr>
          <p:nvPr/>
        </p:nvSpPr>
        <p:spPr bwMode="auto">
          <a:xfrm rot="2498013">
            <a:off x="6592889" y="4383088"/>
            <a:ext cx="73025" cy="36512"/>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86" name="Rectangle 238"/>
          <p:cNvSpPr>
            <a:spLocks noChangeArrowheads="1"/>
          </p:cNvSpPr>
          <p:nvPr/>
        </p:nvSpPr>
        <p:spPr bwMode="auto">
          <a:xfrm rot="2498013">
            <a:off x="6483351" y="4527551"/>
            <a:ext cx="73025" cy="349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87" name="Rectangle 239"/>
          <p:cNvSpPr>
            <a:spLocks noChangeArrowheads="1"/>
          </p:cNvSpPr>
          <p:nvPr/>
        </p:nvSpPr>
        <p:spPr bwMode="auto">
          <a:xfrm>
            <a:off x="8686801" y="4095751"/>
            <a:ext cx="34925"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88" name="Rectangle 240"/>
          <p:cNvSpPr>
            <a:spLocks noChangeArrowheads="1"/>
          </p:cNvSpPr>
          <p:nvPr/>
        </p:nvSpPr>
        <p:spPr bwMode="auto">
          <a:xfrm>
            <a:off x="8758239" y="3989388"/>
            <a:ext cx="34925" cy="36512"/>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89" name="Rectangle 241"/>
          <p:cNvSpPr>
            <a:spLocks noChangeArrowheads="1"/>
          </p:cNvSpPr>
          <p:nvPr/>
        </p:nvSpPr>
        <p:spPr bwMode="auto">
          <a:xfrm>
            <a:off x="8831263" y="3844925"/>
            <a:ext cx="36512" cy="381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90" name="Rectangle 242"/>
          <p:cNvSpPr>
            <a:spLocks noChangeArrowheads="1"/>
          </p:cNvSpPr>
          <p:nvPr/>
        </p:nvSpPr>
        <p:spPr bwMode="auto">
          <a:xfrm>
            <a:off x="8939214" y="3736976"/>
            <a:ext cx="34925"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91" name="Rectangle 243"/>
          <p:cNvSpPr>
            <a:spLocks noChangeArrowheads="1"/>
          </p:cNvSpPr>
          <p:nvPr/>
        </p:nvSpPr>
        <p:spPr bwMode="auto">
          <a:xfrm>
            <a:off x="9047163" y="3630613"/>
            <a:ext cx="36512" cy="36512"/>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92" name="Rectangle 244"/>
          <p:cNvSpPr>
            <a:spLocks noChangeArrowheads="1"/>
          </p:cNvSpPr>
          <p:nvPr/>
        </p:nvSpPr>
        <p:spPr bwMode="auto">
          <a:xfrm>
            <a:off x="9156701" y="3522663"/>
            <a:ext cx="34925" cy="36512"/>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93" name="Rectangle 245"/>
          <p:cNvSpPr>
            <a:spLocks noChangeArrowheads="1"/>
          </p:cNvSpPr>
          <p:nvPr/>
        </p:nvSpPr>
        <p:spPr bwMode="auto">
          <a:xfrm>
            <a:off x="9264651" y="3451226"/>
            <a:ext cx="34925"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94" name="Rectangle 246"/>
          <p:cNvSpPr>
            <a:spLocks noChangeArrowheads="1"/>
          </p:cNvSpPr>
          <p:nvPr/>
        </p:nvSpPr>
        <p:spPr bwMode="auto">
          <a:xfrm>
            <a:off x="9409114" y="3378201"/>
            <a:ext cx="34925"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95" name="Rectangle 247"/>
          <p:cNvSpPr>
            <a:spLocks noChangeArrowheads="1"/>
          </p:cNvSpPr>
          <p:nvPr/>
        </p:nvSpPr>
        <p:spPr bwMode="auto">
          <a:xfrm>
            <a:off x="9590089" y="3414713"/>
            <a:ext cx="34925" cy="381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96" name="Rectangle 248"/>
          <p:cNvSpPr>
            <a:spLocks noChangeArrowheads="1"/>
          </p:cNvSpPr>
          <p:nvPr/>
        </p:nvSpPr>
        <p:spPr bwMode="auto">
          <a:xfrm>
            <a:off x="9625013" y="3557588"/>
            <a:ext cx="36512" cy="36512"/>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97" name="Rectangle 249"/>
          <p:cNvSpPr>
            <a:spLocks noChangeArrowheads="1"/>
          </p:cNvSpPr>
          <p:nvPr/>
        </p:nvSpPr>
        <p:spPr bwMode="auto">
          <a:xfrm>
            <a:off x="9696451" y="3665538"/>
            <a:ext cx="36513" cy="381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98" name="Rectangle 250"/>
          <p:cNvSpPr>
            <a:spLocks noChangeArrowheads="1"/>
          </p:cNvSpPr>
          <p:nvPr/>
        </p:nvSpPr>
        <p:spPr bwMode="auto">
          <a:xfrm>
            <a:off x="9734551" y="3810001"/>
            <a:ext cx="34925"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899" name="Rectangle 251"/>
          <p:cNvSpPr>
            <a:spLocks noChangeArrowheads="1"/>
          </p:cNvSpPr>
          <p:nvPr/>
        </p:nvSpPr>
        <p:spPr bwMode="auto">
          <a:xfrm>
            <a:off x="9734551" y="3951288"/>
            <a:ext cx="34925" cy="381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900" name="Rectangle 252"/>
          <p:cNvSpPr>
            <a:spLocks noChangeArrowheads="1"/>
          </p:cNvSpPr>
          <p:nvPr/>
        </p:nvSpPr>
        <p:spPr bwMode="auto">
          <a:xfrm>
            <a:off x="9769476" y="4095751"/>
            <a:ext cx="36513"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901" name="Rectangle 253"/>
          <p:cNvSpPr>
            <a:spLocks noChangeArrowheads="1"/>
          </p:cNvSpPr>
          <p:nvPr/>
        </p:nvSpPr>
        <p:spPr bwMode="auto">
          <a:xfrm>
            <a:off x="9769476" y="4240213"/>
            <a:ext cx="36513" cy="36512"/>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902" name="Rectangle 254"/>
          <p:cNvSpPr>
            <a:spLocks noChangeArrowheads="1"/>
          </p:cNvSpPr>
          <p:nvPr/>
        </p:nvSpPr>
        <p:spPr bwMode="auto">
          <a:xfrm>
            <a:off x="9734551" y="4348163"/>
            <a:ext cx="34925" cy="36512"/>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903" name="Rectangle 255"/>
          <p:cNvSpPr>
            <a:spLocks noChangeArrowheads="1"/>
          </p:cNvSpPr>
          <p:nvPr/>
        </p:nvSpPr>
        <p:spPr bwMode="auto">
          <a:xfrm>
            <a:off x="9480551" y="4527551"/>
            <a:ext cx="34925"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904" name="Rectangle 256"/>
          <p:cNvSpPr>
            <a:spLocks noChangeArrowheads="1"/>
          </p:cNvSpPr>
          <p:nvPr/>
        </p:nvSpPr>
        <p:spPr bwMode="auto">
          <a:xfrm>
            <a:off x="8867776" y="4168776"/>
            <a:ext cx="34925"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905" name="Rectangle 257"/>
          <p:cNvSpPr>
            <a:spLocks noChangeArrowheads="1"/>
          </p:cNvSpPr>
          <p:nvPr/>
        </p:nvSpPr>
        <p:spPr bwMode="auto">
          <a:xfrm>
            <a:off x="8867776" y="4060826"/>
            <a:ext cx="34925"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906" name="Rectangle 258"/>
          <p:cNvSpPr>
            <a:spLocks noChangeArrowheads="1"/>
          </p:cNvSpPr>
          <p:nvPr/>
        </p:nvSpPr>
        <p:spPr bwMode="auto">
          <a:xfrm>
            <a:off x="8867776" y="4240213"/>
            <a:ext cx="34925" cy="36512"/>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907" name="Rectangle 259"/>
          <p:cNvSpPr>
            <a:spLocks noChangeArrowheads="1"/>
          </p:cNvSpPr>
          <p:nvPr/>
        </p:nvSpPr>
        <p:spPr bwMode="auto">
          <a:xfrm>
            <a:off x="8650288" y="4348163"/>
            <a:ext cx="36512" cy="36512"/>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908" name="Rectangle 260"/>
          <p:cNvSpPr>
            <a:spLocks noChangeArrowheads="1"/>
          </p:cNvSpPr>
          <p:nvPr/>
        </p:nvSpPr>
        <p:spPr bwMode="auto">
          <a:xfrm>
            <a:off x="9228138" y="4527551"/>
            <a:ext cx="36512"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909" name="Rectangle 261"/>
          <p:cNvSpPr>
            <a:spLocks noChangeArrowheads="1"/>
          </p:cNvSpPr>
          <p:nvPr/>
        </p:nvSpPr>
        <p:spPr bwMode="auto">
          <a:xfrm>
            <a:off x="9734551" y="4454526"/>
            <a:ext cx="34925"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910" name="Rectangle 262"/>
          <p:cNvSpPr>
            <a:spLocks noChangeArrowheads="1"/>
          </p:cNvSpPr>
          <p:nvPr/>
        </p:nvSpPr>
        <p:spPr bwMode="auto">
          <a:xfrm>
            <a:off x="8650288" y="4491038"/>
            <a:ext cx="36512" cy="36512"/>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911" name="Rectangle 263"/>
          <p:cNvSpPr>
            <a:spLocks noChangeArrowheads="1"/>
          </p:cNvSpPr>
          <p:nvPr/>
        </p:nvSpPr>
        <p:spPr bwMode="auto">
          <a:xfrm>
            <a:off x="8758239" y="4419601"/>
            <a:ext cx="34925"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912" name="Rectangle 264"/>
          <p:cNvSpPr>
            <a:spLocks noChangeArrowheads="1"/>
          </p:cNvSpPr>
          <p:nvPr/>
        </p:nvSpPr>
        <p:spPr bwMode="auto">
          <a:xfrm>
            <a:off x="8758239" y="4527551"/>
            <a:ext cx="34925"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913" name="Rectangle 265"/>
          <p:cNvSpPr>
            <a:spLocks noChangeArrowheads="1"/>
          </p:cNvSpPr>
          <p:nvPr/>
        </p:nvSpPr>
        <p:spPr bwMode="auto">
          <a:xfrm>
            <a:off x="8831263" y="4383088"/>
            <a:ext cx="36512" cy="381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914" name="Rectangle 266"/>
          <p:cNvSpPr>
            <a:spLocks noChangeArrowheads="1"/>
          </p:cNvSpPr>
          <p:nvPr/>
        </p:nvSpPr>
        <p:spPr bwMode="auto">
          <a:xfrm>
            <a:off x="8939214" y="4454526"/>
            <a:ext cx="34925"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915" name="Rectangle 267"/>
          <p:cNvSpPr>
            <a:spLocks noChangeArrowheads="1"/>
          </p:cNvSpPr>
          <p:nvPr/>
        </p:nvSpPr>
        <p:spPr bwMode="auto">
          <a:xfrm>
            <a:off x="8975726" y="3916363"/>
            <a:ext cx="36513" cy="36512"/>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916" name="Rectangle 268"/>
          <p:cNvSpPr>
            <a:spLocks noChangeArrowheads="1"/>
          </p:cNvSpPr>
          <p:nvPr/>
        </p:nvSpPr>
        <p:spPr bwMode="auto">
          <a:xfrm>
            <a:off x="9012239" y="4024313"/>
            <a:ext cx="34925" cy="381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917" name="Rectangle 269"/>
          <p:cNvSpPr>
            <a:spLocks noChangeArrowheads="1"/>
          </p:cNvSpPr>
          <p:nvPr/>
        </p:nvSpPr>
        <p:spPr bwMode="auto">
          <a:xfrm>
            <a:off x="9012239" y="4130675"/>
            <a:ext cx="34925" cy="381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918" name="Rectangle 270"/>
          <p:cNvSpPr>
            <a:spLocks noChangeArrowheads="1"/>
          </p:cNvSpPr>
          <p:nvPr/>
        </p:nvSpPr>
        <p:spPr bwMode="auto">
          <a:xfrm>
            <a:off x="9012239" y="4240213"/>
            <a:ext cx="34925" cy="36512"/>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919" name="Rectangle 271"/>
          <p:cNvSpPr>
            <a:spLocks noChangeArrowheads="1"/>
          </p:cNvSpPr>
          <p:nvPr/>
        </p:nvSpPr>
        <p:spPr bwMode="auto">
          <a:xfrm>
            <a:off x="9047163" y="4311651"/>
            <a:ext cx="36512"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920" name="Rectangle 272"/>
          <p:cNvSpPr>
            <a:spLocks noChangeArrowheads="1"/>
          </p:cNvSpPr>
          <p:nvPr/>
        </p:nvSpPr>
        <p:spPr bwMode="auto">
          <a:xfrm>
            <a:off x="9625013" y="4527551"/>
            <a:ext cx="36512"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921" name="Rectangle 273"/>
          <p:cNvSpPr>
            <a:spLocks noChangeArrowheads="1"/>
          </p:cNvSpPr>
          <p:nvPr/>
        </p:nvSpPr>
        <p:spPr bwMode="auto">
          <a:xfrm>
            <a:off x="9156701" y="3736976"/>
            <a:ext cx="34925"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922" name="Rectangle 274"/>
          <p:cNvSpPr>
            <a:spLocks noChangeArrowheads="1"/>
          </p:cNvSpPr>
          <p:nvPr/>
        </p:nvSpPr>
        <p:spPr bwMode="auto">
          <a:xfrm>
            <a:off x="9083676" y="3810001"/>
            <a:ext cx="34925"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923" name="Rectangle 275"/>
          <p:cNvSpPr>
            <a:spLocks noChangeArrowheads="1"/>
          </p:cNvSpPr>
          <p:nvPr/>
        </p:nvSpPr>
        <p:spPr bwMode="auto">
          <a:xfrm>
            <a:off x="9191626" y="3844925"/>
            <a:ext cx="36513" cy="381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924" name="Rectangle 276"/>
          <p:cNvSpPr>
            <a:spLocks noChangeArrowheads="1"/>
          </p:cNvSpPr>
          <p:nvPr/>
        </p:nvSpPr>
        <p:spPr bwMode="auto">
          <a:xfrm>
            <a:off x="9083676" y="4491038"/>
            <a:ext cx="34925" cy="36512"/>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925" name="Rectangle 277"/>
          <p:cNvSpPr>
            <a:spLocks noChangeArrowheads="1"/>
          </p:cNvSpPr>
          <p:nvPr/>
        </p:nvSpPr>
        <p:spPr bwMode="auto">
          <a:xfrm>
            <a:off x="9372601" y="4527551"/>
            <a:ext cx="36513"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926" name="Rectangle 278"/>
          <p:cNvSpPr>
            <a:spLocks noChangeArrowheads="1"/>
          </p:cNvSpPr>
          <p:nvPr/>
        </p:nvSpPr>
        <p:spPr bwMode="auto">
          <a:xfrm>
            <a:off x="9118601" y="4383088"/>
            <a:ext cx="36513" cy="381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927" name="Rectangle 279"/>
          <p:cNvSpPr>
            <a:spLocks noChangeArrowheads="1"/>
          </p:cNvSpPr>
          <p:nvPr/>
        </p:nvSpPr>
        <p:spPr bwMode="auto">
          <a:xfrm>
            <a:off x="9228138" y="4024313"/>
            <a:ext cx="36512" cy="381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928" name="Rectangle 280"/>
          <p:cNvSpPr>
            <a:spLocks noChangeArrowheads="1"/>
          </p:cNvSpPr>
          <p:nvPr/>
        </p:nvSpPr>
        <p:spPr bwMode="auto">
          <a:xfrm>
            <a:off x="9228138" y="4130675"/>
            <a:ext cx="36512" cy="381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929" name="Rectangle 281"/>
          <p:cNvSpPr>
            <a:spLocks noChangeArrowheads="1"/>
          </p:cNvSpPr>
          <p:nvPr/>
        </p:nvSpPr>
        <p:spPr bwMode="auto">
          <a:xfrm>
            <a:off x="9228138" y="3951288"/>
            <a:ext cx="36512" cy="381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930" name="Rectangle 282"/>
          <p:cNvSpPr>
            <a:spLocks noChangeArrowheads="1"/>
          </p:cNvSpPr>
          <p:nvPr/>
        </p:nvSpPr>
        <p:spPr bwMode="auto">
          <a:xfrm>
            <a:off x="9228138" y="4240213"/>
            <a:ext cx="36512" cy="36512"/>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931" name="Rectangle 283"/>
          <p:cNvSpPr>
            <a:spLocks noChangeArrowheads="1"/>
          </p:cNvSpPr>
          <p:nvPr/>
        </p:nvSpPr>
        <p:spPr bwMode="auto">
          <a:xfrm>
            <a:off x="9228138" y="4311651"/>
            <a:ext cx="36512"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932" name="Rectangle 284"/>
          <p:cNvSpPr>
            <a:spLocks noChangeArrowheads="1"/>
          </p:cNvSpPr>
          <p:nvPr/>
        </p:nvSpPr>
        <p:spPr bwMode="auto">
          <a:xfrm>
            <a:off x="9228138" y="4383088"/>
            <a:ext cx="36512" cy="381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933" name="Rectangle 285"/>
          <p:cNvSpPr>
            <a:spLocks noChangeArrowheads="1"/>
          </p:cNvSpPr>
          <p:nvPr/>
        </p:nvSpPr>
        <p:spPr bwMode="auto">
          <a:xfrm>
            <a:off x="9372601" y="4383088"/>
            <a:ext cx="36513" cy="381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934" name="Rectangle 286"/>
          <p:cNvSpPr>
            <a:spLocks noChangeArrowheads="1"/>
          </p:cNvSpPr>
          <p:nvPr/>
        </p:nvSpPr>
        <p:spPr bwMode="auto">
          <a:xfrm>
            <a:off x="9444038" y="3522663"/>
            <a:ext cx="36512" cy="36512"/>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935" name="Rectangle 287"/>
          <p:cNvSpPr>
            <a:spLocks noChangeArrowheads="1"/>
          </p:cNvSpPr>
          <p:nvPr/>
        </p:nvSpPr>
        <p:spPr bwMode="auto">
          <a:xfrm>
            <a:off x="9337676" y="3881438"/>
            <a:ext cx="34925" cy="36512"/>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936" name="Rectangle 288"/>
          <p:cNvSpPr>
            <a:spLocks noChangeArrowheads="1"/>
          </p:cNvSpPr>
          <p:nvPr/>
        </p:nvSpPr>
        <p:spPr bwMode="auto">
          <a:xfrm>
            <a:off x="9372601" y="3989388"/>
            <a:ext cx="36513" cy="36512"/>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937" name="Rectangle 289"/>
          <p:cNvSpPr>
            <a:spLocks noChangeArrowheads="1"/>
          </p:cNvSpPr>
          <p:nvPr/>
        </p:nvSpPr>
        <p:spPr bwMode="auto">
          <a:xfrm>
            <a:off x="9337676" y="3773488"/>
            <a:ext cx="34925" cy="381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938" name="Rectangle 290"/>
          <p:cNvSpPr>
            <a:spLocks noChangeArrowheads="1"/>
          </p:cNvSpPr>
          <p:nvPr/>
        </p:nvSpPr>
        <p:spPr bwMode="auto">
          <a:xfrm>
            <a:off x="9372601" y="4095751"/>
            <a:ext cx="36513"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939" name="Rectangle 291"/>
          <p:cNvSpPr>
            <a:spLocks noChangeArrowheads="1"/>
          </p:cNvSpPr>
          <p:nvPr/>
        </p:nvSpPr>
        <p:spPr bwMode="auto">
          <a:xfrm>
            <a:off x="9372601" y="4168776"/>
            <a:ext cx="36513"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940" name="Rectangle 292"/>
          <p:cNvSpPr>
            <a:spLocks noChangeArrowheads="1"/>
          </p:cNvSpPr>
          <p:nvPr/>
        </p:nvSpPr>
        <p:spPr bwMode="auto">
          <a:xfrm>
            <a:off x="9372601" y="4275138"/>
            <a:ext cx="36513" cy="36512"/>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941" name="Rectangle 293"/>
          <p:cNvSpPr>
            <a:spLocks noChangeArrowheads="1"/>
          </p:cNvSpPr>
          <p:nvPr/>
        </p:nvSpPr>
        <p:spPr bwMode="auto">
          <a:xfrm>
            <a:off x="9337676" y="3594100"/>
            <a:ext cx="34925" cy="381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942" name="Rectangle 294"/>
          <p:cNvSpPr>
            <a:spLocks noChangeArrowheads="1"/>
          </p:cNvSpPr>
          <p:nvPr/>
        </p:nvSpPr>
        <p:spPr bwMode="auto">
          <a:xfrm>
            <a:off x="9299576" y="3665538"/>
            <a:ext cx="36513" cy="381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943" name="Rectangle 295"/>
          <p:cNvSpPr>
            <a:spLocks noChangeArrowheads="1"/>
          </p:cNvSpPr>
          <p:nvPr/>
        </p:nvSpPr>
        <p:spPr bwMode="auto">
          <a:xfrm>
            <a:off x="9480551" y="4383088"/>
            <a:ext cx="34925" cy="381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944" name="Rectangle 296"/>
          <p:cNvSpPr>
            <a:spLocks noChangeArrowheads="1"/>
          </p:cNvSpPr>
          <p:nvPr/>
        </p:nvSpPr>
        <p:spPr bwMode="auto">
          <a:xfrm>
            <a:off x="9480551" y="3594100"/>
            <a:ext cx="34925" cy="381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945" name="Rectangle 297"/>
          <p:cNvSpPr>
            <a:spLocks noChangeArrowheads="1"/>
          </p:cNvSpPr>
          <p:nvPr/>
        </p:nvSpPr>
        <p:spPr bwMode="auto">
          <a:xfrm>
            <a:off x="9515476" y="3702051"/>
            <a:ext cx="36513"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946" name="Rectangle 298"/>
          <p:cNvSpPr>
            <a:spLocks noChangeArrowheads="1"/>
          </p:cNvSpPr>
          <p:nvPr/>
        </p:nvSpPr>
        <p:spPr bwMode="auto">
          <a:xfrm>
            <a:off x="9553576" y="3810001"/>
            <a:ext cx="36513"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947" name="Rectangle 299"/>
          <p:cNvSpPr>
            <a:spLocks noChangeArrowheads="1"/>
          </p:cNvSpPr>
          <p:nvPr/>
        </p:nvSpPr>
        <p:spPr bwMode="auto">
          <a:xfrm>
            <a:off x="9590089" y="3951288"/>
            <a:ext cx="34925" cy="381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948" name="Rectangle 300"/>
          <p:cNvSpPr>
            <a:spLocks noChangeArrowheads="1"/>
          </p:cNvSpPr>
          <p:nvPr/>
        </p:nvSpPr>
        <p:spPr bwMode="auto">
          <a:xfrm>
            <a:off x="9625013" y="4060826"/>
            <a:ext cx="36512"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949" name="Rectangle 301"/>
          <p:cNvSpPr>
            <a:spLocks noChangeArrowheads="1"/>
          </p:cNvSpPr>
          <p:nvPr/>
        </p:nvSpPr>
        <p:spPr bwMode="auto">
          <a:xfrm>
            <a:off x="9590089" y="4168776"/>
            <a:ext cx="34925"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950" name="Rectangle 302"/>
          <p:cNvSpPr>
            <a:spLocks noChangeArrowheads="1"/>
          </p:cNvSpPr>
          <p:nvPr/>
        </p:nvSpPr>
        <p:spPr bwMode="auto">
          <a:xfrm>
            <a:off x="9553576" y="4311651"/>
            <a:ext cx="36513"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951" name="Text Box 303"/>
          <p:cNvSpPr txBox="1">
            <a:spLocks noChangeArrowheads="1"/>
          </p:cNvSpPr>
          <p:nvPr/>
        </p:nvSpPr>
        <p:spPr bwMode="auto">
          <a:xfrm>
            <a:off x="6808789" y="5567364"/>
            <a:ext cx="101502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b="1"/>
              <a:t>Old Subdivision</a:t>
            </a:r>
          </a:p>
        </p:txBody>
      </p:sp>
      <p:sp>
        <p:nvSpPr>
          <p:cNvPr id="283952" name="Text Box 304"/>
          <p:cNvSpPr txBox="1">
            <a:spLocks noChangeArrowheads="1"/>
          </p:cNvSpPr>
          <p:nvPr/>
        </p:nvSpPr>
        <p:spPr bwMode="auto">
          <a:xfrm>
            <a:off x="8686800" y="3055939"/>
            <a:ext cx="107273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b="1"/>
              <a:t>New Subdivision</a:t>
            </a:r>
          </a:p>
        </p:txBody>
      </p:sp>
      <p:sp>
        <p:nvSpPr>
          <p:cNvPr id="283953" name="Text Box 305"/>
          <p:cNvSpPr txBox="1">
            <a:spLocks noChangeArrowheads="1"/>
          </p:cNvSpPr>
          <p:nvPr/>
        </p:nvSpPr>
        <p:spPr bwMode="auto">
          <a:xfrm>
            <a:off x="3414713" y="1800226"/>
            <a:ext cx="9309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t>High Zone</a:t>
            </a:r>
          </a:p>
        </p:txBody>
      </p:sp>
      <p:sp>
        <p:nvSpPr>
          <p:cNvPr id="283954" name="Text Box 306"/>
          <p:cNvSpPr txBox="1">
            <a:spLocks noChangeArrowheads="1"/>
          </p:cNvSpPr>
          <p:nvPr/>
        </p:nvSpPr>
        <p:spPr bwMode="auto">
          <a:xfrm>
            <a:off x="1797051" y="2733676"/>
            <a:ext cx="7794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000" b="1"/>
              <a:t>Shopping Center</a:t>
            </a:r>
          </a:p>
        </p:txBody>
      </p:sp>
      <p:sp>
        <p:nvSpPr>
          <p:cNvPr id="283955" name="Rectangle 307"/>
          <p:cNvSpPr>
            <a:spLocks noChangeArrowheads="1"/>
          </p:cNvSpPr>
          <p:nvPr/>
        </p:nvSpPr>
        <p:spPr bwMode="auto">
          <a:xfrm>
            <a:off x="2006601" y="2444750"/>
            <a:ext cx="34925" cy="109538"/>
          </a:xfrm>
          <a:prstGeom prst="rect">
            <a:avLst/>
          </a:prstGeom>
          <a:solidFill>
            <a:srgbClr val="663300"/>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956" name="Rectangle 308"/>
          <p:cNvSpPr>
            <a:spLocks noChangeArrowheads="1"/>
          </p:cNvSpPr>
          <p:nvPr/>
        </p:nvSpPr>
        <p:spPr bwMode="auto">
          <a:xfrm>
            <a:off x="2006601" y="2589213"/>
            <a:ext cx="34925" cy="107950"/>
          </a:xfrm>
          <a:prstGeom prst="rect">
            <a:avLst/>
          </a:prstGeom>
          <a:solidFill>
            <a:srgbClr val="663300"/>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957" name="Rectangle 309"/>
          <p:cNvSpPr>
            <a:spLocks noChangeArrowheads="1"/>
          </p:cNvSpPr>
          <p:nvPr/>
        </p:nvSpPr>
        <p:spPr bwMode="auto">
          <a:xfrm>
            <a:off x="2114551" y="2444750"/>
            <a:ext cx="36513" cy="109538"/>
          </a:xfrm>
          <a:prstGeom prst="rect">
            <a:avLst/>
          </a:prstGeom>
          <a:solidFill>
            <a:srgbClr val="663300"/>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958" name="Rectangle 310"/>
          <p:cNvSpPr>
            <a:spLocks noChangeArrowheads="1"/>
          </p:cNvSpPr>
          <p:nvPr/>
        </p:nvSpPr>
        <p:spPr bwMode="auto">
          <a:xfrm>
            <a:off x="2114551" y="2589213"/>
            <a:ext cx="36513" cy="107950"/>
          </a:xfrm>
          <a:prstGeom prst="rect">
            <a:avLst/>
          </a:prstGeom>
          <a:solidFill>
            <a:srgbClr val="663300"/>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959" name="Rectangle 311"/>
          <p:cNvSpPr>
            <a:spLocks noChangeArrowheads="1"/>
          </p:cNvSpPr>
          <p:nvPr/>
        </p:nvSpPr>
        <p:spPr bwMode="auto">
          <a:xfrm>
            <a:off x="2295526" y="2444750"/>
            <a:ext cx="36513" cy="109538"/>
          </a:xfrm>
          <a:prstGeom prst="rect">
            <a:avLst/>
          </a:prstGeom>
          <a:solidFill>
            <a:srgbClr val="663300"/>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960" name="Rectangle 312"/>
          <p:cNvSpPr>
            <a:spLocks noChangeArrowheads="1"/>
          </p:cNvSpPr>
          <p:nvPr/>
        </p:nvSpPr>
        <p:spPr bwMode="auto">
          <a:xfrm>
            <a:off x="2405064" y="2444750"/>
            <a:ext cx="34925" cy="109538"/>
          </a:xfrm>
          <a:prstGeom prst="rect">
            <a:avLst/>
          </a:prstGeom>
          <a:solidFill>
            <a:srgbClr val="663300"/>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961" name="Rectangle 313"/>
          <p:cNvSpPr>
            <a:spLocks noChangeArrowheads="1"/>
          </p:cNvSpPr>
          <p:nvPr/>
        </p:nvSpPr>
        <p:spPr bwMode="auto">
          <a:xfrm>
            <a:off x="2295526" y="2589213"/>
            <a:ext cx="36513" cy="107950"/>
          </a:xfrm>
          <a:prstGeom prst="rect">
            <a:avLst/>
          </a:prstGeom>
          <a:solidFill>
            <a:srgbClr val="663300"/>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962" name="Rectangle 314"/>
          <p:cNvSpPr>
            <a:spLocks noChangeArrowheads="1"/>
          </p:cNvSpPr>
          <p:nvPr/>
        </p:nvSpPr>
        <p:spPr bwMode="auto">
          <a:xfrm>
            <a:off x="2405064" y="2589213"/>
            <a:ext cx="34925" cy="107950"/>
          </a:xfrm>
          <a:prstGeom prst="rect">
            <a:avLst/>
          </a:prstGeom>
          <a:solidFill>
            <a:srgbClr val="663300"/>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83963" name="Group 315"/>
          <p:cNvGrpSpPr>
            <a:grpSpLocks/>
          </p:cNvGrpSpPr>
          <p:nvPr/>
        </p:nvGrpSpPr>
        <p:grpSpPr bwMode="auto">
          <a:xfrm>
            <a:off x="3270250" y="4240214"/>
            <a:ext cx="71438" cy="358775"/>
            <a:chOff x="412" y="2789"/>
            <a:chExt cx="48" cy="242"/>
          </a:xfrm>
        </p:grpSpPr>
        <p:sp>
          <p:nvSpPr>
            <p:cNvPr id="283964" name="Line 316"/>
            <p:cNvSpPr>
              <a:spLocks noChangeShapeType="1"/>
            </p:cNvSpPr>
            <p:nvPr/>
          </p:nvSpPr>
          <p:spPr bwMode="auto">
            <a:xfrm>
              <a:off x="412" y="2789"/>
              <a:ext cx="48"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3965" name="Line 317"/>
            <p:cNvSpPr>
              <a:spLocks noChangeShapeType="1"/>
            </p:cNvSpPr>
            <p:nvPr/>
          </p:nvSpPr>
          <p:spPr bwMode="auto">
            <a:xfrm>
              <a:off x="412" y="2837"/>
              <a:ext cx="48"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3966" name="Line 318"/>
            <p:cNvSpPr>
              <a:spLocks noChangeShapeType="1"/>
            </p:cNvSpPr>
            <p:nvPr/>
          </p:nvSpPr>
          <p:spPr bwMode="auto">
            <a:xfrm>
              <a:off x="412" y="2886"/>
              <a:ext cx="48"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3967" name="Line 319"/>
            <p:cNvSpPr>
              <a:spLocks noChangeShapeType="1"/>
            </p:cNvSpPr>
            <p:nvPr/>
          </p:nvSpPr>
          <p:spPr bwMode="auto">
            <a:xfrm>
              <a:off x="412" y="2934"/>
              <a:ext cx="48"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3968" name="Line 320"/>
            <p:cNvSpPr>
              <a:spLocks noChangeShapeType="1"/>
            </p:cNvSpPr>
            <p:nvPr/>
          </p:nvSpPr>
          <p:spPr bwMode="auto">
            <a:xfrm>
              <a:off x="412" y="2983"/>
              <a:ext cx="48"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3969" name="Line 321"/>
            <p:cNvSpPr>
              <a:spLocks noChangeShapeType="1"/>
            </p:cNvSpPr>
            <p:nvPr/>
          </p:nvSpPr>
          <p:spPr bwMode="auto">
            <a:xfrm>
              <a:off x="412" y="3031"/>
              <a:ext cx="48"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83970" name="Group 322"/>
          <p:cNvGrpSpPr>
            <a:grpSpLocks/>
          </p:cNvGrpSpPr>
          <p:nvPr/>
        </p:nvGrpSpPr>
        <p:grpSpPr bwMode="auto">
          <a:xfrm>
            <a:off x="3414713" y="4240214"/>
            <a:ext cx="506412" cy="71437"/>
            <a:chOff x="291" y="2862"/>
            <a:chExt cx="339" cy="49"/>
          </a:xfrm>
        </p:grpSpPr>
        <p:sp>
          <p:nvSpPr>
            <p:cNvPr id="283971" name="Line 323"/>
            <p:cNvSpPr>
              <a:spLocks noChangeShapeType="1"/>
            </p:cNvSpPr>
            <p:nvPr/>
          </p:nvSpPr>
          <p:spPr bwMode="auto">
            <a:xfrm>
              <a:off x="291" y="2862"/>
              <a:ext cx="0" cy="49"/>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3972" name="Line 324"/>
            <p:cNvSpPr>
              <a:spLocks noChangeShapeType="1"/>
            </p:cNvSpPr>
            <p:nvPr/>
          </p:nvSpPr>
          <p:spPr bwMode="auto">
            <a:xfrm>
              <a:off x="340" y="2862"/>
              <a:ext cx="0" cy="49"/>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3973" name="Line 325"/>
            <p:cNvSpPr>
              <a:spLocks noChangeShapeType="1"/>
            </p:cNvSpPr>
            <p:nvPr/>
          </p:nvSpPr>
          <p:spPr bwMode="auto">
            <a:xfrm>
              <a:off x="388" y="2862"/>
              <a:ext cx="0" cy="49"/>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3974" name="Line 326"/>
            <p:cNvSpPr>
              <a:spLocks noChangeShapeType="1"/>
            </p:cNvSpPr>
            <p:nvPr/>
          </p:nvSpPr>
          <p:spPr bwMode="auto">
            <a:xfrm>
              <a:off x="437" y="2862"/>
              <a:ext cx="0" cy="49"/>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3975" name="Line 327"/>
            <p:cNvSpPr>
              <a:spLocks noChangeShapeType="1"/>
            </p:cNvSpPr>
            <p:nvPr/>
          </p:nvSpPr>
          <p:spPr bwMode="auto">
            <a:xfrm>
              <a:off x="485" y="2862"/>
              <a:ext cx="0" cy="49"/>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3976" name="Line 328"/>
            <p:cNvSpPr>
              <a:spLocks noChangeShapeType="1"/>
            </p:cNvSpPr>
            <p:nvPr/>
          </p:nvSpPr>
          <p:spPr bwMode="auto">
            <a:xfrm>
              <a:off x="533" y="2862"/>
              <a:ext cx="0" cy="49"/>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3977" name="Line 329"/>
            <p:cNvSpPr>
              <a:spLocks noChangeShapeType="1"/>
            </p:cNvSpPr>
            <p:nvPr/>
          </p:nvSpPr>
          <p:spPr bwMode="auto">
            <a:xfrm>
              <a:off x="582" y="2862"/>
              <a:ext cx="0" cy="49"/>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3978" name="Line 330"/>
            <p:cNvSpPr>
              <a:spLocks noChangeShapeType="1"/>
            </p:cNvSpPr>
            <p:nvPr/>
          </p:nvSpPr>
          <p:spPr bwMode="auto">
            <a:xfrm>
              <a:off x="630" y="2862"/>
              <a:ext cx="0" cy="49"/>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83979" name="Group 331"/>
          <p:cNvGrpSpPr>
            <a:grpSpLocks/>
          </p:cNvGrpSpPr>
          <p:nvPr/>
        </p:nvGrpSpPr>
        <p:grpSpPr bwMode="auto">
          <a:xfrm>
            <a:off x="3451226" y="4527551"/>
            <a:ext cx="360363" cy="73025"/>
            <a:chOff x="412" y="2934"/>
            <a:chExt cx="242" cy="49"/>
          </a:xfrm>
        </p:grpSpPr>
        <p:sp>
          <p:nvSpPr>
            <p:cNvPr id="283980" name="Line 332"/>
            <p:cNvSpPr>
              <a:spLocks noChangeShapeType="1"/>
            </p:cNvSpPr>
            <p:nvPr/>
          </p:nvSpPr>
          <p:spPr bwMode="auto">
            <a:xfrm>
              <a:off x="412" y="2934"/>
              <a:ext cx="0" cy="49"/>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3981" name="Line 333"/>
            <p:cNvSpPr>
              <a:spLocks noChangeShapeType="1"/>
            </p:cNvSpPr>
            <p:nvPr/>
          </p:nvSpPr>
          <p:spPr bwMode="auto">
            <a:xfrm>
              <a:off x="461" y="2934"/>
              <a:ext cx="0" cy="49"/>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3982" name="Line 334"/>
            <p:cNvSpPr>
              <a:spLocks noChangeShapeType="1"/>
            </p:cNvSpPr>
            <p:nvPr/>
          </p:nvSpPr>
          <p:spPr bwMode="auto">
            <a:xfrm>
              <a:off x="509" y="2934"/>
              <a:ext cx="0" cy="49"/>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3983" name="Line 335"/>
            <p:cNvSpPr>
              <a:spLocks noChangeShapeType="1"/>
            </p:cNvSpPr>
            <p:nvPr/>
          </p:nvSpPr>
          <p:spPr bwMode="auto">
            <a:xfrm>
              <a:off x="558" y="2934"/>
              <a:ext cx="0" cy="49"/>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3984" name="Line 336"/>
            <p:cNvSpPr>
              <a:spLocks noChangeShapeType="1"/>
            </p:cNvSpPr>
            <p:nvPr/>
          </p:nvSpPr>
          <p:spPr bwMode="auto">
            <a:xfrm>
              <a:off x="606" y="2934"/>
              <a:ext cx="0" cy="49"/>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3985" name="Line 337"/>
            <p:cNvSpPr>
              <a:spLocks noChangeShapeType="1"/>
            </p:cNvSpPr>
            <p:nvPr/>
          </p:nvSpPr>
          <p:spPr bwMode="auto">
            <a:xfrm>
              <a:off x="654" y="2934"/>
              <a:ext cx="0" cy="49"/>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83986" name="Group 338"/>
          <p:cNvGrpSpPr>
            <a:grpSpLocks/>
          </p:cNvGrpSpPr>
          <p:nvPr/>
        </p:nvGrpSpPr>
        <p:grpSpPr bwMode="auto">
          <a:xfrm>
            <a:off x="3451226" y="4383089"/>
            <a:ext cx="288925" cy="73025"/>
            <a:chOff x="509" y="3031"/>
            <a:chExt cx="194" cy="49"/>
          </a:xfrm>
        </p:grpSpPr>
        <p:sp>
          <p:nvSpPr>
            <p:cNvPr id="283987" name="Line 339"/>
            <p:cNvSpPr>
              <a:spLocks noChangeShapeType="1"/>
            </p:cNvSpPr>
            <p:nvPr/>
          </p:nvSpPr>
          <p:spPr bwMode="auto">
            <a:xfrm>
              <a:off x="509" y="3031"/>
              <a:ext cx="0" cy="49"/>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3988" name="Line 340"/>
            <p:cNvSpPr>
              <a:spLocks noChangeShapeType="1"/>
            </p:cNvSpPr>
            <p:nvPr/>
          </p:nvSpPr>
          <p:spPr bwMode="auto">
            <a:xfrm>
              <a:off x="558" y="3031"/>
              <a:ext cx="0" cy="49"/>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3989" name="Line 341"/>
            <p:cNvSpPr>
              <a:spLocks noChangeShapeType="1"/>
            </p:cNvSpPr>
            <p:nvPr/>
          </p:nvSpPr>
          <p:spPr bwMode="auto">
            <a:xfrm>
              <a:off x="606" y="3031"/>
              <a:ext cx="0" cy="49"/>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3990" name="Line 342"/>
            <p:cNvSpPr>
              <a:spLocks noChangeShapeType="1"/>
            </p:cNvSpPr>
            <p:nvPr/>
          </p:nvSpPr>
          <p:spPr bwMode="auto">
            <a:xfrm>
              <a:off x="655" y="3031"/>
              <a:ext cx="0" cy="49"/>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3991" name="Line 343"/>
            <p:cNvSpPr>
              <a:spLocks noChangeShapeType="1"/>
            </p:cNvSpPr>
            <p:nvPr/>
          </p:nvSpPr>
          <p:spPr bwMode="auto">
            <a:xfrm>
              <a:off x="703" y="3031"/>
              <a:ext cx="0" cy="49"/>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83992" name="Line 344"/>
          <p:cNvSpPr>
            <a:spLocks noChangeShapeType="1"/>
          </p:cNvSpPr>
          <p:nvPr/>
        </p:nvSpPr>
        <p:spPr bwMode="auto">
          <a:xfrm>
            <a:off x="3883026" y="4383088"/>
            <a:ext cx="73025"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3993" name="Line 345"/>
          <p:cNvSpPr>
            <a:spLocks noChangeShapeType="1"/>
          </p:cNvSpPr>
          <p:nvPr/>
        </p:nvSpPr>
        <p:spPr bwMode="auto">
          <a:xfrm>
            <a:off x="3883026" y="4454525"/>
            <a:ext cx="73025"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3994" name="Rectangle 346"/>
          <p:cNvSpPr>
            <a:spLocks noChangeArrowheads="1"/>
          </p:cNvSpPr>
          <p:nvPr/>
        </p:nvSpPr>
        <p:spPr bwMode="auto">
          <a:xfrm>
            <a:off x="5508626" y="3630613"/>
            <a:ext cx="36513" cy="36512"/>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3995" name="Rectangle 347"/>
          <p:cNvSpPr>
            <a:spLocks noChangeArrowheads="1"/>
          </p:cNvSpPr>
          <p:nvPr/>
        </p:nvSpPr>
        <p:spPr bwMode="auto">
          <a:xfrm>
            <a:off x="5726114" y="3630613"/>
            <a:ext cx="34925" cy="36512"/>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3996" name="Rectangle 348"/>
          <p:cNvSpPr>
            <a:spLocks noChangeArrowheads="1"/>
          </p:cNvSpPr>
          <p:nvPr/>
        </p:nvSpPr>
        <p:spPr bwMode="auto">
          <a:xfrm>
            <a:off x="5870576" y="3665538"/>
            <a:ext cx="34925" cy="381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3997" name="Rectangle 349"/>
          <p:cNvSpPr>
            <a:spLocks noChangeArrowheads="1"/>
          </p:cNvSpPr>
          <p:nvPr/>
        </p:nvSpPr>
        <p:spPr bwMode="auto">
          <a:xfrm>
            <a:off x="5978526" y="3702051"/>
            <a:ext cx="36513"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3998" name="Rectangle 350"/>
          <p:cNvSpPr>
            <a:spLocks noChangeArrowheads="1"/>
          </p:cNvSpPr>
          <p:nvPr/>
        </p:nvSpPr>
        <p:spPr bwMode="auto">
          <a:xfrm>
            <a:off x="5618164" y="3630613"/>
            <a:ext cx="34925" cy="36512"/>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3999" name="Rectangle 351"/>
          <p:cNvSpPr>
            <a:spLocks noChangeArrowheads="1"/>
          </p:cNvSpPr>
          <p:nvPr/>
        </p:nvSpPr>
        <p:spPr bwMode="auto">
          <a:xfrm>
            <a:off x="6159501" y="3341688"/>
            <a:ext cx="36513" cy="381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00" name="Rectangle 352"/>
          <p:cNvSpPr>
            <a:spLocks noChangeArrowheads="1"/>
          </p:cNvSpPr>
          <p:nvPr/>
        </p:nvSpPr>
        <p:spPr bwMode="auto">
          <a:xfrm>
            <a:off x="6230939" y="3198813"/>
            <a:ext cx="109537" cy="36512"/>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01" name="Rectangle 353"/>
          <p:cNvSpPr>
            <a:spLocks noChangeArrowheads="1"/>
          </p:cNvSpPr>
          <p:nvPr/>
        </p:nvSpPr>
        <p:spPr bwMode="auto">
          <a:xfrm>
            <a:off x="6122989" y="3773488"/>
            <a:ext cx="34925" cy="381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02" name="Rectangle 354"/>
          <p:cNvSpPr>
            <a:spLocks noChangeArrowheads="1"/>
          </p:cNvSpPr>
          <p:nvPr/>
        </p:nvSpPr>
        <p:spPr bwMode="auto">
          <a:xfrm>
            <a:off x="6051551" y="3630613"/>
            <a:ext cx="34925" cy="36512"/>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03" name="Rectangle 355"/>
          <p:cNvSpPr>
            <a:spLocks noChangeArrowheads="1"/>
          </p:cNvSpPr>
          <p:nvPr/>
        </p:nvSpPr>
        <p:spPr bwMode="auto">
          <a:xfrm>
            <a:off x="6340476" y="3306763"/>
            <a:ext cx="34925" cy="36512"/>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04" name="Rectangle 356"/>
          <p:cNvSpPr>
            <a:spLocks noChangeArrowheads="1"/>
          </p:cNvSpPr>
          <p:nvPr/>
        </p:nvSpPr>
        <p:spPr bwMode="auto">
          <a:xfrm>
            <a:off x="6448426" y="3522663"/>
            <a:ext cx="34925" cy="36512"/>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05" name="Rectangle 357"/>
          <p:cNvSpPr>
            <a:spLocks noChangeArrowheads="1"/>
          </p:cNvSpPr>
          <p:nvPr/>
        </p:nvSpPr>
        <p:spPr bwMode="auto">
          <a:xfrm>
            <a:off x="6627813" y="3557588"/>
            <a:ext cx="36512" cy="36512"/>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06" name="Rectangle 358"/>
          <p:cNvSpPr>
            <a:spLocks noChangeArrowheads="1"/>
          </p:cNvSpPr>
          <p:nvPr/>
        </p:nvSpPr>
        <p:spPr bwMode="auto">
          <a:xfrm>
            <a:off x="6592889" y="3665538"/>
            <a:ext cx="34925" cy="381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07" name="Rectangle 359"/>
          <p:cNvSpPr>
            <a:spLocks noChangeArrowheads="1"/>
          </p:cNvSpPr>
          <p:nvPr/>
        </p:nvSpPr>
        <p:spPr bwMode="auto">
          <a:xfrm>
            <a:off x="6448426" y="3665538"/>
            <a:ext cx="34925" cy="381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08" name="Rectangle 360"/>
          <p:cNvSpPr>
            <a:spLocks noChangeArrowheads="1"/>
          </p:cNvSpPr>
          <p:nvPr/>
        </p:nvSpPr>
        <p:spPr bwMode="auto">
          <a:xfrm>
            <a:off x="6267451" y="3916363"/>
            <a:ext cx="34925" cy="36512"/>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09" name="Rectangle 361"/>
          <p:cNvSpPr>
            <a:spLocks noChangeArrowheads="1"/>
          </p:cNvSpPr>
          <p:nvPr/>
        </p:nvSpPr>
        <p:spPr bwMode="auto">
          <a:xfrm>
            <a:off x="6196014" y="3844925"/>
            <a:ext cx="34925" cy="381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10" name="Rectangle 362"/>
          <p:cNvSpPr>
            <a:spLocks noChangeArrowheads="1"/>
          </p:cNvSpPr>
          <p:nvPr/>
        </p:nvSpPr>
        <p:spPr bwMode="auto">
          <a:xfrm>
            <a:off x="5978526" y="3844925"/>
            <a:ext cx="36513" cy="381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11" name="Rectangle 363"/>
          <p:cNvSpPr>
            <a:spLocks noChangeArrowheads="1"/>
          </p:cNvSpPr>
          <p:nvPr/>
        </p:nvSpPr>
        <p:spPr bwMode="auto">
          <a:xfrm>
            <a:off x="6086476" y="3916363"/>
            <a:ext cx="36513" cy="36512"/>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12" name="Rectangle 364"/>
          <p:cNvSpPr>
            <a:spLocks noChangeArrowheads="1"/>
          </p:cNvSpPr>
          <p:nvPr/>
        </p:nvSpPr>
        <p:spPr bwMode="auto">
          <a:xfrm>
            <a:off x="5834063" y="3773488"/>
            <a:ext cx="36512" cy="381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13" name="Rectangle 365"/>
          <p:cNvSpPr>
            <a:spLocks noChangeArrowheads="1"/>
          </p:cNvSpPr>
          <p:nvPr/>
        </p:nvSpPr>
        <p:spPr bwMode="auto">
          <a:xfrm>
            <a:off x="5689601" y="3773488"/>
            <a:ext cx="36513" cy="381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14" name="Rectangle 366"/>
          <p:cNvSpPr>
            <a:spLocks noChangeArrowheads="1"/>
          </p:cNvSpPr>
          <p:nvPr/>
        </p:nvSpPr>
        <p:spPr bwMode="auto">
          <a:xfrm>
            <a:off x="5618164" y="3773488"/>
            <a:ext cx="34925" cy="381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15" name="Rectangle 367"/>
          <p:cNvSpPr>
            <a:spLocks noChangeArrowheads="1"/>
          </p:cNvSpPr>
          <p:nvPr/>
        </p:nvSpPr>
        <p:spPr bwMode="auto">
          <a:xfrm>
            <a:off x="5508626" y="3773488"/>
            <a:ext cx="36513" cy="381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16" name="Rectangle 368"/>
          <p:cNvSpPr>
            <a:spLocks noChangeArrowheads="1"/>
          </p:cNvSpPr>
          <p:nvPr/>
        </p:nvSpPr>
        <p:spPr bwMode="auto">
          <a:xfrm>
            <a:off x="6122989" y="4060826"/>
            <a:ext cx="34925"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17" name="Rectangle 369"/>
          <p:cNvSpPr>
            <a:spLocks noChangeArrowheads="1"/>
          </p:cNvSpPr>
          <p:nvPr/>
        </p:nvSpPr>
        <p:spPr bwMode="auto">
          <a:xfrm>
            <a:off x="5545138" y="3951288"/>
            <a:ext cx="107950" cy="38100"/>
          </a:xfrm>
          <a:prstGeom prst="rect">
            <a:avLst/>
          </a:prstGeom>
          <a:solidFill>
            <a:srgbClr val="663300"/>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18" name="Rectangle 370"/>
          <p:cNvSpPr>
            <a:spLocks noChangeArrowheads="1"/>
          </p:cNvSpPr>
          <p:nvPr/>
        </p:nvSpPr>
        <p:spPr bwMode="auto">
          <a:xfrm>
            <a:off x="5545138" y="4095751"/>
            <a:ext cx="107950" cy="36513"/>
          </a:xfrm>
          <a:prstGeom prst="rect">
            <a:avLst/>
          </a:prstGeom>
          <a:solidFill>
            <a:srgbClr val="663300"/>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19" name="Rectangle 371"/>
          <p:cNvSpPr>
            <a:spLocks noChangeArrowheads="1"/>
          </p:cNvSpPr>
          <p:nvPr/>
        </p:nvSpPr>
        <p:spPr bwMode="auto">
          <a:xfrm>
            <a:off x="5870575" y="4419601"/>
            <a:ext cx="107950" cy="36513"/>
          </a:xfrm>
          <a:prstGeom prst="rect">
            <a:avLst/>
          </a:prstGeom>
          <a:solidFill>
            <a:srgbClr val="663300"/>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20" name="Rectangle 372"/>
          <p:cNvSpPr>
            <a:spLocks noChangeArrowheads="1"/>
          </p:cNvSpPr>
          <p:nvPr/>
        </p:nvSpPr>
        <p:spPr bwMode="auto">
          <a:xfrm>
            <a:off x="6051550" y="4419601"/>
            <a:ext cx="107950" cy="36513"/>
          </a:xfrm>
          <a:prstGeom prst="rect">
            <a:avLst/>
          </a:prstGeom>
          <a:solidFill>
            <a:srgbClr val="663300"/>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21" name="Rectangle 373"/>
          <p:cNvSpPr>
            <a:spLocks noChangeArrowheads="1"/>
          </p:cNvSpPr>
          <p:nvPr/>
        </p:nvSpPr>
        <p:spPr bwMode="auto">
          <a:xfrm>
            <a:off x="5364164" y="4168776"/>
            <a:ext cx="71437" cy="142875"/>
          </a:xfrm>
          <a:prstGeom prst="rect">
            <a:avLst/>
          </a:prstGeom>
          <a:solidFill>
            <a:srgbClr val="663300"/>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22" name="Rectangle 374"/>
          <p:cNvSpPr>
            <a:spLocks noChangeArrowheads="1"/>
          </p:cNvSpPr>
          <p:nvPr/>
        </p:nvSpPr>
        <p:spPr bwMode="auto">
          <a:xfrm>
            <a:off x="5508625" y="4240214"/>
            <a:ext cx="38100" cy="34925"/>
          </a:xfrm>
          <a:prstGeom prst="rect">
            <a:avLst/>
          </a:prstGeom>
          <a:solidFill>
            <a:srgbClr val="663300"/>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23" name="Rectangle 375"/>
          <p:cNvSpPr>
            <a:spLocks noChangeArrowheads="1"/>
          </p:cNvSpPr>
          <p:nvPr/>
        </p:nvSpPr>
        <p:spPr bwMode="auto">
          <a:xfrm>
            <a:off x="5292725" y="3951288"/>
            <a:ext cx="109538" cy="107950"/>
          </a:xfrm>
          <a:prstGeom prst="rect">
            <a:avLst/>
          </a:prstGeom>
          <a:solidFill>
            <a:srgbClr val="663300"/>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24" name="Rectangle 376"/>
          <p:cNvSpPr>
            <a:spLocks noChangeArrowheads="1"/>
          </p:cNvSpPr>
          <p:nvPr/>
        </p:nvSpPr>
        <p:spPr bwMode="auto">
          <a:xfrm>
            <a:off x="5508625" y="4311651"/>
            <a:ext cx="38100" cy="34925"/>
          </a:xfrm>
          <a:prstGeom prst="rect">
            <a:avLst/>
          </a:prstGeom>
          <a:solidFill>
            <a:srgbClr val="663300"/>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25" name="Rectangle 377"/>
          <p:cNvSpPr>
            <a:spLocks noChangeArrowheads="1"/>
          </p:cNvSpPr>
          <p:nvPr/>
        </p:nvSpPr>
        <p:spPr bwMode="auto">
          <a:xfrm>
            <a:off x="5580063" y="4311651"/>
            <a:ext cx="38100" cy="34925"/>
          </a:xfrm>
          <a:prstGeom prst="rect">
            <a:avLst/>
          </a:prstGeom>
          <a:solidFill>
            <a:srgbClr val="663300"/>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26" name="Rectangle 378"/>
          <p:cNvSpPr>
            <a:spLocks noChangeArrowheads="1"/>
          </p:cNvSpPr>
          <p:nvPr/>
        </p:nvSpPr>
        <p:spPr bwMode="auto">
          <a:xfrm>
            <a:off x="5508625" y="4168776"/>
            <a:ext cx="38100" cy="34925"/>
          </a:xfrm>
          <a:prstGeom prst="rect">
            <a:avLst/>
          </a:prstGeom>
          <a:solidFill>
            <a:srgbClr val="663300"/>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27" name="Rectangle 379"/>
          <p:cNvSpPr>
            <a:spLocks noChangeArrowheads="1"/>
          </p:cNvSpPr>
          <p:nvPr/>
        </p:nvSpPr>
        <p:spPr bwMode="auto">
          <a:xfrm>
            <a:off x="5653088" y="4311651"/>
            <a:ext cx="38100" cy="34925"/>
          </a:xfrm>
          <a:prstGeom prst="rect">
            <a:avLst/>
          </a:prstGeom>
          <a:solidFill>
            <a:srgbClr val="663300"/>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28" name="Rectangle 380"/>
          <p:cNvSpPr>
            <a:spLocks noChangeArrowheads="1"/>
          </p:cNvSpPr>
          <p:nvPr/>
        </p:nvSpPr>
        <p:spPr bwMode="auto">
          <a:xfrm>
            <a:off x="5834063" y="4311651"/>
            <a:ext cx="38100" cy="34925"/>
          </a:xfrm>
          <a:prstGeom prst="rect">
            <a:avLst/>
          </a:prstGeom>
          <a:solidFill>
            <a:srgbClr val="663300"/>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29" name="Rectangle 381"/>
          <p:cNvSpPr>
            <a:spLocks noChangeArrowheads="1"/>
          </p:cNvSpPr>
          <p:nvPr/>
        </p:nvSpPr>
        <p:spPr bwMode="auto">
          <a:xfrm>
            <a:off x="5942013" y="4275138"/>
            <a:ext cx="36512" cy="36512"/>
          </a:xfrm>
          <a:prstGeom prst="rect">
            <a:avLst/>
          </a:prstGeom>
          <a:solidFill>
            <a:srgbClr val="663300"/>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30" name="Rectangle 382"/>
          <p:cNvSpPr>
            <a:spLocks noChangeArrowheads="1"/>
          </p:cNvSpPr>
          <p:nvPr/>
        </p:nvSpPr>
        <p:spPr bwMode="auto">
          <a:xfrm>
            <a:off x="5653088" y="4240214"/>
            <a:ext cx="74612" cy="34925"/>
          </a:xfrm>
          <a:prstGeom prst="rect">
            <a:avLst/>
          </a:prstGeom>
          <a:solidFill>
            <a:srgbClr val="663300"/>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31" name="Rectangle 383"/>
          <p:cNvSpPr>
            <a:spLocks noChangeArrowheads="1"/>
          </p:cNvSpPr>
          <p:nvPr/>
        </p:nvSpPr>
        <p:spPr bwMode="auto">
          <a:xfrm>
            <a:off x="5689600" y="4168776"/>
            <a:ext cx="38100" cy="34925"/>
          </a:xfrm>
          <a:prstGeom prst="rect">
            <a:avLst/>
          </a:prstGeom>
          <a:solidFill>
            <a:srgbClr val="663300"/>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32" name="Rectangle 384"/>
          <p:cNvSpPr>
            <a:spLocks noChangeArrowheads="1"/>
          </p:cNvSpPr>
          <p:nvPr/>
        </p:nvSpPr>
        <p:spPr bwMode="auto">
          <a:xfrm>
            <a:off x="5689600" y="4095751"/>
            <a:ext cx="38100" cy="34925"/>
          </a:xfrm>
          <a:prstGeom prst="rect">
            <a:avLst/>
          </a:prstGeom>
          <a:solidFill>
            <a:srgbClr val="663300"/>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33" name="Rectangle 385"/>
          <p:cNvSpPr>
            <a:spLocks noChangeArrowheads="1"/>
          </p:cNvSpPr>
          <p:nvPr/>
        </p:nvSpPr>
        <p:spPr bwMode="auto">
          <a:xfrm flipH="1">
            <a:off x="5726114" y="3881438"/>
            <a:ext cx="34925" cy="107950"/>
          </a:xfrm>
          <a:prstGeom prst="rect">
            <a:avLst/>
          </a:prstGeom>
          <a:solidFill>
            <a:srgbClr val="663300"/>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34" name="Rectangle 386"/>
          <p:cNvSpPr>
            <a:spLocks noChangeArrowheads="1"/>
          </p:cNvSpPr>
          <p:nvPr/>
        </p:nvSpPr>
        <p:spPr bwMode="auto">
          <a:xfrm>
            <a:off x="5834063" y="3916364"/>
            <a:ext cx="38100" cy="34925"/>
          </a:xfrm>
          <a:prstGeom prst="rect">
            <a:avLst/>
          </a:prstGeom>
          <a:solidFill>
            <a:srgbClr val="663300"/>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35" name="Rectangle 387"/>
          <p:cNvSpPr>
            <a:spLocks noChangeArrowheads="1"/>
          </p:cNvSpPr>
          <p:nvPr/>
        </p:nvSpPr>
        <p:spPr bwMode="auto">
          <a:xfrm>
            <a:off x="5905500" y="3951288"/>
            <a:ext cx="38100" cy="36512"/>
          </a:xfrm>
          <a:prstGeom prst="rect">
            <a:avLst/>
          </a:prstGeom>
          <a:solidFill>
            <a:srgbClr val="663300"/>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36" name="Rectangle 388"/>
          <p:cNvSpPr>
            <a:spLocks noChangeArrowheads="1"/>
          </p:cNvSpPr>
          <p:nvPr/>
        </p:nvSpPr>
        <p:spPr bwMode="auto">
          <a:xfrm>
            <a:off x="5834063" y="4060826"/>
            <a:ext cx="38100" cy="34925"/>
          </a:xfrm>
          <a:prstGeom prst="rect">
            <a:avLst/>
          </a:prstGeom>
          <a:solidFill>
            <a:srgbClr val="663300"/>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37" name="Rectangle 389"/>
          <p:cNvSpPr>
            <a:spLocks noChangeArrowheads="1"/>
          </p:cNvSpPr>
          <p:nvPr/>
        </p:nvSpPr>
        <p:spPr bwMode="auto">
          <a:xfrm>
            <a:off x="5905500" y="4060826"/>
            <a:ext cx="38100" cy="34925"/>
          </a:xfrm>
          <a:prstGeom prst="rect">
            <a:avLst/>
          </a:prstGeom>
          <a:solidFill>
            <a:srgbClr val="663300"/>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38" name="Rectangle 390"/>
          <p:cNvSpPr>
            <a:spLocks noChangeArrowheads="1"/>
          </p:cNvSpPr>
          <p:nvPr/>
        </p:nvSpPr>
        <p:spPr bwMode="auto">
          <a:xfrm flipH="1">
            <a:off x="5834063" y="4130675"/>
            <a:ext cx="36512" cy="109538"/>
          </a:xfrm>
          <a:prstGeom prst="rect">
            <a:avLst/>
          </a:prstGeom>
          <a:solidFill>
            <a:srgbClr val="663300"/>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39" name="Rectangle 391"/>
          <p:cNvSpPr>
            <a:spLocks noChangeArrowheads="1"/>
          </p:cNvSpPr>
          <p:nvPr/>
        </p:nvSpPr>
        <p:spPr bwMode="auto">
          <a:xfrm rot="1684349" flipH="1">
            <a:off x="6051551" y="4168775"/>
            <a:ext cx="34925" cy="107950"/>
          </a:xfrm>
          <a:prstGeom prst="rect">
            <a:avLst/>
          </a:prstGeom>
          <a:solidFill>
            <a:srgbClr val="663300"/>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40" name="Rectangle 392"/>
          <p:cNvSpPr>
            <a:spLocks noChangeArrowheads="1"/>
          </p:cNvSpPr>
          <p:nvPr/>
        </p:nvSpPr>
        <p:spPr bwMode="auto">
          <a:xfrm>
            <a:off x="6122988" y="4275138"/>
            <a:ext cx="36512" cy="36512"/>
          </a:xfrm>
          <a:prstGeom prst="rect">
            <a:avLst/>
          </a:prstGeom>
          <a:solidFill>
            <a:srgbClr val="663300"/>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41" name="Rectangle 393"/>
          <p:cNvSpPr>
            <a:spLocks noChangeArrowheads="1"/>
          </p:cNvSpPr>
          <p:nvPr/>
        </p:nvSpPr>
        <p:spPr bwMode="auto">
          <a:xfrm>
            <a:off x="5726113" y="4419601"/>
            <a:ext cx="36512" cy="34925"/>
          </a:xfrm>
          <a:prstGeom prst="rect">
            <a:avLst/>
          </a:prstGeom>
          <a:solidFill>
            <a:srgbClr val="663300"/>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42" name="Rectangle 394"/>
          <p:cNvSpPr>
            <a:spLocks noChangeArrowheads="1"/>
          </p:cNvSpPr>
          <p:nvPr/>
        </p:nvSpPr>
        <p:spPr bwMode="auto">
          <a:xfrm>
            <a:off x="5618163" y="4454526"/>
            <a:ext cx="36512" cy="36513"/>
          </a:xfrm>
          <a:prstGeom prst="rect">
            <a:avLst/>
          </a:prstGeom>
          <a:solidFill>
            <a:srgbClr val="663300"/>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43" name="Rectangle 395"/>
          <p:cNvSpPr>
            <a:spLocks noChangeArrowheads="1"/>
          </p:cNvSpPr>
          <p:nvPr/>
        </p:nvSpPr>
        <p:spPr bwMode="auto">
          <a:xfrm>
            <a:off x="5473701" y="4454526"/>
            <a:ext cx="36513" cy="36513"/>
          </a:xfrm>
          <a:prstGeom prst="rect">
            <a:avLst/>
          </a:prstGeom>
          <a:solidFill>
            <a:srgbClr val="663300"/>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44" name="Rectangle 396"/>
          <p:cNvSpPr>
            <a:spLocks noChangeArrowheads="1"/>
          </p:cNvSpPr>
          <p:nvPr/>
        </p:nvSpPr>
        <p:spPr bwMode="auto">
          <a:xfrm>
            <a:off x="5329238" y="4454526"/>
            <a:ext cx="36512" cy="36513"/>
          </a:xfrm>
          <a:prstGeom prst="rect">
            <a:avLst/>
          </a:prstGeom>
          <a:solidFill>
            <a:srgbClr val="663300"/>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45" name="Rectangle 397"/>
          <p:cNvSpPr>
            <a:spLocks noChangeArrowheads="1"/>
          </p:cNvSpPr>
          <p:nvPr/>
        </p:nvSpPr>
        <p:spPr bwMode="auto">
          <a:xfrm>
            <a:off x="5148264" y="2338388"/>
            <a:ext cx="34925" cy="36512"/>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46" name="Rectangle 398"/>
          <p:cNvSpPr>
            <a:spLocks noChangeArrowheads="1"/>
          </p:cNvSpPr>
          <p:nvPr/>
        </p:nvSpPr>
        <p:spPr bwMode="auto">
          <a:xfrm>
            <a:off x="5183188" y="2482851"/>
            <a:ext cx="36512"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47" name="Rectangle 399"/>
          <p:cNvSpPr>
            <a:spLocks noChangeArrowheads="1"/>
          </p:cNvSpPr>
          <p:nvPr/>
        </p:nvSpPr>
        <p:spPr bwMode="auto">
          <a:xfrm>
            <a:off x="5256213" y="2662238"/>
            <a:ext cx="36512" cy="36512"/>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48" name="Rectangle 400"/>
          <p:cNvSpPr>
            <a:spLocks noChangeArrowheads="1"/>
          </p:cNvSpPr>
          <p:nvPr/>
        </p:nvSpPr>
        <p:spPr bwMode="auto">
          <a:xfrm>
            <a:off x="5076826" y="2624138"/>
            <a:ext cx="34925" cy="381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49" name="Rectangle 401"/>
          <p:cNvSpPr>
            <a:spLocks noChangeArrowheads="1"/>
          </p:cNvSpPr>
          <p:nvPr/>
        </p:nvSpPr>
        <p:spPr bwMode="auto">
          <a:xfrm>
            <a:off x="5003801" y="2482851"/>
            <a:ext cx="34925"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50" name="Rectangle 402"/>
          <p:cNvSpPr>
            <a:spLocks noChangeArrowheads="1"/>
          </p:cNvSpPr>
          <p:nvPr/>
        </p:nvSpPr>
        <p:spPr bwMode="auto">
          <a:xfrm>
            <a:off x="4967288" y="2338388"/>
            <a:ext cx="36512" cy="36512"/>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grpSp>
        <p:nvGrpSpPr>
          <p:cNvPr id="284051" name="Group 403"/>
          <p:cNvGrpSpPr>
            <a:grpSpLocks/>
          </p:cNvGrpSpPr>
          <p:nvPr/>
        </p:nvGrpSpPr>
        <p:grpSpPr bwMode="auto">
          <a:xfrm rot="-524769">
            <a:off x="5473701" y="2589213"/>
            <a:ext cx="360363" cy="36512"/>
            <a:chOff x="3775" y="2233"/>
            <a:chExt cx="242" cy="25"/>
          </a:xfrm>
        </p:grpSpPr>
        <p:sp>
          <p:nvSpPr>
            <p:cNvPr id="284052" name="Rectangle 404"/>
            <p:cNvSpPr>
              <a:spLocks noChangeArrowheads="1"/>
            </p:cNvSpPr>
            <p:nvPr/>
          </p:nvSpPr>
          <p:spPr bwMode="auto">
            <a:xfrm>
              <a:off x="3920" y="2233"/>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53" name="Rectangle 405"/>
            <p:cNvSpPr>
              <a:spLocks noChangeArrowheads="1"/>
            </p:cNvSpPr>
            <p:nvPr/>
          </p:nvSpPr>
          <p:spPr bwMode="auto">
            <a:xfrm>
              <a:off x="3775" y="2233"/>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54" name="Rectangle 406"/>
            <p:cNvSpPr>
              <a:spLocks noChangeArrowheads="1"/>
            </p:cNvSpPr>
            <p:nvPr/>
          </p:nvSpPr>
          <p:spPr bwMode="auto">
            <a:xfrm>
              <a:off x="3848" y="2233"/>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55" name="Rectangle 407"/>
            <p:cNvSpPr>
              <a:spLocks noChangeArrowheads="1"/>
            </p:cNvSpPr>
            <p:nvPr/>
          </p:nvSpPr>
          <p:spPr bwMode="auto">
            <a:xfrm>
              <a:off x="3993" y="2233"/>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grpSp>
      <p:grpSp>
        <p:nvGrpSpPr>
          <p:cNvPr id="284056" name="Group 408"/>
          <p:cNvGrpSpPr>
            <a:grpSpLocks/>
          </p:cNvGrpSpPr>
          <p:nvPr/>
        </p:nvGrpSpPr>
        <p:grpSpPr bwMode="auto">
          <a:xfrm rot="-524769">
            <a:off x="5437188" y="2409826"/>
            <a:ext cx="361950" cy="36513"/>
            <a:chOff x="3775" y="2233"/>
            <a:chExt cx="242" cy="25"/>
          </a:xfrm>
        </p:grpSpPr>
        <p:sp>
          <p:nvSpPr>
            <p:cNvPr id="284057" name="Rectangle 409"/>
            <p:cNvSpPr>
              <a:spLocks noChangeArrowheads="1"/>
            </p:cNvSpPr>
            <p:nvPr/>
          </p:nvSpPr>
          <p:spPr bwMode="auto">
            <a:xfrm>
              <a:off x="3920" y="2233"/>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58" name="Rectangle 410"/>
            <p:cNvSpPr>
              <a:spLocks noChangeArrowheads="1"/>
            </p:cNvSpPr>
            <p:nvPr/>
          </p:nvSpPr>
          <p:spPr bwMode="auto">
            <a:xfrm>
              <a:off x="3775" y="2233"/>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59" name="Rectangle 411"/>
            <p:cNvSpPr>
              <a:spLocks noChangeArrowheads="1"/>
            </p:cNvSpPr>
            <p:nvPr/>
          </p:nvSpPr>
          <p:spPr bwMode="auto">
            <a:xfrm>
              <a:off x="3848" y="2233"/>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60" name="Rectangle 412"/>
            <p:cNvSpPr>
              <a:spLocks noChangeArrowheads="1"/>
            </p:cNvSpPr>
            <p:nvPr/>
          </p:nvSpPr>
          <p:spPr bwMode="auto">
            <a:xfrm>
              <a:off x="3993" y="2233"/>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grpSp>
      <p:grpSp>
        <p:nvGrpSpPr>
          <p:cNvPr id="284061" name="Group 413"/>
          <p:cNvGrpSpPr>
            <a:grpSpLocks/>
          </p:cNvGrpSpPr>
          <p:nvPr/>
        </p:nvGrpSpPr>
        <p:grpSpPr bwMode="auto">
          <a:xfrm rot="-524769">
            <a:off x="5905500" y="2338388"/>
            <a:ext cx="361950" cy="36512"/>
            <a:chOff x="3775" y="2233"/>
            <a:chExt cx="242" cy="25"/>
          </a:xfrm>
        </p:grpSpPr>
        <p:sp>
          <p:nvSpPr>
            <p:cNvPr id="284062" name="Rectangle 414"/>
            <p:cNvSpPr>
              <a:spLocks noChangeArrowheads="1"/>
            </p:cNvSpPr>
            <p:nvPr/>
          </p:nvSpPr>
          <p:spPr bwMode="auto">
            <a:xfrm>
              <a:off x="3920" y="2233"/>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63" name="Rectangle 415"/>
            <p:cNvSpPr>
              <a:spLocks noChangeArrowheads="1"/>
            </p:cNvSpPr>
            <p:nvPr/>
          </p:nvSpPr>
          <p:spPr bwMode="auto">
            <a:xfrm>
              <a:off x="3775" y="2233"/>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64" name="Rectangle 416"/>
            <p:cNvSpPr>
              <a:spLocks noChangeArrowheads="1"/>
            </p:cNvSpPr>
            <p:nvPr/>
          </p:nvSpPr>
          <p:spPr bwMode="auto">
            <a:xfrm>
              <a:off x="3848" y="2233"/>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65" name="Rectangle 417"/>
            <p:cNvSpPr>
              <a:spLocks noChangeArrowheads="1"/>
            </p:cNvSpPr>
            <p:nvPr/>
          </p:nvSpPr>
          <p:spPr bwMode="auto">
            <a:xfrm>
              <a:off x="3993" y="2233"/>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grpSp>
      <p:grpSp>
        <p:nvGrpSpPr>
          <p:cNvPr id="284066" name="Group 418"/>
          <p:cNvGrpSpPr>
            <a:grpSpLocks/>
          </p:cNvGrpSpPr>
          <p:nvPr/>
        </p:nvGrpSpPr>
        <p:grpSpPr bwMode="auto">
          <a:xfrm rot="-524769">
            <a:off x="6375400" y="2265363"/>
            <a:ext cx="361950" cy="38100"/>
            <a:chOff x="3775" y="2233"/>
            <a:chExt cx="242" cy="25"/>
          </a:xfrm>
        </p:grpSpPr>
        <p:sp>
          <p:nvSpPr>
            <p:cNvPr id="284067" name="Rectangle 419"/>
            <p:cNvSpPr>
              <a:spLocks noChangeArrowheads="1"/>
            </p:cNvSpPr>
            <p:nvPr/>
          </p:nvSpPr>
          <p:spPr bwMode="auto">
            <a:xfrm>
              <a:off x="3920" y="2233"/>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68" name="Rectangle 420"/>
            <p:cNvSpPr>
              <a:spLocks noChangeArrowheads="1"/>
            </p:cNvSpPr>
            <p:nvPr/>
          </p:nvSpPr>
          <p:spPr bwMode="auto">
            <a:xfrm>
              <a:off x="3775" y="2233"/>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69" name="Rectangle 421"/>
            <p:cNvSpPr>
              <a:spLocks noChangeArrowheads="1"/>
            </p:cNvSpPr>
            <p:nvPr/>
          </p:nvSpPr>
          <p:spPr bwMode="auto">
            <a:xfrm>
              <a:off x="3848" y="2233"/>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70" name="Rectangle 422"/>
            <p:cNvSpPr>
              <a:spLocks noChangeArrowheads="1"/>
            </p:cNvSpPr>
            <p:nvPr/>
          </p:nvSpPr>
          <p:spPr bwMode="auto">
            <a:xfrm>
              <a:off x="3993" y="2233"/>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grpSp>
      <p:grpSp>
        <p:nvGrpSpPr>
          <p:cNvPr id="284071" name="Group 423"/>
          <p:cNvGrpSpPr>
            <a:grpSpLocks/>
          </p:cNvGrpSpPr>
          <p:nvPr/>
        </p:nvGrpSpPr>
        <p:grpSpPr bwMode="auto">
          <a:xfrm rot="-524769">
            <a:off x="6196013" y="2482851"/>
            <a:ext cx="360362" cy="36513"/>
            <a:chOff x="3775" y="2233"/>
            <a:chExt cx="242" cy="25"/>
          </a:xfrm>
        </p:grpSpPr>
        <p:sp>
          <p:nvSpPr>
            <p:cNvPr id="284072" name="Rectangle 424"/>
            <p:cNvSpPr>
              <a:spLocks noChangeArrowheads="1"/>
            </p:cNvSpPr>
            <p:nvPr/>
          </p:nvSpPr>
          <p:spPr bwMode="auto">
            <a:xfrm>
              <a:off x="3920" y="2233"/>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73" name="Rectangle 425"/>
            <p:cNvSpPr>
              <a:spLocks noChangeArrowheads="1"/>
            </p:cNvSpPr>
            <p:nvPr/>
          </p:nvSpPr>
          <p:spPr bwMode="auto">
            <a:xfrm>
              <a:off x="3775" y="2233"/>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74" name="Rectangle 426"/>
            <p:cNvSpPr>
              <a:spLocks noChangeArrowheads="1"/>
            </p:cNvSpPr>
            <p:nvPr/>
          </p:nvSpPr>
          <p:spPr bwMode="auto">
            <a:xfrm>
              <a:off x="3848" y="2233"/>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75" name="Rectangle 427"/>
            <p:cNvSpPr>
              <a:spLocks noChangeArrowheads="1"/>
            </p:cNvSpPr>
            <p:nvPr/>
          </p:nvSpPr>
          <p:spPr bwMode="auto">
            <a:xfrm>
              <a:off x="3993" y="2233"/>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grpSp>
      <p:grpSp>
        <p:nvGrpSpPr>
          <p:cNvPr id="284076" name="Group 428"/>
          <p:cNvGrpSpPr>
            <a:grpSpLocks/>
          </p:cNvGrpSpPr>
          <p:nvPr/>
        </p:nvGrpSpPr>
        <p:grpSpPr bwMode="auto">
          <a:xfrm rot="-524769">
            <a:off x="6664326" y="2409826"/>
            <a:ext cx="360363" cy="36513"/>
            <a:chOff x="3775" y="2233"/>
            <a:chExt cx="242" cy="25"/>
          </a:xfrm>
        </p:grpSpPr>
        <p:sp>
          <p:nvSpPr>
            <p:cNvPr id="284077" name="Rectangle 429"/>
            <p:cNvSpPr>
              <a:spLocks noChangeArrowheads="1"/>
            </p:cNvSpPr>
            <p:nvPr/>
          </p:nvSpPr>
          <p:spPr bwMode="auto">
            <a:xfrm>
              <a:off x="3920" y="2233"/>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78" name="Rectangle 430"/>
            <p:cNvSpPr>
              <a:spLocks noChangeArrowheads="1"/>
            </p:cNvSpPr>
            <p:nvPr/>
          </p:nvSpPr>
          <p:spPr bwMode="auto">
            <a:xfrm>
              <a:off x="3775" y="2233"/>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79" name="Rectangle 431"/>
            <p:cNvSpPr>
              <a:spLocks noChangeArrowheads="1"/>
            </p:cNvSpPr>
            <p:nvPr/>
          </p:nvSpPr>
          <p:spPr bwMode="auto">
            <a:xfrm>
              <a:off x="3848" y="2233"/>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80" name="Rectangle 432"/>
            <p:cNvSpPr>
              <a:spLocks noChangeArrowheads="1"/>
            </p:cNvSpPr>
            <p:nvPr/>
          </p:nvSpPr>
          <p:spPr bwMode="auto">
            <a:xfrm>
              <a:off x="3993" y="2233"/>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grpSp>
      <p:grpSp>
        <p:nvGrpSpPr>
          <p:cNvPr id="284081" name="Group 433"/>
          <p:cNvGrpSpPr>
            <a:grpSpLocks/>
          </p:cNvGrpSpPr>
          <p:nvPr/>
        </p:nvGrpSpPr>
        <p:grpSpPr bwMode="auto">
          <a:xfrm rot="-524769">
            <a:off x="6845301" y="2193925"/>
            <a:ext cx="360363" cy="38100"/>
            <a:chOff x="3775" y="2233"/>
            <a:chExt cx="242" cy="25"/>
          </a:xfrm>
        </p:grpSpPr>
        <p:sp>
          <p:nvSpPr>
            <p:cNvPr id="284082" name="Rectangle 434"/>
            <p:cNvSpPr>
              <a:spLocks noChangeArrowheads="1"/>
            </p:cNvSpPr>
            <p:nvPr/>
          </p:nvSpPr>
          <p:spPr bwMode="auto">
            <a:xfrm>
              <a:off x="3920" y="2233"/>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83" name="Rectangle 435"/>
            <p:cNvSpPr>
              <a:spLocks noChangeArrowheads="1"/>
            </p:cNvSpPr>
            <p:nvPr/>
          </p:nvSpPr>
          <p:spPr bwMode="auto">
            <a:xfrm>
              <a:off x="3775" y="2233"/>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84" name="Rectangle 436"/>
            <p:cNvSpPr>
              <a:spLocks noChangeArrowheads="1"/>
            </p:cNvSpPr>
            <p:nvPr/>
          </p:nvSpPr>
          <p:spPr bwMode="auto">
            <a:xfrm>
              <a:off x="3848" y="2233"/>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85" name="Rectangle 437"/>
            <p:cNvSpPr>
              <a:spLocks noChangeArrowheads="1"/>
            </p:cNvSpPr>
            <p:nvPr/>
          </p:nvSpPr>
          <p:spPr bwMode="auto">
            <a:xfrm>
              <a:off x="3993" y="2233"/>
              <a:ext cx="24" cy="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grpSp>
      <p:sp>
        <p:nvSpPr>
          <p:cNvPr id="284086" name="Rectangle 438"/>
          <p:cNvSpPr>
            <a:spLocks noChangeArrowheads="1"/>
          </p:cNvSpPr>
          <p:nvPr/>
        </p:nvSpPr>
        <p:spPr bwMode="auto">
          <a:xfrm>
            <a:off x="7205664" y="2338389"/>
            <a:ext cx="109537" cy="730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87" name="Rectangle 439"/>
          <p:cNvSpPr>
            <a:spLocks noChangeArrowheads="1"/>
          </p:cNvSpPr>
          <p:nvPr/>
        </p:nvSpPr>
        <p:spPr bwMode="auto">
          <a:xfrm>
            <a:off x="7278688" y="2444750"/>
            <a:ext cx="36512" cy="381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88" name="Rectangle 440"/>
          <p:cNvSpPr>
            <a:spLocks noChangeArrowheads="1"/>
          </p:cNvSpPr>
          <p:nvPr/>
        </p:nvSpPr>
        <p:spPr bwMode="auto">
          <a:xfrm>
            <a:off x="7205663" y="2444750"/>
            <a:ext cx="36512" cy="381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89" name="Rectangle 441"/>
          <p:cNvSpPr>
            <a:spLocks noChangeArrowheads="1"/>
          </p:cNvSpPr>
          <p:nvPr/>
        </p:nvSpPr>
        <p:spPr bwMode="auto">
          <a:xfrm>
            <a:off x="7278688" y="2265363"/>
            <a:ext cx="36512" cy="381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90" name="Rectangle 442"/>
          <p:cNvSpPr>
            <a:spLocks noChangeArrowheads="1"/>
          </p:cNvSpPr>
          <p:nvPr/>
        </p:nvSpPr>
        <p:spPr bwMode="auto">
          <a:xfrm>
            <a:off x="6196014" y="2876550"/>
            <a:ext cx="34925" cy="381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91" name="Rectangle 443"/>
          <p:cNvSpPr>
            <a:spLocks noChangeArrowheads="1"/>
          </p:cNvSpPr>
          <p:nvPr/>
        </p:nvSpPr>
        <p:spPr bwMode="auto">
          <a:xfrm>
            <a:off x="6086476" y="2768601"/>
            <a:ext cx="36513"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92" name="Rectangle 444"/>
          <p:cNvSpPr>
            <a:spLocks noChangeArrowheads="1"/>
          </p:cNvSpPr>
          <p:nvPr/>
        </p:nvSpPr>
        <p:spPr bwMode="auto">
          <a:xfrm>
            <a:off x="6267451" y="2768601"/>
            <a:ext cx="34925"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93" name="Rectangle 445"/>
          <p:cNvSpPr>
            <a:spLocks noChangeArrowheads="1"/>
          </p:cNvSpPr>
          <p:nvPr/>
        </p:nvSpPr>
        <p:spPr bwMode="auto">
          <a:xfrm>
            <a:off x="5329239" y="3810001"/>
            <a:ext cx="34925"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94" name="Rectangle 446"/>
          <p:cNvSpPr>
            <a:spLocks noChangeArrowheads="1"/>
          </p:cNvSpPr>
          <p:nvPr/>
        </p:nvSpPr>
        <p:spPr bwMode="auto">
          <a:xfrm>
            <a:off x="5329239" y="3702051"/>
            <a:ext cx="34925"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95" name="Rectangle 447"/>
          <p:cNvSpPr>
            <a:spLocks noChangeArrowheads="1"/>
          </p:cNvSpPr>
          <p:nvPr/>
        </p:nvSpPr>
        <p:spPr bwMode="auto">
          <a:xfrm>
            <a:off x="5292726" y="3594100"/>
            <a:ext cx="36513" cy="381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96" name="Rectangle 448"/>
          <p:cNvSpPr>
            <a:spLocks noChangeArrowheads="1"/>
          </p:cNvSpPr>
          <p:nvPr/>
        </p:nvSpPr>
        <p:spPr bwMode="auto">
          <a:xfrm>
            <a:off x="5256213" y="3486151"/>
            <a:ext cx="36512"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97" name="Rectangle 449"/>
          <p:cNvSpPr>
            <a:spLocks noChangeArrowheads="1"/>
          </p:cNvSpPr>
          <p:nvPr/>
        </p:nvSpPr>
        <p:spPr bwMode="auto">
          <a:xfrm>
            <a:off x="5473701" y="3522663"/>
            <a:ext cx="34925" cy="36512"/>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98" name="Rectangle 450"/>
          <p:cNvSpPr>
            <a:spLocks noChangeArrowheads="1"/>
          </p:cNvSpPr>
          <p:nvPr/>
        </p:nvSpPr>
        <p:spPr bwMode="auto">
          <a:xfrm>
            <a:off x="5256213" y="3378201"/>
            <a:ext cx="36512" cy="36513"/>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84099" name="Rectangle 451"/>
          <p:cNvSpPr>
            <a:spLocks noChangeArrowheads="1"/>
          </p:cNvSpPr>
          <p:nvPr/>
        </p:nvSpPr>
        <p:spPr bwMode="auto">
          <a:xfrm>
            <a:off x="5437188" y="3414713"/>
            <a:ext cx="36512" cy="381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grpSp>
        <p:nvGrpSpPr>
          <p:cNvPr id="284100" name="Group 452"/>
          <p:cNvGrpSpPr>
            <a:grpSpLocks/>
          </p:cNvGrpSpPr>
          <p:nvPr/>
        </p:nvGrpSpPr>
        <p:grpSpPr bwMode="auto">
          <a:xfrm>
            <a:off x="8758244" y="723901"/>
            <a:ext cx="386887" cy="712469"/>
            <a:chOff x="5227" y="491"/>
            <a:chExt cx="259" cy="481"/>
          </a:xfrm>
        </p:grpSpPr>
        <p:sp>
          <p:nvSpPr>
            <p:cNvPr id="284101" name="AutoShape 453"/>
            <p:cNvSpPr>
              <a:spLocks noChangeArrowheads="1"/>
            </p:cNvSpPr>
            <p:nvPr/>
          </p:nvSpPr>
          <p:spPr bwMode="auto">
            <a:xfrm>
              <a:off x="5251" y="491"/>
              <a:ext cx="218" cy="194"/>
            </a:xfrm>
            <a:prstGeom prst="upArrow">
              <a:avLst>
                <a:gd name="adj1" fmla="val 50000"/>
                <a:gd name="adj2" fmla="val 25000"/>
              </a:avLst>
            </a:prstGeom>
            <a:solidFill>
              <a:srgbClr val="66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84102" name="Text Box 454"/>
            <p:cNvSpPr txBox="1">
              <a:spLocks noChangeArrowheads="1"/>
            </p:cNvSpPr>
            <p:nvPr/>
          </p:nvSpPr>
          <p:spPr bwMode="auto">
            <a:xfrm>
              <a:off x="5227" y="660"/>
              <a:ext cx="259"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solidFill>
                    <a:srgbClr val="663300"/>
                  </a:solidFill>
                </a:rPr>
                <a:t>N</a:t>
              </a:r>
            </a:p>
          </p:txBody>
        </p:sp>
      </p:grpSp>
      <p:grpSp>
        <p:nvGrpSpPr>
          <p:cNvPr id="284103" name="Group 455"/>
          <p:cNvGrpSpPr>
            <a:grpSpLocks/>
          </p:cNvGrpSpPr>
          <p:nvPr/>
        </p:nvGrpSpPr>
        <p:grpSpPr bwMode="auto">
          <a:xfrm>
            <a:off x="2692401" y="5243514"/>
            <a:ext cx="180975" cy="179387"/>
            <a:chOff x="751" y="3829"/>
            <a:chExt cx="121" cy="121"/>
          </a:xfrm>
        </p:grpSpPr>
        <p:sp>
          <p:nvSpPr>
            <p:cNvPr id="284104" name="Rectangle 456"/>
            <p:cNvSpPr>
              <a:spLocks noChangeArrowheads="1"/>
            </p:cNvSpPr>
            <p:nvPr/>
          </p:nvSpPr>
          <p:spPr bwMode="auto">
            <a:xfrm>
              <a:off x="751" y="3878"/>
              <a:ext cx="121" cy="72"/>
            </a:xfrm>
            <a:prstGeom prst="rect">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105" name="Line 457"/>
            <p:cNvSpPr>
              <a:spLocks noChangeShapeType="1"/>
            </p:cNvSpPr>
            <p:nvPr/>
          </p:nvSpPr>
          <p:spPr bwMode="auto">
            <a:xfrm>
              <a:off x="751" y="3829"/>
              <a:ext cx="0" cy="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4106" name="Line 458"/>
            <p:cNvSpPr>
              <a:spLocks noChangeShapeType="1"/>
            </p:cNvSpPr>
            <p:nvPr/>
          </p:nvSpPr>
          <p:spPr bwMode="auto">
            <a:xfrm>
              <a:off x="872" y="3829"/>
              <a:ext cx="0" cy="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84107" name="Group 459"/>
          <p:cNvGrpSpPr>
            <a:grpSpLocks/>
          </p:cNvGrpSpPr>
          <p:nvPr/>
        </p:nvGrpSpPr>
        <p:grpSpPr bwMode="auto">
          <a:xfrm>
            <a:off x="10094914" y="5781675"/>
            <a:ext cx="180975" cy="179388"/>
            <a:chOff x="751" y="3829"/>
            <a:chExt cx="121" cy="121"/>
          </a:xfrm>
        </p:grpSpPr>
        <p:sp>
          <p:nvSpPr>
            <p:cNvPr id="284108" name="Rectangle 460"/>
            <p:cNvSpPr>
              <a:spLocks noChangeArrowheads="1"/>
            </p:cNvSpPr>
            <p:nvPr/>
          </p:nvSpPr>
          <p:spPr bwMode="auto">
            <a:xfrm>
              <a:off x="751" y="3878"/>
              <a:ext cx="121" cy="72"/>
            </a:xfrm>
            <a:prstGeom prst="rect">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109" name="Line 461"/>
            <p:cNvSpPr>
              <a:spLocks noChangeShapeType="1"/>
            </p:cNvSpPr>
            <p:nvPr/>
          </p:nvSpPr>
          <p:spPr bwMode="auto">
            <a:xfrm>
              <a:off x="751" y="3829"/>
              <a:ext cx="0" cy="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4110" name="Line 462"/>
            <p:cNvSpPr>
              <a:spLocks noChangeShapeType="1"/>
            </p:cNvSpPr>
            <p:nvPr/>
          </p:nvSpPr>
          <p:spPr bwMode="auto">
            <a:xfrm>
              <a:off x="872" y="3829"/>
              <a:ext cx="0" cy="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84111" name="Text Box 463"/>
          <p:cNvSpPr txBox="1">
            <a:spLocks noChangeArrowheads="1"/>
          </p:cNvSpPr>
          <p:nvPr/>
        </p:nvSpPr>
        <p:spPr bwMode="auto">
          <a:xfrm>
            <a:off x="2366963" y="5459414"/>
            <a:ext cx="71526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b="1"/>
              <a:t>Well Field</a:t>
            </a:r>
          </a:p>
        </p:txBody>
      </p:sp>
      <p:sp>
        <p:nvSpPr>
          <p:cNvPr id="284112" name="Text Box 464"/>
          <p:cNvSpPr txBox="1">
            <a:spLocks noChangeArrowheads="1"/>
          </p:cNvSpPr>
          <p:nvPr/>
        </p:nvSpPr>
        <p:spPr bwMode="auto">
          <a:xfrm>
            <a:off x="9378951" y="6021389"/>
            <a:ext cx="110331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000" b="1"/>
              <a:t>Inter-Connect</a:t>
            </a:r>
          </a:p>
        </p:txBody>
      </p:sp>
      <p:sp>
        <p:nvSpPr>
          <p:cNvPr id="284113" name="Text Box 465"/>
          <p:cNvSpPr txBox="1">
            <a:spLocks noChangeArrowheads="1"/>
          </p:cNvSpPr>
          <p:nvPr/>
        </p:nvSpPr>
        <p:spPr bwMode="auto">
          <a:xfrm>
            <a:off x="1674813" y="3162301"/>
            <a:ext cx="12329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t>Reduced Zone</a:t>
            </a:r>
          </a:p>
        </p:txBody>
      </p:sp>
      <p:sp>
        <p:nvSpPr>
          <p:cNvPr id="3" name="Slide Number Placeholder 2"/>
          <p:cNvSpPr>
            <a:spLocks noGrp="1"/>
          </p:cNvSpPr>
          <p:nvPr>
            <p:ph type="sldNum" sz="quarter" idx="12"/>
          </p:nvPr>
        </p:nvSpPr>
        <p:spPr/>
        <p:txBody>
          <a:bodyPr/>
          <a:lstStyle/>
          <a:p>
            <a:fld id="{0D6CC725-BD65-45B9-B919-4728CA1E4913}" type="slidenum">
              <a:rPr lang="en-US" smtClean="0"/>
              <a:t>40</a:t>
            </a:fld>
            <a:endParaRPr lang="en-US"/>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5698" name="Picture 2"/>
          <p:cNvPicPr>
            <a:picLocks noChangeAspect="1" noChangeArrowheads="1"/>
          </p:cNvPicPr>
          <p:nvPr/>
        </p:nvPicPr>
        <p:blipFill>
          <a:blip r:embed="rId3">
            <a:extLst>
              <a:ext uri="{28A0092B-C50C-407E-A947-70E740481C1C}">
                <a14:useLocalDpi xmlns:a14="http://schemas.microsoft.com/office/drawing/2010/main" val="0"/>
              </a:ext>
            </a:extLst>
          </a:blip>
          <a:srcRect l="13330" t="8136" r="7793" b="2756"/>
          <a:stretch>
            <a:fillRect/>
          </a:stretch>
        </p:blipFill>
        <p:spPr bwMode="auto">
          <a:xfrm>
            <a:off x="1825626" y="698500"/>
            <a:ext cx="8613775" cy="566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5699" name="Text Box 3"/>
          <p:cNvSpPr txBox="1">
            <a:spLocks noChangeArrowheads="1"/>
          </p:cNvSpPr>
          <p:nvPr/>
        </p:nvSpPr>
        <p:spPr bwMode="auto">
          <a:xfrm>
            <a:off x="3189899" y="5529264"/>
            <a:ext cx="126560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165,000 gal</a:t>
            </a:r>
          </a:p>
          <a:p>
            <a:pPr algn="ctr"/>
            <a:r>
              <a:rPr lang="en-US" altLang="en-US"/>
              <a:t>Standpipe</a:t>
            </a:r>
          </a:p>
        </p:txBody>
      </p:sp>
      <p:sp>
        <p:nvSpPr>
          <p:cNvPr id="285700" name="Text Box 4"/>
          <p:cNvSpPr txBox="1">
            <a:spLocks noChangeArrowheads="1"/>
          </p:cNvSpPr>
          <p:nvPr/>
        </p:nvSpPr>
        <p:spPr bwMode="auto">
          <a:xfrm>
            <a:off x="3650308" y="344489"/>
            <a:ext cx="146873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50,000 gal</a:t>
            </a:r>
          </a:p>
          <a:p>
            <a:pPr algn="ctr"/>
            <a:r>
              <a:rPr lang="en-US" altLang="en-US"/>
              <a:t>Elevated Tank</a:t>
            </a:r>
          </a:p>
        </p:txBody>
      </p:sp>
      <p:sp>
        <p:nvSpPr>
          <p:cNvPr id="285701" name="Text Box 5"/>
          <p:cNvSpPr txBox="1">
            <a:spLocks noChangeArrowheads="1"/>
          </p:cNvSpPr>
          <p:nvPr/>
        </p:nvSpPr>
        <p:spPr bwMode="auto">
          <a:xfrm>
            <a:off x="5678488" y="195264"/>
            <a:ext cx="418614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a:t>Average Demand (gpm)</a:t>
            </a:r>
          </a:p>
        </p:txBody>
      </p:sp>
      <p:sp>
        <p:nvSpPr>
          <p:cNvPr id="3" name="Slide Number Placeholder 2"/>
          <p:cNvSpPr>
            <a:spLocks noGrp="1"/>
          </p:cNvSpPr>
          <p:nvPr>
            <p:ph type="sldNum" sz="quarter" idx="12"/>
          </p:nvPr>
        </p:nvSpPr>
        <p:spPr/>
        <p:txBody>
          <a:bodyPr/>
          <a:lstStyle/>
          <a:p>
            <a:fld id="{0D6CC725-BD65-45B9-B919-4728CA1E4913}" type="slidenum">
              <a:rPr lang="en-US" smtClean="0"/>
              <a:t>41</a:t>
            </a:fld>
            <a:endParaRPr lang="en-US"/>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7746" name="Picture 2"/>
          <p:cNvPicPr>
            <a:picLocks noChangeAspect="1" noChangeArrowheads="1"/>
          </p:cNvPicPr>
          <p:nvPr/>
        </p:nvPicPr>
        <p:blipFill>
          <a:blip r:embed="rId3">
            <a:extLst>
              <a:ext uri="{28A0092B-C50C-407E-A947-70E740481C1C}">
                <a14:useLocalDpi xmlns:a14="http://schemas.microsoft.com/office/drawing/2010/main" val="0"/>
              </a:ext>
            </a:extLst>
          </a:blip>
          <a:srcRect l="13330" t="8923" r="8250" b="2756"/>
          <a:stretch>
            <a:fillRect/>
          </a:stretch>
        </p:blipFill>
        <p:spPr bwMode="auto">
          <a:xfrm>
            <a:off x="1870075" y="898526"/>
            <a:ext cx="8478838" cy="555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7747" name="Text Box 3"/>
          <p:cNvSpPr txBox="1">
            <a:spLocks noChangeArrowheads="1"/>
          </p:cNvSpPr>
          <p:nvPr/>
        </p:nvSpPr>
        <p:spPr bwMode="auto">
          <a:xfrm>
            <a:off x="6257926" y="368301"/>
            <a:ext cx="344036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a:t>Pipe Diameters (in)</a:t>
            </a:r>
          </a:p>
        </p:txBody>
      </p:sp>
      <p:sp>
        <p:nvSpPr>
          <p:cNvPr id="3" name="Slide Number Placeholder 2"/>
          <p:cNvSpPr>
            <a:spLocks noGrp="1"/>
          </p:cNvSpPr>
          <p:nvPr>
            <p:ph type="sldNum" sz="quarter" idx="12"/>
          </p:nvPr>
        </p:nvSpPr>
        <p:spPr/>
        <p:txBody>
          <a:bodyPr/>
          <a:lstStyle/>
          <a:p>
            <a:fld id="{0D6CC725-BD65-45B9-B919-4728CA1E4913}" type="slidenum">
              <a:rPr lang="en-US" smtClean="0"/>
              <a:t>42</a:t>
            </a:fld>
            <a:endParaRPr lang="en-US"/>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9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55" y="612842"/>
            <a:ext cx="10047894" cy="5554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0D6CC725-BD65-45B9-B919-4728CA1E4913}" type="slidenum">
              <a:rPr lang="en-US" smtClean="0"/>
              <a:t>43</a:t>
            </a:fld>
            <a:endParaRPr lang="en-US"/>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18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7164" y="398835"/>
            <a:ext cx="8480138" cy="291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18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310" y="3529014"/>
            <a:ext cx="8561328" cy="2871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0D6CC725-BD65-45B9-B919-4728CA1E4913}" type="slidenum">
              <a:rPr lang="en-US" smtClean="0"/>
              <a:t>44</a:t>
            </a:fld>
            <a:endParaRPr lang="en-US"/>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65514" y="968972"/>
            <a:ext cx="7643190" cy="4524315"/>
          </a:xfrm>
          <a:prstGeom prst="rect">
            <a:avLst/>
          </a:prstGeom>
        </p:spPr>
        <p:txBody>
          <a:bodyPr wrap="square">
            <a:spAutoFit/>
          </a:bodyPr>
          <a:lstStyle/>
          <a:p>
            <a:pPr lvl="0" algn="ctr"/>
            <a:r>
              <a:rPr lang="en-US" altLang="en-US" sz="4800" b="1" dirty="0">
                <a:solidFill>
                  <a:srgbClr val="0000FF"/>
                </a:solidFill>
              </a:rPr>
              <a:t>EPANET</a:t>
            </a:r>
          </a:p>
          <a:p>
            <a:pPr lvl="0" algn="ctr"/>
            <a:r>
              <a:rPr lang="en-US" altLang="en-US" sz="4800" b="1" dirty="0">
                <a:solidFill>
                  <a:srgbClr val="0000FF"/>
                </a:solidFill>
              </a:rPr>
              <a:t> </a:t>
            </a:r>
          </a:p>
          <a:p>
            <a:pPr lvl="0" algn="ctr"/>
            <a:r>
              <a:rPr lang="en-US" altLang="en-US" sz="4800" b="1" dirty="0">
                <a:solidFill>
                  <a:srgbClr val="0000FF"/>
                </a:solidFill>
              </a:rPr>
              <a:t>A Very Brief </a:t>
            </a:r>
            <a:r>
              <a:rPr lang="en-US" altLang="en-US" sz="4800" b="1" dirty="0" smtClean="0">
                <a:solidFill>
                  <a:srgbClr val="0000FF"/>
                </a:solidFill>
              </a:rPr>
              <a:t>Quick Start Hands-on Orientation Using Model of </a:t>
            </a:r>
            <a:r>
              <a:rPr lang="en-US" altLang="en-US" sz="4800" b="1" dirty="0" err="1" smtClean="0">
                <a:solidFill>
                  <a:srgbClr val="0000FF"/>
                </a:solidFill>
              </a:rPr>
              <a:t>SmallWater</a:t>
            </a:r>
            <a:r>
              <a:rPr lang="en-US" altLang="en-US" sz="4800" b="1" dirty="0" smtClean="0">
                <a:solidFill>
                  <a:srgbClr val="0000FF"/>
                </a:solidFill>
              </a:rPr>
              <a:t> USA</a:t>
            </a:r>
          </a:p>
          <a:p>
            <a:pPr lvl="0" algn="ctr"/>
            <a:endParaRPr lang="en-US" altLang="en-US" sz="4800" b="1" dirty="0">
              <a:solidFill>
                <a:srgbClr val="0000FF"/>
              </a:solidFill>
            </a:endParaRPr>
          </a:p>
        </p:txBody>
      </p:sp>
      <p:sp>
        <p:nvSpPr>
          <p:cNvPr id="2" name="TextBox 1"/>
          <p:cNvSpPr txBox="1"/>
          <p:nvPr/>
        </p:nvSpPr>
        <p:spPr>
          <a:xfrm>
            <a:off x="1351722" y="4919870"/>
            <a:ext cx="9432235" cy="707886"/>
          </a:xfrm>
          <a:prstGeom prst="rect">
            <a:avLst/>
          </a:prstGeom>
          <a:noFill/>
        </p:spPr>
        <p:txBody>
          <a:bodyPr wrap="square" rtlCol="0">
            <a:spAutoFit/>
          </a:bodyPr>
          <a:lstStyle/>
          <a:p>
            <a:pPr lvl="0" algn="ctr"/>
            <a:r>
              <a:rPr lang="en-US" altLang="en-US" sz="4000" b="1" dirty="0" smtClean="0"/>
              <a:t>Input file: SmallWater-quick start demo.net</a:t>
            </a:r>
            <a:endParaRPr lang="en-US" altLang="en-US" sz="4000" b="1" dirty="0"/>
          </a:p>
        </p:txBody>
      </p:sp>
      <p:sp>
        <p:nvSpPr>
          <p:cNvPr id="5" name="Slide Number Placeholder 4"/>
          <p:cNvSpPr>
            <a:spLocks noGrp="1"/>
          </p:cNvSpPr>
          <p:nvPr>
            <p:ph type="sldNum" sz="quarter" idx="12"/>
          </p:nvPr>
        </p:nvSpPr>
        <p:spPr/>
        <p:txBody>
          <a:bodyPr/>
          <a:lstStyle/>
          <a:p>
            <a:fld id="{0D6CC725-BD65-45B9-B919-4728CA1E4913}" type="slidenum">
              <a:rPr lang="en-US" smtClean="0"/>
              <a:t>45</a:t>
            </a:fld>
            <a:endParaRPr lang="en-US"/>
          </a:p>
        </p:txBody>
      </p:sp>
    </p:spTree>
    <p:extLst>
      <p:ext uri="{BB962C8B-B14F-4D97-AF65-F5344CB8AC3E}">
        <p14:creationId xmlns:p14="http://schemas.microsoft.com/office/powerpoint/2010/main" val="4008650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86485"/>
          </a:xfrm>
        </p:spPr>
        <p:txBody>
          <a:bodyPr/>
          <a:lstStyle/>
          <a:p>
            <a:r>
              <a:rPr lang="en-US" b="1" dirty="0" smtClean="0"/>
              <a:t>Demand Patterns</a:t>
            </a:r>
            <a:endParaRPr lang="en-US" b="1" dirty="0"/>
          </a:p>
        </p:txBody>
      </p:sp>
      <p:sp>
        <p:nvSpPr>
          <p:cNvPr id="3" name="Content Placeholder 2"/>
          <p:cNvSpPr>
            <a:spLocks noGrp="1"/>
          </p:cNvSpPr>
          <p:nvPr>
            <p:ph idx="1"/>
          </p:nvPr>
        </p:nvSpPr>
        <p:spPr>
          <a:xfrm>
            <a:off x="468630" y="1451610"/>
            <a:ext cx="11178540" cy="4725353"/>
          </a:xfrm>
        </p:spPr>
        <p:txBody>
          <a:bodyPr>
            <a:normAutofit/>
          </a:bodyPr>
          <a:lstStyle/>
          <a:p>
            <a:pPr marL="285750" lvl="0" indent="-285750">
              <a:lnSpc>
                <a:spcPct val="100000"/>
              </a:lnSpc>
              <a:spcBef>
                <a:spcPts val="0"/>
              </a:spcBef>
            </a:pPr>
            <a:r>
              <a:rPr lang="en-US" sz="3200" dirty="0" smtClean="0">
                <a:solidFill>
                  <a:prstClr val="black"/>
                </a:solidFill>
              </a:rPr>
              <a:t>Concept: A limited number of distinct temporal water demand patterns, each assigned to one or multiple demand nodes</a:t>
            </a:r>
          </a:p>
          <a:p>
            <a:pPr marL="285750" lvl="0" indent="-285750">
              <a:lnSpc>
                <a:spcPct val="100000"/>
              </a:lnSpc>
              <a:spcBef>
                <a:spcPts val="0"/>
              </a:spcBef>
            </a:pPr>
            <a:r>
              <a:rPr lang="en-US" sz="3200" dirty="0" smtClean="0">
                <a:solidFill>
                  <a:prstClr val="black"/>
                </a:solidFill>
              </a:rPr>
              <a:t>Demand patterns are composed of multipliers that are </a:t>
            </a:r>
            <a:r>
              <a:rPr lang="en-US" sz="3200" dirty="0">
                <a:solidFill>
                  <a:prstClr val="black"/>
                </a:solidFill>
              </a:rPr>
              <a:t>applied to </a:t>
            </a:r>
            <a:r>
              <a:rPr lang="en-US" sz="3200" dirty="0" smtClean="0">
                <a:solidFill>
                  <a:prstClr val="black"/>
                </a:solidFill>
              </a:rPr>
              <a:t>base demands </a:t>
            </a:r>
            <a:r>
              <a:rPr lang="en-US" sz="3200" dirty="0">
                <a:solidFill>
                  <a:prstClr val="black"/>
                </a:solidFill>
              </a:rPr>
              <a:t>assigned to </a:t>
            </a:r>
            <a:r>
              <a:rPr lang="en-US" sz="3200" dirty="0" smtClean="0">
                <a:solidFill>
                  <a:prstClr val="black"/>
                </a:solidFill>
              </a:rPr>
              <a:t>nodes</a:t>
            </a:r>
          </a:p>
          <a:p>
            <a:pPr marL="285750" lvl="0" indent="-285750">
              <a:lnSpc>
                <a:spcPct val="100000"/>
              </a:lnSpc>
              <a:spcBef>
                <a:spcPts val="0"/>
              </a:spcBef>
            </a:pPr>
            <a:r>
              <a:rPr lang="en-US" sz="3200" dirty="0" smtClean="0">
                <a:solidFill>
                  <a:prstClr val="black"/>
                </a:solidFill>
              </a:rPr>
              <a:t>Patterns represent </a:t>
            </a:r>
            <a:r>
              <a:rPr lang="en-US" sz="3200" dirty="0">
                <a:solidFill>
                  <a:prstClr val="black"/>
                </a:solidFill>
              </a:rPr>
              <a:t>different uses or different </a:t>
            </a:r>
            <a:r>
              <a:rPr lang="en-US" sz="3200" dirty="0" smtClean="0">
                <a:solidFill>
                  <a:prstClr val="black"/>
                </a:solidFill>
              </a:rPr>
              <a:t>areas</a:t>
            </a:r>
          </a:p>
          <a:p>
            <a:pPr marL="742950" lvl="1" indent="-285750">
              <a:lnSpc>
                <a:spcPct val="100000"/>
              </a:lnSpc>
              <a:spcBef>
                <a:spcPts val="0"/>
              </a:spcBef>
            </a:pPr>
            <a:r>
              <a:rPr lang="en-US" sz="3200" dirty="0" smtClean="0">
                <a:solidFill>
                  <a:prstClr val="black"/>
                </a:solidFill>
              </a:rPr>
              <a:t>Usage types (residential, industrial, etc.)</a:t>
            </a:r>
          </a:p>
          <a:p>
            <a:pPr marL="742950" lvl="1" indent="-285750">
              <a:lnSpc>
                <a:spcPct val="100000"/>
              </a:lnSpc>
              <a:spcBef>
                <a:spcPts val="0"/>
              </a:spcBef>
            </a:pPr>
            <a:r>
              <a:rPr lang="en-US" sz="3200" dirty="0" smtClean="0">
                <a:solidFill>
                  <a:prstClr val="black"/>
                </a:solidFill>
              </a:rPr>
              <a:t>Geographic areas (pressure zones, regions, DMAs, etc.)</a:t>
            </a:r>
          </a:p>
          <a:p>
            <a:pPr marL="742950" lvl="1" indent="-285750">
              <a:lnSpc>
                <a:spcPct val="100000"/>
              </a:lnSpc>
              <a:spcBef>
                <a:spcPts val="0"/>
              </a:spcBef>
            </a:pPr>
            <a:r>
              <a:rPr lang="en-US" sz="3200" dirty="0" smtClean="0">
                <a:solidFill>
                  <a:prstClr val="black"/>
                </a:solidFill>
              </a:rPr>
              <a:t>Water demand type (Average day, peak day, etc.)</a:t>
            </a:r>
          </a:p>
          <a:p>
            <a:pPr marL="742950" lvl="1" indent="-285750">
              <a:lnSpc>
                <a:spcPct val="100000"/>
              </a:lnSpc>
              <a:spcBef>
                <a:spcPts val="0"/>
              </a:spcBef>
            </a:pPr>
            <a:r>
              <a:rPr lang="en-US" sz="3200" dirty="0" smtClean="0">
                <a:solidFill>
                  <a:prstClr val="black"/>
                </a:solidFill>
              </a:rPr>
              <a:t>Specific major water users </a:t>
            </a:r>
          </a:p>
          <a:p>
            <a:pPr marL="742950" lvl="1" indent="-285750">
              <a:lnSpc>
                <a:spcPct val="100000"/>
              </a:lnSpc>
              <a:spcBef>
                <a:spcPts val="0"/>
              </a:spcBef>
            </a:pPr>
            <a:endParaRPr lang="en-US" dirty="0">
              <a:solidFill>
                <a:prstClr val="black"/>
              </a:solidFill>
            </a:endParaRPr>
          </a:p>
          <a:p>
            <a:endParaRPr lang="en-US" sz="3200" dirty="0"/>
          </a:p>
        </p:txBody>
      </p:sp>
      <p:sp>
        <p:nvSpPr>
          <p:cNvPr id="4" name="Slide Number Placeholder 3"/>
          <p:cNvSpPr>
            <a:spLocks noGrp="1"/>
          </p:cNvSpPr>
          <p:nvPr>
            <p:ph type="sldNum" sz="quarter" idx="12"/>
          </p:nvPr>
        </p:nvSpPr>
        <p:spPr/>
        <p:txBody>
          <a:bodyPr/>
          <a:lstStyle/>
          <a:p>
            <a:fld id="{A729744C-CCF0-4117-A1F0-0A5519AE6DF7}" type="slidenum">
              <a:rPr lang="en-US" smtClean="0">
                <a:solidFill>
                  <a:prstClr val="black">
                    <a:tint val="75000"/>
                  </a:prstClr>
                </a:solidFill>
              </a:rPr>
              <a:pPr/>
              <a:t>5</a:t>
            </a:fld>
            <a:endParaRPr lang="en-US">
              <a:solidFill>
                <a:prstClr val="black">
                  <a:tint val="75000"/>
                </a:prstClr>
              </a:solidFill>
            </a:endParaRPr>
          </a:p>
        </p:txBody>
      </p:sp>
    </p:spTree>
    <p:extLst>
      <p:ext uri="{BB962C8B-B14F-4D97-AF65-F5344CB8AC3E}">
        <p14:creationId xmlns:p14="http://schemas.microsoft.com/office/powerpoint/2010/main" val="12927488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5513439" cy="836146"/>
          </a:xfrm>
        </p:spPr>
        <p:txBody>
          <a:bodyPr/>
          <a:lstStyle/>
          <a:p>
            <a:r>
              <a:rPr lang="en-US" b="1" dirty="0" smtClean="0"/>
              <a:t>Demand Patterns</a:t>
            </a:r>
            <a:endParaRPr lang="en-US" b="1" dirty="0"/>
          </a:p>
        </p:txBody>
      </p:sp>
      <p:pic>
        <p:nvPicPr>
          <p:cNvPr id="3" name="Picture 2"/>
          <p:cNvPicPr>
            <a:picLocks noChangeAspect="1"/>
          </p:cNvPicPr>
          <p:nvPr/>
        </p:nvPicPr>
        <p:blipFill>
          <a:blip r:embed="rId3"/>
          <a:stretch>
            <a:fillRect/>
          </a:stretch>
        </p:blipFill>
        <p:spPr>
          <a:xfrm>
            <a:off x="838200" y="1192803"/>
            <a:ext cx="6586026" cy="5173966"/>
          </a:xfrm>
          <a:prstGeom prst="rect">
            <a:avLst/>
          </a:prstGeom>
        </p:spPr>
      </p:pic>
      <p:sp>
        <p:nvSpPr>
          <p:cNvPr id="5" name="Rectangle 4"/>
          <p:cNvSpPr/>
          <p:nvPr/>
        </p:nvSpPr>
        <p:spPr>
          <a:xfrm>
            <a:off x="7606224" y="605156"/>
            <a:ext cx="4326696" cy="5509200"/>
          </a:xfrm>
          <a:prstGeom prst="rect">
            <a:avLst/>
          </a:prstGeom>
        </p:spPr>
        <p:txBody>
          <a:bodyPr wrap="square">
            <a:spAutoFit/>
          </a:bodyPr>
          <a:lstStyle/>
          <a:p>
            <a:pPr marL="285750" lvl="0" indent="-285750">
              <a:buFont typeface="Arial" panose="020B0604020202020204" pitchFamily="34" charset="0"/>
              <a:buChar char="•"/>
            </a:pPr>
            <a:r>
              <a:rPr lang="en-US" sz="3200" dirty="0">
                <a:solidFill>
                  <a:prstClr val="black"/>
                </a:solidFill>
              </a:rPr>
              <a:t>Multipliers are assigned at a fixed time interval starting at midnight or other times as defined under Options-Time </a:t>
            </a:r>
          </a:p>
          <a:p>
            <a:pPr marL="285750" lvl="0" indent="-285750">
              <a:buFont typeface="Arial" panose="020B0604020202020204" pitchFamily="34" charset="0"/>
              <a:buChar char="•"/>
            </a:pPr>
            <a:r>
              <a:rPr lang="en-US" sz="3200" dirty="0" smtClean="0">
                <a:solidFill>
                  <a:prstClr val="black"/>
                </a:solidFill>
              </a:rPr>
              <a:t>Each pattern has a unique Pattern ID</a:t>
            </a:r>
            <a:endParaRPr lang="en-US" sz="3200" dirty="0">
              <a:solidFill>
                <a:prstClr val="black"/>
              </a:solidFill>
            </a:endParaRPr>
          </a:p>
          <a:p>
            <a:pPr marL="285750" lvl="0" indent="-285750">
              <a:buFont typeface="Arial" panose="020B0604020202020204" pitchFamily="34" charset="0"/>
              <a:buChar char="•"/>
            </a:pPr>
            <a:r>
              <a:rPr lang="en-US" sz="3200" dirty="0">
                <a:solidFill>
                  <a:prstClr val="black"/>
                </a:solidFill>
              </a:rPr>
              <a:t>Patterns can be saved as text files (.PAT) for later loading</a:t>
            </a:r>
            <a:endParaRPr lang="en-US" dirty="0"/>
          </a:p>
        </p:txBody>
      </p:sp>
      <p:sp>
        <p:nvSpPr>
          <p:cNvPr id="4" name="Slide Number Placeholder 3"/>
          <p:cNvSpPr>
            <a:spLocks noGrp="1"/>
          </p:cNvSpPr>
          <p:nvPr>
            <p:ph type="sldNum" sz="quarter" idx="12"/>
          </p:nvPr>
        </p:nvSpPr>
        <p:spPr/>
        <p:txBody>
          <a:bodyPr/>
          <a:lstStyle/>
          <a:p>
            <a:fld id="{A729744C-CCF0-4117-A1F0-0A5519AE6DF7}" type="slidenum">
              <a:rPr lang="en-US" smtClean="0">
                <a:solidFill>
                  <a:prstClr val="black">
                    <a:tint val="75000"/>
                  </a:prstClr>
                </a:solidFill>
              </a:rPr>
              <a:pPr/>
              <a:t>6</a:t>
            </a:fld>
            <a:endParaRPr lang="en-US">
              <a:solidFill>
                <a:prstClr val="black">
                  <a:tint val="75000"/>
                </a:prstClr>
              </a:solidFill>
            </a:endParaRPr>
          </a:p>
        </p:txBody>
      </p:sp>
    </p:spTree>
    <p:extLst>
      <p:ext uri="{BB962C8B-B14F-4D97-AF65-F5344CB8AC3E}">
        <p14:creationId xmlns:p14="http://schemas.microsoft.com/office/powerpoint/2010/main" val="33800295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65801" y="1407187"/>
            <a:ext cx="11460397" cy="4425954"/>
          </a:xfrm>
          <a:prstGeom prst="rect">
            <a:avLst/>
          </a:prstGeom>
        </p:spPr>
      </p:pic>
      <p:sp>
        <p:nvSpPr>
          <p:cNvPr id="8" name="Rectangle 7"/>
          <p:cNvSpPr/>
          <p:nvPr/>
        </p:nvSpPr>
        <p:spPr>
          <a:xfrm>
            <a:off x="10395857" y="4724400"/>
            <a:ext cx="1240972" cy="9144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smtClean="0"/>
              <a:t>Example Use of Patterns</a:t>
            </a:r>
            <a:endParaRPr lang="en-US" b="1" dirty="0"/>
          </a:p>
        </p:txBody>
      </p:sp>
      <p:sp>
        <p:nvSpPr>
          <p:cNvPr id="4" name="TextBox 3"/>
          <p:cNvSpPr txBox="1"/>
          <p:nvPr/>
        </p:nvSpPr>
        <p:spPr>
          <a:xfrm>
            <a:off x="925286" y="5769428"/>
            <a:ext cx="6945085" cy="830997"/>
          </a:xfrm>
          <a:prstGeom prst="rect">
            <a:avLst/>
          </a:prstGeom>
          <a:noFill/>
        </p:spPr>
        <p:txBody>
          <a:bodyPr wrap="square" rtlCol="0">
            <a:spAutoFit/>
          </a:bodyPr>
          <a:lstStyle/>
          <a:p>
            <a:r>
              <a:rPr lang="en-US" sz="2400" b="1" i="1" dirty="0" smtClean="0">
                <a:latin typeface="Times New Roman" panose="02020603050405020304" pitchFamily="18" charset="0"/>
                <a:cs typeface="Times New Roman" panose="02020603050405020304" pitchFamily="18" charset="0"/>
              </a:rPr>
              <a:t>If the duration of the simulation exceeds the time duration of the pattern, then the pattern repeats itself.  </a:t>
            </a:r>
            <a:endParaRPr lang="en-US" sz="2400" b="1" i="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0047514" y="5833141"/>
            <a:ext cx="2024743" cy="830997"/>
          </a:xfrm>
          <a:prstGeom prst="rect">
            <a:avLst/>
          </a:prstGeom>
          <a:noFill/>
        </p:spPr>
        <p:txBody>
          <a:bodyPr wrap="square" rtlCol="0">
            <a:spAutoFit/>
          </a:bodyPr>
          <a:lstStyle/>
          <a:p>
            <a:pPr algn="ctr"/>
            <a:r>
              <a:rPr lang="en-US" sz="2400" dirty="0" smtClean="0">
                <a:latin typeface="Times New Roman" panose="02020603050405020304" pitchFamily="18" charset="0"/>
                <a:cs typeface="Times New Roman" panose="02020603050405020304" pitchFamily="18" charset="0"/>
              </a:rPr>
              <a:t>Repeating pattern</a:t>
            </a:r>
            <a:endParaRPr lang="en-US" sz="2400" dirty="0">
              <a:latin typeface="Times New Roman" panose="02020603050405020304" pitchFamily="18" charset="0"/>
              <a:cs typeface="Times New Roman" panose="02020603050405020304" pitchFamily="18" charset="0"/>
            </a:endParaRPr>
          </a:p>
        </p:txBody>
      </p:sp>
      <p:cxnSp>
        <p:nvCxnSpPr>
          <p:cNvPr id="7" name="Straight Arrow Connector 6"/>
          <p:cNvCxnSpPr/>
          <p:nvPr/>
        </p:nvCxnSpPr>
        <p:spPr>
          <a:xfrm flipV="1">
            <a:off x="11059885" y="5638800"/>
            <a:ext cx="0" cy="33745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a:xfrm>
            <a:off x="9198429" y="6382416"/>
            <a:ext cx="2743200" cy="365125"/>
          </a:xfrm>
        </p:spPr>
        <p:txBody>
          <a:bodyPr/>
          <a:lstStyle/>
          <a:p>
            <a:fld id="{A729744C-CCF0-4117-A1F0-0A5519AE6DF7}" type="slidenum">
              <a:rPr lang="en-US" smtClean="0">
                <a:solidFill>
                  <a:prstClr val="black">
                    <a:tint val="75000"/>
                  </a:prstClr>
                </a:solidFill>
              </a:rPr>
              <a:pPr/>
              <a:t>7</a:t>
            </a:fld>
            <a:endParaRPr lang="en-US" dirty="0">
              <a:solidFill>
                <a:prstClr val="black">
                  <a:tint val="75000"/>
                </a:prstClr>
              </a:solidFill>
            </a:endParaRPr>
          </a:p>
        </p:txBody>
      </p:sp>
    </p:spTree>
    <p:extLst>
      <p:ext uri="{BB962C8B-B14F-4D97-AF65-F5344CB8AC3E}">
        <p14:creationId xmlns:p14="http://schemas.microsoft.com/office/powerpoint/2010/main" val="4584852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Determining Demand Patterns</a:t>
            </a:r>
            <a:endParaRPr lang="en-US" b="1" dirty="0"/>
          </a:p>
        </p:txBody>
      </p:sp>
      <p:sp>
        <p:nvSpPr>
          <p:cNvPr id="3" name="Content Placeholder 2"/>
          <p:cNvSpPr>
            <a:spLocks noGrp="1"/>
          </p:cNvSpPr>
          <p:nvPr>
            <p:ph idx="1"/>
          </p:nvPr>
        </p:nvSpPr>
        <p:spPr>
          <a:xfrm>
            <a:off x="838199" y="1690688"/>
            <a:ext cx="10700657" cy="4350883"/>
          </a:xfrm>
        </p:spPr>
        <p:txBody>
          <a:bodyPr>
            <a:normAutofit/>
          </a:bodyPr>
          <a:lstStyle/>
          <a:p>
            <a:r>
              <a:rPr lang="en-US" sz="3200" dirty="0" smtClean="0"/>
              <a:t>Use literature values</a:t>
            </a:r>
          </a:p>
          <a:p>
            <a:pPr lvl="1"/>
            <a:r>
              <a:rPr lang="en-US" sz="3200" dirty="0" smtClean="0"/>
              <a:t>Be careful because patterns may vary drastically by region or locally </a:t>
            </a:r>
          </a:p>
          <a:p>
            <a:r>
              <a:rPr lang="en-US" sz="3200" dirty="0" smtClean="0"/>
              <a:t>Use information available from some water utilities</a:t>
            </a:r>
          </a:p>
          <a:p>
            <a:r>
              <a:rPr lang="en-US" sz="3200" dirty="0" smtClean="0"/>
              <a:t>For major users, measure temporal demand patterns </a:t>
            </a:r>
          </a:p>
          <a:p>
            <a:r>
              <a:rPr lang="en-US" sz="3200" dirty="0" smtClean="0"/>
              <a:t>Calculate temporal patterns system-wide or by DMAs or Zones</a:t>
            </a:r>
            <a:endParaRPr lang="en-US" sz="3200" dirty="0"/>
          </a:p>
        </p:txBody>
      </p:sp>
      <p:sp>
        <p:nvSpPr>
          <p:cNvPr id="4" name="Slide Number Placeholder 3"/>
          <p:cNvSpPr>
            <a:spLocks noGrp="1"/>
          </p:cNvSpPr>
          <p:nvPr>
            <p:ph type="sldNum" sz="quarter" idx="12"/>
          </p:nvPr>
        </p:nvSpPr>
        <p:spPr/>
        <p:txBody>
          <a:bodyPr/>
          <a:lstStyle/>
          <a:p>
            <a:fld id="{A729744C-CCF0-4117-A1F0-0A5519AE6DF7}" type="slidenum">
              <a:rPr lang="en-US" smtClean="0">
                <a:solidFill>
                  <a:prstClr val="black">
                    <a:tint val="75000"/>
                  </a:prstClr>
                </a:solidFill>
              </a:rPr>
              <a:pPr/>
              <a:t>8</a:t>
            </a:fld>
            <a:endParaRPr lang="en-US">
              <a:solidFill>
                <a:prstClr val="black">
                  <a:tint val="75000"/>
                </a:prstClr>
              </a:solidFill>
            </a:endParaRPr>
          </a:p>
        </p:txBody>
      </p:sp>
    </p:spTree>
    <p:extLst>
      <p:ext uri="{BB962C8B-B14F-4D97-AF65-F5344CB8AC3E}">
        <p14:creationId xmlns:p14="http://schemas.microsoft.com/office/powerpoint/2010/main" val="25049274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4749"/>
            <a:ext cx="10515600" cy="1006475"/>
          </a:xfrm>
        </p:spPr>
        <p:txBody>
          <a:bodyPr/>
          <a:lstStyle/>
          <a:p>
            <a:r>
              <a:rPr lang="en-US" b="1" dirty="0" smtClean="0"/>
              <a:t>Calculating System-wide Usage</a:t>
            </a:r>
            <a:endParaRPr lang="en-US" b="1" dirty="0"/>
          </a:p>
        </p:txBody>
      </p:sp>
      <p:sp>
        <p:nvSpPr>
          <p:cNvPr id="4" name="Rectangle 3"/>
          <p:cNvSpPr/>
          <p:nvPr/>
        </p:nvSpPr>
        <p:spPr>
          <a:xfrm>
            <a:off x="6208201" y="1635448"/>
            <a:ext cx="3799114" cy="217714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ight Arrow 12"/>
          <p:cNvSpPr/>
          <p:nvPr/>
        </p:nvSpPr>
        <p:spPr>
          <a:xfrm>
            <a:off x="5431010" y="2760896"/>
            <a:ext cx="772886" cy="31568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p:cNvGrpSpPr/>
          <p:nvPr/>
        </p:nvGrpSpPr>
        <p:grpSpPr>
          <a:xfrm>
            <a:off x="8275626" y="2760895"/>
            <a:ext cx="431984" cy="546527"/>
            <a:chOff x="1831694" y="4659086"/>
            <a:chExt cx="232596" cy="406844"/>
          </a:xfrm>
          <a:solidFill>
            <a:schemeClr val="accent1">
              <a:lumMod val="75000"/>
            </a:schemeClr>
          </a:solidFill>
        </p:grpSpPr>
        <p:sp>
          <p:nvSpPr>
            <p:cNvPr id="26" name="Rectangle 25"/>
            <p:cNvSpPr/>
            <p:nvPr/>
          </p:nvSpPr>
          <p:spPr>
            <a:xfrm>
              <a:off x="1831694" y="4659086"/>
              <a:ext cx="232596" cy="3265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831694" y="4945519"/>
              <a:ext cx="232596" cy="1204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p:cNvSpPr txBox="1"/>
          <p:nvPr/>
        </p:nvSpPr>
        <p:spPr>
          <a:xfrm>
            <a:off x="5288518" y="2274407"/>
            <a:ext cx="606256" cy="523220"/>
          </a:xfrm>
          <a:prstGeom prst="rect">
            <a:avLst/>
          </a:prstGeom>
          <a:noFill/>
        </p:spPr>
        <p:txBody>
          <a:bodyPr wrap="none" rtlCol="0">
            <a:spAutoFit/>
          </a:bodyPr>
          <a:lstStyle/>
          <a:p>
            <a:r>
              <a:rPr lang="en-US" sz="2800" dirty="0" smtClean="0"/>
              <a:t>Q</a:t>
            </a:r>
            <a:r>
              <a:rPr lang="en-US" sz="2800" baseline="-25000" dirty="0" smtClean="0"/>
              <a:t>in</a:t>
            </a:r>
            <a:endParaRPr lang="en-US" sz="2800" baseline="-25000" dirty="0"/>
          </a:p>
        </p:txBody>
      </p:sp>
      <p:sp>
        <p:nvSpPr>
          <p:cNvPr id="32" name="TextBox 31"/>
          <p:cNvSpPr txBox="1"/>
          <p:nvPr/>
        </p:nvSpPr>
        <p:spPr>
          <a:xfrm>
            <a:off x="8707610" y="2737289"/>
            <a:ext cx="1003223" cy="523220"/>
          </a:xfrm>
          <a:prstGeom prst="rect">
            <a:avLst/>
          </a:prstGeom>
          <a:noFill/>
        </p:spPr>
        <p:txBody>
          <a:bodyPr wrap="none" rtlCol="0">
            <a:spAutoFit/>
          </a:bodyPr>
          <a:lstStyle/>
          <a:p>
            <a:r>
              <a:rPr lang="en-US" sz="2800" b="1" dirty="0" smtClean="0">
                <a:latin typeface="Symbol" panose="05050102010706020507" pitchFamily="18" charset="2"/>
              </a:rPr>
              <a:t>D</a:t>
            </a:r>
            <a:r>
              <a:rPr lang="en-US" sz="2800" b="1" dirty="0" smtClean="0"/>
              <a:t>VOL</a:t>
            </a:r>
            <a:endParaRPr lang="en-US" sz="2800" b="1" baseline="-25000" dirty="0"/>
          </a:p>
        </p:txBody>
      </p:sp>
      <p:sp>
        <p:nvSpPr>
          <p:cNvPr id="46" name="Right Arrow 45"/>
          <p:cNvSpPr/>
          <p:nvPr/>
        </p:nvSpPr>
        <p:spPr>
          <a:xfrm>
            <a:off x="10016779" y="2693860"/>
            <a:ext cx="772886" cy="31568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0016779" y="2115152"/>
            <a:ext cx="758541" cy="523220"/>
          </a:xfrm>
          <a:prstGeom prst="rect">
            <a:avLst/>
          </a:prstGeom>
        </p:spPr>
        <p:txBody>
          <a:bodyPr wrap="none">
            <a:spAutoFit/>
          </a:bodyPr>
          <a:lstStyle/>
          <a:p>
            <a:pPr lvl="0"/>
            <a:r>
              <a:rPr lang="en-US" sz="2800" dirty="0" smtClean="0">
                <a:solidFill>
                  <a:prstClr val="black"/>
                </a:solidFill>
              </a:rPr>
              <a:t>Q</a:t>
            </a:r>
            <a:r>
              <a:rPr lang="en-US" sz="2800" baseline="-25000" dirty="0" smtClean="0">
                <a:solidFill>
                  <a:prstClr val="black"/>
                </a:solidFill>
              </a:rPr>
              <a:t>out</a:t>
            </a:r>
            <a:endParaRPr lang="en-US" sz="2800" baseline="-25000" dirty="0">
              <a:solidFill>
                <a:prstClr val="black"/>
              </a:solidFill>
            </a:endParaRPr>
          </a:p>
        </p:txBody>
      </p:sp>
      <p:sp>
        <p:nvSpPr>
          <p:cNvPr id="48" name="Rectangle 47"/>
          <p:cNvSpPr/>
          <p:nvPr/>
        </p:nvSpPr>
        <p:spPr>
          <a:xfrm>
            <a:off x="7515948" y="1944103"/>
            <a:ext cx="1226618" cy="523220"/>
          </a:xfrm>
          <a:prstGeom prst="rect">
            <a:avLst/>
          </a:prstGeom>
        </p:spPr>
        <p:txBody>
          <a:bodyPr wrap="none">
            <a:spAutoFit/>
          </a:bodyPr>
          <a:lstStyle/>
          <a:p>
            <a:pPr lvl="0"/>
            <a:r>
              <a:rPr lang="en-US" sz="2800" dirty="0" smtClean="0">
                <a:solidFill>
                  <a:prstClr val="black"/>
                </a:solidFill>
              </a:rPr>
              <a:t>Q</a:t>
            </a:r>
            <a:r>
              <a:rPr lang="en-US" sz="2800" baseline="-25000" dirty="0" smtClean="0">
                <a:solidFill>
                  <a:prstClr val="black"/>
                </a:solidFill>
              </a:rPr>
              <a:t>demand</a:t>
            </a:r>
            <a:endParaRPr lang="en-US" sz="2800" baseline="-25000" dirty="0">
              <a:solidFill>
                <a:prstClr val="black"/>
              </a:solidFill>
            </a:endParaRPr>
          </a:p>
        </p:txBody>
      </p:sp>
      <p:sp>
        <p:nvSpPr>
          <p:cNvPr id="49" name="Rectangle 48"/>
          <p:cNvSpPr/>
          <p:nvPr/>
        </p:nvSpPr>
        <p:spPr>
          <a:xfrm>
            <a:off x="1974653" y="4418384"/>
            <a:ext cx="8800667" cy="1241365"/>
          </a:xfrm>
          <a:prstGeom prst="rect">
            <a:avLst/>
          </a:prstGeom>
        </p:spPr>
        <p:txBody>
          <a:bodyPr wrap="square">
            <a:spAutoFit/>
          </a:bodyPr>
          <a:lstStyle/>
          <a:p>
            <a:pPr lvl="0"/>
            <a:r>
              <a:rPr lang="en-US" sz="2800" dirty="0" smtClean="0">
                <a:solidFill>
                  <a:prstClr val="black"/>
                </a:solidFill>
              </a:rPr>
              <a:t>Q</a:t>
            </a:r>
            <a:r>
              <a:rPr lang="en-US" sz="2800" baseline="-25000" dirty="0" smtClean="0">
                <a:solidFill>
                  <a:prstClr val="black"/>
                </a:solidFill>
              </a:rPr>
              <a:t>demand </a:t>
            </a:r>
            <a:r>
              <a:rPr lang="en-US" sz="2800" dirty="0" smtClean="0">
                <a:solidFill>
                  <a:prstClr val="black"/>
                </a:solidFill>
              </a:rPr>
              <a:t>(T)</a:t>
            </a:r>
            <a:r>
              <a:rPr lang="en-US" sz="2800" baseline="-25000" dirty="0" smtClean="0">
                <a:solidFill>
                  <a:prstClr val="black"/>
                </a:solidFill>
              </a:rPr>
              <a:t>  </a:t>
            </a:r>
            <a:r>
              <a:rPr lang="en-US" sz="2800" dirty="0" smtClean="0">
                <a:solidFill>
                  <a:prstClr val="black"/>
                </a:solidFill>
              </a:rPr>
              <a:t>= Q</a:t>
            </a:r>
            <a:r>
              <a:rPr lang="en-US" sz="2800" baseline="-25000" dirty="0" smtClean="0">
                <a:solidFill>
                  <a:prstClr val="black"/>
                </a:solidFill>
              </a:rPr>
              <a:t>in </a:t>
            </a:r>
            <a:r>
              <a:rPr lang="en-US" sz="2800" dirty="0">
                <a:solidFill>
                  <a:prstClr val="black"/>
                </a:solidFill>
              </a:rPr>
              <a:t>(T) </a:t>
            </a:r>
            <a:r>
              <a:rPr lang="en-US" sz="2800" dirty="0" smtClean="0">
                <a:solidFill>
                  <a:prstClr val="black"/>
                </a:solidFill>
              </a:rPr>
              <a:t>– Q</a:t>
            </a:r>
            <a:r>
              <a:rPr lang="en-US" sz="2800" baseline="-25000" dirty="0" smtClean="0">
                <a:solidFill>
                  <a:prstClr val="black"/>
                </a:solidFill>
              </a:rPr>
              <a:t>out </a:t>
            </a:r>
            <a:r>
              <a:rPr lang="en-US" sz="2800" dirty="0">
                <a:solidFill>
                  <a:prstClr val="black"/>
                </a:solidFill>
              </a:rPr>
              <a:t>(T</a:t>
            </a:r>
            <a:r>
              <a:rPr lang="en-US" sz="2800" dirty="0" smtClean="0">
                <a:solidFill>
                  <a:prstClr val="black"/>
                </a:solidFill>
              </a:rPr>
              <a:t>) - [VOL</a:t>
            </a:r>
            <a:r>
              <a:rPr lang="en-US" sz="2800" baseline="-25000" dirty="0" smtClean="0">
                <a:solidFill>
                  <a:prstClr val="black"/>
                </a:solidFill>
              </a:rPr>
              <a:t>tank</a:t>
            </a:r>
            <a:r>
              <a:rPr lang="en-US" sz="2800" dirty="0" smtClean="0">
                <a:solidFill>
                  <a:prstClr val="black"/>
                </a:solidFill>
              </a:rPr>
              <a:t> (T) -</a:t>
            </a:r>
            <a:r>
              <a:rPr lang="en-US" sz="2800" dirty="0">
                <a:solidFill>
                  <a:prstClr val="black"/>
                </a:solidFill>
              </a:rPr>
              <a:t> VOL</a:t>
            </a:r>
            <a:r>
              <a:rPr lang="en-US" sz="2800" baseline="-25000" dirty="0">
                <a:solidFill>
                  <a:prstClr val="black"/>
                </a:solidFill>
              </a:rPr>
              <a:t>tank</a:t>
            </a:r>
            <a:r>
              <a:rPr lang="en-US" sz="2800" dirty="0">
                <a:solidFill>
                  <a:prstClr val="black"/>
                </a:solidFill>
              </a:rPr>
              <a:t> (</a:t>
            </a:r>
            <a:r>
              <a:rPr lang="en-US" sz="2800" dirty="0" smtClean="0">
                <a:solidFill>
                  <a:prstClr val="black"/>
                </a:solidFill>
              </a:rPr>
              <a:t>T-1)] </a:t>
            </a:r>
            <a:endParaRPr lang="en-US" sz="2800" baseline="-25000" dirty="0">
              <a:solidFill>
                <a:prstClr val="black"/>
              </a:solidFill>
            </a:endParaRPr>
          </a:p>
          <a:p>
            <a:pPr lvl="0"/>
            <a:r>
              <a:rPr lang="en-US" sz="2800" baseline="-25000" dirty="0" smtClean="0">
                <a:solidFill>
                  <a:prstClr val="black"/>
                </a:solidFill>
              </a:rPr>
              <a:t> </a:t>
            </a:r>
            <a:endParaRPr lang="en-US" sz="2800" baseline="-25000" dirty="0">
              <a:solidFill>
                <a:prstClr val="black"/>
              </a:solidFill>
            </a:endParaRPr>
          </a:p>
          <a:p>
            <a:pPr lvl="0"/>
            <a:r>
              <a:rPr lang="en-US" sz="2800" dirty="0" smtClean="0">
                <a:solidFill>
                  <a:prstClr val="black"/>
                </a:solidFill>
              </a:rPr>
              <a:t> </a:t>
            </a:r>
            <a:endParaRPr lang="en-US" sz="2800" dirty="0">
              <a:solidFill>
                <a:prstClr val="black"/>
              </a:solidFill>
            </a:endParaRPr>
          </a:p>
        </p:txBody>
      </p:sp>
      <p:sp>
        <p:nvSpPr>
          <p:cNvPr id="53" name="TextBox 52"/>
          <p:cNvSpPr txBox="1"/>
          <p:nvPr/>
        </p:nvSpPr>
        <p:spPr>
          <a:xfrm>
            <a:off x="2384074" y="5318022"/>
            <a:ext cx="7623241" cy="1077218"/>
          </a:xfrm>
          <a:prstGeom prst="rect">
            <a:avLst/>
          </a:prstGeom>
          <a:noFill/>
        </p:spPr>
        <p:txBody>
          <a:bodyPr wrap="none" rtlCol="0">
            <a:spAutoFit/>
          </a:bodyPr>
          <a:lstStyle/>
          <a:p>
            <a:pPr algn="ctr"/>
            <a:r>
              <a:rPr lang="en-US" sz="3200" dirty="0" smtClean="0"/>
              <a:t>Calculate usage for each time period (T) and </a:t>
            </a:r>
          </a:p>
          <a:p>
            <a:r>
              <a:rPr lang="en-US" sz="3200" dirty="0" smtClean="0"/>
              <a:t>normalize by dividing by average demand</a:t>
            </a:r>
            <a:endParaRPr lang="en-US" sz="3200" dirty="0"/>
          </a:p>
        </p:txBody>
      </p:sp>
      <p:sp>
        <p:nvSpPr>
          <p:cNvPr id="54" name="TextBox 53"/>
          <p:cNvSpPr txBox="1"/>
          <p:nvPr/>
        </p:nvSpPr>
        <p:spPr>
          <a:xfrm>
            <a:off x="1153886" y="1672378"/>
            <a:ext cx="3525389" cy="523220"/>
          </a:xfrm>
          <a:prstGeom prst="rect">
            <a:avLst/>
          </a:prstGeom>
          <a:noFill/>
        </p:spPr>
        <p:txBody>
          <a:bodyPr wrap="none" rtlCol="0">
            <a:spAutoFit/>
          </a:bodyPr>
          <a:lstStyle/>
          <a:p>
            <a:r>
              <a:rPr lang="en-US" sz="2800" b="1" dirty="0" smtClean="0"/>
              <a:t>Flow Balance Method:</a:t>
            </a:r>
            <a:endParaRPr lang="en-US" sz="2800" b="1" dirty="0"/>
          </a:p>
        </p:txBody>
      </p:sp>
      <p:sp>
        <p:nvSpPr>
          <p:cNvPr id="3" name="Slide Number Placeholder 2"/>
          <p:cNvSpPr>
            <a:spLocks noGrp="1"/>
          </p:cNvSpPr>
          <p:nvPr>
            <p:ph type="sldNum" sz="quarter" idx="12"/>
          </p:nvPr>
        </p:nvSpPr>
        <p:spPr/>
        <p:txBody>
          <a:bodyPr/>
          <a:lstStyle/>
          <a:p>
            <a:fld id="{A729744C-CCF0-4117-A1F0-0A5519AE6DF7}" type="slidenum">
              <a:rPr lang="en-US" smtClean="0">
                <a:solidFill>
                  <a:prstClr val="black">
                    <a:tint val="75000"/>
                  </a:prstClr>
                </a:solidFill>
              </a:rPr>
              <a:pPr/>
              <a:t>9</a:t>
            </a:fld>
            <a:endParaRPr lang="en-US">
              <a:solidFill>
                <a:prstClr val="black">
                  <a:tint val="75000"/>
                </a:prstClr>
              </a:solidFill>
            </a:endParaRPr>
          </a:p>
        </p:txBody>
      </p:sp>
    </p:spTree>
    <p:extLst>
      <p:ext uri="{BB962C8B-B14F-4D97-AF65-F5344CB8AC3E}">
        <p14:creationId xmlns:p14="http://schemas.microsoft.com/office/powerpoint/2010/main" val="17104704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17603</TotalTime>
  <Words>6421</Words>
  <Application>Microsoft Office PowerPoint</Application>
  <PresentationFormat>Widescreen</PresentationFormat>
  <Paragraphs>473</Paragraphs>
  <Slides>45</Slides>
  <Notes>43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Calibri Light</vt:lpstr>
      <vt:lpstr>Symbol</vt:lpstr>
      <vt:lpstr>Times New Roman</vt:lpstr>
      <vt:lpstr>Wingdings</vt:lpstr>
      <vt:lpstr>Office Theme</vt:lpstr>
      <vt:lpstr>Extended Period Simulation, Water Quality Modeling and Model Calibration</vt:lpstr>
      <vt:lpstr>Going from Steady State to EPS</vt:lpstr>
      <vt:lpstr>Developing an EPS Model</vt:lpstr>
      <vt:lpstr>Time Varying Demands</vt:lpstr>
      <vt:lpstr>Demand Patterns</vt:lpstr>
      <vt:lpstr>Demand Patterns</vt:lpstr>
      <vt:lpstr>Example Use of Patterns</vt:lpstr>
      <vt:lpstr>Determining Demand Patterns</vt:lpstr>
      <vt:lpstr>Calculating System-wide Usage</vt:lpstr>
      <vt:lpstr>Calculating Usage by District Metering Areas (DMA)</vt:lpstr>
      <vt:lpstr>Controls (Rules)</vt:lpstr>
      <vt:lpstr>Simple Controls</vt:lpstr>
      <vt:lpstr>Examples of Simple Controls</vt:lpstr>
      <vt:lpstr>Rule-Based Controls </vt:lpstr>
      <vt:lpstr>Rule-Based Controls Example #1 </vt:lpstr>
      <vt:lpstr>Rule-Based Controls Example #2 </vt:lpstr>
      <vt:lpstr>Representing Tanks in EPS</vt:lpstr>
      <vt:lpstr>Uses of EPS Mode</vt:lpstr>
      <vt:lpstr>Water Quality Modeling</vt:lpstr>
      <vt:lpstr>Uses of Water Quality Models</vt:lpstr>
      <vt:lpstr>Types of Water Quality Modeling</vt:lpstr>
      <vt:lpstr>Water Age</vt:lpstr>
      <vt:lpstr>Maximum Water Age</vt:lpstr>
      <vt:lpstr>Source Tracing</vt:lpstr>
      <vt:lpstr>Source Water Tracing (based on 3 separate runs)</vt:lpstr>
      <vt:lpstr>Constituent Modeling</vt:lpstr>
      <vt:lpstr>PowerPoint Presentation</vt:lpstr>
      <vt:lpstr>Modeling Non-Conservative Substances</vt:lpstr>
      <vt:lpstr>Chlorine Modeling</vt:lpstr>
      <vt:lpstr>PowerPoint Presentation</vt:lpstr>
      <vt:lpstr>PowerPoint Presentation</vt:lpstr>
      <vt:lpstr>Modeling Tank Mixing</vt:lpstr>
      <vt:lpstr>Running a Water Quality Model</vt:lpstr>
      <vt:lpstr>What is Calibration?</vt:lpstr>
      <vt:lpstr>Steady-State and EPS Calibration</vt:lpstr>
      <vt:lpstr>Validation</vt:lpstr>
      <vt:lpstr>PowerPoint Presentation</vt:lpstr>
      <vt:lpstr>About this Class:</vt:lpstr>
      <vt:lpstr>SmallWater USA</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Theory and History of Network Modeling</dc:title>
  <dc:creator>Walter Grayman</dc:creator>
  <cp:lastModifiedBy>Walter Grayman</cp:lastModifiedBy>
  <cp:revision>40</cp:revision>
  <dcterms:created xsi:type="dcterms:W3CDTF">2017-07-25T23:49:07Z</dcterms:created>
  <dcterms:modified xsi:type="dcterms:W3CDTF">2018-05-31T15:28:41Z</dcterms:modified>
</cp:coreProperties>
</file>