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9" r:id="rId4"/>
    <p:sldId id="261" r:id="rId5"/>
    <p:sldId id="262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73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74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275" r:id="rId35"/>
    <p:sldId id="304" r:id="rId36"/>
    <p:sldId id="305" r:id="rId37"/>
    <p:sldId id="276" r:id="rId38"/>
    <p:sldId id="306" r:id="rId39"/>
    <p:sldId id="307" r:id="rId40"/>
    <p:sldId id="308" r:id="rId41"/>
    <p:sldId id="309" r:id="rId42"/>
    <p:sldId id="269" r:id="rId4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43" userDrawn="1">
          <p15:clr>
            <a:srgbClr val="A4A3A4"/>
          </p15:clr>
        </p15:guide>
        <p15:guide id="2" pos="11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84" autoAdjust="0"/>
  </p:normalViewPr>
  <p:slideViewPr>
    <p:cSldViewPr snapToGrid="0">
      <p:cViewPr>
        <p:scale>
          <a:sx n="33" d="100"/>
          <a:sy n="33" d="100"/>
        </p:scale>
        <p:origin x="-120" y="984"/>
      </p:cViewPr>
      <p:guideLst>
        <p:guide orient="horz" pos="4343"/>
        <p:guide pos="11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3047999" y="2244726"/>
            <a:ext cx="18288001" cy="4775201"/>
          </a:xfrm>
          <a:prstGeom prst="rect">
            <a:avLst/>
          </a:prstGeom>
        </p:spPr>
        <p:txBody>
          <a:bodyPr lIns="60959" tIns="60959" rIns="60959" bIns="60959" anchor="b"/>
          <a:lstStyle>
            <a:lvl1pPr defTabSz="1828800">
              <a:lnSpc>
                <a:spcPct val="90000"/>
              </a:lnSpc>
              <a:defRPr sz="12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01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3047999" y="7204075"/>
            <a:ext cx="18288001" cy="3311525"/>
          </a:xfrm>
          <a:prstGeom prst="rect">
            <a:avLst/>
          </a:prstGeom>
        </p:spPr>
        <p:txBody>
          <a:bodyPr lIns="60959" tIns="60959" rIns="60959" bIns="60959" anchor="t"/>
          <a:lstStyle>
            <a:lvl1pPr marL="0" indent="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marL="0" indent="6858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2pPr>
            <a:lvl3pPr marL="0" indent="13716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3pPr>
            <a:lvl4pPr marL="0" indent="20574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4pPr>
            <a:lvl5pPr marL="0" indent="27432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253297" y="12839066"/>
            <a:ext cx="454304" cy="477521"/>
          </a:xfrm>
          <a:prstGeom prst="rect">
            <a:avLst/>
          </a:prstGeom>
        </p:spPr>
        <p:txBody>
          <a:bodyPr lIns="60959" tIns="60959" rIns="60959" bIns="60959" anchor="ctr"/>
          <a:lstStyle>
            <a:lvl1pPr algn="r" defTabSz="6096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38"/>
          <p:cNvSpPr>
            <a:spLocks noGrp="1"/>
          </p:cNvSpPr>
          <p:nvPr>
            <p:ph type="pic" sz="half" idx="13"/>
          </p:nvPr>
        </p:nvSpPr>
        <p:spPr>
          <a:xfrm>
            <a:off x="13165979" y="1104900"/>
            <a:ext cx="9525002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Текст заголовка</a:t>
            </a:r>
          </a:p>
        </p:txBody>
      </p:sp>
      <p:sp>
        <p:nvSpPr>
          <p:cNvPr id="3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7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5" name="Shape 85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+mj-lt"/>
                <a:ea typeface="+mj-ea"/>
                <a:cs typeface="+mj-cs"/>
                <a:sym typeface="Helvetica"/>
              </a:defRPr>
            </a:lvl1pPr>
            <a:lvl2pPr marL="1099038" indent="-464038" algn="ctr">
              <a:spcBef>
                <a:spcPts val="0"/>
              </a:spcBef>
              <a:defRPr sz="3800">
                <a:latin typeface="+mj-lt"/>
                <a:ea typeface="+mj-ea"/>
                <a:cs typeface="+mj-cs"/>
                <a:sym typeface="Helvetica"/>
              </a:defRPr>
            </a:lvl2pPr>
            <a:lvl3pPr marL="1734038" indent="-464038" algn="ctr">
              <a:spcBef>
                <a:spcPts val="0"/>
              </a:spcBef>
              <a:defRPr sz="3800">
                <a:latin typeface="+mj-lt"/>
                <a:ea typeface="+mj-ea"/>
                <a:cs typeface="+mj-cs"/>
                <a:sym typeface="Helvetica"/>
              </a:defRPr>
            </a:lvl3pPr>
            <a:lvl4pPr marL="2369038" indent="-464038" algn="ctr">
              <a:spcBef>
                <a:spcPts val="0"/>
              </a:spcBef>
              <a:defRPr sz="3800">
                <a:latin typeface="+mj-lt"/>
                <a:ea typeface="+mj-ea"/>
                <a:cs typeface="+mj-cs"/>
                <a:sym typeface="Helvetica"/>
              </a:defRPr>
            </a:lvl4pPr>
            <a:lvl5pPr marL="3004038" indent="-464038" algn="ctr">
              <a:spcBef>
                <a:spcPts val="0"/>
              </a:spcBef>
              <a:defRPr sz="3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4" name="Shape 94"/>
          <p:cNvSpPr>
            <a:spLocks noGrp="1"/>
          </p:cNvSpPr>
          <p:nvPr>
            <p:ph type="body" sz="quarter" idx="13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</a:pPr>
            <a:endParaRPr/>
          </a:p>
        </p:txBody>
      </p:sp>
      <p:sp>
        <p:nvSpPr>
          <p:cNvPr id="8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aniuse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eveloper.mozilla.org/" TargetMode="Externa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kangax.github.io/compat-table/es6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JavaScript/Reference/Functions/Arrow_functions#&#1054;&#1090;&#1089;&#1091;&#1090;&#1089;&#1090;&#1074;&#1080;&#1077;_&#1089;&#1074;&#1103;&#1079;&#1099;&#1074;&#1072;&#1085;&#1080;&#1103;_&#1089;_thi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image" Target="../media/image3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7.xml"/><Relationship Id="rId5" Type="http://schemas.openxmlformats.org/officeDocument/2006/relationships/slide" Target="slide34.xml"/><Relationship Id="rId4" Type="http://schemas.openxmlformats.org/officeDocument/2006/relationships/slide" Target="slide2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0;&#1086;&#1085;&#1089;&#1086;&#1088;&#1094;&#1080;&#1091;&#1084;_&#1042;&#1089;&#1077;&#1084;&#1080;&#1088;&#1085;&#1086;&#1081;_&#1087;&#1072;&#1091;&#1090;&#1080;&#1085;&#1099;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eveloper.mozilla.org/ru/docs/Web/JavaScript/Reference/template_strings" TargetMode="External"/><Relationship Id="rId4" Type="http://schemas.openxmlformats.org/officeDocument/2006/relationships/hyperlink" Target="https://developer.mozilla.org/en-US/docs/Web/JavaScript/Reference/Functions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acebook.com/ezhkov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Фон с иконками сиреневый.png" descr="Фон с иконками сиреневый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55"/>
          <p:cNvSpPr txBox="1"/>
          <p:nvPr/>
        </p:nvSpPr>
        <p:spPr>
          <a:xfrm>
            <a:off x="2371554" y="3991085"/>
            <a:ext cx="18662310" cy="2392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80000"/>
              </a:lnSpc>
              <a:defRPr sz="93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dirty="0"/>
              <a:t>Редакции </a:t>
            </a:r>
            <a:endParaRPr lang="ru-RU" dirty="0" smtClean="0"/>
          </a:p>
          <a:p>
            <a:pPr algn="l">
              <a:lnSpc>
                <a:spcPct val="80000"/>
              </a:lnSpc>
              <a:defRPr sz="93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dirty="0" smtClean="0"/>
              <a:t>и </a:t>
            </a:r>
            <a:r>
              <a:rPr lang="ru-RU" dirty="0"/>
              <a:t>стандарты</a:t>
            </a:r>
            <a:endParaRPr dirty="0"/>
          </a:p>
        </p:txBody>
      </p:sp>
      <p:sp>
        <p:nvSpPr>
          <p:cNvPr id="113" name="Shape 55"/>
          <p:cNvSpPr txBox="1"/>
          <p:nvPr/>
        </p:nvSpPr>
        <p:spPr>
          <a:xfrm>
            <a:off x="2432350" y="10579293"/>
            <a:ext cx="9648940" cy="878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90000"/>
              </a:lnSpc>
              <a:defRPr sz="56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Денис Ежков</a:t>
            </a:r>
            <a:endParaRPr dirty="0"/>
          </a:p>
        </p:txBody>
      </p:sp>
      <p:sp>
        <p:nvSpPr>
          <p:cNvPr id="114" name="Shape 55"/>
          <p:cNvSpPr txBox="1"/>
          <p:nvPr/>
        </p:nvSpPr>
        <p:spPr>
          <a:xfrm>
            <a:off x="2432350" y="11652467"/>
            <a:ext cx="9648940" cy="4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90000"/>
              </a:lnSpc>
              <a:defRPr sz="2500" b="1" cap="all" spc="249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/>
              <a:t>Frontend-</a:t>
            </a:r>
            <a:r>
              <a:rPr lang="ru-RU" dirty="0"/>
              <a:t>разработчик в "Ростелеком </a:t>
            </a:r>
            <a:r>
              <a:rPr lang="en-US" dirty="0"/>
              <a:t>IT"</a:t>
            </a:r>
            <a:endParaRPr dirty="0"/>
          </a:p>
        </p:txBody>
      </p:sp>
      <p:pic>
        <p:nvPicPr>
          <p:cNvPr id="11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13030199" y="11134725"/>
            <a:ext cx="2409825" cy="7209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1944350" y="11134725"/>
            <a:ext cx="885825" cy="7209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058274" y="11134725"/>
            <a:ext cx="2619375" cy="7209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7677148" y="11134725"/>
            <a:ext cx="1200151" cy="7209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654674" y="10353675"/>
            <a:ext cx="2022475" cy="69744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600324" y="8753474"/>
            <a:ext cx="2149476" cy="7069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749800" y="5651500"/>
            <a:ext cx="1079500" cy="628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600324" y="5651500"/>
            <a:ext cx="1774826" cy="628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448050" y="3304747"/>
            <a:ext cx="1517650" cy="64098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600324" y="3285697"/>
            <a:ext cx="642939" cy="64098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1" name="Прямоугольник 1"/>
          <p:cNvSpPr txBox="1"/>
          <p:nvPr/>
        </p:nvSpPr>
        <p:spPr>
          <a:xfrm>
            <a:off x="2004020" y="3456089"/>
            <a:ext cx="17263693" cy="91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algn="l">
              <a:lnSpc>
                <a:spcPct val="60000"/>
              </a:lnSpc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4400" dirty="0" smtClean="0">
                <a:sym typeface="Helvetica"/>
              </a:rPr>
              <a:t>let, </a:t>
            </a:r>
            <a:r>
              <a:rPr lang="en-US" sz="4400" dirty="0" err="1" smtClean="0">
                <a:sym typeface="Helvetica"/>
              </a:rPr>
              <a:t>const</a:t>
            </a:r>
            <a:endParaRPr lang="ru-RU" sz="4400" dirty="0" smtClean="0">
              <a:sym typeface="Helvetica"/>
            </a:endParaRPr>
          </a:p>
          <a:p>
            <a:pPr marL="571500" indent="-571500" algn="l">
              <a:lnSpc>
                <a:spcPct val="60000"/>
              </a:lnSpc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400" dirty="0" smtClean="0">
                <a:sym typeface="Helvetica"/>
              </a:rPr>
              <a:t>стрелочные функции</a:t>
            </a:r>
          </a:p>
          <a:p>
            <a:pPr marL="571500" indent="-571500" algn="l">
              <a:lnSpc>
                <a:spcPct val="60000"/>
              </a:lnSpc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400" dirty="0">
                <a:sym typeface="Helvetica"/>
              </a:rPr>
              <a:t>параметры по умолчанию</a:t>
            </a:r>
            <a:endParaRPr lang="ru-RU" sz="4400" dirty="0" smtClean="0">
              <a:sym typeface="Helvetica"/>
            </a:endParaRPr>
          </a:p>
          <a:p>
            <a:pPr marL="571500" indent="-571500" algn="l">
              <a:lnSpc>
                <a:spcPct val="60000"/>
              </a:lnSpc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4400" dirty="0" smtClean="0">
                <a:sym typeface="Helvetica"/>
              </a:rPr>
              <a:t>spread </a:t>
            </a:r>
            <a:r>
              <a:rPr lang="en-US" sz="4400" dirty="0">
                <a:sym typeface="Helvetica"/>
              </a:rPr>
              <a:t>/ </a:t>
            </a:r>
            <a:r>
              <a:rPr lang="en-US" sz="4400" dirty="0" smtClean="0">
                <a:sym typeface="Helvetica"/>
              </a:rPr>
              <a:t>rest </a:t>
            </a:r>
            <a:r>
              <a:rPr lang="ru-RU" sz="4400" dirty="0" smtClean="0">
                <a:sym typeface="Helvetica"/>
              </a:rPr>
              <a:t>оператор</a:t>
            </a:r>
            <a:endParaRPr lang="en-US" sz="4400" dirty="0" smtClean="0">
              <a:sym typeface="Helvetica"/>
            </a:endParaRPr>
          </a:p>
          <a:p>
            <a:pPr marL="571500" indent="-571500" algn="l">
              <a:lnSpc>
                <a:spcPct val="60000"/>
              </a:lnSpc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400" dirty="0">
                <a:sym typeface="Helvetica"/>
              </a:rPr>
              <a:t>деструктуризация массивов и </a:t>
            </a:r>
            <a:r>
              <a:rPr lang="ru-RU" sz="4400" dirty="0" smtClean="0">
                <a:sym typeface="Helvetica"/>
              </a:rPr>
              <a:t>объектов</a:t>
            </a:r>
            <a:endParaRPr lang="en-US" sz="4400" dirty="0" smtClean="0">
              <a:sym typeface="Helvetica"/>
            </a:endParaRPr>
          </a:p>
          <a:p>
            <a:pPr marL="571500" indent="-571500" algn="l">
              <a:lnSpc>
                <a:spcPct val="60000"/>
              </a:lnSpc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400" dirty="0">
                <a:sym typeface="Helvetica"/>
              </a:rPr>
              <a:t>тегированные шаблонные </a:t>
            </a:r>
            <a:r>
              <a:rPr lang="ru-RU" sz="4400" dirty="0" smtClean="0">
                <a:sym typeface="Helvetica"/>
              </a:rPr>
              <a:t>строки</a:t>
            </a:r>
            <a:endParaRPr lang="en-US" sz="4400" dirty="0" smtClean="0">
              <a:sym typeface="Helvetica"/>
            </a:endParaRPr>
          </a:p>
          <a:p>
            <a:pPr marL="571500" indent="-571500" algn="l">
              <a:lnSpc>
                <a:spcPct val="60000"/>
              </a:lnSpc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400" dirty="0">
                <a:sym typeface="Helvetica"/>
              </a:rPr>
              <a:t>итераторы и </a:t>
            </a:r>
            <a:r>
              <a:rPr lang="ru-RU" sz="4400" dirty="0" smtClean="0">
                <a:sym typeface="Helvetica"/>
              </a:rPr>
              <a:t>генераторы</a:t>
            </a:r>
            <a:endParaRPr lang="en-US" sz="4400" dirty="0" smtClean="0">
              <a:sym typeface="Helvetica"/>
            </a:endParaRPr>
          </a:p>
          <a:p>
            <a:pPr marL="571500" indent="-571500" algn="l">
              <a:lnSpc>
                <a:spcPct val="60000"/>
              </a:lnSpc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4400" dirty="0" smtClean="0">
                <a:sym typeface="Helvetica"/>
              </a:rPr>
              <a:t>Promise</a:t>
            </a:r>
          </a:p>
          <a:p>
            <a:pPr marL="571500" indent="-571500" algn="l">
              <a:lnSpc>
                <a:spcPct val="60000"/>
              </a:lnSpc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400" dirty="0">
                <a:sym typeface="Helvetica"/>
              </a:rPr>
              <a:t>новый синтаксис для </a:t>
            </a:r>
            <a:r>
              <a:rPr lang="ru-RU" sz="4400" dirty="0" smtClean="0">
                <a:sym typeface="Helvetica"/>
              </a:rPr>
              <a:t>классо</a:t>
            </a:r>
            <a:r>
              <a:rPr lang="ru-RU" sz="4400" dirty="0">
                <a:sym typeface="Helvetica"/>
              </a:rPr>
              <a:t>в</a:t>
            </a:r>
            <a:endParaRPr lang="en-US" sz="4400" dirty="0" smtClean="0">
              <a:sym typeface="Helvetica"/>
            </a:endParaRPr>
          </a:p>
          <a:p>
            <a:pPr marL="571500" indent="-571500" algn="l">
              <a:lnSpc>
                <a:spcPct val="60000"/>
              </a:lnSpc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400" dirty="0">
                <a:sym typeface="Helvetica"/>
              </a:rPr>
              <a:t>тип данных </a:t>
            </a:r>
            <a:r>
              <a:rPr lang="en-US" sz="4400" dirty="0" smtClean="0">
                <a:sym typeface="Helvetica"/>
              </a:rPr>
              <a:t>Symbol</a:t>
            </a:r>
          </a:p>
          <a:p>
            <a:pPr marL="571500" indent="-571500" algn="l">
              <a:lnSpc>
                <a:spcPct val="60000"/>
              </a:lnSpc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400" dirty="0" err="1">
                <a:sym typeface="Helvetica"/>
              </a:rPr>
              <a:t>контейнерые</a:t>
            </a:r>
            <a:r>
              <a:rPr lang="ru-RU" sz="4400" dirty="0">
                <a:sym typeface="Helvetica"/>
              </a:rPr>
              <a:t> </a:t>
            </a:r>
            <a:r>
              <a:rPr lang="ru-RU" sz="4400" dirty="0" smtClean="0">
                <a:sym typeface="Helvetica"/>
              </a:rPr>
              <a:t>типы:</a:t>
            </a:r>
            <a:r>
              <a:rPr lang="en-US" sz="4400" dirty="0" smtClean="0">
                <a:sym typeface="Helvetica"/>
              </a:rPr>
              <a:t> Map, </a:t>
            </a:r>
            <a:r>
              <a:rPr lang="en-US" sz="4400" dirty="0" err="1" smtClean="0">
                <a:sym typeface="Helvetica"/>
              </a:rPr>
              <a:t>WeakMap</a:t>
            </a:r>
            <a:r>
              <a:rPr lang="en-US" sz="4400" dirty="0" smtClean="0">
                <a:sym typeface="Helvetica"/>
              </a:rPr>
              <a:t>, Set, </a:t>
            </a:r>
            <a:r>
              <a:rPr lang="en-US" sz="4400" dirty="0" err="1" smtClean="0">
                <a:sym typeface="Helvetica"/>
              </a:rPr>
              <a:t>WeakSet</a:t>
            </a:r>
            <a:endParaRPr lang="en-US" sz="4400" dirty="0" smtClean="0">
              <a:sym typeface="Helvetica"/>
            </a:endParaRPr>
          </a:p>
          <a:p>
            <a:pPr marL="571500" indent="-571500" algn="l">
              <a:lnSpc>
                <a:spcPct val="60000"/>
              </a:lnSpc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400" dirty="0">
                <a:sym typeface="Helvetica"/>
              </a:rPr>
              <a:t>и др.</a:t>
            </a: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04020" y="1549399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en-US" cap="all" dirty="0"/>
              <a:t>ES6 / ES2015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118496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14877143" y="4267200"/>
            <a:ext cx="2510971" cy="7789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2036993" y="4267200"/>
            <a:ext cx="677522" cy="682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9512300" y="3267075"/>
            <a:ext cx="1508125" cy="7789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83075" y="3267075"/>
            <a:ext cx="2212975" cy="7736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1" name="Прямоугольник 1"/>
          <p:cNvSpPr txBox="1"/>
          <p:nvPr/>
        </p:nvSpPr>
        <p:spPr>
          <a:xfrm>
            <a:off x="2004020" y="3456089"/>
            <a:ext cx="17263693" cy="2237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algn="l">
              <a:lnSpc>
                <a:spcPct val="60000"/>
              </a:lnSpc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400" dirty="0">
                <a:sym typeface="Helvetica"/>
              </a:rPr>
              <a:t>метод </a:t>
            </a:r>
            <a:r>
              <a:rPr lang="en-US" sz="4400" dirty="0" smtClean="0">
                <a:sym typeface="Helvetica"/>
              </a:rPr>
              <a:t>includes </a:t>
            </a:r>
            <a:r>
              <a:rPr lang="ru-RU" sz="4400" dirty="0">
                <a:sym typeface="Helvetica"/>
              </a:rPr>
              <a:t>для класса </a:t>
            </a:r>
            <a:r>
              <a:rPr lang="en-US" sz="4400" dirty="0" smtClean="0">
                <a:sym typeface="Helvetica"/>
              </a:rPr>
              <a:t>Array</a:t>
            </a:r>
            <a:endParaRPr lang="ru-RU" sz="4400" dirty="0" smtClean="0">
              <a:sym typeface="Helvetica"/>
            </a:endParaRPr>
          </a:p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400" dirty="0">
                <a:sym typeface="Helvetica"/>
              </a:rPr>
              <a:t>оператор для возведения в степень </a:t>
            </a:r>
            <a:r>
              <a:rPr lang="ru-RU" sz="4400" dirty="0" smtClean="0">
                <a:sym typeface="Helvetica"/>
              </a:rPr>
              <a:t>** </a:t>
            </a:r>
            <a:r>
              <a:rPr lang="ru-RU" sz="4400" dirty="0">
                <a:sym typeface="Helvetica"/>
              </a:rPr>
              <a:t>(вместо </a:t>
            </a:r>
            <a:r>
              <a:rPr lang="ru-RU" sz="4400" dirty="0" err="1" smtClean="0">
                <a:sym typeface="Helvetica"/>
              </a:rPr>
              <a:t>Math.pow</a:t>
            </a:r>
            <a:r>
              <a:rPr lang="ru-RU" sz="4400" dirty="0" smtClean="0">
                <a:sym typeface="Helvetica"/>
              </a:rPr>
              <a:t>) </a:t>
            </a:r>
            <a:r>
              <a:rPr lang="ru-RU" sz="4400" dirty="0">
                <a:sym typeface="Helvetica"/>
              </a:rPr>
              <a:t>параметры по </a:t>
            </a:r>
            <a:r>
              <a:rPr lang="ru-RU" sz="4400" dirty="0" smtClean="0">
                <a:sym typeface="Helvetica"/>
              </a:rPr>
              <a:t>умолчанию</a:t>
            </a: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04020" y="1549399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en-US" cap="all" dirty="0"/>
              <a:t>ES7 / ES2016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898982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7461250" y="3251199"/>
            <a:ext cx="1365250" cy="74506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689600" y="3251200"/>
            <a:ext cx="1511300" cy="74506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422900" y="7055746"/>
            <a:ext cx="849313" cy="74506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445250" y="7055746"/>
            <a:ext cx="1289050" cy="74506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43174" y="9347901"/>
            <a:ext cx="6118226" cy="6372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543174" y="8668646"/>
            <a:ext cx="6118226" cy="6372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1" name="Прямоугольник 1"/>
          <p:cNvSpPr txBox="1"/>
          <p:nvPr/>
        </p:nvSpPr>
        <p:spPr>
          <a:xfrm>
            <a:off x="2004020" y="3456089"/>
            <a:ext cx="17263693" cy="7540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algn="l">
              <a:lnSpc>
                <a:spcPct val="60000"/>
              </a:lnSpc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конструкция  </a:t>
            </a:r>
            <a:r>
              <a:rPr lang="en-US" sz="4000" dirty="0" err="1" smtClean="0">
                <a:sym typeface="Helvetica"/>
              </a:rPr>
              <a:t>async</a:t>
            </a:r>
            <a:r>
              <a:rPr lang="ru-RU" sz="4000" dirty="0" smtClean="0">
                <a:sym typeface="Helvetica"/>
              </a:rPr>
              <a:t> </a:t>
            </a:r>
            <a:r>
              <a:rPr lang="en-US" sz="4000" dirty="0" smtClean="0">
                <a:sym typeface="Helvetica"/>
              </a:rPr>
              <a:t>/ await</a:t>
            </a:r>
            <a:endParaRPr lang="ru-RU" sz="4000" dirty="0" smtClean="0">
              <a:sym typeface="Helvetica"/>
            </a:endParaRPr>
          </a:p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 err="1">
                <a:sym typeface="Helvetica"/>
              </a:rPr>
              <a:t>Object.values</a:t>
            </a:r>
            <a:r>
              <a:rPr lang="ru-RU" sz="4000" dirty="0">
                <a:sym typeface="Helvetica"/>
              </a:rPr>
              <a:t>() — функция, которая возвращает все значения собственных свойств объекта, исключая любые значения в цепочке </a:t>
            </a:r>
            <a:r>
              <a:rPr lang="ru-RU" sz="4000" dirty="0" smtClean="0">
                <a:sym typeface="Helvetica"/>
              </a:rPr>
              <a:t>прототипов</a:t>
            </a:r>
          </a:p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 err="1">
                <a:sym typeface="Helvetica"/>
              </a:rPr>
              <a:t>Object.entries</a:t>
            </a:r>
            <a:r>
              <a:rPr lang="ru-RU" sz="4000" dirty="0">
                <a:sym typeface="Helvetica"/>
              </a:rPr>
              <a:t>() — метод, который возвращает ключи в виде </a:t>
            </a:r>
            <a:r>
              <a:rPr lang="ru-RU" sz="4000" dirty="0" smtClean="0">
                <a:sym typeface="Helvetica"/>
              </a:rPr>
              <a:t>массива </a:t>
            </a:r>
            <a:r>
              <a:rPr lang="ru-RU" sz="4000" dirty="0">
                <a:sym typeface="Helvetica"/>
              </a:rPr>
              <a:t>в формате </a:t>
            </a:r>
            <a:r>
              <a:rPr lang="ru-RU" sz="4000" dirty="0" smtClean="0">
                <a:sym typeface="Helvetica"/>
              </a:rPr>
              <a:t>[</a:t>
            </a:r>
            <a:r>
              <a:rPr lang="ru-RU" sz="4000" dirty="0" err="1" smtClean="0">
                <a:sym typeface="Helvetica"/>
              </a:rPr>
              <a:t>key</a:t>
            </a:r>
            <a:r>
              <a:rPr lang="ru-RU" sz="4000" dirty="0" smtClean="0">
                <a:sym typeface="Helvetica"/>
              </a:rPr>
              <a:t>, </a:t>
            </a:r>
            <a:r>
              <a:rPr lang="ru-RU" sz="4000" dirty="0" err="1" smtClean="0">
                <a:sym typeface="Helvetica"/>
              </a:rPr>
              <a:t>value</a:t>
            </a:r>
            <a:r>
              <a:rPr lang="en-US" sz="4000" dirty="0" smtClean="0">
                <a:sym typeface="Helvetica"/>
              </a:rPr>
              <a:t>]</a:t>
            </a:r>
            <a:endParaRPr lang="ru-RU" sz="4000" dirty="0" smtClean="0">
              <a:sym typeface="Helvetica"/>
            </a:endParaRPr>
          </a:p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дополнение строк до заданной длины: </a:t>
            </a:r>
            <a:r>
              <a:rPr lang="ru-RU" sz="4000" dirty="0" smtClean="0">
                <a:sym typeface="Helvetica"/>
              </a:rPr>
              <a:t/>
            </a:r>
            <a:br>
              <a:rPr lang="ru-RU" sz="4000" dirty="0" smtClean="0">
                <a:sym typeface="Helvetica"/>
              </a:rPr>
            </a:br>
            <a:r>
              <a:rPr lang="en-US" sz="4000" dirty="0" err="1" smtClean="0">
                <a:sym typeface="Helvetica"/>
              </a:rPr>
              <a:t>String.prototype.padStart</a:t>
            </a:r>
            <a:r>
              <a:rPr lang="en-US" sz="4000" dirty="0" smtClean="0">
                <a:sym typeface="Helvetica"/>
              </a:rPr>
              <a:t>() /</a:t>
            </a:r>
            <a:r>
              <a:rPr lang="ru-RU" sz="4000" dirty="0" smtClean="0">
                <a:sym typeface="Helvetica"/>
              </a:rPr>
              <a:t> </a:t>
            </a:r>
            <a:br>
              <a:rPr lang="ru-RU" sz="4000" dirty="0" smtClean="0">
                <a:sym typeface="Helvetica"/>
              </a:rPr>
            </a:br>
            <a:r>
              <a:rPr lang="en-US" sz="4000" dirty="0" err="1" smtClean="0">
                <a:sym typeface="Helvetica"/>
              </a:rPr>
              <a:t>String.prototype.padEnd</a:t>
            </a:r>
            <a:r>
              <a:rPr lang="en-US" sz="4000" dirty="0" smtClean="0">
                <a:sym typeface="Helvetica"/>
              </a:rPr>
              <a:t>()</a:t>
            </a:r>
            <a:endParaRPr lang="ru-RU" sz="4000" dirty="0" smtClean="0">
              <a:sym typeface="Helvetica"/>
            </a:endParaRPr>
          </a:p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и др.</a:t>
            </a:r>
            <a:endParaRPr lang="ru-RU" sz="4000" dirty="0" smtClean="0"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04020" y="1549399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en-US" cap="all" dirty="0"/>
              <a:t>ES8 / ES2017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783258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2496456" y="4407505"/>
            <a:ext cx="6125029" cy="7789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1" name="Прямоугольник 1"/>
          <p:cNvSpPr txBox="1"/>
          <p:nvPr/>
        </p:nvSpPr>
        <p:spPr>
          <a:xfrm>
            <a:off x="2004020" y="3456089"/>
            <a:ext cx="17263693" cy="5709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разделяемая память и атомарные операции</a:t>
            </a:r>
          </a:p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4000" dirty="0" err="1">
                <a:sym typeface="Helvetica"/>
              </a:rPr>
              <a:t>Promise.prototype.finally</a:t>
            </a:r>
            <a:r>
              <a:rPr lang="en-US" sz="4000" dirty="0">
                <a:sym typeface="Helvetica"/>
              </a:rPr>
              <a:t>()</a:t>
            </a:r>
            <a:endParaRPr lang="ru-RU" sz="4000" dirty="0" smtClean="0">
              <a:sym typeface="Helvetica"/>
            </a:endParaRPr>
          </a:p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 err="1">
                <a:sym typeface="Helvetica"/>
              </a:rPr>
              <a:t>for-await-of</a:t>
            </a:r>
            <a:r>
              <a:rPr lang="ru-RU" sz="4000" dirty="0">
                <a:sym typeface="Helvetica"/>
              </a:rPr>
              <a:t> для создания циклов, работающих с асинхронным кодом</a:t>
            </a:r>
          </a:p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устранение некоторых ограничений тегированных шаблонных строк</a:t>
            </a:r>
          </a:p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некоторые новые возможности работы с регулярными выражениями</a:t>
            </a:r>
          </a:p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и др</a:t>
            </a:r>
            <a:r>
              <a:rPr lang="ru-RU" sz="4000" dirty="0" smtClean="0">
                <a:sym typeface="Helvetica"/>
              </a:rPr>
              <a:t>.</a:t>
            </a:r>
            <a:endParaRPr lang="ru-RU" sz="4000" dirty="0"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04020" y="1549399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en-US" cap="all" dirty="0"/>
              <a:t>ES9 / ES2018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355389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6677" y="3456089"/>
            <a:ext cx="17263693" cy="48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lnSpc>
                <a:spcPct val="60000"/>
              </a:lnSpc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olidFill>
                  <a:srgbClr val="3F3F3F"/>
                </a:solidFill>
                <a:sym typeface="Helvetica"/>
              </a:rPr>
              <a:t>последняя, еще находящаяся в разработке версия </a:t>
            </a:r>
            <a:r>
              <a:rPr lang="ru-RU" sz="4000" dirty="0" err="1">
                <a:solidFill>
                  <a:srgbClr val="3F3F3F"/>
                </a:solidFill>
                <a:sym typeface="Helvetica"/>
              </a:rPr>
              <a:t>ECMAScript</a:t>
            </a:r>
            <a:endParaRPr lang="ru-RU" sz="4000" dirty="0">
              <a:solidFill>
                <a:srgbClr val="3F3F3F"/>
              </a:solidFill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549399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en-US" cap="all" dirty="0"/>
              <a:t>ES.NEXT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617907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6677" y="4665457"/>
            <a:ext cx="17263693" cy="48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algn="l">
              <a:lnSpc>
                <a:spcPct val="60000"/>
              </a:lnSpc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4000" dirty="0">
                <a:sym typeface="Helvetica"/>
                <a:hlinkClick r:id="rId2"/>
              </a:rPr>
              <a:t>https://caniuse.com</a:t>
            </a:r>
            <a:r>
              <a:rPr lang="en-US" sz="4000" dirty="0" smtClean="0">
                <a:sym typeface="Helvetica"/>
                <a:hlinkClick r:id="rId2"/>
              </a:rPr>
              <a:t>/:</a:t>
            </a:r>
            <a:endParaRPr lang="en-US" sz="4000" dirty="0"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549399"/>
            <a:ext cx="17949903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 smtClean="0"/>
              <a:t>Как смотреть, что уже поддерживается и какими браузерами, а что ещё нет?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607" y="5428941"/>
            <a:ext cx="13596613" cy="5893993"/>
          </a:xfrm>
          <a:prstGeom prst="rect">
            <a:avLst/>
          </a:prstGeom>
        </p:spPr>
      </p:pic>
      <p:sp>
        <p:nvSpPr>
          <p:cNvPr id="7" name="Прямоугольник 1"/>
          <p:cNvSpPr txBox="1"/>
          <p:nvPr/>
        </p:nvSpPr>
        <p:spPr>
          <a:xfrm>
            <a:off x="2036677" y="12069149"/>
            <a:ext cx="17263693" cy="48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algn="l">
              <a:lnSpc>
                <a:spcPct val="60000"/>
              </a:lnSpc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4000" dirty="0">
                <a:sym typeface="Helvetica"/>
                <a:hlinkClick r:id="rId5"/>
              </a:rPr>
              <a:t>https://</a:t>
            </a:r>
            <a:r>
              <a:rPr lang="en-US" sz="4000" dirty="0" smtClean="0">
                <a:sym typeface="Helvetica"/>
                <a:hlinkClick r:id="rId5"/>
              </a:rPr>
              <a:t>developer.mozilla.org</a:t>
            </a:r>
            <a:endParaRPr lang="en-US" sz="4000" dirty="0"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540336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6677" y="3080028"/>
            <a:ext cx="17263693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4000" b="1" dirty="0">
                <a:solidFill>
                  <a:srgbClr val="3F3F3F"/>
                </a:solidFill>
                <a:sym typeface="Helvetica"/>
              </a:rPr>
              <a:t>ES6+</a:t>
            </a:r>
            <a:endParaRPr lang="en-US" sz="4000" dirty="0">
              <a:solidFill>
                <a:srgbClr val="3F3F3F"/>
              </a:solidFill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549399"/>
            <a:ext cx="17949903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 smtClean="0"/>
              <a:t>На какой версии языка писать?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Прямоугольник 1"/>
          <p:cNvSpPr txBox="1"/>
          <p:nvPr/>
        </p:nvSpPr>
        <p:spPr>
          <a:xfrm>
            <a:off x="2036677" y="3787914"/>
            <a:ext cx="17263694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olidFill>
                  <a:srgbClr val="3F3F3F"/>
                </a:solidFill>
                <a:sym typeface="Helvetica"/>
              </a:rPr>
              <a:t>Возможности ES6 поддерживаются последними версиями практически всех браузеров (при необходимости использовать </a:t>
            </a:r>
            <a:r>
              <a:rPr lang="ru-RU" sz="4000" dirty="0" err="1">
                <a:solidFill>
                  <a:srgbClr val="3F3F3F"/>
                </a:solidFill>
                <a:sym typeface="Helvetica"/>
              </a:rPr>
              <a:t>Babel</a:t>
            </a:r>
            <a:r>
              <a:rPr lang="ru-RU" sz="4000" dirty="0">
                <a:solidFill>
                  <a:srgbClr val="3F3F3F"/>
                </a:solidFill>
                <a:sym typeface="Helvetica"/>
              </a:rPr>
              <a:t>).</a:t>
            </a:r>
            <a:br>
              <a:rPr lang="ru-RU" sz="4000" dirty="0">
                <a:solidFill>
                  <a:srgbClr val="3F3F3F"/>
                </a:solidFill>
                <a:sym typeface="Helvetica"/>
              </a:rPr>
            </a:br>
            <a:r>
              <a:rPr lang="ru-RU" sz="4000" dirty="0">
                <a:solidFill>
                  <a:srgbClr val="3F3F3F"/>
                </a:solidFill>
                <a:sym typeface="Helvetica"/>
              </a:rPr>
              <a:t>Поддержка браузерами </a:t>
            </a:r>
            <a:r>
              <a:rPr lang="ru-RU" sz="4000" dirty="0" smtClean="0">
                <a:solidFill>
                  <a:srgbClr val="3F3F3F"/>
                </a:solidFill>
                <a:sym typeface="Helvetica"/>
              </a:rPr>
              <a:t>определенных возможностей:</a:t>
            </a:r>
            <a:r>
              <a:rPr lang="ru-RU" sz="4000" dirty="0" smtClean="0">
                <a:sym typeface="Helvetica"/>
              </a:rPr>
              <a:t/>
            </a:r>
            <a:br>
              <a:rPr lang="ru-RU" sz="4000" dirty="0" smtClean="0">
                <a:sym typeface="Helvetica"/>
              </a:rPr>
            </a:br>
            <a:r>
              <a:rPr lang="ru-RU" sz="4000" dirty="0" smtClean="0">
                <a:sym typeface="Helvetica"/>
                <a:hlinkClick r:id="rId3"/>
              </a:rPr>
              <a:t>https</a:t>
            </a:r>
            <a:r>
              <a:rPr lang="ru-RU" sz="4000" dirty="0">
                <a:sym typeface="Helvetica"/>
                <a:hlinkClick r:id="rId3"/>
              </a:rPr>
              <a:t>://kangax.github.io/compat-table/es6/</a:t>
            </a:r>
            <a:endParaRPr lang="en-US" sz="4000" dirty="0">
              <a:sym typeface="Helvetica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25" y="6566558"/>
            <a:ext cx="12286524" cy="67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274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036677" y="1549399"/>
            <a:ext cx="18901173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11500" dirty="0"/>
              <a:t>ES5: var, ES6: let, const</a:t>
            </a:r>
            <a:endParaRPr sz="11500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852257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036677" y="1549399"/>
            <a:ext cx="18901173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es-ES" dirty="0" smtClean="0"/>
              <a:t>ES5: var, ES6: let, const</a:t>
            </a:r>
            <a:endParaRPr lang="es-ES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164"/>
          <p:cNvSpPr txBox="1"/>
          <p:nvPr/>
        </p:nvSpPr>
        <p:spPr>
          <a:xfrm>
            <a:off x="2036676" y="3073975"/>
            <a:ext cx="18901173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sz="5400" dirty="0"/>
              <a:t>Каким образом можно объявить переменную?</a:t>
            </a:r>
            <a:endParaRPr lang="es-ES" sz="5400" dirty="0"/>
          </a:p>
        </p:txBody>
      </p:sp>
      <p:sp>
        <p:nvSpPr>
          <p:cNvPr id="6" name="Shape 164"/>
          <p:cNvSpPr txBox="1"/>
          <p:nvPr/>
        </p:nvSpPr>
        <p:spPr>
          <a:xfrm>
            <a:off x="2036676" y="4352330"/>
            <a:ext cx="18901173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sz="4000" b="0" dirty="0"/>
              <a:t>В стандарте ES5 переменную можно было объявить только одним способом</a:t>
            </a:r>
            <a:endParaRPr lang="es-ES" sz="2800" b="0" dirty="0"/>
          </a:p>
        </p:txBody>
      </p:sp>
      <p:sp>
        <p:nvSpPr>
          <p:cNvPr id="7" name="Shape 164"/>
          <p:cNvSpPr txBox="1"/>
          <p:nvPr/>
        </p:nvSpPr>
        <p:spPr>
          <a:xfrm>
            <a:off x="1901425" y="10904456"/>
            <a:ext cx="18901173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endParaRPr lang="es-ES" sz="2800" b="0" dirty="0"/>
          </a:p>
        </p:txBody>
      </p:sp>
      <p:sp>
        <p:nvSpPr>
          <p:cNvPr id="8" name="Shape 164"/>
          <p:cNvSpPr txBox="1"/>
          <p:nvPr/>
        </p:nvSpPr>
        <p:spPr>
          <a:xfrm>
            <a:off x="2036676" y="6947267"/>
            <a:ext cx="18901173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sz="4000" b="0" dirty="0" smtClean="0"/>
              <a:t>В стандарте ES6 объявить переменные можно как </a:t>
            </a:r>
            <a:r>
              <a:rPr lang="ru-RU" sz="4000" b="0" dirty="0" err="1" smtClean="0"/>
              <a:t>const</a:t>
            </a:r>
            <a:r>
              <a:rPr lang="ru-RU" sz="4000" b="0" dirty="0" smtClean="0"/>
              <a:t> или </a:t>
            </a:r>
            <a:r>
              <a:rPr lang="ru-RU" sz="4000" b="0" dirty="0" err="1" smtClean="0"/>
              <a:t>let</a:t>
            </a:r>
            <a:endParaRPr lang="es-ES" sz="12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1248067" y="5616503"/>
            <a:ext cx="19747840" cy="8720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  <a:endParaRPr kumimoji="0" lang="ru-RU" sz="5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Consolas" panose="020B0609020204030204" pitchFamily="49" charset="0"/>
              <a:sym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43440" y="7969502"/>
            <a:ext cx="19747840" cy="16414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let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  <a:endParaRPr kumimoji="0" lang="ru-RU" sz="5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Consolas" panose="020B0609020204030204" pitchFamily="49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855794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036677" y="1549399"/>
            <a:ext cx="18901173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 smtClean="0"/>
              <a:t>Чем отличаются </a:t>
            </a:r>
            <a:r>
              <a:rPr lang="ru-RU" dirty="0" err="1" smtClean="0"/>
              <a:t>const</a:t>
            </a:r>
            <a:r>
              <a:rPr lang="ru-RU" dirty="0" smtClean="0"/>
              <a:t> от </a:t>
            </a:r>
            <a:r>
              <a:rPr lang="ru-RU" dirty="0" err="1" smtClean="0"/>
              <a:t>let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164"/>
          <p:cNvSpPr txBox="1"/>
          <p:nvPr/>
        </p:nvSpPr>
        <p:spPr>
          <a:xfrm>
            <a:off x="2111375" y="3289986"/>
            <a:ext cx="18901173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sz="4400" dirty="0"/>
              <a:t>Варианты ответа:</a:t>
            </a:r>
            <a:endParaRPr lang="es-ES" sz="3200" dirty="0"/>
          </a:p>
        </p:txBody>
      </p:sp>
      <p:sp>
        <p:nvSpPr>
          <p:cNvPr id="6" name="Shape 164"/>
          <p:cNvSpPr txBox="1"/>
          <p:nvPr/>
        </p:nvSpPr>
        <p:spPr>
          <a:xfrm>
            <a:off x="2111375" y="4070020"/>
            <a:ext cx="18901173" cy="4605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marL="742950" indent="-742950" fontAlgn="base">
              <a:lnSpc>
                <a:spcPct val="150000"/>
              </a:lnSpc>
              <a:buClr>
                <a:srgbClr val="A64798"/>
              </a:buClr>
              <a:buFont typeface="+mj-lt"/>
              <a:buAutoNum type="arabicPeriod"/>
            </a:pPr>
            <a:r>
              <a:rPr lang="ru-RU" sz="4000" b="0" dirty="0"/>
              <a:t>функция не может быть объявлена как </a:t>
            </a:r>
            <a:r>
              <a:rPr lang="ru-RU" sz="4000" b="0" dirty="0" err="1"/>
              <a:t>const</a:t>
            </a:r>
            <a:endParaRPr lang="ru-RU" sz="4000" b="0" dirty="0"/>
          </a:p>
          <a:p>
            <a:pPr marL="742950" indent="-742950" fontAlgn="base">
              <a:lnSpc>
                <a:spcPct val="150000"/>
              </a:lnSpc>
              <a:buClr>
                <a:srgbClr val="A64798"/>
              </a:buClr>
              <a:buFont typeface="+mj-lt"/>
              <a:buAutoNum type="arabicPeriod"/>
            </a:pPr>
            <a:r>
              <a:rPr lang="ru-RU" sz="4000" b="0" dirty="0" err="1"/>
              <a:t>const</a:t>
            </a:r>
            <a:r>
              <a:rPr lang="ru-RU" sz="4000" b="0" dirty="0"/>
              <a:t> в отличие от </a:t>
            </a:r>
            <a:r>
              <a:rPr lang="ru-RU" sz="4000" b="0" dirty="0" err="1"/>
              <a:t>let</a:t>
            </a:r>
            <a:r>
              <a:rPr lang="ru-RU" sz="4000" b="0" dirty="0"/>
              <a:t> создает неизменяемую переменную</a:t>
            </a:r>
          </a:p>
          <a:p>
            <a:pPr marL="742950" indent="-742950" fontAlgn="base">
              <a:lnSpc>
                <a:spcPct val="150000"/>
              </a:lnSpc>
              <a:buClr>
                <a:srgbClr val="A64798"/>
              </a:buClr>
              <a:buFont typeface="+mj-lt"/>
              <a:buAutoNum type="arabicPeriod"/>
            </a:pPr>
            <a:r>
              <a:rPr lang="ru-RU" sz="4000" b="0" dirty="0"/>
              <a:t>имеют разные области видимости</a:t>
            </a:r>
          </a:p>
          <a:p>
            <a:pPr marL="742950" indent="-742950" fontAlgn="base">
              <a:lnSpc>
                <a:spcPct val="150000"/>
              </a:lnSpc>
              <a:buClr>
                <a:srgbClr val="A64798"/>
              </a:buClr>
              <a:buFont typeface="+mj-lt"/>
              <a:buAutoNum type="arabicPeriod"/>
            </a:pPr>
            <a:r>
              <a:rPr lang="ru-RU" sz="4000" b="0" dirty="0"/>
              <a:t>переменные, объявленные как </a:t>
            </a:r>
            <a:r>
              <a:rPr lang="ru-RU" sz="4000" b="0" dirty="0" err="1"/>
              <a:t>const</a:t>
            </a:r>
            <a:r>
              <a:rPr lang="ru-RU" sz="4000" b="0" dirty="0"/>
              <a:t>, обязательно должны быть названы верхнем </a:t>
            </a:r>
            <a:r>
              <a:rPr lang="ru-RU" sz="4000" b="0" dirty="0" smtClean="0"/>
              <a:t>регистре</a:t>
            </a:r>
            <a:endParaRPr lang="ru-RU" sz="4000" b="0" dirty="0"/>
          </a:p>
        </p:txBody>
      </p:sp>
    </p:spTree>
    <p:extLst>
      <p:ext uri="{BB962C8B-B14F-4D97-AF65-F5344CB8AC3E}">
        <p14:creationId xmlns:p14="http://schemas.microsoft.com/office/powerpoint/2010/main" val="29006283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Прямоугольник 1"/>
          <p:cNvSpPr txBox="1"/>
          <p:nvPr/>
        </p:nvSpPr>
        <p:spPr>
          <a:xfrm>
            <a:off x="11048914" y="7068270"/>
            <a:ext cx="10495334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l">
              <a:spcBef>
                <a:spcPts val="3000"/>
              </a:spcBef>
              <a:defRPr sz="38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/>
              <a:t>Frontend-</a:t>
            </a:r>
            <a:r>
              <a:rPr lang="ru-RU" dirty="0"/>
              <a:t>разработчик в "Ростелеком </a:t>
            </a:r>
            <a:r>
              <a:rPr lang="en-US" dirty="0"/>
              <a:t>IT"</a:t>
            </a:r>
            <a:endParaRPr dirty="0"/>
          </a:p>
        </p:txBody>
      </p:sp>
      <p:sp>
        <p:nvSpPr>
          <p:cNvPr id="118" name="Shape 164"/>
          <p:cNvSpPr txBox="1"/>
          <p:nvPr/>
        </p:nvSpPr>
        <p:spPr>
          <a:xfrm>
            <a:off x="10978683" y="5095974"/>
            <a:ext cx="8246735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8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Денис Ежков</a:t>
            </a:r>
            <a:endParaRPr dirty="0"/>
          </a:p>
        </p:txBody>
      </p:sp>
      <p:sp>
        <p:nvSpPr>
          <p:cNvPr id="119" name="Shape 635"/>
          <p:cNvSpPr/>
          <p:nvPr/>
        </p:nvSpPr>
        <p:spPr>
          <a:xfrm>
            <a:off x="11081571" y="4875613"/>
            <a:ext cx="1253069" cy="2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20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716" y="4745018"/>
            <a:ext cx="3879687" cy="379431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036677" y="1549399"/>
            <a:ext cx="18901173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en-US" dirty="0" err="1" smtClean="0"/>
              <a:t>Const</a:t>
            </a:r>
            <a:endParaRPr lang="en-US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164"/>
          <p:cNvSpPr txBox="1"/>
          <p:nvPr/>
        </p:nvSpPr>
        <p:spPr>
          <a:xfrm>
            <a:off x="2111375" y="3153168"/>
            <a:ext cx="18901173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sz="4000" b="0" dirty="0" err="1"/>
              <a:t>Const</a:t>
            </a:r>
            <a:r>
              <a:rPr lang="ru-RU" sz="4000" b="0" dirty="0"/>
              <a:t> используют для объявления «констант», которые не будут </a:t>
            </a:r>
            <a:r>
              <a:rPr lang="ru-RU" sz="4000" b="0" dirty="0" smtClean="0"/>
              <a:t/>
            </a:r>
            <a:br>
              <a:rPr lang="ru-RU" sz="4000" b="0" dirty="0" smtClean="0"/>
            </a:br>
            <a:r>
              <a:rPr lang="ru-RU" sz="4000" b="0" dirty="0" smtClean="0"/>
              <a:t>в </a:t>
            </a:r>
            <a:r>
              <a:rPr lang="ru-RU" sz="4000" b="0" dirty="0"/>
              <a:t>дальнейшем изменяться:</a:t>
            </a:r>
            <a:endParaRPr lang="es-ES" sz="1400" b="0" dirty="0"/>
          </a:p>
        </p:txBody>
      </p:sp>
      <p:sp>
        <p:nvSpPr>
          <p:cNvPr id="6" name="Shape 164"/>
          <p:cNvSpPr txBox="1"/>
          <p:nvPr/>
        </p:nvSpPr>
        <p:spPr>
          <a:xfrm>
            <a:off x="2111374" y="7204274"/>
            <a:ext cx="18901173" cy="911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50000"/>
              </a:lnSpc>
            </a:pPr>
            <a:r>
              <a:rPr lang="ru-RU" sz="4000" b="0" dirty="0"/>
              <a:t>Переопределение объекта запрещено:</a:t>
            </a:r>
            <a:endParaRPr lang="ru-RU" sz="1800" b="0" dirty="0"/>
          </a:p>
        </p:txBody>
      </p:sp>
      <p:sp>
        <p:nvSpPr>
          <p:cNvPr id="7" name="Shape 164"/>
          <p:cNvSpPr txBox="1"/>
          <p:nvPr/>
        </p:nvSpPr>
        <p:spPr>
          <a:xfrm>
            <a:off x="1785314" y="4741678"/>
            <a:ext cx="18901173" cy="22077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en-US" sz="4000" b="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4000" b="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const</a:t>
            </a:r>
            <a:r>
              <a:rPr lang="en-US" sz="4000" b="0" dirty="0" smtClean="0">
                <a:latin typeface="Consolas" panose="020B0609020204030204" pitchFamily="49" charset="0"/>
              </a:rPr>
              <a:t> </a:t>
            </a:r>
            <a:r>
              <a:rPr lang="en-US" sz="4000" b="0" dirty="0" err="1">
                <a:latin typeface="Consolas" panose="020B0609020204030204" pitchFamily="49" charset="0"/>
              </a:rPr>
              <a:t>numberOfDays</a:t>
            </a:r>
            <a:r>
              <a:rPr lang="en-US" sz="4000" b="0" dirty="0"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4000" b="0" dirty="0"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31</a:t>
            </a:r>
            <a:r>
              <a:rPr lang="en-US" sz="40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fontAlgn="base">
              <a:lnSpc>
                <a:spcPct val="114000"/>
              </a:lnSpc>
            </a:pPr>
            <a:r>
              <a:rPr lang="en-US" sz="40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// </a:t>
            </a:r>
            <a:r>
              <a:rPr lang="en-US" sz="40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Uncaught </a:t>
            </a:r>
            <a:r>
              <a:rPr lang="en-US" sz="4000" b="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TypeError</a:t>
            </a:r>
            <a:r>
              <a:rPr lang="en-US" sz="40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: Assignment to constant variable</a:t>
            </a:r>
          </a:p>
          <a:p>
            <a:pPr fontAlgn="base">
              <a:lnSpc>
                <a:spcPct val="114000"/>
              </a:lnSpc>
            </a:pPr>
            <a:r>
              <a:rPr lang="en-US" sz="4000" b="0" dirty="0" smtClean="0">
                <a:latin typeface="Consolas" panose="020B0609020204030204" pitchFamily="49" charset="0"/>
              </a:rPr>
              <a:t> </a:t>
            </a:r>
            <a:r>
              <a:rPr lang="en-US" sz="4000" b="0" dirty="0" err="1" smtClean="0">
                <a:latin typeface="Consolas" panose="020B0609020204030204" pitchFamily="49" charset="0"/>
              </a:rPr>
              <a:t>numberOfDays</a:t>
            </a:r>
            <a:r>
              <a:rPr lang="en-US" sz="4000" b="0" dirty="0" smtClean="0"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4000" b="0" dirty="0"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28</a:t>
            </a:r>
            <a:r>
              <a:rPr lang="en-US" sz="40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s-ES" sz="14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9" name="Группа 18"/>
          <p:cNvGrpSpPr/>
          <p:nvPr/>
        </p:nvGrpSpPr>
        <p:grpSpPr>
          <a:xfrm>
            <a:off x="1146631" y="8370939"/>
            <a:ext cx="19609796" cy="5154937"/>
            <a:chOff x="957944" y="8401051"/>
            <a:chExt cx="19609796" cy="5154937"/>
          </a:xfrm>
        </p:grpSpPr>
        <p:sp>
          <p:nvSpPr>
            <p:cNvPr id="8" name="Shape 164"/>
            <p:cNvSpPr txBox="1"/>
            <p:nvPr/>
          </p:nvSpPr>
          <p:spPr>
            <a:xfrm>
              <a:off x="1666567" y="8406432"/>
              <a:ext cx="18901173" cy="51080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numberOfDaysInMonths</a:t>
              </a:r>
              <a:r>
                <a:rPr lang="en-US" sz="32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{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3200" b="0" dirty="0" smtClean="0">
                  <a:solidFill>
                    <a:srgbClr val="92D050"/>
                  </a:solidFill>
                  <a:latin typeface="Consolas" panose="020B0609020204030204" pitchFamily="49" charset="0"/>
                </a:rPr>
                <a:t>'November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</a:t>
              </a:r>
              <a:r>
                <a:rPr lang="en-US" sz="32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30</a:t>
              </a:r>
              <a:r>
                <a:rPr lang="en-US" sz="32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, 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3200" b="0" dirty="0" smtClean="0">
                  <a:solidFill>
                    <a:srgbClr val="92D050"/>
                  </a:solidFill>
                  <a:latin typeface="Consolas" panose="020B0609020204030204" pitchFamily="49" charset="0"/>
                </a:rPr>
                <a:t>'December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</a:t>
              </a:r>
              <a:r>
                <a:rPr lang="en-US" sz="32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31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};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// 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Uncaught </a:t>
              </a:r>
              <a:r>
                <a:rPr lang="en-US" sz="32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TypeError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Assignment to constant variable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3200" b="0" dirty="0" err="1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numberOfDaysInMonths</a:t>
              </a:r>
              <a:r>
                <a:rPr lang="en-US" sz="32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= 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{ </a:t>
              </a:r>
              <a:r>
                <a:rPr lang="en-US" sz="32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3200" b="0" dirty="0" smtClean="0">
                  <a:solidFill>
                    <a:srgbClr val="92D050"/>
                  </a:solidFill>
                  <a:latin typeface="Consolas" panose="020B0609020204030204" pitchFamily="49" charset="0"/>
                </a:rPr>
                <a:t>'November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</a:t>
              </a:r>
              <a:r>
                <a:rPr lang="en-US" sz="32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30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};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957944" y="8401051"/>
              <a:ext cx="708624" cy="51549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4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9</a:t>
              </a: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04578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164"/>
          <p:cNvSpPr txBox="1"/>
          <p:nvPr/>
        </p:nvSpPr>
        <p:spPr>
          <a:xfrm>
            <a:off x="2036677" y="1963206"/>
            <a:ext cx="18901173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sz="4000" b="0" dirty="0"/>
              <a:t>Но можем изменить какое-то свойство или добавить новое:</a:t>
            </a:r>
            <a:endParaRPr lang="es-ES" sz="800" b="0" dirty="0"/>
          </a:p>
        </p:txBody>
      </p:sp>
      <p:sp>
        <p:nvSpPr>
          <p:cNvPr id="7" name="Shape 164"/>
          <p:cNvSpPr txBox="1"/>
          <p:nvPr/>
        </p:nvSpPr>
        <p:spPr>
          <a:xfrm>
            <a:off x="1782681" y="3095157"/>
            <a:ext cx="18901173" cy="15060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en-US" sz="4000" b="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sz="40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numberOfDaysInMonths</a:t>
            </a:r>
            <a:r>
              <a:rPr lang="en-US" sz="40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4000" b="0" dirty="0">
                <a:solidFill>
                  <a:srgbClr val="92D050"/>
                </a:solidFill>
                <a:latin typeface="Consolas" panose="020B0609020204030204" pitchFamily="49" charset="0"/>
              </a:rPr>
              <a:t>'January'</a:t>
            </a:r>
            <a:r>
              <a:rPr lang="en-US" sz="40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sz="4000" b="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4000" b="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31</a:t>
            </a:r>
            <a:r>
              <a:rPr lang="en-US" sz="40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fontAlgn="base">
              <a:lnSpc>
                <a:spcPct val="114000"/>
              </a:lnSpc>
            </a:pPr>
            <a:r>
              <a:rPr lang="en-US" sz="4000" b="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sz="40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console</a:t>
            </a:r>
            <a:r>
              <a:rPr lang="en-US" sz="40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40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en-US" sz="40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40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numberOfDaysInMonths</a:t>
            </a:r>
            <a:r>
              <a:rPr lang="en-US" sz="40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4000" b="0" dirty="0">
                <a:solidFill>
                  <a:srgbClr val="92D050"/>
                </a:solidFill>
                <a:latin typeface="Consolas" panose="020B0609020204030204" pitchFamily="49" charset="0"/>
              </a:rPr>
              <a:t>'January'</a:t>
            </a:r>
            <a:r>
              <a:rPr lang="en-US" sz="40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]); // 31</a:t>
            </a:r>
            <a:endParaRPr lang="es-ES" sz="14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0793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164"/>
          <p:cNvSpPr txBox="1"/>
          <p:nvPr/>
        </p:nvSpPr>
        <p:spPr>
          <a:xfrm>
            <a:off x="2111375" y="1549399"/>
            <a:ext cx="18901173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ru-RU" dirty="0" smtClean="0"/>
              <a:t>с массивами</a:t>
            </a:r>
            <a:endParaRPr lang="ru-RU" dirty="0"/>
          </a:p>
        </p:txBody>
      </p:sp>
      <p:sp>
        <p:nvSpPr>
          <p:cNvPr id="6" name="Shape 164"/>
          <p:cNvSpPr txBox="1"/>
          <p:nvPr/>
        </p:nvSpPr>
        <p:spPr>
          <a:xfrm>
            <a:off x="1768166" y="9370192"/>
            <a:ext cx="18901173" cy="22077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en-US" sz="4000" b="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sz="4000" b="0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const</a:t>
            </a:r>
            <a:r>
              <a:rPr lang="en-US" sz="40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40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numbersArray</a:t>
            </a:r>
            <a:r>
              <a:rPr lang="en-US" sz="40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40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4000" b="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4000" b="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4000" b="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sz="4000" b="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4000" b="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sz="4000" b="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4000" b="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sz="4000" b="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4000" b="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sz="40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];</a:t>
            </a:r>
          </a:p>
          <a:p>
            <a:pPr fontAlgn="base">
              <a:lnSpc>
                <a:spcPct val="114000"/>
              </a:lnSpc>
            </a:pPr>
            <a:r>
              <a:rPr lang="en-US" sz="40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40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numbersArray</a:t>
            </a:r>
            <a:r>
              <a:rPr lang="en-US" sz="40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4000" b="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40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sz="40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40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en-US" sz="4000" b="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fontAlgn="base">
              <a:lnSpc>
                <a:spcPct val="114000"/>
              </a:lnSpc>
            </a:pPr>
            <a:r>
              <a:rPr lang="en-US" sz="40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console.</a:t>
            </a:r>
            <a:r>
              <a:rPr lang="en-US" sz="40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en-US" sz="40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40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numbersArray</a:t>
            </a:r>
            <a:r>
              <a:rPr lang="en-US" sz="40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sz="4000" b="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es-ES" sz="14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1074057" y="3534140"/>
            <a:ext cx="19595283" cy="4320761"/>
            <a:chOff x="972457" y="3706810"/>
            <a:chExt cx="19595283" cy="4320761"/>
          </a:xfrm>
        </p:grpSpPr>
        <p:sp>
          <p:nvSpPr>
            <p:cNvPr id="7" name="Shape 164"/>
            <p:cNvSpPr txBox="1"/>
            <p:nvPr/>
          </p:nvSpPr>
          <p:spPr>
            <a:xfrm>
              <a:off x="1666567" y="3714595"/>
              <a:ext cx="18901173" cy="43129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40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4000" b="0" dirty="0" err="1">
                  <a:solidFill>
                    <a:schemeClr val="accent1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40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numberOfDaysInMonths</a:t>
              </a:r>
              <a:r>
                <a:rPr lang="en-US" sz="40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40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[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40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4000" b="0" dirty="0" smtClean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31</a:t>
              </a:r>
              <a:r>
                <a:rPr lang="en-US" sz="40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4000" b="0" dirty="0" smtClean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28</a:t>
              </a:r>
              <a:r>
                <a:rPr lang="en-US" sz="40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4000" b="0" dirty="0" smtClean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31</a:t>
              </a:r>
              <a:r>
                <a:rPr lang="en-US" sz="40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4000" b="0" dirty="0" smtClean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30</a:t>
              </a:r>
              <a:r>
                <a:rPr lang="en-US" sz="40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4000" b="0" dirty="0" smtClean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31</a:t>
              </a:r>
              <a:r>
                <a:rPr lang="en-US" sz="40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4000" b="0" dirty="0" smtClean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30</a:t>
              </a:r>
              <a:r>
                <a:rPr lang="en-US" sz="40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, 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40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4000" b="0" dirty="0" smtClean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31</a:t>
              </a:r>
              <a:r>
                <a:rPr lang="en-US" sz="40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40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31</a:t>
              </a:r>
              <a:r>
                <a:rPr lang="en-US" sz="40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40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30</a:t>
              </a:r>
              <a:r>
                <a:rPr lang="en-US" sz="40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40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31</a:t>
              </a:r>
              <a:r>
                <a:rPr lang="en-US" sz="40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40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30</a:t>
              </a:r>
              <a:r>
                <a:rPr lang="en-US" sz="40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40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31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];</a:t>
              </a:r>
              <a:endParaRPr lang="en-US" sz="40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// 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Uncaught </a:t>
              </a:r>
              <a:r>
                <a:rPr lang="en-US" sz="40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TypeError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Assignment to constant variable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40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numberOfDaysInMonths</a:t>
              </a:r>
              <a:r>
                <a:rPr lang="en-US" sz="40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40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[</a:t>
              </a:r>
              <a:r>
                <a:rPr lang="en-US" sz="40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31</a:t>
              </a:r>
              <a:r>
                <a:rPr lang="en-US" sz="40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40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28</a:t>
              </a:r>
              <a:r>
                <a:rPr lang="en-US" sz="40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40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31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];</a:t>
              </a:r>
              <a:endParaRPr lang="es-ES" sz="14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2457" y="3706810"/>
              <a:ext cx="694109" cy="43129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b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4</a:t>
              </a:r>
              <a:b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36677" y="8253474"/>
            <a:ext cx="7870744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ru-RU" sz="4000" b="1" dirty="0">
                <a:solidFill>
                  <a:srgbClr val="3F3F3F"/>
                </a:solidFill>
              </a:rPr>
              <a:t>Что будет выведено в стр. 3?:</a:t>
            </a:r>
            <a:endParaRPr kumimoji="0" lang="ru-RU" sz="2800" b="0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744335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4968240" y="6894513"/>
            <a:ext cx="746760" cy="66302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663211" y="6894512"/>
            <a:ext cx="1328218" cy="66302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8740437" y="6319838"/>
            <a:ext cx="342901" cy="5746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164"/>
          <p:cNvSpPr txBox="1"/>
          <p:nvPr/>
        </p:nvSpPr>
        <p:spPr>
          <a:xfrm>
            <a:off x="2036677" y="1549399"/>
            <a:ext cx="18901173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 smtClean="0"/>
              <a:t>Отличия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ru-RU" dirty="0" smtClean="0"/>
              <a:t>от </a:t>
            </a:r>
            <a:r>
              <a:rPr lang="en-US" dirty="0" smtClean="0"/>
              <a:t>let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en-US" dirty="0" err="1" smtClean="0"/>
              <a:t>const</a:t>
            </a:r>
            <a:endParaRPr lang="en-US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1225986" y="8759367"/>
            <a:ext cx="19490050" cy="4593822"/>
            <a:chOff x="1077690" y="3714595"/>
            <a:chExt cx="19490050" cy="4593822"/>
          </a:xfrm>
        </p:grpSpPr>
        <p:sp>
          <p:nvSpPr>
            <p:cNvPr id="7" name="Shape 164"/>
            <p:cNvSpPr txBox="1"/>
            <p:nvPr/>
          </p:nvSpPr>
          <p:spPr>
            <a:xfrm>
              <a:off x="1666567" y="3714595"/>
              <a:ext cx="18901173" cy="45938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40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600" b="0" dirty="0" err="1">
                  <a:solidFill>
                    <a:schemeClr val="accent1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36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isExamPassed</a:t>
              </a:r>
              <a:r>
                <a:rPr lang="en-US" sz="36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6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false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6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600" b="0" dirty="0" err="1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36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isGoodStudent</a:t>
              </a:r>
              <a:r>
                <a:rPr lang="en-US" sz="36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6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true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6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  if 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6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isGoodStudent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6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600" b="0" dirty="0" err="1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36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isExamPassed</a:t>
              </a:r>
              <a:r>
                <a:rPr lang="en-US" sz="36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6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true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6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6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6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6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isExamPassed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 // ?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6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n-US" sz="36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36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6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6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6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isExamPassed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 // ?</a:t>
              </a:r>
              <a:endParaRPr lang="es-ES" sz="1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77690" y="3714595"/>
              <a:ext cx="588877" cy="452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b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4</a:t>
              </a:r>
              <a:b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7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930400" y="7905573"/>
            <a:ext cx="832599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ru-RU" sz="4000" b="1" dirty="0">
                <a:solidFill>
                  <a:srgbClr val="3F3F3F"/>
                </a:solidFill>
              </a:rPr>
              <a:t>Что будет выведено </a:t>
            </a:r>
            <a:r>
              <a:rPr lang="en-US" sz="4000" b="1" dirty="0">
                <a:solidFill>
                  <a:srgbClr val="3F3F3F"/>
                </a:solidFill>
              </a:rPr>
              <a:t>(</a:t>
            </a:r>
            <a:r>
              <a:rPr lang="ru-RU" sz="4000" b="1" dirty="0" smtClean="0">
                <a:solidFill>
                  <a:srgbClr val="3F3F3F"/>
                </a:solidFill>
              </a:rPr>
              <a:t>стр</a:t>
            </a:r>
            <a:r>
              <a:rPr lang="ru-RU" sz="4000" b="1" dirty="0">
                <a:solidFill>
                  <a:srgbClr val="3F3F3F"/>
                </a:solidFill>
              </a:rPr>
              <a:t>. </a:t>
            </a:r>
            <a:r>
              <a:rPr lang="en-US" sz="4000" b="1" dirty="0" smtClean="0">
                <a:solidFill>
                  <a:srgbClr val="3F3F3F"/>
                </a:solidFill>
              </a:rPr>
              <a:t>5, 7)</a:t>
            </a:r>
            <a:r>
              <a:rPr lang="ru-RU" sz="4000" b="1" dirty="0" smtClean="0">
                <a:solidFill>
                  <a:srgbClr val="3F3F3F"/>
                </a:solidFill>
              </a:rPr>
              <a:t>?</a:t>
            </a:r>
            <a:endParaRPr kumimoji="0" lang="ru-RU" sz="2800" b="0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Tx/>
              <a:sym typeface="Helvetic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11375" y="3465128"/>
            <a:ext cx="524342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ru-RU" sz="4000" b="1" dirty="0">
                <a:solidFill>
                  <a:srgbClr val="3F3F3F"/>
                </a:solidFill>
              </a:rPr>
              <a:t>Область видимости</a:t>
            </a:r>
            <a:endParaRPr kumimoji="0" lang="ru-RU" sz="4000" b="0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Tx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11375" y="4377184"/>
            <a:ext cx="17922468" cy="31803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Clr>
                <a:srgbClr val="A64798"/>
              </a:buClr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3F3F3F"/>
                </a:solidFill>
              </a:rPr>
              <a:t>Переменная, объявленная как </a:t>
            </a:r>
            <a:r>
              <a:rPr lang="ru-RU" sz="4000" dirty="0" err="1">
                <a:solidFill>
                  <a:srgbClr val="3F3F3F"/>
                </a:solidFill>
              </a:rPr>
              <a:t>var</a:t>
            </a:r>
            <a:r>
              <a:rPr lang="ru-RU" sz="4000" dirty="0">
                <a:solidFill>
                  <a:srgbClr val="3F3F3F"/>
                </a:solidFill>
              </a:rPr>
              <a:t>, доступна в функции, в которой </a:t>
            </a:r>
            <a:r>
              <a:rPr lang="ru-RU" sz="4000" dirty="0" smtClean="0">
                <a:solidFill>
                  <a:srgbClr val="3F3F3F"/>
                </a:solidFill>
              </a:rPr>
              <a:t>объявлена</a:t>
            </a:r>
            <a:endParaRPr lang="en-US" sz="4000" dirty="0" smtClean="0">
              <a:solidFill>
                <a:srgbClr val="3F3F3F"/>
              </a:solidFill>
            </a:endParaRPr>
          </a:p>
          <a:p>
            <a:pPr marL="571500" indent="-571500" algn="l">
              <a:buClr>
                <a:srgbClr val="A64798"/>
              </a:buClr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3F3F3F"/>
                </a:solidFill>
              </a:rPr>
              <a:t>Переменная, объявленная как </a:t>
            </a:r>
            <a:r>
              <a:rPr lang="ru-RU" sz="4000" dirty="0" err="1">
                <a:solidFill>
                  <a:srgbClr val="3F3F3F"/>
                </a:solidFill>
              </a:rPr>
              <a:t>let</a:t>
            </a:r>
            <a:r>
              <a:rPr lang="ru-RU" sz="4000" dirty="0">
                <a:solidFill>
                  <a:srgbClr val="3F3F3F"/>
                </a:solidFill>
              </a:rPr>
              <a:t>, доступна только в рамках блока </a:t>
            </a:r>
            <a:r>
              <a:rPr lang="ru-RU" sz="4000" dirty="0" smtClean="0">
                <a:solidFill>
                  <a:srgbClr val="3F3F3F"/>
                </a:solidFill>
              </a:rPr>
              <a:t>{…}, </a:t>
            </a:r>
            <a:r>
              <a:rPr lang="ru-RU" sz="4000" dirty="0">
                <a:solidFill>
                  <a:srgbClr val="3F3F3F"/>
                </a:solidFill>
              </a:rPr>
              <a:t>в котором объявлена. В качестве блока могут выступать: функции, </a:t>
            </a:r>
            <a:r>
              <a:rPr lang="ru-RU" sz="4000" dirty="0" err="1" smtClean="0">
                <a:solidFill>
                  <a:srgbClr val="3F3F3F"/>
                </a:solidFill>
              </a:rPr>
              <a:t>if</a:t>
            </a:r>
            <a:r>
              <a:rPr lang="ru-RU" sz="4000" dirty="0" smtClean="0">
                <a:solidFill>
                  <a:srgbClr val="3F3F3F"/>
                </a:solidFill>
              </a:rPr>
              <a:t>, </a:t>
            </a:r>
            <a:r>
              <a:rPr lang="ru-RU" sz="4000" dirty="0" err="1" smtClean="0">
                <a:solidFill>
                  <a:srgbClr val="3F3F3F"/>
                </a:solidFill>
              </a:rPr>
              <a:t>while</a:t>
            </a:r>
            <a:r>
              <a:rPr lang="ru-RU" sz="4000" dirty="0" smtClean="0">
                <a:solidFill>
                  <a:srgbClr val="3F3F3F"/>
                </a:solidFill>
              </a:rPr>
              <a:t> </a:t>
            </a:r>
            <a:r>
              <a:rPr lang="ru-RU" sz="4000" dirty="0">
                <a:solidFill>
                  <a:srgbClr val="3F3F3F"/>
                </a:solidFill>
              </a:rPr>
              <a:t>или </a:t>
            </a:r>
            <a:r>
              <a:rPr lang="ru-RU" sz="4000" dirty="0" err="1" smtClean="0">
                <a:solidFill>
                  <a:srgbClr val="3F3F3F"/>
                </a:solidFill>
              </a:rPr>
              <a:t>for</a:t>
            </a:r>
            <a:r>
              <a:rPr lang="ru-RU" sz="4000" dirty="0" smtClean="0">
                <a:solidFill>
                  <a:srgbClr val="3F3F3F"/>
                </a:solidFill>
              </a:rPr>
              <a:t> </a:t>
            </a:r>
            <a:r>
              <a:rPr lang="ru-RU" sz="4000" dirty="0">
                <a:solidFill>
                  <a:srgbClr val="3F3F3F"/>
                </a:solidFill>
              </a:rPr>
              <a:t>и др</a:t>
            </a:r>
            <a:r>
              <a:rPr lang="ru-RU" sz="4000" dirty="0" smtClean="0">
                <a:solidFill>
                  <a:srgbClr val="3F3F3F"/>
                </a:solidFill>
              </a:rPr>
              <a:t>.</a:t>
            </a:r>
            <a:endParaRPr lang="ru-RU" sz="40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0217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164"/>
          <p:cNvSpPr txBox="1"/>
          <p:nvPr/>
        </p:nvSpPr>
        <p:spPr>
          <a:xfrm>
            <a:off x="2123761" y="1549399"/>
            <a:ext cx="18901173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 smtClean="0"/>
              <a:t>Что будет выведено в этом случае?</a:t>
            </a:r>
            <a:endParaRPr lang="ru-RU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1167279" y="4825200"/>
            <a:ext cx="19490050" cy="5084854"/>
            <a:chOff x="1077690" y="3714595"/>
            <a:chExt cx="19490050" cy="5084854"/>
          </a:xfrm>
        </p:grpSpPr>
        <p:sp>
          <p:nvSpPr>
            <p:cNvPr id="7" name="Shape 164"/>
            <p:cNvSpPr txBox="1"/>
            <p:nvPr/>
          </p:nvSpPr>
          <p:spPr>
            <a:xfrm>
              <a:off x="1666567" y="3714595"/>
              <a:ext cx="18901173" cy="50848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44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let </a:t>
              </a:r>
              <a:r>
                <a:rPr lang="en-US" sz="40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isExamPassed</a:t>
              </a:r>
              <a:r>
                <a:rPr lang="en-US" sz="40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40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false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  let </a:t>
              </a:r>
              <a:r>
                <a:rPr lang="en-US" sz="40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isGoodStudent</a:t>
              </a:r>
              <a:r>
                <a:rPr lang="en-US" sz="40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40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true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  if 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40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isGoodStudent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    let </a:t>
              </a:r>
              <a:r>
                <a:rPr lang="en-US" sz="40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isExamPassed</a:t>
              </a:r>
              <a:r>
                <a:rPr lang="en-US" sz="40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40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true</a:t>
              </a:r>
              <a:r>
                <a:rPr lang="en-US" sz="40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40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40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40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isExamPassed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 // ?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n-US" sz="40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40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40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40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isExamPassed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 // ?</a:t>
              </a:r>
              <a:endParaRPr lang="es-ES" sz="14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77690" y="3714595"/>
              <a:ext cx="588877" cy="50147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b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4</a:t>
              </a:r>
              <a:b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7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111375" y="3476506"/>
            <a:ext cx="524342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ru-RU" sz="4000" b="1" dirty="0">
                <a:solidFill>
                  <a:srgbClr val="3F3F3F"/>
                </a:solidFill>
              </a:rPr>
              <a:t>Область видимости</a:t>
            </a:r>
            <a:endParaRPr kumimoji="0" lang="ru-RU" sz="4000" b="0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498907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164"/>
          <p:cNvSpPr txBox="1"/>
          <p:nvPr/>
        </p:nvSpPr>
        <p:spPr>
          <a:xfrm>
            <a:off x="2036677" y="1549399"/>
            <a:ext cx="18901173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en-US" dirty="0" smtClean="0"/>
              <a:t>Let </a:t>
            </a:r>
            <a:r>
              <a:rPr lang="ru-RU" dirty="0" smtClean="0"/>
              <a:t>в цикле</a:t>
            </a:r>
            <a:endParaRPr lang="ru-RU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1225336" y="4680057"/>
            <a:ext cx="19490050" cy="6429645"/>
            <a:chOff x="1077690" y="3714595"/>
            <a:chExt cx="19490050" cy="6429645"/>
          </a:xfrm>
        </p:grpSpPr>
        <p:sp>
          <p:nvSpPr>
            <p:cNvPr id="7" name="Shape 164"/>
            <p:cNvSpPr txBox="1"/>
            <p:nvPr/>
          </p:nvSpPr>
          <p:spPr>
            <a:xfrm>
              <a:off x="1666567" y="3714595"/>
              <a:ext cx="18901173" cy="64296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ru-RU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ru-RU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выведет цифры от 0 до 9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 for 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40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let </a:t>
              </a:r>
              <a:r>
                <a:rPr lang="en-US" sz="40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40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40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0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  <a:r>
                <a:rPr lang="en-US" sz="40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40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40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10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  <a:r>
                <a:rPr lang="en-US" sz="40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40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++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){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40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setTimeout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(()</a:t>
              </a:r>
              <a:r>
                <a:rPr lang="en-US" sz="40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40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 console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4000" b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40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),</a:t>
              </a:r>
              <a:r>
                <a:rPr lang="en-US" sz="40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1000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n-US" sz="40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en-US" sz="4000" b="0" dirty="0">
                <a:solidFill>
                  <a:schemeClr val="accent1"/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ru-RU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выведет 10 раз цифру 10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 for 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4000" b="0" dirty="0" err="1">
                  <a:solidFill>
                    <a:schemeClr val="accent1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40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40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40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0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  <a:r>
                <a:rPr lang="en-US" sz="40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40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40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10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  <a:r>
                <a:rPr lang="en-US" sz="40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40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++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){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40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setTimeout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(()</a:t>
              </a:r>
              <a:r>
                <a:rPr lang="en-US" sz="40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40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40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40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),</a:t>
              </a:r>
              <a:r>
                <a:rPr lang="en-US" sz="40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1000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s-ES" sz="14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77690" y="3714595"/>
              <a:ext cx="588877" cy="64181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b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4</a:t>
              </a:r>
              <a:b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9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036677" y="3345560"/>
            <a:ext cx="14686713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ru-RU" sz="4000" dirty="0"/>
              <a:t>Для каждой итерации создаётся своя переменная. Сравним:</a:t>
            </a:r>
            <a:endParaRPr kumimoji="0" lang="ru-RU" sz="2800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600388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036677" y="1549399"/>
            <a:ext cx="18901173" cy="5411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1500" dirty="0" err="1"/>
              <a:t>Cинтаксис</a:t>
            </a:r>
            <a:r>
              <a:rPr lang="ru-RU" sz="11500" dirty="0"/>
              <a:t> функций </a:t>
            </a:r>
            <a:endParaRPr lang="ru-RU" sz="11500" dirty="0" smtClean="0"/>
          </a:p>
          <a:p>
            <a:pPr>
              <a:lnSpc>
                <a:spcPct val="100000"/>
              </a:lnSpc>
            </a:pPr>
            <a:r>
              <a:rPr lang="ru-RU" sz="11500" dirty="0" smtClean="0"/>
              <a:t>в </a:t>
            </a:r>
            <a:r>
              <a:rPr lang="ru-RU" sz="11500" dirty="0"/>
              <a:t>привязке к стандартам ES5 / ES6</a:t>
            </a:r>
            <a:endParaRPr sz="11500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463516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111375" y="1549399"/>
            <a:ext cx="18901173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en-US" dirty="0" smtClean="0"/>
              <a:t>C</a:t>
            </a:r>
            <a:r>
              <a:rPr lang="ru-RU" dirty="0" err="1" smtClean="0"/>
              <a:t>интаксис</a:t>
            </a:r>
            <a:r>
              <a:rPr lang="ru-RU" dirty="0" smtClean="0"/>
              <a:t> функций </a:t>
            </a:r>
            <a:r>
              <a:rPr lang="en-US" dirty="0" smtClean="0"/>
              <a:t>ES5 / ES6</a:t>
            </a:r>
            <a:endParaRPr lang="en-US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2111375" y="3130941"/>
            <a:ext cx="1321836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ru-RU" sz="4000" dirty="0">
                <a:solidFill>
                  <a:srgbClr val="3F3F3F"/>
                </a:solidFill>
              </a:rPr>
              <a:t>В ES5 функцию можно объявить следующим образом: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1028769" y="4250818"/>
            <a:ext cx="19693250" cy="5727915"/>
            <a:chOff x="1077690" y="3714595"/>
            <a:chExt cx="19693250" cy="5727915"/>
          </a:xfrm>
        </p:grpSpPr>
        <p:sp>
          <p:nvSpPr>
            <p:cNvPr id="7" name="Shape 164"/>
            <p:cNvSpPr txBox="1"/>
            <p:nvPr/>
          </p:nvSpPr>
          <p:spPr>
            <a:xfrm>
              <a:off x="1869767" y="3714595"/>
              <a:ext cx="18901173" cy="57279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ru-RU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ru-RU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объявление функции (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Function Declaration)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multiply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40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40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b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40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*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b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}</a:t>
              </a:r>
              <a:endParaRPr lang="en-US" sz="40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// </a:t>
              </a:r>
              <a:r>
                <a:rPr lang="ru-RU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функциональное выражение (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Function Expression)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 err="1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multiply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40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40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b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40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a </a:t>
              </a:r>
              <a:r>
                <a:rPr lang="en-US" sz="40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*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b;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}</a:t>
              </a:r>
              <a:endParaRPr lang="es-ES" sz="14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77690" y="3726073"/>
              <a:ext cx="792077" cy="5716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b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4</a:t>
              </a:r>
              <a:b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10191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13750986" y="10594525"/>
            <a:ext cx="3950273" cy="7789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7" name="Shape 164"/>
          <p:cNvSpPr txBox="1"/>
          <p:nvPr/>
        </p:nvSpPr>
        <p:spPr>
          <a:xfrm>
            <a:off x="2036677" y="1549399"/>
            <a:ext cx="18901173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sz="4000" dirty="0"/>
              <a:t>В ES6 появляются стрелочные функции:</a:t>
            </a:r>
            <a:endParaRPr lang="en-US" sz="4000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" name="Группа 5"/>
          <p:cNvGrpSpPr/>
          <p:nvPr/>
        </p:nvGrpSpPr>
        <p:grpSpPr>
          <a:xfrm>
            <a:off x="1028769" y="2816656"/>
            <a:ext cx="19699565" cy="6429645"/>
            <a:chOff x="1077690" y="3708855"/>
            <a:chExt cx="19699565" cy="6429645"/>
          </a:xfrm>
        </p:grpSpPr>
        <p:sp>
          <p:nvSpPr>
            <p:cNvPr id="7" name="Shape 164"/>
            <p:cNvSpPr txBox="1"/>
            <p:nvPr/>
          </p:nvSpPr>
          <p:spPr>
            <a:xfrm>
              <a:off x="1876082" y="3708855"/>
              <a:ext cx="18901173" cy="64296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ru-RU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ru-RU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примерный аналог объявления функции  выше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4000" b="0" dirty="0" err="1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multiply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(</a:t>
              </a:r>
              <a:r>
                <a:rPr lang="en-US" sz="40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40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b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</a:t>
              </a:r>
              <a:r>
                <a:rPr lang="en-US" sz="40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       </a:t>
              </a:r>
              <a:r>
                <a:rPr lang="en-US" sz="40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*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b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} </a:t>
              </a:r>
              <a:endParaRPr lang="en-US" sz="40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en-US" sz="40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// </a:t>
              </a:r>
              <a:r>
                <a:rPr lang="ru-RU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аналог предыдущей функции, 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ru-RU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ru-RU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но 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return </a:t>
              </a:r>
              <a:r>
                <a:rPr lang="ru-RU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опущен (т.к. подразумевается неявно):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4000" b="0" dirty="0" err="1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multiply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(</a:t>
              </a:r>
              <a:r>
                <a:rPr lang="en-US" sz="40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40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b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</a:t>
              </a:r>
              <a:r>
                <a:rPr lang="en-US" sz="40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*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b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ru-RU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ru-RU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можно добавить скобки для читабельности: (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a * b)</a:t>
              </a:r>
              <a:endParaRPr lang="es-ES" sz="14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77690" y="3720333"/>
              <a:ext cx="798392" cy="64181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b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4</a:t>
              </a:r>
              <a:b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9</a:t>
              </a:r>
              <a:endParaRPr lang="en-US" sz="4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36677" y="9927676"/>
            <a:ext cx="18482142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ru-RU" sz="4000" dirty="0"/>
              <a:t>Стрелочные функции позволяют использовать более короткий синтаксис при объявлении и кроме того, решают </a:t>
            </a:r>
            <a:r>
              <a:rPr lang="ru-RU" sz="4000" dirty="0" smtClean="0"/>
              <a:t>проблему</a:t>
            </a:r>
            <a:r>
              <a:rPr lang="en-US" sz="4000" dirty="0" smtClean="0"/>
              <a:t> </a:t>
            </a:r>
            <a:r>
              <a:rPr lang="ru-RU" sz="4000" dirty="0" smtClean="0">
                <a:hlinkClick r:id="rId3"/>
              </a:rPr>
              <a:t>потерянного </a:t>
            </a:r>
            <a:r>
              <a:rPr lang="en-US" sz="4000" dirty="0" smtClean="0">
                <a:hlinkClick r:id="rId3"/>
              </a:rPr>
              <a:t>this</a:t>
            </a:r>
            <a:r>
              <a:rPr lang="en-US" sz="4000" dirty="0" smtClean="0"/>
              <a:t>.</a:t>
            </a:r>
            <a:endParaRPr kumimoji="0" lang="ru-RU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36249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036677" y="1549399"/>
            <a:ext cx="18901173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 smtClean="0"/>
              <a:t>E</a:t>
            </a:r>
            <a:r>
              <a:rPr lang="en-US" dirty="0" smtClean="0"/>
              <a:t>S</a:t>
            </a:r>
            <a:r>
              <a:rPr lang="ru-RU" dirty="0" smtClean="0"/>
              <a:t>6: значения параметров</a:t>
            </a:r>
            <a:br>
              <a:rPr lang="ru-RU" dirty="0" smtClean="0"/>
            </a:br>
            <a:r>
              <a:rPr lang="ru-RU" dirty="0" smtClean="0"/>
              <a:t>по умолчанию</a:t>
            </a:r>
            <a:endParaRPr lang="ru-RU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" name="Группа 5"/>
          <p:cNvGrpSpPr/>
          <p:nvPr/>
        </p:nvGrpSpPr>
        <p:grpSpPr>
          <a:xfrm>
            <a:off x="1175073" y="4090502"/>
            <a:ext cx="19490050" cy="6429645"/>
            <a:chOff x="1077690" y="5253478"/>
            <a:chExt cx="19490050" cy="6429645"/>
          </a:xfrm>
        </p:grpSpPr>
        <p:sp>
          <p:nvSpPr>
            <p:cNvPr id="7" name="Shape 164"/>
            <p:cNvSpPr txBox="1"/>
            <p:nvPr/>
          </p:nvSpPr>
          <p:spPr>
            <a:xfrm>
              <a:off x="1666567" y="5253478"/>
              <a:ext cx="18901173" cy="64296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 err="1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getTitle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(</a:t>
              </a:r>
              <a:r>
                <a:rPr lang="en-US" sz="40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title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</a:t>
              </a:r>
              <a:r>
                <a:rPr lang="ru-RU" sz="40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Безымянный'</a:t>
              </a:r>
              <a:r>
                <a:rPr lang="ru-RU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</a:t>
              </a:r>
              <a:r>
                <a:rPr lang="ru-RU" sz="40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=&gt;</a:t>
              </a:r>
              <a:r>
                <a:rPr lang="ru-RU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 // 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ES6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	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// …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	   </a:t>
              </a:r>
              <a:r>
                <a:rPr lang="en-US" sz="40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40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40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title</a:t>
              </a: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}</a:t>
              </a:r>
              <a:endParaRPr lang="en-US" sz="40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en-US" sz="40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 err="1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getTitle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(</a:t>
              </a:r>
              <a:r>
                <a:rPr lang="en-US" sz="40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title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 // ES5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	</a:t>
              </a: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title</a:t>
              </a: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title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|| </a:t>
              </a:r>
              <a:r>
                <a:rPr lang="en-US" sz="40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</a:t>
              </a:r>
              <a:r>
                <a:rPr lang="ru-RU" sz="40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Безымянный'</a:t>
              </a:r>
              <a:r>
                <a:rPr lang="ru-RU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	</a:t>
              </a: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40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40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title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}</a:t>
              </a:r>
              <a:endParaRPr lang="es-ES" sz="14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77690" y="5253478"/>
              <a:ext cx="588877" cy="64181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b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4</a:t>
              </a:r>
              <a:b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9</a:t>
              </a:r>
              <a:endParaRPr lang="en-US" sz="4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29218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2844800" y="9110133"/>
            <a:ext cx="2844800" cy="7789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7" name="Прямоугольник 1"/>
          <p:cNvSpPr txBox="1"/>
          <p:nvPr/>
        </p:nvSpPr>
        <p:spPr>
          <a:xfrm>
            <a:off x="2004019" y="3418664"/>
            <a:ext cx="16414609" cy="776212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977900" indent="-977900" algn="l">
              <a:lnSpc>
                <a:spcPct val="80000"/>
              </a:lnSpc>
              <a:spcBef>
                <a:spcPts val="4200"/>
              </a:spcBef>
              <a:buClr>
                <a:srgbClr val="A64798"/>
              </a:buClr>
              <a:buSzPct val="100000"/>
              <a:buAutoNum type="arabicPeriod"/>
              <a:defRPr sz="56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dirty="0">
                <a:hlinkClick r:id="rId2" action="ppaction://hlinksldjump"/>
              </a:rPr>
              <a:t>Редакции и стандарты: основные изменения в версиях ES5-ES9</a:t>
            </a:r>
            <a:endParaRPr dirty="0" smtClean="0"/>
          </a:p>
          <a:p>
            <a:pPr marL="977900" indent="-977900" algn="l">
              <a:lnSpc>
                <a:spcPct val="80000"/>
              </a:lnSpc>
              <a:spcBef>
                <a:spcPts val="4200"/>
              </a:spcBef>
              <a:buClr>
                <a:srgbClr val="A64798"/>
              </a:buClr>
              <a:buSzPct val="100000"/>
              <a:buAutoNum type="arabicPeriod"/>
              <a:defRPr sz="56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s-ES" dirty="0">
                <a:hlinkClick r:id="rId3" action="ppaction://hlinksldjump"/>
              </a:rPr>
              <a:t>ES5: var, ES6: let, const</a:t>
            </a:r>
            <a:endParaRPr dirty="0" smtClean="0"/>
          </a:p>
          <a:p>
            <a:pPr marL="977900" indent="-977900" algn="l">
              <a:lnSpc>
                <a:spcPct val="80000"/>
              </a:lnSpc>
              <a:spcBef>
                <a:spcPts val="4200"/>
              </a:spcBef>
              <a:buClr>
                <a:srgbClr val="A64798"/>
              </a:buClr>
              <a:buSzPct val="100000"/>
              <a:buAutoNum type="arabicPeriod"/>
              <a:defRPr sz="56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dirty="0" err="1">
                <a:hlinkClick r:id="rId4" action="ppaction://hlinksldjump"/>
              </a:rPr>
              <a:t>Cинтаксис</a:t>
            </a:r>
            <a:r>
              <a:rPr lang="ru-RU" dirty="0">
                <a:hlinkClick r:id="rId4" action="ppaction://hlinksldjump"/>
              </a:rPr>
              <a:t> функций в привязке </a:t>
            </a:r>
            <a:r>
              <a:rPr lang="ru-RU" dirty="0" smtClean="0">
                <a:hlinkClick r:id="rId4" action="ppaction://hlinksldjump"/>
              </a:rPr>
              <a:t>к </a:t>
            </a:r>
            <a:r>
              <a:rPr lang="ru-RU" dirty="0">
                <a:hlinkClick r:id="rId4" action="ppaction://hlinksldjump"/>
              </a:rPr>
              <a:t>стандартам ES5 / </a:t>
            </a:r>
            <a:r>
              <a:rPr lang="ru-RU" dirty="0" smtClean="0">
                <a:hlinkClick r:id="rId4" action="ppaction://hlinksldjump"/>
              </a:rPr>
              <a:t>ES6</a:t>
            </a:r>
            <a:endParaRPr lang="ru-RU" dirty="0" smtClean="0"/>
          </a:p>
          <a:p>
            <a:pPr marL="977900" indent="-977900" algn="l">
              <a:lnSpc>
                <a:spcPct val="80000"/>
              </a:lnSpc>
              <a:spcBef>
                <a:spcPts val="4200"/>
              </a:spcBef>
              <a:buClr>
                <a:srgbClr val="A64798"/>
              </a:buClr>
              <a:buSzPct val="100000"/>
              <a:buAutoNum type="arabicPeriod"/>
              <a:defRPr sz="56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dirty="0" smtClean="0">
                <a:hlinkClick r:id="rId5" action="ppaction://hlinksldjump"/>
              </a:rPr>
              <a:t>Перебор итерируемых объектов с помощью </a:t>
            </a:r>
            <a:r>
              <a:rPr lang="ru-RU" dirty="0" err="1" smtClean="0">
                <a:hlinkClick r:id="rId5" action="ppaction://hlinksldjump"/>
              </a:rPr>
              <a:t>for</a:t>
            </a:r>
            <a:r>
              <a:rPr lang="ru-RU" dirty="0" smtClean="0">
                <a:hlinkClick r:id="rId5" action="ppaction://hlinksldjump"/>
              </a:rPr>
              <a:t> … </a:t>
            </a:r>
            <a:r>
              <a:rPr lang="ru-RU" dirty="0" err="1" smtClean="0">
                <a:hlinkClick r:id="rId5" action="ppaction://hlinksldjump"/>
              </a:rPr>
              <a:t>of</a:t>
            </a:r>
            <a:r>
              <a:rPr lang="ru-RU" dirty="0" smtClean="0">
                <a:hlinkClick r:id="rId5" action="ppaction://hlinksldjump"/>
              </a:rPr>
              <a:t> (ES6)</a:t>
            </a:r>
            <a:endParaRPr lang="ru-RU" dirty="0" smtClean="0"/>
          </a:p>
          <a:p>
            <a:pPr marL="977900" indent="-977900" algn="l">
              <a:lnSpc>
                <a:spcPct val="80000"/>
              </a:lnSpc>
              <a:spcBef>
                <a:spcPts val="4200"/>
              </a:spcBef>
              <a:buClr>
                <a:srgbClr val="A64798"/>
              </a:buClr>
              <a:buSzPct val="100000"/>
              <a:buAutoNum type="arabicPeriod"/>
              <a:defRPr sz="56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dirty="0">
                <a:hlinkClick r:id="rId6" action="ppaction://hlinksldjump"/>
              </a:rPr>
              <a:t>ES6: </a:t>
            </a:r>
            <a:r>
              <a:rPr lang="ru-RU" dirty="0">
                <a:hlinkClick r:id="rId6" action="ppaction://hlinksldjump"/>
              </a:rPr>
              <a:t>тегированные шаблонные строки</a:t>
            </a:r>
            <a:endParaRPr dirty="0"/>
          </a:p>
        </p:txBody>
      </p:sp>
      <p:sp>
        <p:nvSpPr>
          <p:cNvPr id="12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9" name="Shape 164"/>
          <p:cNvSpPr txBox="1"/>
          <p:nvPr/>
        </p:nvSpPr>
        <p:spPr>
          <a:xfrm>
            <a:off x="2036677" y="2047790"/>
            <a:ext cx="15929372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План занятия</a:t>
            </a:r>
            <a:endParaRPr dirty="0"/>
          </a:p>
        </p:txBody>
      </p:sp>
      <p:pic>
        <p:nvPicPr>
          <p:cNvPr id="130" name="pasted-image.pdf" descr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036677" y="1549399"/>
            <a:ext cx="18901173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en-US" dirty="0" smtClean="0"/>
              <a:t>ES6: </a:t>
            </a:r>
            <a:r>
              <a:rPr lang="ru-RU" dirty="0" smtClean="0"/>
              <a:t>деструктуризация в параметрах</a:t>
            </a:r>
            <a:endParaRPr lang="ru-RU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" name="Группа 5"/>
          <p:cNvGrpSpPr/>
          <p:nvPr/>
        </p:nvGrpSpPr>
        <p:grpSpPr>
          <a:xfrm>
            <a:off x="903049" y="4715241"/>
            <a:ext cx="19893880" cy="8534837"/>
            <a:chOff x="673860" y="5032761"/>
            <a:chExt cx="19893880" cy="8534837"/>
          </a:xfrm>
        </p:grpSpPr>
        <p:sp>
          <p:nvSpPr>
            <p:cNvPr id="7" name="Shape 164"/>
            <p:cNvSpPr txBox="1"/>
            <p:nvPr/>
          </p:nvSpPr>
          <p:spPr>
            <a:xfrm>
              <a:off x="1666567" y="5032761"/>
              <a:ext cx="18901173" cy="85348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/*</a:t>
              </a:r>
              <a:endParaRPr lang="en-US" sz="40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event 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= {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	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target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{...},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	  </a:t>
              </a: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type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'...',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	   ...</a:t>
              </a:r>
              <a:endParaRPr lang="en-US" sz="40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}</a:t>
              </a:r>
              <a:endParaRPr lang="en-US" sz="40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*/</a:t>
              </a:r>
              <a:endParaRPr lang="en-US" sz="40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 err="1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onClick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({ </a:t>
              </a:r>
              <a:r>
                <a:rPr lang="en-US" sz="40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target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40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type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}) </a:t>
              </a:r>
              <a:r>
                <a:rPr lang="en-US" sz="40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4000" b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40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target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40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type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endParaRPr lang="en-US" sz="40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 err="1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onClick2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40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40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event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 // ES5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	 </a:t>
              </a:r>
              <a:r>
                <a:rPr lang="en-US" sz="40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40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40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event</a:t>
              </a:r>
              <a:r>
                <a:rPr lang="en-US" sz="40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40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target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40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event</a:t>
              </a:r>
              <a:r>
                <a:rPr lang="en-US" sz="40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40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type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}</a:t>
              </a:r>
              <a:endParaRPr lang="es-ES" sz="14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3860" y="5032761"/>
              <a:ext cx="992707" cy="85233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b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4</a:t>
              </a:r>
              <a:b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9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10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11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12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11375" y="3011130"/>
            <a:ext cx="18613948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ru-RU" sz="4000" dirty="0">
                <a:solidFill>
                  <a:srgbClr val="3F3F3F"/>
                </a:solidFill>
              </a:rPr>
              <a:t>Пользователь кликает на какой-то элемент и функции-обработчику событий </a:t>
            </a:r>
            <a:r>
              <a:rPr lang="ru-RU" sz="4000" dirty="0" err="1">
                <a:solidFill>
                  <a:srgbClr val="3F3F3F"/>
                </a:solidFill>
              </a:rPr>
              <a:t>onClick</a:t>
            </a:r>
            <a:r>
              <a:rPr lang="ru-RU" sz="4000" dirty="0">
                <a:solidFill>
                  <a:srgbClr val="3F3F3F"/>
                </a:solidFill>
              </a:rPr>
              <a:t> приходит объект </a:t>
            </a:r>
            <a:r>
              <a:rPr lang="ru-RU" sz="4000" dirty="0" err="1">
                <a:solidFill>
                  <a:srgbClr val="3F3F3F"/>
                </a:solidFill>
              </a:rPr>
              <a:t>event</a:t>
            </a:r>
            <a:r>
              <a:rPr lang="ru-RU" sz="4000" dirty="0">
                <a:solidFill>
                  <a:srgbClr val="3F3F3F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148651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111375" y="1549399"/>
            <a:ext cx="18901173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 smtClean="0"/>
              <a:t>E</a:t>
            </a:r>
            <a:r>
              <a:rPr lang="en-US" dirty="0" smtClean="0"/>
              <a:t>S</a:t>
            </a:r>
            <a:r>
              <a:rPr lang="ru-RU" dirty="0" smtClean="0"/>
              <a:t>6: получение массива аргументов при помощи оператора </a:t>
            </a:r>
            <a:r>
              <a:rPr lang="ru-RU" dirty="0" err="1" smtClean="0"/>
              <a:t>spread</a:t>
            </a:r>
            <a:r>
              <a:rPr lang="ru-RU" dirty="0" smtClean="0"/>
              <a:t> (…</a:t>
            </a:r>
            <a:r>
              <a:rPr lang="ru-RU" dirty="0" err="1" smtClean="0"/>
              <a:t>rest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" name="Группа 5"/>
          <p:cNvGrpSpPr/>
          <p:nvPr/>
        </p:nvGrpSpPr>
        <p:grpSpPr>
          <a:xfrm>
            <a:off x="1118668" y="4836605"/>
            <a:ext cx="19893880" cy="2920992"/>
            <a:chOff x="673860" y="6735437"/>
            <a:chExt cx="19893880" cy="2920992"/>
          </a:xfrm>
        </p:grpSpPr>
        <p:sp>
          <p:nvSpPr>
            <p:cNvPr id="7" name="Shape 164"/>
            <p:cNvSpPr txBox="1"/>
            <p:nvPr/>
          </p:nvSpPr>
          <p:spPr>
            <a:xfrm>
              <a:off x="1666567" y="6735437"/>
              <a:ext cx="18901173" cy="29209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4000" b="0" dirty="0" err="1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multiply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(</a:t>
              </a:r>
              <a:r>
                <a:rPr lang="en-US" sz="40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multiplier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...</a:t>
              </a:r>
              <a:r>
                <a:rPr lang="en-US" sz="40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args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</a:t>
              </a:r>
              <a:r>
                <a:rPr lang="en-US" sz="40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args</a:t>
              </a:r>
              <a:r>
                <a:rPr lang="en-US" sz="40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40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map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	 </a:t>
              </a:r>
              <a:r>
                <a:rPr lang="en-US" sz="40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element</a:t>
              </a: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 smtClean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multiplier</a:t>
              </a: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 smtClean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*</a:t>
              </a: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element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40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40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40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multiply</a:t>
              </a:r>
              <a:r>
                <a:rPr lang="en-US" sz="40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4000" b="0" dirty="0" smtClean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40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1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40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40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3</a:t>
              </a:r>
              <a:r>
                <a:rPr lang="en-US" sz="40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)); // [2, 4, 6]</a:t>
              </a:r>
              <a:endParaRPr lang="es-ES" sz="14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3860" y="6735437"/>
              <a:ext cx="992707" cy="29095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b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40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4</a:t>
              </a:r>
              <a:endParaRPr lang="en-US" sz="4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036677" y="8141169"/>
            <a:ext cx="3781484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ES5: arguments</a:t>
            </a:r>
            <a:endParaRPr kumimoji="0" lang="ru-RU" sz="40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044010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111375" y="1549399"/>
            <a:ext cx="18901173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 smtClean="0"/>
              <a:t>Отличие стрелочных функций</a:t>
            </a:r>
            <a:br>
              <a:rPr lang="ru-RU" dirty="0" smtClean="0"/>
            </a:br>
            <a:r>
              <a:rPr lang="ru-RU" dirty="0" smtClean="0"/>
              <a:t>от классических</a:t>
            </a:r>
            <a:endParaRPr lang="ru-RU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" name="Группа 5"/>
          <p:cNvGrpSpPr/>
          <p:nvPr/>
        </p:nvGrpSpPr>
        <p:grpSpPr>
          <a:xfrm>
            <a:off x="1118668" y="5695935"/>
            <a:ext cx="19893880" cy="7681590"/>
            <a:chOff x="673860" y="6709052"/>
            <a:chExt cx="19893880" cy="7681590"/>
          </a:xfrm>
        </p:grpSpPr>
        <p:sp>
          <p:nvSpPr>
            <p:cNvPr id="7" name="Shape 164"/>
            <p:cNvSpPr txBox="1"/>
            <p:nvPr/>
          </p:nvSpPr>
          <p:spPr>
            <a:xfrm>
              <a:off x="1666567" y="6735437"/>
              <a:ext cx="18901173" cy="76288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600" b="0" dirty="0" err="1">
                  <a:solidFill>
                    <a:schemeClr val="accent1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group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= {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groupNumber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36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1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 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6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students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[</a:t>
              </a:r>
              <a:r>
                <a:rPr lang="en-US" sz="36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</a:t>
              </a:r>
              <a:r>
                <a:rPr lang="ru-RU" sz="36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Иванов'</a:t>
              </a:r>
              <a:r>
                <a:rPr lang="ru-RU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ru-RU" sz="36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'Петров'</a:t>
              </a:r>
              <a:r>
                <a:rPr lang="ru-RU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ru-RU" sz="36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'Сидоров'</a:t>
              </a:r>
              <a:r>
                <a:rPr lang="ru-RU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],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6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showList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36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 {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	 </a:t>
              </a:r>
              <a:r>
                <a:rPr lang="en-US" sz="3600" b="0" dirty="0" err="1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36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6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students</a:t>
              </a:r>
              <a:r>
                <a:rPr lang="en-US" sz="36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6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forEach</a:t>
              </a: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6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student</a:t>
              </a: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	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6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6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		  </a:t>
              </a:r>
              <a:r>
                <a:rPr lang="en-US" sz="3600" b="0" dirty="0" smtClean="0">
                  <a:solidFill>
                    <a:srgbClr val="92D050"/>
                  </a:solidFill>
                  <a:latin typeface="Consolas" panose="020B0609020204030204" pitchFamily="49" charset="0"/>
                </a:rPr>
                <a:t>'</a:t>
              </a:r>
              <a:r>
                <a:rPr lang="ru-RU" sz="36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Группа: '</a:t>
              </a:r>
              <a:r>
                <a:rPr lang="ru-RU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ru-RU" sz="36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+</a:t>
              </a:r>
              <a:r>
                <a:rPr lang="ru-RU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 err="1">
                  <a:solidFill>
                    <a:schemeClr val="accent1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36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6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groupNumber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+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		  </a:t>
              </a:r>
              <a:r>
                <a:rPr lang="en-US" sz="3600" b="0" dirty="0" smtClean="0">
                  <a:solidFill>
                    <a:srgbClr val="92D050"/>
                  </a:solidFill>
                  <a:latin typeface="Consolas" panose="020B0609020204030204" pitchFamily="49" charset="0"/>
                </a:rPr>
                <a:t>', </a:t>
              </a:r>
              <a:r>
                <a:rPr lang="en-US" sz="36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+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student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	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sz="36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	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  <a:endParaRPr lang="en-US" sz="36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n-US" sz="36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s-ES" sz="1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3860" y="6709052"/>
              <a:ext cx="992707" cy="76815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b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9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10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11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12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11375" y="4100891"/>
            <a:ext cx="15925835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ru-RU" sz="4000" dirty="0">
                <a:solidFill>
                  <a:srgbClr val="3F3F3F"/>
                </a:solidFill>
              </a:rPr>
              <a:t>Стрелочные функции не имеют своего </a:t>
            </a:r>
            <a:r>
              <a:rPr lang="ru-RU" sz="4000" dirty="0" err="1">
                <a:solidFill>
                  <a:srgbClr val="3F3F3F"/>
                </a:solidFill>
              </a:rPr>
              <a:t>this</a:t>
            </a:r>
            <a:r>
              <a:rPr lang="ru-RU" sz="4000" dirty="0">
                <a:solidFill>
                  <a:srgbClr val="3F3F3F"/>
                </a:solidFill>
              </a:rPr>
              <a:t> и </a:t>
            </a:r>
            <a:r>
              <a:rPr lang="ru-RU" sz="4000" dirty="0" err="1">
                <a:solidFill>
                  <a:srgbClr val="3F3F3F"/>
                </a:solidFill>
              </a:rPr>
              <a:t>arguments</a:t>
            </a:r>
            <a:r>
              <a:rPr lang="ru-RU" sz="4000" dirty="0">
                <a:solidFill>
                  <a:srgbClr val="3F3F3F"/>
                </a:solidFill>
              </a:rPr>
              <a:t> (получают</a:t>
            </a:r>
            <a:br>
              <a:rPr lang="ru-RU" sz="4000" dirty="0">
                <a:solidFill>
                  <a:srgbClr val="3F3F3F"/>
                </a:solidFill>
              </a:rPr>
            </a:br>
            <a:r>
              <a:rPr lang="ru-RU" sz="4000" dirty="0">
                <a:solidFill>
                  <a:srgbClr val="3F3F3F"/>
                </a:solidFill>
              </a:rPr>
              <a:t>из окружающего контекста)</a:t>
            </a:r>
          </a:p>
        </p:txBody>
      </p:sp>
    </p:spTree>
    <p:extLst>
      <p:ext uri="{BB962C8B-B14F-4D97-AF65-F5344CB8AC3E}">
        <p14:creationId xmlns:p14="http://schemas.microsoft.com/office/powerpoint/2010/main" val="21371864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111375" y="1551721"/>
            <a:ext cx="18901173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en-US" dirty="0" smtClean="0"/>
              <a:t>ES6: </a:t>
            </a:r>
            <a:r>
              <a:rPr lang="ru-RU" dirty="0" smtClean="0"/>
              <a:t>тегированные шаблонные строки</a:t>
            </a:r>
            <a:endParaRPr lang="ru-RU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" name="Группа 5"/>
          <p:cNvGrpSpPr/>
          <p:nvPr/>
        </p:nvGrpSpPr>
        <p:grpSpPr>
          <a:xfrm>
            <a:off x="1118668" y="4229075"/>
            <a:ext cx="19893880" cy="2628925"/>
            <a:chOff x="673860" y="6735437"/>
            <a:chExt cx="19893880" cy="2628925"/>
          </a:xfrm>
        </p:grpSpPr>
        <p:sp>
          <p:nvSpPr>
            <p:cNvPr id="7" name="Shape 164"/>
            <p:cNvSpPr txBox="1"/>
            <p:nvPr/>
          </p:nvSpPr>
          <p:spPr>
            <a:xfrm>
              <a:off x="1666567" y="6735437"/>
              <a:ext cx="18901173" cy="26289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600" b="0" dirty="0" err="1">
                  <a:solidFill>
                    <a:schemeClr val="accent1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5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600" b="0" dirty="0" err="1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b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10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 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6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6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6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</a:t>
              </a:r>
              <a:r>
                <a:rPr lang="ru-RU" sz="36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Сумма: ' </a:t>
              </a:r>
              <a:r>
                <a:rPr lang="ru-RU" sz="36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+</a:t>
              </a:r>
              <a:r>
                <a:rPr lang="ru-RU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(</a:t>
              </a:r>
              <a:r>
                <a:rPr lang="en-US" sz="36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+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b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</a:t>
              </a:r>
              <a:r>
                <a:rPr lang="en-US" sz="36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+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', </a:t>
              </a:r>
              <a:r>
                <a:rPr lang="ru-RU" sz="36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разность: ' </a:t>
              </a:r>
              <a:r>
                <a:rPr lang="ru-RU" sz="36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+</a:t>
              </a:r>
              <a:r>
                <a:rPr lang="ru-RU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(</a:t>
              </a:r>
              <a:r>
                <a:rPr lang="en-US" sz="36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-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b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)); //ES5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6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6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6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(`</a:t>
              </a:r>
              <a:r>
                <a:rPr lang="ru-RU" sz="36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Сумма: </a:t>
              </a:r>
              <a:r>
                <a:rPr lang="ru-RU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${</a:t>
              </a:r>
              <a:r>
                <a:rPr lang="en-US" sz="36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+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b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r>
                <a:rPr lang="en-US" sz="36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, </a:t>
              </a:r>
              <a:r>
                <a:rPr lang="ru-RU" sz="36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разность: </a:t>
              </a:r>
              <a:r>
                <a:rPr lang="ru-RU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${</a:t>
              </a:r>
              <a:r>
                <a:rPr lang="en-US" sz="36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-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b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}`); //ES6</a:t>
              </a:r>
              <a:endParaRPr lang="es-ES" sz="1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3860" y="6735437"/>
              <a:ext cx="992707" cy="26289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b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4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11375" y="3131529"/>
            <a:ext cx="1403108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ru-RU" sz="4000" dirty="0" smtClean="0">
                <a:solidFill>
                  <a:srgbClr val="3F3F3F"/>
                </a:solidFill>
              </a:rPr>
              <a:t>Для начала вспомним что такое шаблонные строки (ES6):</a:t>
            </a:r>
            <a:endParaRPr lang="ru-RU" sz="2800" dirty="0">
              <a:solidFill>
                <a:srgbClr val="3F3F3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11375" y="7325892"/>
            <a:ext cx="18463581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ru-RU" sz="4000" dirty="0">
                <a:solidFill>
                  <a:srgbClr val="3F3F3F"/>
                </a:solidFill>
              </a:rPr>
              <a:t>Помимо того, что это легче читается, уходит путаница с приведением типов с оператором «+».</a:t>
            </a:r>
            <a:endParaRPr lang="ru-RU" sz="18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1903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111375" y="1549399"/>
            <a:ext cx="18901173" cy="5411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1500" dirty="0"/>
              <a:t>Перебор итерируемых объектов с </a:t>
            </a:r>
            <a:r>
              <a:rPr lang="ru-RU" sz="11500" dirty="0" smtClean="0"/>
              <a:t>помощью</a:t>
            </a:r>
          </a:p>
          <a:p>
            <a:pPr>
              <a:lnSpc>
                <a:spcPct val="100000"/>
              </a:lnSpc>
            </a:pPr>
            <a:r>
              <a:rPr lang="ru-RU" sz="11500" dirty="0" err="1" smtClean="0"/>
              <a:t>for</a:t>
            </a:r>
            <a:r>
              <a:rPr lang="ru-RU" sz="11500" dirty="0" smtClean="0"/>
              <a:t> </a:t>
            </a:r>
            <a:r>
              <a:rPr lang="ru-RU" sz="11500" dirty="0"/>
              <a:t>… </a:t>
            </a:r>
            <a:r>
              <a:rPr lang="ru-RU" sz="11500" dirty="0" err="1" smtClean="0"/>
              <a:t>of</a:t>
            </a:r>
            <a:r>
              <a:rPr lang="ru-RU" sz="11500" dirty="0" smtClean="0"/>
              <a:t> </a:t>
            </a:r>
            <a:r>
              <a:rPr lang="ru-RU" sz="11500" dirty="0"/>
              <a:t>(ES6)</a:t>
            </a:r>
            <a:endParaRPr sz="11500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033244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111375" y="1549399"/>
            <a:ext cx="18901173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 smtClean="0"/>
              <a:t>E</a:t>
            </a:r>
            <a:r>
              <a:rPr lang="en-US" dirty="0" smtClean="0"/>
              <a:t>S</a:t>
            </a:r>
            <a:r>
              <a:rPr lang="ru-RU" dirty="0" smtClean="0"/>
              <a:t>6: перебор итерируемых объектов</a:t>
            </a:r>
            <a:br>
              <a:rPr lang="ru-RU" dirty="0" smtClean="0"/>
            </a:br>
            <a:r>
              <a:rPr lang="ru-RU" dirty="0" smtClean="0"/>
              <a:t>с помощью </a:t>
            </a:r>
            <a:r>
              <a:rPr lang="ru-RU" dirty="0" err="1" smtClean="0"/>
              <a:t>for</a:t>
            </a:r>
            <a:r>
              <a:rPr lang="ru-RU" dirty="0" smtClean="0"/>
              <a:t> … </a:t>
            </a:r>
            <a:r>
              <a:rPr lang="ru-RU" dirty="0" err="1" smtClean="0"/>
              <a:t>of</a:t>
            </a:r>
            <a:endParaRPr lang="ru-RU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2111375" y="3948123"/>
            <a:ext cx="444192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ru-RU" sz="4000" dirty="0">
                <a:solidFill>
                  <a:srgbClr val="3F3F3F"/>
                </a:solidFill>
              </a:rPr>
              <a:t>(На двух слайдах)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11375" y="4837461"/>
            <a:ext cx="17071130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ru-RU" sz="4000" dirty="0">
                <a:solidFill>
                  <a:srgbClr val="3F3F3F"/>
                </a:solidFill>
              </a:rPr>
              <a:t>ES6 добавлены “итерируемые” (</a:t>
            </a:r>
            <a:r>
              <a:rPr lang="ru-RU" sz="4000" dirty="0" err="1">
                <a:solidFill>
                  <a:srgbClr val="3F3F3F"/>
                </a:solidFill>
              </a:rPr>
              <a:t>iterable</a:t>
            </a:r>
            <a:r>
              <a:rPr lang="ru-RU" sz="4000" dirty="0">
                <a:solidFill>
                  <a:srgbClr val="3F3F3F"/>
                </a:solidFill>
              </a:rPr>
              <a:t>), чье содержимое можно перебрать в цикле (массивы, строки, </a:t>
            </a:r>
            <a:r>
              <a:rPr lang="ru-RU" sz="4000" dirty="0" err="1">
                <a:solidFill>
                  <a:srgbClr val="3F3F3F"/>
                </a:solidFill>
              </a:rPr>
              <a:t>Map</a:t>
            </a:r>
            <a:r>
              <a:rPr lang="ru-RU" sz="4000" dirty="0">
                <a:solidFill>
                  <a:srgbClr val="3F3F3F"/>
                </a:solidFill>
              </a:rPr>
              <a:t>, </a:t>
            </a:r>
            <a:r>
              <a:rPr lang="ru-RU" sz="4000" dirty="0" err="1">
                <a:solidFill>
                  <a:srgbClr val="3F3F3F"/>
                </a:solidFill>
              </a:rPr>
              <a:t>Set</a:t>
            </a:r>
            <a:r>
              <a:rPr lang="ru-RU" sz="4000" dirty="0">
                <a:solidFill>
                  <a:srgbClr val="3F3F3F"/>
                </a:solidFill>
              </a:rPr>
              <a:t>, DOM-коллекции…)</a:t>
            </a:r>
          </a:p>
        </p:txBody>
      </p:sp>
      <p:grpSp>
        <p:nvGrpSpPr>
          <p:cNvPr id="7" name="Группа 6"/>
          <p:cNvGrpSpPr/>
          <p:nvPr/>
        </p:nvGrpSpPr>
        <p:grpSpPr>
          <a:xfrm>
            <a:off x="1068321" y="6442073"/>
            <a:ext cx="19758629" cy="7050008"/>
            <a:chOff x="702834" y="6735435"/>
            <a:chExt cx="19758629" cy="7050008"/>
          </a:xfrm>
        </p:grpSpPr>
        <p:sp>
          <p:nvSpPr>
            <p:cNvPr id="8" name="Shape 164"/>
            <p:cNvSpPr txBox="1"/>
            <p:nvPr/>
          </p:nvSpPr>
          <p:spPr>
            <a:xfrm>
              <a:off x="1695541" y="6735436"/>
              <a:ext cx="18765922" cy="70500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6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let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numbersAr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[</a:t>
              </a:r>
              <a:r>
                <a:rPr lang="en-US" sz="3600" b="0" dirty="0">
                  <a:solidFill>
                    <a:srgbClr val="C00000"/>
                  </a:solidFill>
                  <a:latin typeface="Consolas" panose="020B0609020204030204" pitchFamily="49" charset="0"/>
                </a:rPr>
                <a:t>10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3600" b="0" dirty="0">
                  <a:solidFill>
                    <a:srgbClr val="C00000"/>
                  </a:solidFill>
                  <a:latin typeface="Consolas" panose="020B0609020204030204" pitchFamily="49" charset="0"/>
                </a:rPr>
                <a:t>20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3600" b="0" dirty="0">
                  <a:solidFill>
                    <a:srgbClr val="C00000"/>
                  </a:solidFill>
                  <a:latin typeface="Consolas" panose="020B0609020204030204" pitchFamily="49" charset="0"/>
                </a:rPr>
                <a:t>30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];</a:t>
              </a:r>
            </a:p>
            <a:p>
              <a:pPr fontAlgn="base">
                <a:lnSpc>
                  <a:spcPct val="114000"/>
                </a:lnSpc>
              </a:pPr>
              <a:endParaRPr lang="en-US" sz="36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3600" b="0" dirty="0" err="1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() </a:t>
              </a:r>
              <a:r>
                <a:rPr lang="en-US" sz="36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 //ES6: </a:t>
              </a:r>
              <a:r>
                <a:rPr lang="ru-RU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выведет построчно 20, 40, 60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	 </a:t>
              </a:r>
              <a:r>
                <a:rPr lang="en-US" sz="36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6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let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value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of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numbersAr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	    </a:t>
              </a:r>
              <a:r>
                <a:rPr lang="en-US" sz="36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6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6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iterable</a:t>
              </a: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*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rgbClr val="C00000"/>
                  </a:solidFill>
                  <a:latin typeface="Consolas" panose="020B0609020204030204" pitchFamily="49" charset="0"/>
                </a:rPr>
                <a:t>2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	 }</a:t>
              </a:r>
              <a:endParaRPr lang="en-US" sz="36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n-US" sz="36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en-US" sz="36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36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6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let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char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of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</a:t>
              </a:r>
              <a:r>
                <a:rPr lang="ru-RU" sz="36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лекция'</a:t>
              </a:r>
              <a:r>
                <a:rPr lang="ru-RU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6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6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6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char</a:t>
              </a:r>
              <a:r>
                <a:rPr lang="en-US" sz="36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6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toUpperCase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()); // </a:t>
              </a:r>
              <a:r>
                <a:rPr lang="ru-RU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выведет Л, Е, К, Ц, И, Я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s-ES" sz="1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2834" y="6735435"/>
              <a:ext cx="992707" cy="70500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b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9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10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41767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2036677" y="1931321"/>
            <a:ext cx="3754233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ru-RU" sz="4000" dirty="0" smtClean="0">
                <a:solidFill>
                  <a:srgbClr val="3F3F3F"/>
                </a:solidFill>
              </a:rPr>
              <a:t>(Продолжение)</a:t>
            </a:r>
            <a:endParaRPr lang="ru-RU" sz="4000" dirty="0">
              <a:solidFill>
                <a:srgbClr val="3F3F3F"/>
              </a:solidFill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937693" y="3008538"/>
            <a:ext cx="19758629" cy="7050008"/>
            <a:chOff x="702834" y="6735435"/>
            <a:chExt cx="19758629" cy="7050008"/>
          </a:xfrm>
        </p:grpSpPr>
        <p:sp>
          <p:nvSpPr>
            <p:cNvPr id="8" name="Shape 164"/>
            <p:cNvSpPr txBox="1"/>
            <p:nvPr/>
          </p:nvSpPr>
          <p:spPr>
            <a:xfrm>
              <a:off x="1695541" y="6735436"/>
              <a:ext cx="18765922" cy="70500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600" b="0" dirty="0" err="1">
                  <a:solidFill>
                    <a:schemeClr val="accent1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 { // ES5: </a:t>
              </a:r>
              <a:r>
                <a:rPr lang="ru-RU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только для массивов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ru-RU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6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numbersAr</a:t>
              </a:r>
              <a:r>
                <a:rPr lang="en-US" sz="36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6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forEach</a:t>
              </a: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6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6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value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){ // </a:t>
              </a:r>
              <a:r>
                <a:rPr lang="ru-RU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выведет то же самое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36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6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6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value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 </a:t>
              </a:r>
              <a:endParaRPr lang="en-US" sz="36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ru-RU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})</a:t>
              </a:r>
              <a:endParaRPr lang="en-US" sz="36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n-US" sz="36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en-US" sz="36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3600" b="0" dirty="0" err="1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double2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 { // ES5, </a:t>
              </a:r>
              <a:r>
                <a:rPr lang="ru-RU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выведет то же самое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	</a:t>
              </a:r>
              <a:r>
                <a:rPr lang="ru-RU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600" b="0" dirty="0" err="1">
                  <a:solidFill>
                    <a:schemeClr val="accent1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0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 </a:t>
              </a:r>
              <a:r>
                <a:rPr lang="en-US" sz="36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numbersAr</a:t>
              </a:r>
              <a:r>
                <a:rPr lang="en-US" sz="36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6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length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 </a:t>
              </a:r>
              <a:r>
                <a:rPr lang="en-US" sz="36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36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++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</a:t>
              </a: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{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	</a:t>
              </a:r>
              <a:r>
                <a:rPr lang="ru-RU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6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6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numbersAr</a:t>
              </a: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[</a:t>
              </a:r>
              <a:r>
                <a:rPr lang="en-US" sz="36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] </a:t>
              </a:r>
              <a:r>
                <a:rPr lang="en-US" sz="3600" b="0" dirty="0" smtClean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*</a:t>
              </a: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 smtClean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 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	</a:t>
              </a:r>
              <a:r>
                <a:rPr lang="ru-RU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n-US" sz="36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s-ES" sz="1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2834" y="6735435"/>
              <a:ext cx="992707" cy="70500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b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9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10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6374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036677" y="1549399"/>
            <a:ext cx="18901173" cy="3642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1500" dirty="0"/>
              <a:t>ES6: </a:t>
            </a:r>
            <a:r>
              <a:rPr lang="ru-RU" sz="11500" dirty="0"/>
              <a:t>тегированные шаблонные строки</a:t>
            </a:r>
            <a:endParaRPr sz="11500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391223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111375" y="1549399"/>
            <a:ext cx="18901173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en-US" dirty="0" smtClean="0"/>
              <a:t>E</a:t>
            </a:r>
            <a:r>
              <a:rPr lang="en-US" dirty="0"/>
              <a:t>S</a:t>
            </a:r>
            <a:r>
              <a:rPr lang="en-US" dirty="0" smtClean="0"/>
              <a:t>6: </a:t>
            </a:r>
            <a:r>
              <a:rPr lang="ru-RU" dirty="0" smtClean="0"/>
              <a:t>тегированные шаблонные строки</a:t>
            </a:r>
            <a:endParaRPr lang="ru-RU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" name="Группа 5"/>
          <p:cNvGrpSpPr/>
          <p:nvPr/>
        </p:nvGrpSpPr>
        <p:grpSpPr>
          <a:xfrm>
            <a:off x="1043970" y="4252046"/>
            <a:ext cx="19893880" cy="2628925"/>
            <a:chOff x="780137" y="6044169"/>
            <a:chExt cx="19893880" cy="2628925"/>
          </a:xfrm>
        </p:grpSpPr>
        <p:sp>
          <p:nvSpPr>
            <p:cNvPr id="7" name="Shape 164"/>
            <p:cNvSpPr txBox="1"/>
            <p:nvPr/>
          </p:nvSpPr>
          <p:spPr>
            <a:xfrm>
              <a:off x="1772844" y="6044169"/>
              <a:ext cx="18901173" cy="26289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600" b="0" dirty="0" err="1">
                  <a:solidFill>
                    <a:schemeClr val="accent1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5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600" b="0" dirty="0" err="1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b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10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 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6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6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6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</a:t>
              </a:r>
              <a:r>
                <a:rPr lang="ru-RU" sz="36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Сумма: ' </a:t>
              </a:r>
              <a:r>
                <a:rPr lang="ru-RU" sz="36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+</a:t>
              </a:r>
              <a:r>
                <a:rPr lang="ru-RU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(</a:t>
              </a:r>
              <a:r>
                <a:rPr lang="en-US" sz="36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+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b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</a:t>
              </a:r>
              <a:r>
                <a:rPr lang="en-US" sz="36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+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', </a:t>
              </a:r>
              <a:r>
                <a:rPr lang="ru-RU" sz="36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разность: ' </a:t>
              </a:r>
              <a:r>
                <a:rPr lang="ru-RU" sz="36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+</a:t>
              </a:r>
              <a:r>
                <a:rPr lang="ru-RU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(</a:t>
              </a:r>
              <a:r>
                <a:rPr lang="en-US" sz="36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-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b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)); //ES5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6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6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6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6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(`</a:t>
              </a:r>
              <a:r>
                <a:rPr lang="ru-RU" sz="36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Сумма: </a:t>
              </a:r>
              <a:r>
                <a:rPr lang="ru-RU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${</a:t>
              </a:r>
              <a:r>
                <a:rPr lang="en-US" sz="36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+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b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r>
                <a:rPr lang="en-US" sz="36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, </a:t>
              </a:r>
              <a:r>
                <a:rPr lang="ru-RU" sz="36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разность: </a:t>
              </a:r>
              <a:r>
                <a:rPr lang="ru-RU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${</a:t>
              </a:r>
              <a:r>
                <a:rPr lang="en-US" sz="36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-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b</a:t>
              </a:r>
              <a:r>
                <a:rPr lang="en-US" sz="36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}`); //ES6</a:t>
              </a:r>
              <a:endParaRPr lang="es-ES" sz="1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0137" y="6044169"/>
              <a:ext cx="992707" cy="26289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b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6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4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11375" y="3045360"/>
            <a:ext cx="627094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ru-RU" sz="4000" dirty="0">
                <a:solidFill>
                  <a:srgbClr val="3F3F3F"/>
                </a:solidFill>
              </a:rPr>
              <a:t>Шаблонные строки (</a:t>
            </a:r>
            <a:r>
              <a:rPr lang="en-US" sz="4000" dirty="0">
                <a:solidFill>
                  <a:srgbClr val="3F3F3F"/>
                </a:solidFill>
              </a:rPr>
              <a:t>ES6):</a:t>
            </a:r>
            <a:endParaRPr lang="ru-RU" sz="18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9532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" name="Группа 5"/>
          <p:cNvGrpSpPr/>
          <p:nvPr/>
        </p:nvGrpSpPr>
        <p:grpSpPr>
          <a:xfrm>
            <a:off x="1126379" y="3022467"/>
            <a:ext cx="19893880" cy="9435853"/>
            <a:chOff x="673860" y="5685447"/>
            <a:chExt cx="19893880" cy="9435853"/>
          </a:xfrm>
        </p:grpSpPr>
        <p:sp>
          <p:nvSpPr>
            <p:cNvPr id="7" name="Shape 164"/>
            <p:cNvSpPr txBox="1"/>
            <p:nvPr/>
          </p:nvSpPr>
          <p:spPr>
            <a:xfrm>
              <a:off x="1666567" y="5685447"/>
              <a:ext cx="18901173" cy="9394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2800" b="0" dirty="0" err="1">
                  <a:solidFill>
                    <a:schemeClr val="accent1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formatMark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(</a:t>
              </a:r>
              <a:r>
                <a:rPr lang="en-US" sz="28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strings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8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person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8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numberOfPoints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</a:t>
              </a:r>
              <a:r>
                <a:rPr lang="en-US" sz="28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8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let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str0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strings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[</a:t>
              </a:r>
              <a:r>
                <a:rPr lang="en-US" sz="28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0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]; // </a:t>
              </a:r>
              <a:r>
                <a:rPr lang="ru-RU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Студент 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8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let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str1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strings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[</a:t>
              </a:r>
              <a:r>
                <a:rPr lang="en-US" sz="28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1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]; // </a:t>
              </a:r>
              <a:r>
                <a:rPr lang="ru-RU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получил оценку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8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let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mark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8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8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numberOfPoints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&lt;=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60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{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28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mark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 smtClean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 smtClean="0">
                  <a:solidFill>
                    <a:srgbClr val="92D050"/>
                  </a:solidFill>
                  <a:latin typeface="Consolas" panose="020B0609020204030204" pitchFamily="49" charset="0"/>
                </a:rPr>
                <a:t>'2'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} </a:t>
              </a:r>
              <a:r>
                <a:rPr lang="en-US" sz="28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else if 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8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numberOfPoints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&gt;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61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&amp;&amp;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numberOfPoints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&lt;=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75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28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mark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'3'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} </a:t>
              </a:r>
              <a:r>
                <a:rPr lang="en-US" sz="28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else if 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8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numberOfPoints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&gt;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76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&amp;&amp;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numberOfPoints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&lt;=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85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28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mark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'4'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} </a:t>
              </a:r>
              <a:r>
                <a:rPr lang="en-US" sz="28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else if 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8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numberOfPoints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&gt;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86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28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mark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'5'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}</a:t>
              </a:r>
              <a:endParaRPr lang="en-US" sz="28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8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`${</a:t>
              </a:r>
              <a:r>
                <a:rPr lang="en-US" sz="28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str0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}${</a:t>
              </a:r>
              <a:r>
                <a:rPr lang="en-US" sz="28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person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}${</a:t>
              </a:r>
              <a:r>
                <a:rPr lang="en-US" sz="28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str1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}${</a:t>
              </a:r>
              <a:r>
                <a:rPr lang="en-US" sz="28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mark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}`;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n-US" sz="28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2800" b="0" dirty="0" err="1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person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</a:t>
              </a:r>
              <a:r>
                <a:rPr lang="ru-RU" sz="28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В. </a:t>
              </a:r>
              <a:r>
                <a:rPr lang="ru-RU" sz="2800" b="0" dirty="0" err="1">
                  <a:solidFill>
                    <a:srgbClr val="92D050"/>
                  </a:solidFill>
                  <a:latin typeface="Consolas" panose="020B0609020204030204" pitchFamily="49" charset="0"/>
                </a:rPr>
                <a:t>Пупкин</a:t>
              </a:r>
              <a:r>
                <a:rPr lang="ru-RU" sz="28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</a:t>
              </a:r>
              <a:r>
                <a:rPr lang="ru-RU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2800" b="0" dirty="0" err="1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numberOfPoints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85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2800" b="0" dirty="0" err="1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output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formatMark</a:t>
              </a:r>
              <a:r>
                <a:rPr lang="en-US" sz="28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`</a:t>
              </a:r>
              <a:r>
                <a:rPr lang="ru-RU" sz="28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Студент </a:t>
              </a:r>
              <a:r>
                <a:rPr lang="ru-RU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${</a:t>
              </a:r>
              <a:r>
                <a:rPr lang="en-US" sz="28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person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 </a:t>
              </a:r>
              <a:r>
                <a:rPr lang="ru-RU" sz="28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получил оценку </a:t>
              </a:r>
              <a:r>
                <a:rPr lang="ru-RU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${</a:t>
              </a:r>
              <a:r>
                <a:rPr lang="en-US" sz="28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numberOfPoints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r>
                <a:rPr lang="en-US" sz="28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`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28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8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8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output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 // </a:t>
              </a:r>
              <a:r>
                <a:rPr lang="ru-RU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Студент В. </a:t>
              </a:r>
              <a:r>
                <a:rPr lang="ru-RU" sz="28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Пупкин</a:t>
              </a:r>
              <a:r>
                <a:rPr lang="ru-RU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получил оценку 4</a:t>
              </a:r>
              <a:endParaRPr lang="es-ES" sz="105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3860" y="5685447"/>
              <a:ext cx="992707" cy="94358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br>
                <a:rPr kumimoji="0" lang="en-US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9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10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11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12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13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19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0816" y="1549399"/>
            <a:ext cx="18440340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ru-RU" sz="4000" b="1" dirty="0"/>
              <a:t>Задача.</a:t>
            </a:r>
            <a:r>
              <a:rPr lang="ru-RU" sz="4000" dirty="0"/>
              <a:t> По количеству баллов, которые студент получил за тест, вывести его оценку: Студент [Фамилия] получил оценку [N]</a:t>
            </a:r>
            <a:endParaRPr lang="ru-RU" sz="12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7125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036677" y="1549399"/>
            <a:ext cx="18901173" cy="5411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1500" dirty="0" smtClean="0"/>
              <a:t>Редакции и стандарты:</a:t>
            </a:r>
          </a:p>
          <a:p>
            <a:pPr>
              <a:lnSpc>
                <a:spcPct val="100000"/>
              </a:lnSpc>
            </a:pPr>
            <a:r>
              <a:rPr lang="ru-RU" sz="11500" dirty="0" smtClean="0"/>
              <a:t>основные </a:t>
            </a:r>
            <a:r>
              <a:rPr lang="ru-RU" sz="11500" dirty="0"/>
              <a:t>изменения </a:t>
            </a:r>
            <a:endParaRPr lang="ru-RU" sz="11500" dirty="0" smtClean="0"/>
          </a:p>
          <a:p>
            <a:pPr>
              <a:lnSpc>
                <a:spcPct val="100000"/>
              </a:lnSpc>
            </a:pPr>
            <a:r>
              <a:rPr lang="ru-RU" sz="11500" dirty="0" smtClean="0"/>
              <a:t>в </a:t>
            </a:r>
            <a:r>
              <a:rPr lang="ru-RU" sz="11500" dirty="0"/>
              <a:t>версиях ES5-ES9</a:t>
            </a:r>
            <a:endParaRPr sz="11500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2123761" y="1549399"/>
            <a:ext cx="1844034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fontAlgn="base"/>
            <a:r>
              <a:rPr lang="ru-RU" sz="7000" b="1" dirty="0" smtClean="0">
                <a:solidFill>
                  <a:srgbClr val="3F3F3F"/>
                </a:solidFill>
              </a:rPr>
              <a:t>Чему мы научились</a:t>
            </a:r>
            <a:endParaRPr lang="ru-RU" sz="7000" b="1" dirty="0">
              <a:solidFill>
                <a:srgbClr val="3F3F3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3761" y="2947186"/>
            <a:ext cx="19078895" cy="78216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lnSpc>
                <a:spcPct val="114000"/>
              </a:lnSpc>
              <a:buClr>
                <a:srgbClr val="A64798"/>
              </a:buClr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3F3F3F"/>
                </a:solidFill>
              </a:rPr>
              <a:t>узнали, зачем нужны стандарты </a:t>
            </a:r>
            <a:r>
              <a:rPr lang="ru-RU" sz="4000" dirty="0" err="1">
                <a:solidFill>
                  <a:srgbClr val="3F3F3F"/>
                </a:solidFill>
              </a:rPr>
              <a:t>JavaScript</a:t>
            </a:r>
            <a:r>
              <a:rPr lang="ru-RU" sz="4000" dirty="0">
                <a:solidFill>
                  <a:srgbClr val="3F3F3F"/>
                </a:solidFill>
              </a:rPr>
              <a:t>, основные изменения</a:t>
            </a:r>
            <a:br>
              <a:rPr lang="ru-RU" sz="4000" dirty="0">
                <a:solidFill>
                  <a:srgbClr val="3F3F3F"/>
                </a:solidFill>
              </a:rPr>
            </a:br>
            <a:r>
              <a:rPr lang="ru-RU" sz="4000" dirty="0">
                <a:solidFill>
                  <a:srgbClr val="3F3F3F"/>
                </a:solidFill>
              </a:rPr>
              <a:t>в версиях ES5-ES9, как узнать поддерживает ли браузер ту или иную </a:t>
            </a:r>
            <a:r>
              <a:rPr lang="ru-RU" sz="4000" dirty="0" smtClean="0">
                <a:solidFill>
                  <a:srgbClr val="3F3F3F"/>
                </a:solidFill>
              </a:rPr>
              <a:t/>
            </a:r>
            <a:br>
              <a:rPr lang="ru-RU" sz="4000" dirty="0" smtClean="0">
                <a:solidFill>
                  <a:srgbClr val="3F3F3F"/>
                </a:solidFill>
              </a:rPr>
            </a:br>
            <a:r>
              <a:rPr lang="ru-RU" sz="4000" dirty="0" smtClean="0">
                <a:solidFill>
                  <a:srgbClr val="3F3F3F"/>
                </a:solidFill>
              </a:rPr>
              <a:t>новую </a:t>
            </a:r>
            <a:r>
              <a:rPr lang="ru-RU" sz="4000" dirty="0">
                <a:solidFill>
                  <a:srgbClr val="3F3F3F"/>
                </a:solidFill>
              </a:rPr>
              <a:t>возможность </a:t>
            </a:r>
            <a:r>
              <a:rPr lang="ru-RU" sz="4000" dirty="0" err="1">
                <a:solidFill>
                  <a:srgbClr val="3F3F3F"/>
                </a:solidFill>
              </a:rPr>
              <a:t>JavaScript</a:t>
            </a:r>
            <a:r>
              <a:rPr lang="ru-RU" sz="4000" dirty="0">
                <a:solidFill>
                  <a:srgbClr val="3F3F3F"/>
                </a:solidFill>
              </a:rPr>
              <a:t> и как использовать свежие </a:t>
            </a:r>
            <a:r>
              <a:rPr lang="ru-RU" sz="4000" dirty="0" smtClean="0">
                <a:solidFill>
                  <a:srgbClr val="3F3F3F"/>
                </a:solidFill>
              </a:rPr>
              <a:t>возможности</a:t>
            </a:r>
            <a:endParaRPr lang="en-US" sz="4000" dirty="0" smtClean="0">
              <a:solidFill>
                <a:srgbClr val="3F3F3F"/>
              </a:solidFill>
            </a:endParaRPr>
          </a:p>
          <a:p>
            <a:pPr marL="571500" indent="-571500" algn="l">
              <a:lnSpc>
                <a:spcPct val="114000"/>
              </a:lnSpc>
              <a:buClr>
                <a:srgbClr val="A64798"/>
              </a:buClr>
              <a:buFont typeface="Arial" panose="020B0604020202020204" pitchFamily="34" charset="0"/>
              <a:buChar char="•"/>
            </a:pPr>
            <a:endParaRPr lang="en-US" sz="4000" dirty="0" smtClean="0">
              <a:solidFill>
                <a:srgbClr val="3F3F3F"/>
              </a:solidFill>
            </a:endParaRPr>
          </a:p>
          <a:p>
            <a:pPr marL="571500" indent="-571500" algn="l">
              <a:lnSpc>
                <a:spcPct val="114000"/>
              </a:lnSpc>
              <a:buClr>
                <a:srgbClr val="A64798"/>
              </a:buClr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3F3F3F"/>
                </a:solidFill>
              </a:rPr>
              <a:t>как объявить переменную при помощи </a:t>
            </a:r>
            <a:r>
              <a:rPr lang="ru-RU" sz="4000" dirty="0" err="1">
                <a:solidFill>
                  <a:srgbClr val="3F3F3F"/>
                </a:solidFill>
              </a:rPr>
              <a:t>var</a:t>
            </a:r>
            <a:r>
              <a:rPr lang="ru-RU" sz="4000" dirty="0">
                <a:solidFill>
                  <a:srgbClr val="3F3F3F"/>
                </a:solidFill>
              </a:rPr>
              <a:t>, </a:t>
            </a:r>
            <a:r>
              <a:rPr lang="ru-RU" sz="4000" dirty="0" err="1">
                <a:solidFill>
                  <a:srgbClr val="3F3F3F"/>
                </a:solidFill>
              </a:rPr>
              <a:t>let</a:t>
            </a:r>
            <a:r>
              <a:rPr lang="ru-RU" sz="4000" dirty="0">
                <a:solidFill>
                  <a:srgbClr val="3F3F3F"/>
                </a:solidFill>
              </a:rPr>
              <a:t>, </a:t>
            </a:r>
            <a:r>
              <a:rPr lang="ru-RU" sz="4000" dirty="0" err="1">
                <a:solidFill>
                  <a:srgbClr val="3F3F3F"/>
                </a:solidFill>
              </a:rPr>
              <a:t>const</a:t>
            </a:r>
            <a:r>
              <a:rPr lang="ru-RU" sz="4000" dirty="0">
                <a:solidFill>
                  <a:srgbClr val="3F3F3F"/>
                </a:solidFill>
              </a:rPr>
              <a:t>, и в чем </a:t>
            </a:r>
            <a:r>
              <a:rPr lang="ru-RU" sz="4000" dirty="0" smtClean="0">
                <a:solidFill>
                  <a:srgbClr val="3F3F3F"/>
                </a:solidFill>
              </a:rPr>
              <a:t>разница</a:t>
            </a:r>
            <a:endParaRPr lang="en-US" sz="4000" dirty="0" smtClean="0">
              <a:solidFill>
                <a:srgbClr val="3F3F3F"/>
              </a:solidFill>
            </a:endParaRPr>
          </a:p>
          <a:p>
            <a:pPr marL="571500" indent="-571500" algn="l">
              <a:lnSpc>
                <a:spcPct val="114000"/>
              </a:lnSpc>
              <a:buClr>
                <a:srgbClr val="A64798"/>
              </a:buClr>
              <a:buFont typeface="Arial" panose="020B0604020202020204" pitchFamily="34" charset="0"/>
              <a:buChar char="•"/>
            </a:pPr>
            <a:endParaRPr lang="en-US" sz="4000" dirty="0" smtClean="0">
              <a:solidFill>
                <a:srgbClr val="3F3F3F"/>
              </a:solidFill>
            </a:endParaRPr>
          </a:p>
          <a:p>
            <a:pPr marL="571500" indent="-571500" algn="l">
              <a:lnSpc>
                <a:spcPct val="114000"/>
              </a:lnSpc>
              <a:buClr>
                <a:srgbClr val="A64798"/>
              </a:buClr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3F3F3F"/>
                </a:solidFill>
              </a:rPr>
              <a:t>повторили, как объявлять функции в ES5 и стрелочные функции в </a:t>
            </a:r>
            <a:r>
              <a:rPr lang="ru-RU" sz="4000" dirty="0" smtClean="0">
                <a:solidFill>
                  <a:srgbClr val="3F3F3F"/>
                </a:solidFill>
              </a:rPr>
              <a:t>ES6</a:t>
            </a:r>
            <a:endParaRPr lang="en-US" sz="4000" dirty="0" smtClean="0">
              <a:solidFill>
                <a:srgbClr val="3F3F3F"/>
              </a:solidFill>
            </a:endParaRPr>
          </a:p>
          <a:p>
            <a:pPr marL="571500" indent="-571500" algn="l">
              <a:lnSpc>
                <a:spcPct val="114000"/>
              </a:lnSpc>
              <a:buClr>
                <a:srgbClr val="A64798"/>
              </a:buClr>
              <a:buFont typeface="Arial" panose="020B0604020202020204" pitchFamily="34" charset="0"/>
              <a:buChar char="•"/>
            </a:pPr>
            <a:endParaRPr lang="en-US" sz="4000" dirty="0" smtClean="0">
              <a:solidFill>
                <a:srgbClr val="3F3F3F"/>
              </a:solidFill>
            </a:endParaRPr>
          </a:p>
          <a:p>
            <a:pPr marL="571500" indent="-571500" algn="l">
              <a:lnSpc>
                <a:spcPct val="114000"/>
              </a:lnSpc>
              <a:buClr>
                <a:srgbClr val="A64798"/>
              </a:buClr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3F3F3F"/>
                </a:solidFill>
              </a:rPr>
              <a:t>как осуществить перебор итерируемых объектов с помощью </a:t>
            </a:r>
            <a:r>
              <a:rPr lang="ru-RU" sz="4000" dirty="0" err="1">
                <a:solidFill>
                  <a:srgbClr val="3F3F3F"/>
                </a:solidFill>
              </a:rPr>
              <a:t>for</a:t>
            </a:r>
            <a:r>
              <a:rPr lang="ru-RU" sz="4000" dirty="0">
                <a:solidFill>
                  <a:srgbClr val="3F3F3F"/>
                </a:solidFill>
              </a:rPr>
              <a:t> … </a:t>
            </a:r>
            <a:r>
              <a:rPr lang="ru-RU" sz="4000" dirty="0" err="1">
                <a:solidFill>
                  <a:srgbClr val="3F3F3F"/>
                </a:solidFill>
              </a:rPr>
              <a:t>of</a:t>
            </a:r>
            <a:r>
              <a:rPr lang="ru-RU" sz="4000" dirty="0">
                <a:solidFill>
                  <a:srgbClr val="3F3F3F"/>
                </a:solidFill>
              </a:rPr>
              <a:t> (ES6</a:t>
            </a:r>
            <a:r>
              <a:rPr lang="ru-RU" sz="4000" dirty="0" smtClean="0">
                <a:solidFill>
                  <a:srgbClr val="3F3F3F"/>
                </a:solidFill>
              </a:rPr>
              <a:t>)</a:t>
            </a:r>
            <a:endParaRPr lang="en-US" sz="4000" dirty="0" smtClean="0">
              <a:solidFill>
                <a:srgbClr val="3F3F3F"/>
              </a:solidFill>
            </a:endParaRPr>
          </a:p>
          <a:p>
            <a:pPr marL="571500" indent="-571500" algn="l">
              <a:lnSpc>
                <a:spcPct val="114000"/>
              </a:lnSpc>
              <a:buClr>
                <a:srgbClr val="A64798"/>
              </a:buClr>
              <a:buFont typeface="Arial" panose="020B0604020202020204" pitchFamily="34" charset="0"/>
              <a:buChar char="•"/>
            </a:pPr>
            <a:endParaRPr lang="en-US" sz="4000" dirty="0" smtClean="0">
              <a:solidFill>
                <a:srgbClr val="3F3F3F"/>
              </a:solidFill>
            </a:endParaRPr>
          </a:p>
          <a:p>
            <a:pPr marL="571500" indent="-571500" algn="l">
              <a:lnSpc>
                <a:spcPct val="114000"/>
              </a:lnSpc>
              <a:buClr>
                <a:srgbClr val="A64798"/>
              </a:buClr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3F3F3F"/>
                </a:solidFill>
              </a:rPr>
              <a:t>как использовать тегированные шаблонные строки (ES6</a:t>
            </a:r>
            <a:r>
              <a:rPr lang="ru-RU" sz="4000" dirty="0" smtClean="0">
                <a:solidFill>
                  <a:srgbClr val="3F3F3F"/>
                </a:solidFill>
              </a:rPr>
              <a:t>)</a:t>
            </a:r>
            <a:endParaRPr lang="ru-RU" sz="40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1599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2111375" y="1549399"/>
            <a:ext cx="18440340" cy="11798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fontAlgn="base"/>
            <a:r>
              <a:rPr lang="ru-RU" sz="7000" b="1" dirty="0" smtClean="0"/>
              <a:t>Ссылки на дополнительные материалы</a:t>
            </a:r>
            <a:endParaRPr lang="ru-RU" sz="7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36677" y="3246755"/>
            <a:ext cx="19078895" cy="36112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indent="-742950" algn="l">
              <a:lnSpc>
                <a:spcPct val="114000"/>
              </a:lnSpc>
              <a:buClr>
                <a:srgbClr val="A64798"/>
              </a:buClr>
              <a:buFont typeface="+mj-lt"/>
              <a:buAutoNum type="arabicPeriod"/>
            </a:pPr>
            <a:r>
              <a:rPr lang="en-US" sz="4000" dirty="0">
                <a:solidFill>
                  <a:srgbClr val="3F3F3F"/>
                </a:solidFill>
                <a:hlinkClick r:id="rId3"/>
              </a:rPr>
              <a:t>https://ru.wikipedia.org/wiki/</a:t>
            </a:r>
            <a:r>
              <a:rPr lang="ru-RU" sz="4000" dirty="0" err="1">
                <a:solidFill>
                  <a:srgbClr val="3F3F3F"/>
                </a:solidFill>
                <a:hlinkClick r:id="rId3"/>
              </a:rPr>
              <a:t>Консорциум_Всемирной_паутины</a:t>
            </a:r>
            <a:endParaRPr lang="en-US" sz="4000" dirty="0" smtClean="0">
              <a:solidFill>
                <a:srgbClr val="3F3F3F"/>
              </a:solidFill>
            </a:endParaRPr>
          </a:p>
          <a:p>
            <a:pPr marL="742950" indent="-742950" algn="l">
              <a:lnSpc>
                <a:spcPct val="114000"/>
              </a:lnSpc>
              <a:buClr>
                <a:srgbClr val="A64798"/>
              </a:buClr>
              <a:buFont typeface="+mj-lt"/>
              <a:buAutoNum type="arabicPeriod"/>
            </a:pPr>
            <a:endParaRPr lang="en-US" sz="4000" dirty="0" smtClean="0">
              <a:solidFill>
                <a:srgbClr val="3F3F3F"/>
              </a:solidFill>
            </a:endParaRPr>
          </a:p>
          <a:p>
            <a:pPr marL="742950" indent="-742950" algn="l">
              <a:lnSpc>
                <a:spcPct val="114000"/>
              </a:lnSpc>
              <a:buClr>
                <a:srgbClr val="A64798"/>
              </a:buClr>
              <a:buFont typeface="+mj-lt"/>
              <a:buAutoNum type="arabicPeriod"/>
            </a:pPr>
            <a:r>
              <a:rPr lang="en-US" sz="4000" dirty="0">
                <a:solidFill>
                  <a:srgbClr val="3F3F3F"/>
                </a:solidFill>
                <a:hlinkClick r:id="rId4"/>
              </a:rPr>
              <a:t>https://developer.mozilla.org/en-US/docs/Web/JavaScript/Reference/Functions</a:t>
            </a:r>
            <a:endParaRPr lang="en-US" sz="4000" dirty="0" smtClean="0">
              <a:solidFill>
                <a:srgbClr val="3F3F3F"/>
              </a:solidFill>
            </a:endParaRPr>
          </a:p>
          <a:p>
            <a:pPr marL="742950" indent="-742950" algn="l">
              <a:lnSpc>
                <a:spcPct val="114000"/>
              </a:lnSpc>
              <a:buClr>
                <a:srgbClr val="A64798"/>
              </a:buClr>
              <a:buFont typeface="+mj-lt"/>
              <a:buAutoNum type="arabicPeriod"/>
            </a:pPr>
            <a:endParaRPr lang="en-US" sz="4000" dirty="0" smtClean="0">
              <a:solidFill>
                <a:srgbClr val="3F3F3F"/>
              </a:solidFill>
            </a:endParaRPr>
          </a:p>
          <a:p>
            <a:pPr marL="742950" indent="-742950" algn="l">
              <a:lnSpc>
                <a:spcPct val="114000"/>
              </a:lnSpc>
              <a:buClr>
                <a:srgbClr val="A64798"/>
              </a:buClr>
              <a:buFont typeface="+mj-lt"/>
              <a:buAutoNum type="arabicPeriod"/>
            </a:pPr>
            <a:r>
              <a:rPr lang="en-US" sz="4000" dirty="0">
                <a:solidFill>
                  <a:srgbClr val="3F3F3F"/>
                </a:solidFill>
                <a:hlinkClick r:id="rId5"/>
              </a:rPr>
              <a:t>https://</a:t>
            </a:r>
            <a:r>
              <a:rPr lang="en-US" sz="4000" dirty="0" smtClean="0">
                <a:solidFill>
                  <a:srgbClr val="3F3F3F"/>
                </a:solidFill>
                <a:hlinkClick r:id="rId5"/>
              </a:rPr>
              <a:t>developer.mozilla.org/ru/docs/Web/JavaScript/Reference/template_strings</a:t>
            </a:r>
            <a:endParaRPr lang="en-US" sz="4000" dirty="0" smtClean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623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55"/>
          <p:cNvSpPr txBox="1"/>
          <p:nvPr/>
        </p:nvSpPr>
        <p:spPr>
          <a:xfrm>
            <a:off x="2357235" y="3138769"/>
            <a:ext cx="14949379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80000"/>
              </a:lnSpc>
              <a:defRPr sz="105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Спасибо за внимание!</a:t>
            </a:r>
          </a:p>
        </p:txBody>
      </p:sp>
      <p:sp>
        <p:nvSpPr>
          <p:cNvPr id="202" name="Shape 55"/>
          <p:cNvSpPr txBox="1"/>
          <p:nvPr/>
        </p:nvSpPr>
        <p:spPr>
          <a:xfrm>
            <a:off x="2365222" y="7039909"/>
            <a:ext cx="9648940" cy="878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90000"/>
              </a:lnSpc>
              <a:defRPr sz="56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Денис Ежков</a:t>
            </a:r>
          </a:p>
        </p:txBody>
      </p:sp>
      <p:sp>
        <p:nvSpPr>
          <p:cNvPr id="203" name="Shape 55"/>
          <p:cNvSpPr txBox="1"/>
          <p:nvPr/>
        </p:nvSpPr>
        <p:spPr>
          <a:xfrm>
            <a:off x="2365222" y="8113084"/>
            <a:ext cx="9648940" cy="4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90000"/>
              </a:lnSpc>
              <a:defRPr sz="2500" b="1" cap="all" spc="249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/>
              <a:t>Frontend-</a:t>
            </a:r>
            <a:r>
              <a:rPr lang="ru-RU" dirty="0"/>
              <a:t>разработчик в "Ростелеком </a:t>
            </a:r>
            <a:r>
              <a:rPr lang="en-US" dirty="0"/>
              <a:t>IT"</a:t>
            </a:r>
          </a:p>
        </p:txBody>
      </p:sp>
      <p:pic>
        <p:nvPicPr>
          <p:cNvPr id="20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2395708" y="9007358"/>
            <a:ext cx="356507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3600" dirty="0"/>
              <a:t>s</a:t>
            </a:r>
            <a:r>
              <a:rPr lang="en-US" sz="3600" dirty="0" smtClean="0"/>
              <a:t>kype: </a:t>
            </a:r>
            <a:r>
              <a:rPr lang="en-US" sz="3600" dirty="0" err="1" smtClean="0"/>
              <a:t>aka_SKIff</a:t>
            </a:r>
            <a:endParaRPr kumimoji="0" lang="ru-RU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365222" y="9794271"/>
            <a:ext cx="46474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hlinkClick r:id="rId4"/>
              </a:rPr>
              <a:t>facebook.com/</a:t>
            </a:r>
            <a:r>
              <a:rPr lang="en-US" sz="3600" dirty="0" err="1">
                <a:hlinkClick r:id="rId4"/>
              </a:rPr>
              <a:t>ezhkov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442167" y="10570925"/>
            <a:ext cx="408445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3600" dirty="0"/>
              <a:t>t</a:t>
            </a:r>
            <a:r>
              <a:rPr lang="en-US" sz="3600" dirty="0" smtClean="0"/>
              <a:t>elegram: @</a:t>
            </a:r>
            <a:r>
              <a:rPr lang="en-US" sz="3600" dirty="0" err="1" smtClean="0"/>
              <a:t>ezhkov</a:t>
            </a:r>
            <a:endParaRPr kumimoji="0" lang="ru-RU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04020" y="4558035"/>
            <a:ext cx="15369580" cy="3554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762000" indent="-7620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dirty="0"/>
              <a:t>чтобы точно </a:t>
            </a:r>
            <a:r>
              <a:rPr lang="ru-RU" dirty="0" smtClean="0"/>
              <a:t>знать, </a:t>
            </a:r>
            <a:r>
              <a:rPr lang="ru-RU" dirty="0"/>
              <a:t>какие именно возможности </a:t>
            </a:r>
            <a:r>
              <a:rPr lang="ru-RU" dirty="0" err="1"/>
              <a:t>JavaScript</a:t>
            </a:r>
            <a:r>
              <a:rPr lang="ru-RU" dirty="0"/>
              <a:t> можно использовать в конкретном проекте</a:t>
            </a:r>
            <a:endParaRPr dirty="0" smtClean="0"/>
          </a:p>
          <a:p>
            <a:pPr marL="762000" indent="-7620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чтобы использовать новейшую версию языка, предоставляющую больше возможностей и содержащую меньше недостатков в дизайне </a:t>
            </a:r>
            <a:r>
              <a:rPr lang="ru-RU" sz="4000" dirty="0" smtClean="0">
                <a:sym typeface="Helvetica"/>
              </a:rPr>
              <a:t>языка</a:t>
            </a:r>
            <a:endParaRPr lang="ru-RU" sz="4000" dirty="0"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701107"/>
            <a:ext cx="17366287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ru-RU" dirty="0"/>
              <a:t>Зачем вообще нужно </a:t>
            </a:r>
            <a:r>
              <a:rPr lang="ru-RU" dirty="0" smtClean="0"/>
              <a:t>знать</a:t>
            </a:r>
          </a:p>
          <a:p>
            <a:pPr>
              <a:lnSpc>
                <a:spcPct val="100000"/>
              </a:lnSpc>
            </a:pPr>
            <a:r>
              <a:rPr lang="ru-RU" dirty="0" smtClean="0"/>
              <a:t>про </a:t>
            </a:r>
            <a:r>
              <a:rPr lang="ru-RU" dirty="0"/>
              <a:t>стандарты и версии стандартов?</a:t>
            </a:r>
            <a:endParaRPr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04020" y="4558035"/>
            <a:ext cx="15369580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Использовать </a:t>
            </a:r>
            <a:r>
              <a:rPr lang="ru-RU" sz="4000" dirty="0" err="1">
                <a:sym typeface="Helvetica"/>
              </a:rPr>
              <a:t>транспайлеры</a:t>
            </a:r>
            <a:r>
              <a:rPr lang="ru-RU" sz="4000" dirty="0">
                <a:sym typeface="Helvetica"/>
              </a:rPr>
              <a:t>, например, </a:t>
            </a:r>
            <a:r>
              <a:rPr lang="en-US" sz="4000" dirty="0">
                <a:sym typeface="Helvetica"/>
              </a:rPr>
              <a:t>babel</a:t>
            </a:r>
            <a:endParaRPr lang="ru-RU" sz="4000" dirty="0"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646617"/>
            <a:ext cx="17366287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 smtClean="0"/>
              <a:t>Как использовать фишки самых новых стандартов?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790" y="5265921"/>
            <a:ext cx="15336923" cy="696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478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6677" y="3772540"/>
            <a:ext cx="15369580" cy="5555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742950" indent="-742950" algn="l">
              <a:spcBef>
                <a:spcPts val="3000"/>
              </a:spcBef>
              <a:buClr>
                <a:srgbClr val="A64798"/>
              </a:buClr>
              <a:buSzPct val="100000"/>
              <a:buFont typeface="+mj-lt"/>
              <a:buAutoNum type="arabicPeriod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 err="1" smtClean="0">
                <a:sym typeface="Helvetica"/>
              </a:rPr>
              <a:t>Ecma</a:t>
            </a:r>
            <a:r>
              <a:rPr lang="ru-RU" sz="4000" dirty="0" smtClean="0">
                <a:sym typeface="Helvetica"/>
              </a:rPr>
              <a:t> </a:t>
            </a:r>
            <a:r>
              <a:rPr lang="ru-RU" sz="4000" dirty="0" err="1">
                <a:sym typeface="Helvetica"/>
              </a:rPr>
              <a:t>International</a:t>
            </a:r>
            <a:r>
              <a:rPr lang="ru-RU" sz="4000" dirty="0">
                <a:sym typeface="Helvetica"/>
              </a:rPr>
              <a:t> — организация, которая создает </a:t>
            </a:r>
            <a:r>
              <a:rPr lang="ru-RU" sz="4000" dirty="0" smtClean="0">
                <a:sym typeface="Helvetica"/>
              </a:rPr>
              <a:t>стандарты для </a:t>
            </a:r>
            <a:r>
              <a:rPr lang="ru-RU" sz="4000" dirty="0">
                <a:sym typeface="Helvetica"/>
              </a:rPr>
              <a:t>технологий.</a:t>
            </a:r>
          </a:p>
          <a:p>
            <a:pPr marL="742950" indent="-742950" algn="l">
              <a:spcBef>
                <a:spcPts val="3000"/>
              </a:spcBef>
              <a:buClr>
                <a:srgbClr val="A64798"/>
              </a:buClr>
              <a:buSzPct val="100000"/>
              <a:buFont typeface="+mj-lt"/>
              <a:buAutoNum type="arabicPeriod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b="1" dirty="0" smtClean="0">
                <a:sym typeface="Helvetica"/>
              </a:rPr>
              <a:t>ECMA-262</a:t>
            </a:r>
            <a:r>
              <a:rPr lang="ru-RU" sz="4000" dirty="0">
                <a:sym typeface="Helvetica"/>
              </a:rPr>
              <a:t> — это стандарт, изданный </a:t>
            </a:r>
            <a:r>
              <a:rPr lang="ru-RU" sz="4000" dirty="0" err="1">
                <a:sym typeface="Helvetica"/>
              </a:rPr>
              <a:t>Ecma</a:t>
            </a:r>
            <a:r>
              <a:rPr lang="ru-RU" sz="4000" dirty="0">
                <a:sym typeface="Helvetica"/>
              </a:rPr>
              <a:t> </a:t>
            </a:r>
            <a:r>
              <a:rPr lang="ru-RU" sz="4000" dirty="0" err="1">
                <a:sym typeface="Helvetica"/>
              </a:rPr>
              <a:t>International</a:t>
            </a:r>
            <a:r>
              <a:rPr lang="ru-RU" sz="4000" dirty="0">
                <a:sym typeface="Helvetica"/>
              </a:rPr>
              <a:t>. </a:t>
            </a:r>
            <a:r>
              <a:rPr lang="ru-RU" sz="4000" dirty="0" smtClean="0">
                <a:sym typeface="Helvetica"/>
              </a:rPr>
              <a:t/>
            </a:r>
            <a:br>
              <a:rPr lang="ru-RU" sz="4000" dirty="0" smtClean="0">
                <a:sym typeface="Helvetica"/>
              </a:rPr>
            </a:br>
            <a:r>
              <a:rPr lang="ru-RU" sz="4000" dirty="0" smtClean="0">
                <a:sym typeface="Helvetica"/>
              </a:rPr>
              <a:t>В </a:t>
            </a:r>
            <a:r>
              <a:rPr lang="ru-RU" sz="4000" dirty="0">
                <a:sym typeface="Helvetica"/>
              </a:rPr>
              <a:t>нём прописана спецификация скриптового языка общего назначения.</a:t>
            </a:r>
          </a:p>
          <a:p>
            <a:pPr marL="742950" indent="-742950" algn="l">
              <a:spcBef>
                <a:spcPts val="3000"/>
              </a:spcBef>
              <a:buClr>
                <a:srgbClr val="A64798"/>
              </a:buClr>
              <a:buSzPct val="100000"/>
              <a:buFont typeface="+mj-lt"/>
              <a:buAutoNum type="arabicPeriod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b="1" dirty="0" smtClean="0">
                <a:sym typeface="Helvetica"/>
              </a:rPr>
              <a:t>ECMA-262</a:t>
            </a:r>
            <a:r>
              <a:rPr lang="ru-RU" sz="4000" dirty="0">
                <a:sym typeface="Helvetica"/>
              </a:rPr>
              <a:t> можно считать учётным номером </a:t>
            </a:r>
            <a:r>
              <a:rPr lang="ru-RU" sz="4000" b="1" dirty="0" err="1">
                <a:sym typeface="Helvetica"/>
              </a:rPr>
              <a:t>ECMAScript</a:t>
            </a:r>
            <a:r>
              <a:rPr lang="ru-RU" sz="4000" dirty="0">
                <a:sym typeface="Helvetica"/>
              </a:rPr>
              <a:t>.</a:t>
            </a:r>
          </a:p>
          <a:p>
            <a:pPr marL="742950" indent="-742950" algn="l">
              <a:spcBef>
                <a:spcPts val="3000"/>
              </a:spcBef>
              <a:buClr>
                <a:srgbClr val="A64798"/>
              </a:buClr>
              <a:buSzPct val="100000"/>
              <a:buFont typeface="+mj-lt"/>
              <a:buAutoNum type="arabicPeriod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b="1" dirty="0" smtClean="0">
                <a:sym typeface="Helvetica"/>
              </a:rPr>
              <a:t>ES1-ES9</a:t>
            </a:r>
            <a:r>
              <a:rPr lang="ru-RU" sz="4000" dirty="0">
                <a:sym typeface="Helvetica"/>
              </a:rPr>
              <a:t> — это </a:t>
            </a:r>
            <a:r>
              <a:rPr lang="ru-RU" sz="4000" b="1" dirty="0">
                <a:sym typeface="Helvetica"/>
              </a:rPr>
              <a:t>редакции (версии)</a:t>
            </a:r>
            <a:r>
              <a:rPr lang="ru-RU" sz="4000" dirty="0">
                <a:sym typeface="Helvetica"/>
              </a:rPr>
              <a:t> стандарта ECMA-262</a:t>
            </a:r>
            <a:r>
              <a:rPr lang="ru-RU" sz="4000" dirty="0" smtClean="0">
                <a:sym typeface="Helvetica"/>
              </a:rPr>
              <a:t>.</a:t>
            </a:r>
            <a:endParaRPr lang="ru-RU" sz="4000" dirty="0"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549399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 smtClean="0"/>
              <a:t>Редакции, стандарты, версии… ?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Прямоугольник 1"/>
          <p:cNvSpPr txBox="1"/>
          <p:nvPr/>
        </p:nvSpPr>
        <p:spPr>
          <a:xfrm>
            <a:off x="2121340" y="9642970"/>
            <a:ext cx="15369580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 err="1">
                <a:sym typeface="Helvetica"/>
              </a:rPr>
              <a:t>ECMAScript</a:t>
            </a:r>
            <a:r>
              <a:rPr lang="ru-RU" sz="4000" dirty="0">
                <a:sym typeface="Helvetica"/>
              </a:rPr>
              <a:t> — стандарт, а </a:t>
            </a:r>
            <a:r>
              <a:rPr lang="ru-RU" sz="4000" dirty="0" err="1">
                <a:sym typeface="Helvetica"/>
              </a:rPr>
              <a:t>JavaScript</a:t>
            </a:r>
            <a:r>
              <a:rPr lang="ru-RU" sz="4000" dirty="0">
                <a:sym typeface="Helvetica"/>
              </a:rPr>
              <a:t> — самая популярная реализация этого стандарта</a:t>
            </a:r>
            <a:r>
              <a:rPr lang="ru-RU" sz="4000" dirty="0" smtClean="0">
                <a:sym typeface="Helvetica"/>
              </a:rPr>
              <a:t>.</a:t>
            </a:r>
            <a:endParaRPr lang="ru-RU" sz="4000" dirty="0"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766465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04020" y="3839581"/>
            <a:ext cx="15369580" cy="6247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s-ES" sz="4000" b="1" dirty="0">
                <a:sym typeface="Helvetica"/>
              </a:rPr>
              <a:t>ES1:</a:t>
            </a:r>
            <a:r>
              <a:rPr lang="es-ES" sz="4000" dirty="0">
                <a:sym typeface="Helvetica"/>
              </a:rPr>
              <a:t> 1997</a:t>
            </a:r>
            <a:br>
              <a:rPr lang="es-ES" sz="4000" dirty="0">
                <a:sym typeface="Helvetica"/>
              </a:rPr>
            </a:br>
            <a:r>
              <a:rPr lang="es-ES" sz="4000" b="1" dirty="0">
                <a:sym typeface="Helvetica"/>
              </a:rPr>
              <a:t>ES2:</a:t>
            </a:r>
            <a:r>
              <a:rPr lang="es-ES" sz="4000" dirty="0">
                <a:sym typeface="Helvetica"/>
              </a:rPr>
              <a:t> Июнь 1998</a:t>
            </a:r>
            <a:br>
              <a:rPr lang="es-ES" sz="4000" dirty="0">
                <a:sym typeface="Helvetica"/>
              </a:rPr>
            </a:br>
            <a:r>
              <a:rPr lang="es-ES" sz="4000" b="1" dirty="0">
                <a:sym typeface="Helvetica"/>
              </a:rPr>
              <a:t>ES3:</a:t>
            </a:r>
            <a:r>
              <a:rPr lang="es-ES" sz="4000" dirty="0">
                <a:sym typeface="Helvetica"/>
              </a:rPr>
              <a:t> Декабрь 1999</a:t>
            </a:r>
            <a:br>
              <a:rPr lang="es-ES" sz="4000" dirty="0">
                <a:sym typeface="Helvetica"/>
              </a:rPr>
            </a:br>
            <a:r>
              <a:rPr lang="es-ES" sz="4000" b="1" dirty="0">
                <a:sym typeface="Helvetica"/>
              </a:rPr>
              <a:t>ES4:</a:t>
            </a:r>
            <a:r>
              <a:rPr lang="es-ES" sz="4000" dirty="0">
                <a:sym typeface="Helvetica"/>
              </a:rPr>
              <a:t> так и не была принята</a:t>
            </a:r>
            <a:br>
              <a:rPr lang="es-ES" sz="4000" dirty="0">
                <a:sym typeface="Helvetica"/>
              </a:rPr>
            </a:br>
            <a:r>
              <a:rPr lang="es-ES" sz="4000" b="1" dirty="0">
                <a:sym typeface="Helvetica"/>
              </a:rPr>
              <a:t>ES5:</a:t>
            </a:r>
            <a:r>
              <a:rPr lang="es-ES" sz="4000" dirty="0">
                <a:sym typeface="Helvetica"/>
              </a:rPr>
              <a:t> Декабрь 2009</a:t>
            </a:r>
            <a:br>
              <a:rPr lang="es-ES" sz="4000" dirty="0">
                <a:sym typeface="Helvetica"/>
              </a:rPr>
            </a:br>
            <a:r>
              <a:rPr lang="es-ES" sz="4000" b="1" dirty="0">
                <a:sym typeface="Helvetica"/>
              </a:rPr>
              <a:t>ES6 / ES2015</a:t>
            </a:r>
            <a:r>
              <a:rPr lang="es-ES" sz="4000" dirty="0">
                <a:sym typeface="Helvetica"/>
              </a:rPr>
              <a:t/>
            </a:r>
            <a:br>
              <a:rPr lang="es-ES" sz="4000" dirty="0">
                <a:sym typeface="Helvetica"/>
              </a:rPr>
            </a:br>
            <a:r>
              <a:rPr lang="es-ES" sz="4000" b="1" dirty="0">
                <a:sym typeface="Helvetica"/>
              </a:rPr>
              <a:t>ES7 / ES2016</a:t>
            </a:r>
            <a:r>
              <a:rPr lang="es-ES" sz="4000" dirty="0">
                <a:sym typeface="Helvetica"/>
              </a:rPr>
              <a:t/>
            </a:r>
            <a:br>
              <a:rPr lang="es-ES" sz="4000" dirty="0">
                <a:sym typeface="Helvetica"/>
              </a:rPr>
            </a:br>
            <a:r>
              <a:rPr lang="es-ES" sz="4000" b="1" dirty="0">
                <a:sym typeface="Helvetica"/>
              </a:rPr>
              <a:t>ES8 / ES2017</a:t>
            </a:r>
            <a:r>
              <a:rPr lang="es-ES" sz="4000" dirty="0">
                <a:sym typeface="Helvetica"/>
              </a:rPr>
              <a:t/>
            </a:r>
            <a:br>
              <a:rPr lang="es-ES" sz="4000" dirty="0">
                <a:sym typeface="Helvetica"/>
              </a:rPr>
            </a:br>
            <a:r>
              <a:rPr lang="es-ES" sz="4000" b="1" dirty="0">
                <a:sym typeface="Helvetica"/>
              </a:rPr>
              <a:t>ES9 / ES2018</a:t>
            </a:r>
            <a:r>
              <a:rPr lang="es-ES" sz="4000" dirty="0">
                <a:sym typeface="Helvetica"/>
              </a:rPr>
              <a:t/>
            </a:r>
            <a:br>
              <a:rPr lang="es-ES" sz="4000" dirty="0">
                <a:sym typeface="Helvetica"/>
              </a:rPr>
            </a:br>
            <a:r>
              <a:rPr lang="es-ES" sz="4000" b="1" dirty="0">
                <a:sym typeface="Helvetica"/>
              </a:rPr>
              <a:t>ES.Next</a:t>
            </a:r>
            <a:endParaRPr lang="ru-RU" sz="4000" dirty="0"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04020" y="1730136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 smtClean="0"/>
              <a:t>Версии </a:t>
            </a:r>
            <a:r>
              <a:rPr lang="en-US" dirty="0" err="1"/>
              <a:t>E</a:t>
            </a:r>
            <a:r>
              <a:rPr lang="en-US" dirty="0" err="1" smtClean="0"/>
              <a:t>cmascript</a:t>
            </a:r>
            <a:endParaRPr lang="en-US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48528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7"/>
          <p:cNvSpPr/>
          <p:nvPr/>
        </p:nvSpPr>
        <p:spPr>
          <a:xfrm>
            <a:off x="6153150" y="7486650"/>
            <a:ext cx="1581150" cy="68314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7091930" y="6515100"/>
            <a:ext cx="1634219" cy="5905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5834632" y="6515100"/>
            <a:ext cx="1081768" cy="5905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4558281" y="6515100"/>
            <a:ext cx="1100820" cy="5905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2519929" y="6515101"/>
            <a:ext cx="1881871" cy="5905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662430" y="6515100"/>
            <a:ext cx="2701019" cy="5905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7734300" y="6515100"/>
            <a:ext cx="1771650" cy="5905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153150" y="6515100"/>
            <a:ext cx="1333500" cy="5905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0295467" y="5431366"/>
            <a:ext cx="1896533" cy="7789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693150" y="5431366"/>
            <a:ext cx="1384300" cy="7789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343400" y="5310419"/>
            <a:ext cx="1460501" cy="89988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1717867" y="3229978"/>
            <a:ext cx="2540000" cy="8001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1" name="Прямоугольник 1"/>
          <p:cNvSpPr txBox="1"/>
          <p:nvPr/>
        </p:nvSpPr>
        <p:spPr>
          <a:xfrm>
            <a:off x="2004020" y="3229979"/>
            <a:ext cx="17263693" cy="4939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 err="1">
                <a:sym typeface="Helvetica"/>
              </a:rPr>
              <a:t>Strict</a:t>
            </a:r>
            <a:r>
              <a:rPr lang="ru-RU" sz="4000" dirty="0">
                <a:sym typeface="Helvetica"/>
              </a:rPr>
              <a:t> </a:t>
            </a:r>
            <a:r>
              <a:rPr lang="ru-RU" sz="4000" dirty="0" err="1">
                <a:ln w="0">
                  <a:noFill/>
                </a:ln>
                <a:solidFill>
                  <a:srgbClr val="3F3F3F"/>
                </a:solidFill>
                <a:effectLst>
                  <a:glow rad="127000">
                    <a:schemeClr val="bg1">
                      <a:lumMod val="95000"/>
                      <a:alpha val="0"/>
                    </a:schemeClr>
                  </a:glow>
                </a:effectLst>
                <a:sym typeface="Helvetica"/>
              </a:rPr>
              <a:t>mode</a:t>
            </a:r>
            <a:r>
              <a:rPr lang="ru-RU" sz="4000" dirty="0">
                <a:sym typeface="Helvetica"/>
              </a:rPr>
              <a:t> — специальная директива </a:t>
            </a:r>
            <a:r>
              <a:rPr lang="ru-RU" sz="4000" dirty="0" smtClean="0">
                <a:sym typeface="Helvetica"/>
              </a:rPr>
              <a:t>"</a:t>
            </a:r>
            <a:r>
              <a:rPr lang="ru-RU" sz="4000" dirty="0" err="1" smtClean="0">
                <a:sym typeface="Helvetica"/>
              </a:rPr>
              <a:t>use</a:t>
            </a:r>
            <a:r>
              <a:rPr lang="ru-RU" sz="4000" dirty="0" smtClean="0">
                <a:sym typeface="Helvetica"/>
              </a:rPr>
              <a:t> </a:t>
            </a:r>
            <a:r>
              <a:rPr lang="ru-RU" sz="4000" dirty="0" err="1" smtClean="0">
                <a:sym typeface="Helvetica"/>
              </a:rPr>
              <a:t>strict</a:t>
            </a:r>
            <a:r>
              <a:rPr lang="en-US" sz="4000" dirty="0" smtClean="0">
                <a:sym typeface="Helvetica"/>
              </a:rPr>
              <a:t>"</a:t>
            </a:r>
            <a:r>
              <a:rPr lang="ru-RU" sz="4000" dirty="0" smtClean="0">
                <a:sym typeface="Helvetica"/>
              </a:rPr>
              <a:t> указывается </a:t>
            </a:r>
            <a:r>
              <a:rPr lang="ru-RU" sz="4000" dirty="0">
                <a:sym typeface="Helvetica"/>
              </a:rPr>
              <a:t>для перевода кода в режим полного соответствия ES5 </a:t>
            </a:r>
            <a:r>
              <a:rPr lang="ru-RU" sz="4000" dirty="0" smtClean="0">
                <a:sym typeface="Helvetica"/>
              </a:rPr>
              <a:t>(</a:t>
            </a:r>
            <a:r>
              <a:rPr lang="ru-RU" sz="4000" dirty="0">
                <a:sym typeface="Helvetica"/>
              </a:rPr>
              <a:t>с отсутствием полной обратной совместимости</a:t>
            </a:r>
            <a:r>
              <a:rPr lang="ru-RU" sz="4000" dirty="0" smtClean="0">
                <a:sym typeface="Helvetica"/>
              </a:rPr>
              <a:t>)</a:t>
            </a:r>
          </a:p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объект </a:t>
            </a:r>
            <a:r>
              <a:rPr lang="en-US" sz="4000" dirty="0" smtClean="0">
                <a:sym typeface="Helvetica"/>
              </a:rPr>
              <a:t>JSON </a:t>
            </a:r>
            <a:r>
              <a:rPr lang="ru-RU" sz="4000" dirty="0">
                <a:sym typeface="Helvetica"/>
              </a:rPr>
              <a:t>с методами </a:t>
            </a:r>
            <a:r>
              <a:rPr lang="en-US" sz="4000" dirty="0" smtClean="0">
                <a:sym typeface="Helvetica"/>
              </a:rPr>
              <a:t>parse, </a:t>
            </a:r>
            <a:r>
              <a:rPr lang="en-US" sz="4000" dirty="0" err="1" smtClean="0">
                <a:sym typeface="Helvetica"/>
              </a:rPr>
              <a:t>stringify</a:t>
            </a:r>
            <a:endParaRPr lang="ru-RU" sz="4000" dirty="0" smtClean="0">
              <a:sym typeface="Helvetica"/>
            </a:endParaRPr>
          </a:p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новые методы </a:t>
            </a:r>
            <a:r>
              <a:rPr lang="en-US" sz="4000" dirty="0" smtClean="0">
                <a:sym typeface="Helvetica"/>
              </a:rPr>
              <a:t>Array (</a:t>
            </a:r>
            <a:r>
              <a:rPr lang="en-US" sz="4000" dirty="0" err="1" smtClean="0">
                <a:sym typeface="Helvetica"/>
              </a:rPr>
              <a:t>indexOf</a:t>
            </a:r>
            <a:r>
              <a:rPr lang="en-US" sz="4000" dirty="0" smtClean="0">
                <a:sym typeface="Helvetica"/>
              </a:rPr>
              <a:t>, </a:t>
            </a:r>
            <a:r>
              <a:rPr lang="en-US" sz="4000" dirty="0" err="1" smtClean="0">
                <a:sym typeface="Helvetica"/>
              </a:rPr>
              <a:t>lastIndexOf</a:t>
            </a:r>
            <a:r>
              <a:rPr lang="en-US" sz="4000" dirty="0" smtClean="0">
                <a:sym typeface="Helvetica"/>
              </a:rPr>
              <a:t>, </a:t>
            </a:r>
            <a:r>
              <a:rPr lang="en-US" sz="4000" dirty="0" err="1" smtClean="0">
                <a:sym typeface="Helvetica"/>
              </a:rPr>
              <a:t>forEach</a:t>
            </a:r>
            <a:r>
              <a:rPr lang="en-US" sz="4000" dirty="0" smtClean="0">
                <a:sym typeface="Helvetica"/>
              </a:rPr>
              <a:t>, map, filter, reduce)</a:t>
            </a:r>
            <a:endParaRPr lang="ru-RU" sz="4000" dirty="0" smtClean="0">
              <a:sym typeface="Helvetica"/>
            </a:endParaRPr>
          </a:p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новые методы </a:t>
            </a:r>
            <a:r>
              <a:rPr lang="ru-RU" sz="4000" dirty="0" err="1" smtClean="0">
                <a:sym typeface="Helvetica"/>
              </a:rPr>
              <a:t>Object</a:t>
            </a:r>
            <a:r>
              <a:rPr lang="ru-RU" sz="4000" dirty="0" smtClean="0">
                <a:sym typeface="Helvetica"/>
              </a:rPr>
              <a:t> </a:t>
            </a:r>
            <a:r>
              <a:rPr lang="ru-RU" sz="4000" dirty="0">
                <a:sym typeface="Helvetica"/>
              </a:rPr>
              <a:t>и др.</a:t>
            </a: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04020" y="1549399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en-US" cap="all" dirty="0" smtClean="0"/>
              <a:t>ES5</a:t>
            </a:r>
            <a:endParaRPr lang="en-US" cap="all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486717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1590</Words>
  <Application>Microsoft Office PowerPoint</Application>
  <PresentationFormat>Произвольный</PresentationFormat>
  <Paragraphs>381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Helvetica</vt:lpstr>
      <vt:lpstr>Helvetica Light</vt:lpstr>
      <vt:lpstr>Helvetica Neue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 Gerasimov</dc:creator>
  <cp:lastModifiedBy>Roman Gerasimov</cp:lastModifiedBy>
  <cp:revision>55</cp:revision>
  <dcterms:modified xsi:type="dcterms:W3CDTF">2018-12-30T14:40:46Z</dcterms:modified>
</cp:coreProperties>
</file>