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9" r:id="rId4"/>
    <p:sldId id="261" r:id="rId5"/>
    <p:sldId id="340" r:id="rId6"/>
    <p:sldId id="278" r:id="rId7"/>
    <p:sldId id="391" r:id="rId8"/>
    <p:sldId id="392" r:id="rId9"/>
    <p:sldId id="393" r:id="rId10"/>
    <p:sldId id="341" r:id="rId11"/>
    <p:sldId id="394" r:id="rId12"/>
    <p:sldId id="342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343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345" r:id="rId49"/>
    <p:sldId id="430" r:id="rId50"/>
    <p:sldId id="269" r:id="rId5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258" userDrawn="1">
          <p15:clr>
            <a:srgbClr val="A4A3A4"/>
          </p15:clr>
        </p15:guide>
        <p15:guide id="2" pos="12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0A8"/>
    <a:srgbClr val="7AB1B8"/>
    <a:srgbClr val="D9EDF7"/>
    <a:srgbClr val="F2DEDE"/>
    <a:srgbClr val="C1654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9302" autoAdjust="0"/>
  </p:normalViewPr>
  <p:slideViewPr>
    <p:cSldViewPr snapToGrid="0">
      <p:cViewPr>
        <p:scale>
          <a:sx n="33" d="100"/>
          <a:sy n="33" d="100"/>
        </p:scale>
        <p:origin x="24" y="858"/>
      </p:cViewPr>
      <p:guideLst>
        <p:guide orient="horz" pos="1258"/>
        <p:guide pos="12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j-lt"/>
                <a:ea typeface="+mj-ea"/>
                <a:cs typeface="+mj-cs"/>
                <a:sym typeface="Helvetica"/>
              </a:defRPr>
            </a:lvl1pPr>
            <a:lvl2pPr marL="1099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2pPr>
            <a:lvl3pPr marL="1734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3pPr>
            <a:lvl4pPr marL="2369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4pPr>
            <a:lvl5pPr marL="3004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  <a:endParaRPr/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047999" y="2244726"/>
            <a:ext cx="18288001" cy="4775201"/>
          </a:xfrm>
          <a:prstGeom prst="rect">
            <a:avLst/>
          </a:prstGeom>
        </p:spPr>
        <p:txBody>
          <a:bodyPr lIns="60959" tIns="60959" rIns="60959" bIns="60959" anchor="b"/>
          <a:lstStyle>
            <a:lvl1pPr defTabSz="1828800">
              <a:lnSpc>
                <a:spcPct val="90000"/>
              </a:lnSpc>
              <a:defRPr sz="12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0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47999" y="7204075"/>
            <a:ext cx="18288001" cy="3311525"/>
          </a:xfrm>
          <a:prstGeom prst="rect">
            <a:avLst/>
          </a:prstGeom>
        </p:spPr>
        <p:txBody>
          <a:bodyPr lIns="60959" tIns="60959" rIns="60959" bIns="60959" anchor="t"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marL="0" indent="6858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2pPr>
            <a:lvl3pPr marL="0" indent="13716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3pPr>
            <a:lvl4pPr marL="0" indent="20574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4pPr>
            <a:lvl5pPr marL="0" indent="27432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253297" y="12839066"/>
            <a:ext cx="454304" cy="477521"/>
          </a:xfrm>
          <a:prstGeom prst="rect">
            <a:avLst/>
          </a:prstGeom>
        </p:spPr>
        <p:txBody>
          <a:bodyPr lIns="60959" tIns="60959" rIns="60959" bIns="60959" anchor="ctr"/>
          <a:lstStyle>
            <a:lvl1pPr algn="r" defTabSz="6096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7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4.xml"/><Relationship Id="rId5" Type="http://schemas.openxmlformats.org/officeDocument/2006/relationships/slide" Target="slide36.xml"/><Relationship Id="rId4" Type="http://schemas.openxmlformats.org/officeDocument/2006/relationships/slide" Target="slide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Фон с иконками сиреневый.png" descr="Фон с иконками сиреневый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55"/>
          <p:cNvSpPr txBox="1"/>
          <p:nvPr/>
        </p:nvSpPr>
        <p:spPr>
          <a:xfrm>
            <a:off x="2371554" y="3991085"/>
            <a:ext cx="18662310" cy="124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80000"/>
              </a:lnSpc>
              <a:defRPr sz="93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/>
              <a:t>Классы и наследование</a:t>
            </a:r>
            <a:endParaRPr dirty="0"/>
          </a:p>
        </p:txBody>
      </p:sp>
      <p:sp>
        <p:nvSpPr>
          <p:cNvPr id="113" name="Shape 55"/>
          <p:cNvSpPr txBox="1"/>
          <p:nvPr/>
        </p:nvSpPr>
        <p:spPr>
          <a:xfrm>
            <a:off x="2432350" y="10579293"/>
            <a:ext cx="9648940" cy="87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56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Лектор</a:t>
            </a:r>
            <a:endParaRPr dirty="0"/>
          </a:p>
        </p:txBody>
      </p:sp>
      <p:sp>
        <p:nvSpPr>
          <p:cNvPr id="114" name="Shape 55"/>
          <p:cNvSpPr txBox="1"/>
          <p:nvPr/>
        </p:nvSpPr>
        <p:spPr>
          <a:xfrm>
            <a:off x="2432350" y="11652467"/>
            <a:ext cx="964894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2500" b="1" cap="all" spc="249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Должность</a:t>
            </a:r>
            <a:endParaRPr dirty="0"/>
          </a:p>
        </p:txBody>
      </p:sp>
      <p:pic>
        <p:nvPicPr>
          <p:cNvPr id="11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Функция конструктор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854515" y="3378224"/>
            <a:ext cx="18548449" cy="1799128"/>
            <a:chOff x="957943" y="6654426"/>
            <a:chExt cx="18548449" cy="1799128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6666846"/>
              <a:ext cx="17839825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6654426"/>
              <a:ext cx="70862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882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Метод в прототипе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835465" y="3378224"/>
            <a:ext cx="18567499" cy="2915699"/>
            <a:chOff x="938893" y="6666846"/>
            <a:chExt cx="18567499" cy="2915699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6666846"/>
              <a:ext cx="17839825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TODO: send text message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38893" y="6673094"/>
              <a:ext cx="708624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17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66173" y="3378224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Первое, чего мы хотим добиться</a:t>
            </a:r>
            <a:r>
              <a:rPr lang="ru-RU" sz="4000" dirty="0" smtClean="0">
                <a:sym typeface="Helvetica"/>
              </a:rPr>
              <a:t>, </a:t>
            </a:r>
            <a:r>
              <a:rPr lang="ru-RU" sz="4000" dirty="0">
                <a:sym typeface="Helvetica"/>
              </a:rPr>
              <a:t>—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чтобы у </a:t>
            </a:r>
            <a:r>
              <a:rPr lang="ru-RU" sz="4000" dirty="0" smtClean="0">
                <a:sym typeface="Helvetica"/>
              </a:rPr>
              <a:t>каждого специализированного </a:t>
            </a:r>
            <a:r>
              <a:rPr lang="ru-RU" sz="4000" dirty="0">
                <a:sym typeface="Helvetica"/>
              </a:rPr>
              <a:t>мессенджера были в наличии все те же свойства, что есть и в базовом.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Специализация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01059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Наследование свойств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854515" y="3378224"/>
            <a:ext cx="18548449" cy="6873805"/>
            <a:chOff x="957943" y="6632093"/>
            <a:chExt cx="18548449" cy="6873805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6666846"/>
              <a:ext cx="17839825" cy="6839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  <a:endPara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call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&lt;-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constructor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'Viber'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Viber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6632093"/>
              <a:ext cx="708624" cy="6839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703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7261861" y="5288819"/>
            <a:ext cx="2583179" cy="6439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90973" y="5288819"/>
            <a:ext cx="2254607" cy="6439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252211" y="4057266"/>
            <a:ext cx="2319009" cy="7125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66173" y="3378224"/>
            <a:ext cx="17366287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Метод, позволяющий создать новый объект с установленным объектом прототипа. Фактически, мы в свойство </a:t>
            </a:r>
            <a:r>
              <a:rPr lang="ru-RU" sz="4000" dirty="0" err="1">
                <a:sym typeface="Helvetica"/>
              </a:rPr>
              <a:t>prototype</a:t>
            </a:r>
            <a:r>
              <a:rPr lang="ru-RU" sz="4000" dirty="0">
                <a:sym typeface="Helvetica"/>
              </a:rPr>
              <a:t> нашей функции конструктора прописываем объект, у которого в прототипе будет свойство </a:t>
            </a:r>
            <a:r>
              <a:rPr lang="ru-RU" sz="4000" dirty="0" err="1">
                <a:sym typeface="Helvetica"/>
              </a:rPr>
              <a:t>prototype</a:t>
            </a:r>
            <a:r>
              <a:rPr lang="ru-RU" sz="4000" dirty="0">
                <a:sym typeface="Helvetica"/>
              </a:rPr>
              <a:t> из </a:t>
            </a:r>
            <a:r>
              <a:rPr lang="ru-RU" sz="4000" dirty="0" err="1">
                <a:sym typeface="Helvetica"/>
              </a:rPr>
              <a:t>Messenger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 err="1"/>
              <a:t>Object.create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44433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66173" y="337822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Второе, нужно иметь возможность добавлять собственные свойства.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Специализация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13426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Добавление свойств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1091283" y="3384597"/>
            <a:ext cx="18548449" cy="7961796"/>
            <a:chOff x="1194711" y="6638466"/>
            <a:chExt cx="18548449" cy="7961796"/>
          </a:xfrm>
        </p:grpSpPr>
        <p:sp>
          <p:nvSpPr>
            <p:cNvPr id="9" name="Shape 164"/>
            <p:cNvSpPr txBox="1"/>
            <p:nvPr/>
          </p:nvSpPr>
          <p:spPr>
            <a:xfrm>
              <a:off x="1903335" y="6638467"/>
              <a:ext cx="17839825" cy="79617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logo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Messenger.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call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logo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logo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 // &lt;-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MultiMessenger.prototype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constructor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'Viber'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'V'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Viber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logo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V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94711" y="6638466"/>
              <a:ext cx="708624" cy="79617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359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66173" y="337822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Посмотрим, что с методами.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Методы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89606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Наследование методов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1091283" y="3384598"/>
            <a:ext cx="18548449" cy="7400424"/>
            <a:chOff x="1194711" y="6638467"/>
            <a:chExt cx="18548449" cy="7400424"/>
          </a:xfrm>
        </p:grpSpPr>
        <p:sp>
          <p:nvSpPr>
            <p:cNvPr id="9" name="Shape 164"/>
            <p:cNvSpPr txBox="1"/>
            <p:nvPr/>
          </p:nvSpPr>
          <p:spPr>
            <a:xfrm>
              <a:off x="1903335" y="6638467"/>
              <a:ext cx="17839825" cy="73656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 ... }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TODO: send text message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 ... }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constructor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('...');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94711" y="6638467"/>
              <a:ext cx="708624" cy="740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657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66173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Теперь нужно добавить </a:t>
            </a:r>
            <a:r>
              <a:rPr lang="ru-RU" sz="4000" dirty="0" smtClean="0">
                <a:sym typeface="Helvetica"/>
              </a:rPr>
              <a:t>свои </a:t>
            </a:r>
            <a:r>
              <a:rPr lang="ru-RU" sz="4000" dirty="0">
                <a:sym typeface="Helvetica"/>
              </a:rPr>
              <a:t>—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так, чтобы можно было посылать сообщения пользователям </a:t>
            </a:r>
            <a:r>
              <a:rPr lang="ru-RU" sz="4000" dirty="0" err="1">
                <a:sym typeface="Helvetica"/>
              </a:rPr>
              <a:t>Viber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Методы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1844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Прямоугольник 1"/>
          <p:cNvSpPr txBox="1"/>
          <p:nvPr/>
        </p:nvSpPr>
        <p:spPr>
          <a:xfrm>
            <a:off x="11048914" y="7068270"/>
            <a:ext cx="1049533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spcBef>
                <a:spcPts val="3000"/>
              </a:spcBef>
              <a:defRPr sz="38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Должность</a:t>
            </a:r>
            <a:endParaRPr dirty="0"/>
          </a:p>
        </p:txBody>
      </p:sp>
      <p:sp>
        <p:nvSpPr>
          <p:cNvPr id="118" name="Shape 164"/>
          <p:cNvSpPr txBox="1"/>
          <p:nvPr/>
        </p:nvSpPr>
        <p:spPr>
          <a:xfrm>
            <a:off x="10978683" y="5095974"/>
            <a:ext cx="8246735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8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Лектор</a:t>
            </a:r>
            <a:endParaRPr dirty="0"/>
          </a:p>
        </p:txBody>
      </p:sp>
      <p:sp>
        <p:nvSpPr>
          <p:cNvPr id="119" name="Shape 635"/>
          <p:cNvSpPr/>
          <p:nvPr/>
        </p:nvSpPr>
        <p:spPr>
          <a:xfrm>
            <a:off x="11081571" y="4875613"/>
            <a:ext cx="1253069" cy="2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2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716" y="4742263"/>
            <a:ext cx="3879687" cy="37943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12740640" y="3373640"/>
            <a:ext cx="3626485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1029950" y="3375932"/>
            <a:ext cx="1276350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Переопределение метода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1063026" y="4410617"/>
            <a:ext cx="18576707" cy="7961795"/>
            <a:chOff x="1166453" y="6638467"/>
            <a:chExt cx="18576707" cy="7961795"/>
          </a:xfrm>
        </p:grpSpPr>
        <p:sp>
          <p:nvSpPr>
            <p:cNvPr id="9" name="Shape 164"/>
            <p:cNvSpPr txBox="1"/>
            <p:nvPr/>
          </p:nvSpPr>
          <p:spPr>
            <a:xfrm>
              <a:off x="1875077" y="6638467"/>
              <a:ext cx="17868083" cy="79270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 ... }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TODO: send text message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 ... }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 ... };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constructor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('...');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6453" y="6638467"/>
              <a:ext cx="708624" cy="79617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14</a:t>
              </a:r>
            </a:p>
          </p:txBody>
        </p:sp>
      </p:grpSp>
      <p:sp>
        <p:nvSpPr>
          <p:cNvPr id="11" name="Прямоугольник 1"/>
          <p:cNvSpPr txBox="1"/>
          <p:nvPr/>
        </p:nvSpPr>
        <p:spPr>
          <a:xfrm>
            <a:off x="2036676" y="337822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Можем ли мы переопределить метод </a:t>
            </a:r>
            <a:r>
              <a:rPr lang="ru-RU" sz="4000" dirty="0" err="1">
                <a:sym typeface="Helvetica"/>
              </a:rPr>
              <a:t>send</a:t>
            </a:r>
            <a:r>
              <a:rPr lang="ru-RU" sz="4000" dirty="0">
                <a:sym typeface="Helvetica"/>
              </a:rPr>
              <a:t> в </a:t>
            </a:r>
            <a:r>
              <a:rPr lang="ru-RU" sz="4000" dirty="0" err="1">
                <a:sym typeface="Helvetica"/>
              </a:rPr>
              <a:t>MultiMessenger</a:t>
            </a:r>
            <a:r>
              <a:rPr lang="ru-RU" sz="4000" dirty="0">
                <a:sym typeface="Helvetica"/>
              </a:rPr>
              <a:t>?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741588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66173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Стоп, но тогда мы уже не сможем отправлять сообщения пользователям нашего сервиса. Как это исправить?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Методы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58055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Вызов родительского метода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1122020" y="3378224"/>
            <a:ext cx="18576707" cy="9312806"/>
            <a:chOff x="1166453" y="6638467"/>
            <a:chExt cx="18576707" cy="9312806"/>
          </a:xfrm>
        </p:grpSpPr>
        <p:sp>
          <p:nvSpPr>
            <p:cNvPr id="9" name="Shape 164"/>
            <p:cNvSpPr txBox="1"/>
            <p:nvPr/>
          </p:nvSpPr>
          <p:spPr>
            <a:xfrm>
              <a:off x="1875077" y="6638467"/>
              <a:ext cx="17868083" cy="9285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 ... }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TODO: send text message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 ... }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25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is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our 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service</a:t>
              </a:r>
              <a:r>
                <a:rPr lang="en-US" sz="2500" b="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;) 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call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		  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// </a:t>
              </a:r>
              <a:r>
                <a:rPr lang="en-US" sz="25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esle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send via Viber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};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constructor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('...');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6453" y="6638467"/>
              <a:ext cx="708624" cy="9312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20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723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0003790" y="5026170"/>
            <a:ext cx="1340485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772900" y="5026170"/>
            <a:ext cx="1879600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66173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Манипуляция прототипами позволяет добиться нужного уровня гибкости, но в большинстве случаев является избыточной.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ES6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Прямоугольник 1"/>
          <p:cNvSpPr txBox="1"/>
          <p:nvPr/>
        </p:nvSpPr>
        <p:spPr>
          <a:xfrm>
            <a:off x="2066173" y="5026170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ES6 принёс нам ключевые слова </a:t>
            </a:r>
            <a:r>
              <a:rPr lang="ru-RU" sz="4000" dirty="0" err="1">
                <a:sym typeface="Helvetica"/>
              </a:rPr>
              <a:t>class</a:t>
            </a:r>
            <a:r>
              <a:rPr lang="ru-RU" sz="4000" dirty="0">
                <a:sym typeface="Helvetica"/>
              </a:rPr>
              <a:t> и </a:t>
            </a:r>
            <a:r>
              <a:rPr lang="ru-RU" sz="4000" dirty="0" err="1">
                <a:sym typeface="Helvetica"/>
              </a:rPr>
              <a:t>extends</a:t>
            </a:r>
            <a:r>
              <a:rPr lang="ru-RU" sz="4000" dirty="0">
                <a:sym typeface="Helvetica"/>
              </a:rPr>
              <a:t>, позволяющие использовать аналогичные другим языкам конструкции для создания функций-конструкторов и цепочек прототипов.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90423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1637890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Классы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07484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8350" y="337822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Удобная форма или </a:t>
            </a:r>
            <a:r>
              <a:rPr lang="ru-RU" sz="4000" dirty="0" smtClean="0">
                <a:sym typeface="Helvetica"/>
              </a:rPr>
              <a:t>«синтаксический сахар», </a:t>
            </a:r>
            <a:r>
              <a:rPr lang="ru-RU" sz="4000" dirty="0">
                <a:sym typeface="Helvetica"/>
              </a:rPr>
              <a:t>позволяющий объединить создание функции-конструктора и добавление функций в прототипы.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class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0013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class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1122020" y="3378224"/>
            <a:ext cx="18576707" cy="4926990"/>
            <a:chOff x="1166453" y="6638467"/>
            <a:chExt cx="18576707" cy="4926990"/>
          </a:xfrm>
        </p:grpSpPr>
        <p:sp>
          <p:nvSpPr>
            <p:cNvPr id="9" name="Shape 164"/>
            <p:cNvSpPr txBox="1"/>
            <p:nvPr/>
          </p:nvSpPr>
          <p:spPr>
            <a:xfrm>
              <a:off x="1875077" y="6638467"/>
              <a:ext cx="17868083" cy="4899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constructor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 // </a:t>
              </a: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Аналог функции конструктора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		  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 // </a:t>
              </a: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Аналог .</a:t>
              </a:r>
              <a:r>
                <a:rPr lang="en-US" sz="25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prototype.send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		  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('...');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6453" y="6638467"/>
              <a:ext cx="708624" cy="4926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988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1637890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Конструкторы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04942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2038350" y="3416323"/>
            <a:ext cx="2630573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8350" y="337822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err="1">
                <a:sym typeface="Helvetica"/>
              </a:rPr>
              <a:t>constructor</a:t>
            </a:r>
            <a:r>
              <a:rPr lang="ru-RU" sz="4000" dirty="0">
                <a:sym typeface="Helvetica"/>
              </a:rPr>
              <a:t> не является обязательным, вы можете не создавать его, если он вам не нужен.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constructor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3104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4612640" y="4032322"/>
            <a:ext cx="1955800" cy="6693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8350" y="337822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Почему нельзя написать поле выше конструктора, как в других языках (не писать </a:t>
            </a:r>
            <a:r>
              <a:rPr lang="ru-RU" sz="4000" dirty="0" err="1">
                <a:sym typeface="Helvetica"/>
              </a:rPr>
              <a:t>this.field</a:t>
            </a:r>
            <a:r>
              <a:rPr lang="ru-RU" sz="4000" dirty="0">
                <a:sym typeface="Helvetica"/>
              </a:rPr>
              <a:t>)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Поля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" name="Группа 6"/>
          <p:cNvGrpSpPr/>
          <p:nvPr/>
        </p:nvGrpSpPr>
        <p:grpSpPr>
          <a:xfrm>
            <a:off x="2038350" y="5179832"/>
            <a:ext cx="17639337" cy="1323440"/>
            <a:chOff x="2003425" y="6058562"/>
            <a:chExt cx="17639337" cy="1323440"/>
          </a:xfrm>
        </p:grpSpPr>
        <p:sp>
          <p:nvSpPr>
            <p:cNvPr id="8" name="Прямоугольник 1"/>
            <p:cNvSpPr txBox="1"/>
            <p:nvPr/>
          </p:nvSpPr>
          <p:spPr>
            <a:xfrm>
              <a:off x="2276475" y="6058563"/>
              <a:ext cx="17366287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Данный синтаксис пока поддерживается не во всех браузерах (и, вероятно, будет в стандарте ES2019).</a:t>
              </a:r>
              <a:endParaRPr lang="ru-RU" sz="4000" dirty="0">
                <a:solidFill>
                  <a:schemeClr val="bg1">
                    <a:lumMod val="65000"/>
                  </a:schemeClr>
                </a:solidFill>
                <a:latin typeface="+mj-lt"/>
                <a:sym typeface="Helvetica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003425" y="6058562"/>
              <a:ext cx="165099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10" name="Прямоугольник 1"/>
          <p:cNvSpPr txBox="1"/>
          <p:nvPr/>
        </p:nvSpPr>
        <p:spPr>
          <a:xfrm>
            <a:off x="2036677" y="6981441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Есть ли инкапсуляция как в других языках?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2036677" y="8259830"/>
            <a:ext cx="17639337" cy="1323440"/>
            <a:chOff x="2003425" y="6058562"/>
            <a:chExt cx="17639337" cy="1323440"/>
          </a:xfrm>
        </p:grpSpPr>
        <p:sp>
          <p:nvSpPr>
            <p:cNvPr id="12" name="Прямоугольник 1"/>
            <p:cNvSpPr txBox="1"/>
            <p:nvPr/>
          </p:nvSpPr>
          <p:spPr>
            <a:xfrm>
              <a:off x="2276475" y="6058563"/>
              <a:ext cx="17366287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На данный момент предполагается, что эта возможность появится в ES2019.</a:t>
              </a:r>
              <a:endParaRPr lang="ru-RU" sz="4000" dirty="0">
                <a:solidFill>
                  <a:schemeClr val="bg1">
                    <a:lumMod val="65000"/>
                  </a:schemeClr>
                </a:solidFill>
                <a:latin typeface="+mj-lt"/>
                <a:sym typeface="Helvetica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003425" y="6058562"/>
              <a:ext cx="165099" cy="1323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973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Прямоугольник 1"/>
          <p:cNvSpPr txBox="1"/>
          <p:nvPr/>
        </p:nvSpPr>
        <p:spPr>
          <a:xfrm>
            <a:off x="2004019" y="3418664"/>
            <a:ext cx="16414609" cy="569386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2" action="ppaction://hlinksldjump"/>
              </a:rPr>
              <a:t>Иерархия наследования</a:t>
            </a:r>
            <a:endParaRPr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 smtClean="0">
                <a:hlinkClick r:id="rId3" action="ppaction://hlinksldjump"/>
              </a:rPr>
              <a:t>Классы</a:t>
            </a:r>
            <a:endParaRPr lang="en-US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 smtClean="0">
                <a:hlinkClick r:id="rId4" action="ppaction://hlinksldjump"/>
              </a:rPr>
              <a:t>Конструкторы</a:t>
            </a:r>
            <a:endParaRPr lang="en-US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5" action="ppaction://hlinksldjump"/>
              </a:rPr>
              <a:t>Наследование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6" action="ppaction://hlinksldjump"/>
              </a:rPr>
              <a:t>Статические </a:t>
            </a:r>
            <a:r>
              <a:rPr lang="ru-RU" dirty="0" smtClean="0">
                <a:hlinkClick r:id="rId6" action="ppaction://hlinksldjump"/>
              </a:rPr>
              <a:t>методы</a:t>
            </a:r>
            <a:endParaRPr lang="ru-RU" dirty="0" smtClean="0"/>
          </a:p>
        </p:txBody>
      </p:sp>
      <p:sp>
        <p:nvSpPr>
          <p:cNvPr id="12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9" name="Shape 164"/>
          <p:cNvSpPr txBox="1"/>
          <p:nvPr/>
        </p:nvSpPr>
        <p:spPr>
          <a:xfrm>
            <a:off x="2036677" y="2047790"/>
            <a:ext cx="15929372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План занятия</a:t>
            </a:r>
            <a:endParaRPr dirty="0"/>
          </a:p>
        </p:txBody>
      </p:sp>
      <p:pic>
        <p:nvPicPr>
          <p:cNvPr id="130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class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64"/>
          <p:cNvSpPr txBox="1"/>
          <p:nvPr/>
        </p:nvSpPr>
        <p:spPr>
          <a:xfrm>
            <a:off x="1811594" y="4410615"/>
            <a:ext cx="17868083" cy="9797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ru-RU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5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5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typeof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chemeClr val="tx1"/>
                </a:solidFill>
                <a:latin typeface="Consolas" panose="020B0609020204030204" pitchFamily="49" charset="0"/>
              </a:rPr>
              <a:t>Messenger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 // </a:t>
            </a:r>
            <a:r>
              <a:rPr lang="en-US" sz="25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function</a:t>
            </a:r>
          </a:p>
          <a:p>
            <a:pPr fontAlgn="base">
              <a:lnSpc>
                <a:spcPct val="114000"/>
              </a:lnSpc>
            </a:pPr>
            <a:r>
              <a:rPr lang="en-US" sz="25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25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5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25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5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en-US" sz="25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essenger</a:t>
            </a:r>
            <a:r>
              <a:rPr lang="en-US" sz="25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s-ES" sz="25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8350" y="3378223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Важные моменты:</a:t>
            </a:r>
            <a:endParaRPr lang="ru-RU" sz="4000" dirty="0">
              <a:latin typeface="+mj-lt"/>
              <a:sym typeface="Helvetic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7" y="6118650"/>
            <a:ext cx="6688223" cy="22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8641715" y="9371397"/>
            <a:ext cx="2245360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966925" y="6393860"/>
            <a:ext cx="986700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Особенности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38350" y="3378223"/>
            <a:ext cx="17366287" cy="871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Все методы —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не перечисляемы</a:t>
            </a:r>
            <a:r>
              <a:rPr lang="ru-RU" sz="4000" dirty="0" smtClean="0">
                <a:sym typeface="Helvetica"/>
              </a:rPr>
              <a:t>:</a:t>
            </a:r>
            <a:endParaRPr lang="en-US" sz="4000" dirty="0" smtClean="0"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en-US" sz="4000" dirty="0" smtClean="0"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en-US" sz="4000" dirty="0" smtClean="0"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Нельзя использовать без </a:t>
            </a:r>
            <a:r>
              <a:rPr lang="en-US" sz="4000" dirty="0">
                <a:sym typeface="Helvetica"/>
              </a:rPr>
              <a:t>new</a:t>
            </a:r>
            <a:r>
              <a:rPr lang="en-US" sz="4000" dirty="0" smtClean="0">
                <a:sym typeface="Helvetica"/>
              </a:rPr>
              <a:t>:</a:t>
            </a: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en-US" sz="4000" dirty="0" smtClean="0"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en-US" sz="4000" dirty="0" smtClean="0"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Нельзя переопределить </a:t>
            </a:r>
            <a:r>
              <a:rPr lang="en-US" sz="4000" dirty="0">
                <a:sym typeface="Helvetica"/>
              </a:rPr>
              <a:t>prototype</a:t>
            </a:r>
            <a:r>
              <a:rPr lang="en-US" sz="4000" dirty="0" smtClean="0">
                <a:sym typeface="Helvetica"/>
              </a:rPr>
              <a:t>:</a:t>
            </a: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en-US" sz="4000" dirty="0">
              <a:latin typeface="+mj-lt"/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ru-RU" sz="4000" dirty="0">
              <a:latin typeface="+mj-lt"/>
              <a:sym typeface="Helvetica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10" y="4385495"/>
            <a:ext cx="5327452" cy="129884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10" y="7468936"/>
            <a:ext cx="11483920" cy="10715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10" y="10325099"/>
            <a:ext cx="5327452" cy="275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04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1626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Зачем нужны классы, если есть функции-конструкторы и прототипы?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" name="Группа 10"/>
          <p:cNvGrpSpPr/>
          <p:nvPr/>
        </p:nvGrpSpPr>
        <p:grpSpPr>
          <a:xfrm>
            <a:off x="2036678" y="4132275"/>
            <a:ext cx="17641009" cy="1708162"/>
            <a:chOff x="2001753" y="6058561"/>
            <a:chExt cx="17641009" cy="1708162"/>
          </a:xfrm>
        </p:grpSpPr>
        <p:sp>
          <p:nvSpPr>
            <p:cNvPr id="12" name="Прямоугольник 1"/>
            <p:cNvSpPr txBox="1"/>
            <p:nvPr/>
          </p:nvSpPr>
          <p:spPr>
            <a:xfrm>
              <a:off x="2276475" y="6058563"/>
              <a:ext cx="17366287" cy="17081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Во-первых, классы позволяют писать более лаконичный код.</a:t>
              </a:r>
            </a:p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Во-вторых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, это современный стиль написания JS-кода.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001753" y="6058561"/>
              <a:ext cx="166772" cy="17081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805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1626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Функции-конструкторы и цепочки прототипов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" name="Группа 10"/>
          <p:cNvGrpSpPr/>
          <p:nvPr/>
        </p:nvGrpSpPr>
        <p:grpSpPr>
          <a:xfrm>
            <a:off x="2038350" y="5813592"/>
            <a:ext cx="17641009" cy="1323441"/>
            <a:chOff x="2001753" y="6058561"/>
            <a:chExt cx="17641009" cy="1323441"/>
          </a:xfrm>
        </p:grpSpPr>
        <p:sp>
          <p:nvSpPr>
            <p:cNvPr id="12" name="Прямоугольник 1"/>
            <p:cNvSpPr txBox="1"/>
            <p:nvPr/>
          </p:nvSpPr>
          <p:spPr>
            <a:xfrm>
              <a:off x="2276475" y="6058563"/>
              <a:ext cx="17366287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Они по-прежнему остались и </a:t>
              </a:r>
              <a:r>
                <a:rPr lang="ru-RU" sz="40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работают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, но скрыты от нас </a:t>
              </a:r>
              <a:r>
                <a:rPr lang="ru-RU" sz="40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«синтаксическим сахаром»</a:t>
              </a:r>
              <a:endParaRPr lang="ru-RU" sz="4000" dirty="0">
                <a:solidFill>
                  <a:schemeClr val="bg1">
                    <a:lumMod val="65000"/>
                  </a:schemeClr>
                </a:solidFill>
                <a:latin typeface="+mj-lt"/>
                <a:sym typeface="Helvetica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001753" y="6058561"/>
              <a:ext cx="171450" cy="132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8" name="Прямоугольник 1"/>
          <p:cNvSpPr txBox="1"/>
          <p:nvPr/>
        </p:nvSpPr>
        <p:spPr>
          <a:xfrm>
            <a:off x="2038350" y="4072129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Как теперь быть с цепочками прототипов и </a:t>
            </a:r>
            <a:r>
              <a:rPr lang="ru-RU" sz="4000" dirty="0" smtClean="0">
                <a:sym typeface="Helvetica"/>
              </a:rPr>
              <a:t>функциями</a:t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конструкторов — </a:t>
            </a:r>
            <a:r>
              <a:rPr lang="ru-RU" sz="4000" dirty="0">
                <a:sym typeface="Helvetica"/>
              </a:rPr>
              <a:t>их больше нет?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21511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2311398" y="5206949"/>
            <a:ext cx="4984752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Advanced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" name="Группа 10"/>
          <p:cNvGrpSpPr/>
          <p:nvPr/>
        </p:nvGrpSpPr>
        <p:grpSpPr>
          <a:xfrm>
            <a:off x="2038350" y="4564279"/>
            <a:ext cx="17641009" cy="1323441"/>
            <a:chOff x="2001753" y="6058561"/>
            <a:chExt cx="17641009" cy="1323441"/>
          </a:xfrm>
        </p:grpSpPr>
        <p:sp>
          <p:nvSpPr>
            <p:cNvPr id="12" name="Прямоугольник 1"/>
            <p:cNvSpPr txBox="1"/>
            <p:nvPr/>
          </p:nvSpPr>
          <p:spPr>
            <a:xfrm>
              <a:off x="2276475" y="6058563"/>
              <a:ext cx="17366287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А что, если я хочу использовать тонкую настройку свойств через </a:t>
              </a:r>
              <a:r>
                <a:rPr lang="ru-RU" sz="40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Object.defineProperty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?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001753" y="6058561"/>
              <a:ext cx="171450" cy="132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8" name="Прямоугольник 1"/>
          <p:cNvSpPr txBox="1"/>
          <p:nvPr/>
        </p:nvSpPr>
        <p:spPr>
          <a:xfrm>
            <a:off x="2038350" y="3378223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Вопрос: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9" name="Прямоугольник 1"/>
          <p:cNvSpPr txBox="1"/>
          <p:nvPr/>
        </p:nvSpPr>
        <p:spPr>
          <a:xfrm>
            <a:off x="2036677" y="6365890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Ответ: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2038349" y="7551947"/>
            <a:ext cx="17639337" cy="707888"/>
            <a:chOff x="2003425" y="6058562"/>
            <a:chExt cx="17639337" cy="707888"/>
          </a:xfrm>
        </p:grpSpPr>
        <p:sp>
          <p:nvSpPr>
            <p:cNvPr id="14" name="Прямоугольник 1"/>
            <p:cNvSpPr txBox="1"/>
            <p:nvPr/>
          </p:nvSpPr>
          <p:spPr>
            <a:xfrm>
              <a:off x="2276475" y="6058563"/>
              <a:ext cx="17366287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Это можно сделать в конструкторе.</a:t>
              </a: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003425" y="6058562"/>
              <a:ext cx="169777" cy="707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167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extends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1102970" y="4383428"/>
            <a:ext cx="18576707" cy="1884106"/>
            <a:chOff x="1166453" y="6611280"/>
            <a:chExt cx="18576707" cy="1884106"/>
          </a:xfrm>
        </p:grpSpPr>
        <p:sp>
          <p:nvSpPr>
            <p:cNvPr id="9" name="Shape 164"/>
            <p:cNvSpPr txBox="1"/>
            <p:nvPr/>
          </p:nvSpPr>
          <p:spPr>
            <a:xfrm>
              <a:off x="1875077" y="6638467"/>
              <a:ext cx="17868083" cy="1856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extends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 }</a:t>
              </a:r>
            </a:p>
            <a:p>
              <a:pPr fontAlgn="base">
                <a:lnSpc>
                  <a:spcPct val="114000"/>
                </a:lnSpc>
              </a:pP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2500" b="0" dirty="0" err="1">
                  <a:solidFill>
                    <a:srgbClr val="92D050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25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</a:t>
              </a:r>
              <a:r>
                <a:rPr lang="en-US" sz="25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viber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6453" y="6611280"/>
              <a:ext cx="708624" cy="1856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1" name="Прямоугольник 1"/>
          <p:cNvSpPr txBox="1"/>
          <p:nvPr/>
        </p:nvSpPr>
        <p:spPr>
          <a:xfrm>
            <a:off x="2038350" y="3378223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Позволяет организовать наследование: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036676" y="6564853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Все существующие свойства уже </a:t>
            </a:r>
            <a:r>
              <a:rPr lang="ru-RU" sz="4000" dirty="0">
                <a:sym typeface="Helvetica"/>
              </a:rPr>
              <a:t>«</a:t>
            </a:r>
            <a:r>
              <a:rPr lang="ru-RU" sz="4000" dirty="0" smtClean="0">
                <a:sym typeface="Helvetica"/>
              </a:rPr>
              <a:t>наследуются</a:t>
            </a:r>
            <a:r>
              <a:rPr lang="ru-RU" sz="4000" dirty="0">
                <a:sym typeface="Helvetica"/>
              </a:rPr>
              <a:t>»</a:t>
            </a:r>
            <a:r>
              <a:rPr lang="ru-RU" sz="4000" dirty="0" smtClean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21739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1637890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Наследование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65604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Для чего нужно наследование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" name="Группа 10"/>
          <p:cNvGrpSpPr/>
          <p:nvPr/>
        </p:nvGrpSpPr>
        <p:grpSpPr>
          <a:xfrm>
            <a:off x="2036677" y="5179832"/>
            <a:ext cx="17641009" cy="2323715"/>
            <a:chOff x="2001753" y="6058561"/>
            <a:chExt cx="17641009" cy="2323715"/>
          </a:xfrm>
        </p:grpSpPr>
        <p:sp>
          <p:nvSpPr>
            <p:cNvPr id="12" name="Прямоугольник 1"/>
            <p:cNvSpPr txBox="1"/>
            <p:nvPr/>
          </p:nvSpPr>
          <p:spPr>
            <a:xfrm>
              <a:off x="2276475" y="6058563"/>
              <a:ext cx="17366287" cy="23237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Для </a:t>
              </a:r>
              <a:r>
                <a:rPr lang="ru-RU" sz="40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переиспользования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 кода и построения иерархий</a:t>
              </a:r>
            </a:p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Наследование не всегда является хорошим решением, но это вопрос архитектуры</a:t>
              </a:r>
              <a:endParaRPr lang="ru-RU" sz="4000" dirty="0">
                <a:solidFill>
                  <a:schemeClr val="bg1">
                    <a:lumMod val="65000"/>
                  </a:schemeClr>
                </a:solidFill>
                <a:latin typeface="+mj-lt"/>
                <a:sym typeface="Helvetica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001753" y="6058561"/>
              <a:ext cx="179473" cy="23237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8" name="Прямоугольник 1"/>
          <p:cNvSpPr txBox="1"/>
          <p:nvPr/>
        </p:nvSpPr>
        <p:spPr>
          <a:xfrm>
            <a:off x="2038350" y="337822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Для чего нужно наследование, я ведь могу просто создавать нужные мне классы?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49403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Добавление свойств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1122020" y="3405411"/>
            <a:ext cx="18576707" cy="2734082"/>
            <a:chOff x="1166453" y="6638467"/>
            <a:chExt cx="18576707" cy="2734082"/>
          </a:xfrm>
        </p:grpSpPr>
        <p:sp>
          <p:nvSpPr>
            <p:cNvPr id="9" name="Shape 164"/>
            <p:cNvSpPr txBox="1"/>
            <p:nvPr/>
          </p:nvSpPr>
          <p:spPr>
            <a:xfrm>
              <a:off x="1875077" y="6638467"/>
              <a:ext cx="17868083" cy="27340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extends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constructor(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logo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&lt;- </a:t>
              </a:r>
              <a:r>
                <a:rPr lang="en-US" sz="25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Messenger.call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(this, name): </a:t>
              </a: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вызов конструктора </a:t>
              </a: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родителя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5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logo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logo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6453" y="6638467"/>
              <a:ext cx="708624" cy="27340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327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2038350" y="3416323"/>
            <a:ext cx="1704975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super()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Прямоугольник 1"/>
          <p:cNvSpPr txBox="1"/>
          <p:nvPr/>
        </p:nvSpPr>
        <p:spPr>
          <a:xfrm>
            <a:off x="2038350" y="337822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err="1">
                <a:sym typeface="Helvetica"/>
              </a:rPr>
              <a:t>super</a:t>
            </a:r>
            <a:r>
              <a:rPr lang="ru-RU" sz="4000" dirty="0">
                <a:sym typeface="Helvetica"/>
              </a:rPr>
              <a:t>() можно использовать только в конструкторе и только первым вызовом.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65737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10705730" y="5674088"/>
            <a:ext cx="2357121" cy="7125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152227" y="4678458"/>
            <a:ext cx="2357121" cy="7125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7" name="Shape 164"/>
          <p:cNvSpPr txBox="1"/>
          <p:nvPr/>
        </p:nvSpPr>
        <p:spPr>
          <a:xfrm>
            <a:off x="2036677" y="1549399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Повторение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Прямоугольник 1"/>
          <p:cNvSpPr txBox="1"/>
          <p:nvPr/>
        </p:nvSpPr>
        <p:spPr>
          <a:xfrm>
            <a:off x="2003425" y="3696139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На предыдущих </a:t>
            </a:r>
            <a:r>
              <a:rPr lang="ru-RU" sz="4000" dirty="0" smtClean="0">
                <a:latin typeface="+mj-lt"/>
                <a:sym typeface="Helvetica"/>
              </a:rPr>
              <a:t>лекциях </a:t>
            </a:r>
            <a:r>
              <a:rPr lang="ru-RU" sz="4000" dirty="0">
                <a:latin typeface="+mj-lt"/>
                <a:sym typeface="Helvetica"/>
              </a:rPr>
              <a:t>мы рассмотрели с вами:</a:t>
            </a:r>
          </a:p>
        </p:txBody>
      </p:sp>
      <p:sp>
        <p:nvSpPr>
          <p:cNvPr id="7" name="Прямоугольник 1"/>
          <p:cNvSpPr txBox="1"/>
          <p:nvPr/>
        </p:nvSpPr>
        <p:spPr>
          <a:xfrm>
            <a:off x="2003424" y="4678458"/>
            <a:ext cx="17366287" cy="1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цепочки прототипов и свойство __</a:t>
            </a:r>
            <a:r>
              <a:rPr lang="ru-RU" sz="4000" dirty="0" err="1">
                <a:latin typeface="+mj-lt"/>
                <a:sym typeface="Helvetica"/>
              </a:rPr>
              <a:t>proto</a:t>
            </a:r>
            <a:r>
              <a:rPr lang="ru-RU" sz="4000" dirty="0" smtClean="0">
                <a:latin typeface="+mj-lt"/>
                <a:sym typeface="Helvetica"/>
              </a:rPr>
              <a:t>__</a:t>
            </a:r>
            <a:endParaRPr lang="en-US" sz="4000" dirty="0" smtClean="0">
              <a:latin typeface="+mj-lt"/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функции конструкторы и свойство </a:t>
            </a:r>
            <a:r>
              <a:rPr lang="ru-RU" sz="4000" dirty="0" err="1">
                <a:latin typeface="+mj-lt"/>
                <a:sym typeface="Helvetica"/>
              </a:rPr>
              <a:t>prototype</a:t>
            </a:r>
            <a:endParaRPr lang="ru-RU" sz="4000" dirty="0">
              <a:latin typeface="+mj-lt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extends </a:t>
            </a:r>
            <a:r>
              <a:rPr lang="ru-RU" dirty="0"/>
              <a:t>без </a:t>
            </a:r>
            <a:r>
              <a:rPr lang="en-US" dirty="0"/>
              <a:t>constructor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64"/>
          <p:cNvSpPr txBox="1"/>
          <p:nvPr/>
        </p:nvSpPr>
        <p:spPr>
          <a:xfrm>
            <a:off x="1830644" y="4410617"/>
            <a:ext cx="17868083" cy="5411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ru-RU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MultiMessenger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chemeClr val="accent1"/>
                </a:solidFill>
                <a:latin typeface="Consolas" panose="020B0609020204030204" pitchFamily="49" charset="0"/>
              </a:rPr>
              <a:t>extends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chemeClr val="tx1"/>
                </a:solidFill>
                <a:latin typeface="Consolas" panose="020B0609020204030204" pitchFamily="49" charset="0"/>
              </a:rPr>
              <a:t>Messenger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 }</a:t>
            </a:r>
            <a:endParaRPr lang="es-ES" sz="25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6676" y="337822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 самом деле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1122020" y="6308691"/>
            <a:ext cx="18576707" cy="2295500"/>
            <a:chOff x="1166453" y="6638467"/>
            <a:chExt cx="18576707" cy="2295500"/>
          </a:xfrm>
        </p:grpSpPr>
        <p:sp>
          <p:nvSpPr>
            <p:cNvPr id="13" name="Shape 164"/>
            <p:cNvSpPr txBox="1"/>
            <p:nvPr/>
          </p:nvSpPr>
          <p:spPr>
            <a:xfrm>
              <a:off x="1875077" y="6638467"/>
              <a:ext cx="17868083" cy="2295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extends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constructor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(...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params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(...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params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6453" y="6638467"/>
              <a:ext cx="708624" cy="2295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</p:txBody>
        </p:sp>
      </p:grpSp>
      <p:sp>
        <p:nvSpPr>
          <p:cNvPr id="15" name="Прямоугольник 1"/>
          <p:cNvSpPr txBox="1"/>
          <p:nvPr/>
        </p:nvSpPr>
        <p:spPr>
          <a:xfrm>
            <a:off x="2036675" y="5276298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 самом деле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72166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Переопределение метода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" name="Группа 11"/>
          <p:cNvGrpSpPr/>
          <p:nvPr/>
        </p:nvGrpSpPr>
        <p:grpSpPr>
          <a:xfrm>
            <a:off x="1092524" y="3378224"/>
            <a:ext cx="18576707" cy="2295500"/>
            <a:chOff x="1166453" y="6638467"/>
            <a:chExt cx="18576707" cy="2295500"/>
          </a:xfrm>
        </p:grpSpPr>
        <p:sp>
          <p:nvSpPr>
            <p:cNvPr id="13" name="Shape 164"/>
            <p:cNvSpPr txBox="1"/>
            <p:nvPr/>
          </p:nvSpPr>
          <p:spPr>
            <a:xfrm>
              <a:off x="1875077" y="6638467"/>
              <a:ext cx="17868083" cy="2295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extends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TODO: send message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6453" y="6638467"/>
              <a:ext cx="708624" cy="2295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756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Вызов родительского метода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" name="Группа 11"/>
          <p:cNvGrpSpPr/>
          <p:nvPr/>
        </p:nvGrpSpPr>
        <p:grpSpPr>
          <a:xfrm>
            <a:off x="1092524" y="3351037"/>
            <a:ext cx="18576707" cy="3611245"/>
            <a:chOff x="1166453" y="6611280"/>
            <a:chExt cx="18576707" cy="3611245"/>
          </a:xfrm>
        </p:grpSpPr>
        <p:sp>
          <p:nvSpPr>
            <p:cNvPr id="13" name="Shape 164"/>
            <p:cNvSpPr txBox="1"/>
            <p:nvPr/>
          </p:nvSpPr>
          <p:spPr>
            <a:xfrm>
              <a:off x="1875077" y="6638467"/>
              <a:ext cx="17868083" cy="3584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extends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is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our 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service</a:t>
              </a:r>
              <a:r>
                <a:rPr lang="en-US" sz="2500" b="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 </a:t>
              </a:r>
              <a:r>
                <a:rPr lang="en-US" sz="25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6453" y="6611280"/>
              <a:ext cx="708624" cy="3611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6657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2038350" y="3448272"/>
            <a:ext cx="1385888" cy="6617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super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" name="Группа 11"/>
          <p:cNvGrpSpPr/>
          <p:nvPr/>
        </p:nvGrpSpPr>
        <p:grpSpPr>
          <a:xfrm>
            <a:off x="1122020" y="5026170"/>
            <a:ext cx="18576707" cy="6242735"/>
            <a:chOff x="1166453" y="6611280"/>
            <a:chExt cx="18576707" cy="6242735"/>
          </a:xfrm>
        </p:grpSpPr>
        <p:sp>
          <p:nvSpPr>
            <p:cNvPr id="13" name="Shape 164"/>
            <p:cNvSpPr txBox="1"/>
            <p:nvPr/>
          </p:nvSpPr>
          <p:spPr>
            <a:xfrm>
              <a:off x="1875077" y="6638467"/>
              <a:ext cx="17868083" cy="62155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basic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TODO: send message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setPrototypeOf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basic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'hello from </a:t>
              </a:r>
              <a:r>
                <a:rPr lang="en-US" sz="2500" b="0" dirty="0" err="1">
                  <a:solidFill>
                    <a:srgbClr val="92D050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25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6453" y="6611280"/>
              <a:ext cx="708624" cy="6242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14</a:t>
              </a:r>
            </a:p>
          </p:txBody>
        </p:sp>
      </p:grpSp>
      <p:sp>
        <p:nvSpPr>
          <p:cNvPr id="8" name="Прямоугольник 1"/>
          <p:cNvSpPr txBox="1"/>
          <p:nvPr/>
        </p:nvSpPr>
        <p:spPr>
          <a:xfrm>
            <a:off x="2038350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err="1">
                <a:sym typeface="Helvetica"/>
              </a:rPr>
              <a:t>super</a:t>
            </a:r>
            <a:r>
              <a:rPr lang="ru-RU" sz="4000" dirty="0">
                <a:sym typeface="Helvetica"/>
              </a:rPr>
              <a:t> позволяет получать доступ к свойствам и методам </a:t>
            </a:r>
            <a:r>
              <a:rPr lang="ru-RU" sz="4000" dirty="0" smtClean="0">
                <a:sym typeface="Helvetica"/>
              </a:rPr>
              <a:t>«родителя». </a:t>
            </a:r>
            <a:r>
              <a:rPr lang="ru-RU" sz="4000" dirty="0">
                <a:sym typeface="Helvetica"/>
              </a:rPr>
              <a:t>Причём не важно, как этот самый родитель был установлен: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69526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1637890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Статические методы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7227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13322300" y="7015599"/>
            <a:ext cx="1270000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Статические методы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64"/>
          <p:cNvSpPr txBox="1"/>
          <p:nvPr/>
        </p:nvSpPr>
        <p:spPr>
          <a:xfrm>
            <a:off x="1816128" y="5053357"/>
            <a:ext cx="17868083" cy="9797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ru-RU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chemeClr val="accent1"/>
                </a:solidFill>
                <a:latin typeface="Consolas" panose="020B0609020204030204" pitchFamily="49" charset="0"/>
              </a:rPr>
              <a:t>function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 { ... }</a:t>
            </a:r>
          </a:p>
          <a:p>
            <a:pPr fontAlgn="base">
              <a:lnSpc>
                <a:spcPct val="114000"/>
              </a:lnSpc>
            </a:pP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Image</a:t>
            </a:r>
            <a:r>
              <a:rPr lang="en-US" sz="2500" b="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500" b="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25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chemeClr val="accent1"/>
                </a:solidFill>
                <a:latin typeface="Consolas" panose="020B0609020204030204" pitchFamily="49" charset="0"/>
              </a:rPr>
              <a:t>function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(...) { ... };</a:t>
            </a:r>
            <a:endParaRPr lang="es-ES" sz="25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Прямоугольник 1"/>
          <p:cNvSpPr txBox="1"/>
          <p:nvPr/>
        </p:nvSpPr>
        <p:spPr>
          <a:xfrm>
            <a:off x="2036676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До ES6 статическими методами назывались методы, добавленные &lt;</a:t>
            </a:r>
            <a:r>
              <a:rPr lang="ru-RU" sz="4000" dirty="0" err="1">
                <a:sym typeface="Helvetica"/>
              </a:rPr>
              <a:t>br</a:t>
            </a:r>
            <a:r>
              <a:rPr lang="ru-RU" sz="4000" dirty="0">
                <a:sym typeface="Helvetica"/>
              </a:rPr>
              <a:t>&gt; в функцию-конструктор: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67025" y="6384806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ES6 для этого используется ключевое слово </a:t>
            </a:r>
            <a:r>
              <a:rPr lang="ru-RU" sz="4000" dirty="0" err="1">
                <a:sym typeface="Helvetica"/>
              </a:rPr>
              <a:t>static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107504" y="7444386"/>
            <a:ext cx="18576707" cy="2295500"/>
            <a:chOff x="1166453" y="6638467"/>
            <a:chExt cx="18576707" cy="2295500"/>
          </a:xfrm>
        </p:grpSpPr>
        <p:sp>
          <p:nvSpPr>
            <p:cNvPr id="15" name="Shape 164"/>
            <p:cNvSpPr txBox="1"/>
            <p:nvPr/>
          </p:nvSpPr>
          <p:spPr>
            <a:xfrm>
              <a:off x="1875077" y="6638467"/>
              <a:ext cx="17868083" cy="2295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Image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static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(...)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66453" y="6638467"/>
              <a:ext cx="708624" cy="2295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027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Другие возможности классов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Прямоугольник 1"/>
          <p:cNvSpPr txBox="1"/>
          <p:nvPr/>
        </p:nvSpPr>
        <p:spPr>
          <a:xfrm>
            <a:off x="2038350" y="3378223"/>
            <a:ext cx="17366287" cy="3708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4000" dirty="0" smtClean="0">
                <a:sym typeface="Helvetica"/>
              </a:rPr>
              <a:t>get/set</a:t>
            </a:r>
            <a:endParaRPr lang="ru-RU" sz="4000" dirty="0" smtClean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передача в </a:t>
            </a:r>
            <a:r>
              <a:rPr lang="ru-RU" sz="4000" dirty="0" smtClean="0">
                <a:latin typeface="+mj-lt"/>
                <a:sym typeface="Helvetica"/>
              </a:rPr>
              <a:t>функции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свойства с вычисляемыми </a:t>
            </a:r>
            <a:r>
              <a:rPr lang="ru-RU" sz="4000" dirty="0" smtClean="0">
                <a:latin typeface="+mj-lt"/>
                <a:sym typeface="Helvetica"/>
              </a:rPr>
              <a:t>именами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818803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ES6 Style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Прямоугольник 1"/>
          <p:cNvSpPr txBox="1"/>
          <p:nvPr/>
        </p:nvSpPr>
        <p:spPr>
          <a:xfrm>
            <a:off x="2069881" y="337822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 сегодняшний день использование классов является </a:t>
            </a:r>
            <a:r>
              <a:rPr lang="ru-RU" sz="4000" dirty="0" smtClean="0">
                <a:sym typeface="Helvetica"/>
              </a:rPr>
              <a:t>предпочтительным</a:t>
            </a:r>
            <a:r>
              <a:rPr lang="en-US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68397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Где хранить определения классов - в отдельных файлах или прямо в основном файле приложения?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Хранение классов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Группа 1"/>
          <p:cNvGrpSpPr/>
          <p:nvPr/>
        </p:nvGrpSpPr>
        <p:grpSpPr>
          <a:xfrm>
            <a:off x="2036676" y="5026170"/>
            <a:ext cx="17647361" cy="1938992"/>
            <a:chOff x="2001751" y="4471557"/>
            <a:chExt cx="17647361" cy="1938992"/>
          </a:xfrm>
        </p:grpSpPr>
        <p:sp>
          <p:nvSpPr>
            <p:cNvPr id="7" name="Прямоугольник 1"/>
            <p:cNvSpPr txBox="1"/>
            <p:nvPr/>
          </p:nvSpPr>
          <p:spPr>
            <a:xfrm>
              <a:off x="2282825" y="4471557"/>
              <a:ext cx="17366287" cy="1938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Это вопрос к организации кода. Поскольку мы используем сборщик (</a:t>
              </a:r>
              <a:r>
                <a:rPr lang="ru-RU" sz="4000" dirty="0" err="1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Webpack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), то требуем от вас хранения отдельного класса (либо группы связанных классов) в отдельном модуле.</a:t>
              </a:r>
              <a:endParaRPr lang="ru-RU" sz="4000" dirty="0">
                <a:solidFill>
                  <a:schemeClr val="bg1">
                    <a:lumMod val="65000"/>
                  </a:schemeClr>
                </a:solidFill>
                <a:latin typeface="+mj-lt"/>
                <a:sym typeface="Helvetica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2001751" y="4471557"/>
              <a:ext cx="166774" cy="1938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336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Итоги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Прямоугольник 1"/>
          <p:cNvSpPr txBox="1"/>
          <p:nvPr/>
        </p:nvSpPr>
        <p:spPr>
          <a:xfrm>
            <a:off x="2068207" y="4385455"/>
            <a:ext cx="17366287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Иерархия </a:t>
            </a:r>
            <a:r>
              <a:rPr lang="ru-RU" sz="4000" dirty="0" smtClean="0">
                <a:sym typeface="Helvetica"/>
              </a:rPr>
              <a:t>наследования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latin typeface="+mj-lt"/>
                <a:sym typeface="Helvetica"/>
              </a:rPr>
              <a:t>Классы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latin typeface="+mj-lt"/>
                <a:sym typeface="Helvetica"/>
              </a:rPr>
              <a:t>Конструкторы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latin typeface="+mj-lt"/>
                <a:sym typeface="Helvetica"/>
              </a:rPr>
              <a:t>Наследование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Статические методы</a:t>
            </a:r>
          </a:p>
        </p:txBody>
      </p:sp>
      <p:sp>
        <p:nvSpPr>
          <p:cNvPr id="6" name="Прямоугольник 1"/>
          <p:cNvSpPr txBox="1"/>
          <p:nvPr/>
        </p:nvSpPr>
        <p:spPr>
          <a:xfrm>
            <a:off x="2036676" y="3288811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Сегодня мы с вами рассмотрели достаточно много важных вещей: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63326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1549399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Иерархия наследования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86945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55"/>
          <p:cNvSpPr txBox="1"/>
          <p:nvPr/>
        </p:nvSpPr>
        <p:spPr>
          <a:xfrm>
            <a:off x="2357235" y="3138769"/>
            <a:ext cx="1494937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80000"/>
              </a:lnSpc>
              <a:defRPr sz="105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Спасибо за внимание!</a:t>
            </a:r>
          </a:p>
        </p:txBody>
      </p:sp>
      <p:sp>
        <p:nvSpPr>
          <p:cNvPr id="202" name="Shape 55"/>
          <p:cNvSpPr txBox="1"/>
          <p:nvPr/>
        </p:nvSpPr>
        <p:spPr>
          <a:xfrm>
            <a:off x="2365222" y="7039909"/>
            <a:ext cx="9648940" cy="87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56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Лектор</a:t>
            </a:r>
            <a:endParaRPr lang="ru-RU" dirty="0"/>
          </a:p>
        </p:txBody>
      </p:sp>
      <p:sp>
        <p:nvSpPr>
          <p:cNvPr id="203" name="Shape 55"/>
          <p:cNvSpPr txBox="1"/>
          <p:nvPr/>
        </p:nvSpPr>
        <p:spPr>
          <a:xfrm>
            <a:off x="2365222" y="8113084"/>
            <a:ext cx="964894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2500" b="1" cap="all" spc="249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Д</a:t>
            </a:r>
            <a:r>
              <a:rPr lang="ru-RU" dirty="0" smtClean="0"/>
              <a:t>олжность</a:t>
            </a:r>
            <a:endParaRPr lang="en-US" dirty="0"/>
          </a:p>
        </p:txBody>
      </p:sp>
      <p:pic>
        <p:nvPicPr>
          <p:cNvPr id="20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Наследование (</a:t>
            </a:r>
            <a:r>
              <a:rPr lang="ru-RU" sz="4000" dirty="0" err="1">
                <a:latin typeface="+mj-lt"/>
                <a:sym typeface="Helvetica"/>
              </a:rPr>
              <a:t>Inheritance</a:t>
            </a:r>
            <a:r>
              <a:rPr lang="ru-RU" sz="4000" dirty="0">
                <a:latin typeface="+mj-lt"/>
                <a:sym typeface="Helvetica"/>
              </a:rPr>
              <a:t>) </a:t>
            </a:r>
            <a:r>
              <a:rPr lang="ru-RU" sz="4000" dirty="0">
                <a:sym typeface="Helvetica"/>
              </a:rPr>
              <a:t>—</a:t>
            </a:r>
            <a:r>
              <a:rPr lang="ru-RU" sz="4000" dirty="0" smtClean="0">
                <a:latin typeface="+mj-lt"/>
                <a:sym typeface="Helvetica"/>
              </a:rPr>
              <a:t> </a:t>
            </a:r>
            <a:r>
              <a:rPr lang="ru-RU" sz="4000" dirty="0">
                <a:latin typeface="+mj-lt"/>
                <a:sym typeface="Helvetica"/>
              </a:rPr>
              <a:t>механизм, подразумевающий </a:t>
            </a:r>
            <a:r>
              <a:rPr lang="ru-RU" sz="4000" dirty="0" err="1">
                <a:latin typeface="+mj-lt"/>
                <a:sym typeface="Helvetica"/>
              </a:rPr>
              <a:t>переиспользование</a:t>
            </a:r>
            <a:r>
              <a:rPr lang="ru-RU" sz="4000" dirty="0">
                <a:latin typeface="+mj-lt"/>
                <a:sym typeface="Helvetica"/>
              </a:rPr>
              <a:t> свойств </a:t>
            </a:r>
            <a:r>
              <a:rPr lang="ru-RU" sz="4000" dirty="0" smtClean="0">
                <a:latin typeface="+mj-lt"/>
                <a:sym typeface="Helvetica"/>
              </a:rPr>
              <a:t>«родительского объекта»</a:t>
            </a:r>
            <a:br>
              <a:rPr lang="ru-RU" sz="4000" dirty="0" smtClean="0">
                <a:latin typeface="+mj-lt"/>
                <a:sym typeface="Helvetica"/>
              </a:rPr>
            </a:br>
            <a:r>
              <a:rPr lang="ru-RU" sz="4000" dirty="0" smtClean="0">
                <a:latin typeface="+mj-lt"/>
                <a:sym typeface="Helvetica"/>
              </a:rPr>
              <a:t>или </a:t>
            </a:r>
            <a:r>
              <a:rPr lang="ru-RU" sz="4000" dirty="0" smtClean="0">
                <a:solidFill>
                  <a:srgbClr val="3F3F3F"/>
                </a:solidFill>
                <a:sym typeface="Helvetica"/>
              </a:rPr>
              <a:t>«</a:t>
            </a:r>
            <a:r>
              <a:rPr lang="ru-RU" sz="4000" dirty="0" smtClean="0">
                <a:latin typeface="+mj-lt"/>
                <a:sym typeface="Helvetica"/>
              </a:rPr>
              <a:t>родительского класса</a:t>
            </a:r>
            <a:r>
              <a:rPr lang="ru-RU" sz="4000" dirty="0" smtClean="0">
                <a:solidFill>
                  <a:srgbClr val="3F3F3F"/>
                </a:solidFill>
                <a:sym typeface="Helvetica"/>
              </a:rPr>
              <a:t>»</a:t>
            </a:r>
            <a:r>
              <a:rPr lang="ru-RU" sz="4000" dirty="0" smtClean="0">
                <a:latin typeface="+mj-lt"/>
                <a:sym typeface="Helvetica"/>
              </a:rPr>
              <a:t> </a:t>
            </a:r>
            <a:r>
              <a:rPr lang="ru-RU" sz="4000" dirty="0">
                <a:latin typeface="+mj-lt"/>
                <a:sym typeface="Helvetica"/>
              </a:rPr>
              <a:t>в дочернем.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Наследование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03425" y="5641723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При этом выделяют два ключевых вида наследования:</a:t>
            </a: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2921" y="6674116"/>
            <a:ext cx="17366287" cy="1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на базе прототипов (на базе объектов</a:t>
            </a:r>
            <a:r>
              <a:rPr lang="ru-RU" sz="4000" dirty="0" smtClean="0">
                <a:latin typeface="+mj-lt"/>
                <a:sym typeface="Helvetica"/>
              </a:rPr>
              <a:t>)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на базе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830647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7366287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Наследование в JS строится на базе цепочки прототипов </a:t>
            </a:r>
            <a:r>
              <a:rPr lang="ru-RU" sz="4000" dirty="0" smtClean="0">
                <a:latin typeface="+mj-lt"/>
                <a:sym typeface="Helvetica"/>
              </a:rPr>
              <a:t/>
            </a:r>
            <a:br>
              <a:rPr lang="ru-RU" sz="4000" dirty="0" smtClean="0">
                <a:latin typeface="+mj-lt"/>
                <a:sym typeface="Helvetica"/>
              </a:rPr>
            </a:br>
            <a:r>
              <a:rPr lang="ru-RU" sz="4000" dirty="0" smtClean="0">
                <a:latin typeface="+mj-lt"/>
                <a:sym typeface="Helvetica"/>
              </a:rPr>
              <a:t>(</a:t>
            </a:r>
            <a:r>
              <a:rPr lang="ru-RU" sz="4000" dirty="0">
                <a:latin typeface="+mj-lt"/>
                <a:sym typeface="Helvetica"/>
              </a:rPr>
              <a:t>уже рассмотренного нами механизма). Т.е. любое свойство сначала ищется в самом объекте, потом в прототипе объекта, потом </a:t>
            </a:r>
            <a:r>
              <a:rPr lang="ru-RU" sz="4000" dirty="0" smtClean="0">
                <a:latin typeface="+mj-lt"/>
                <a:sym typeface="Helvetica"/>
              </a:rPr>
              <a:t/>
            </a:r>
            <a:br>
              <a:rPr lang="ru-RU" sz="4000" dirty="0" smtClean="0">
                <a:latin typeface="+mj-lt"/>
                <a:sym typeface="Helvetica"/>
              </a:rPr>
            </a:br>
            <a:r>
              <a:rPr lang="ru-RU" sz="4000" dirty="0" smtClean="0">
                <a:latin typeface="+mj-lt"/>
                <a:sym typeface="Helvetica"/>
              </a:rPr>
              <a:t>в </a:t>
            </a:r>
            <a:r>
              <a:rPr lang="ru-RU" sz="4000" dirty="0">
                <a:latin typeface="+mj-lt"/>
                <a:sym typeface="Helvetica"/>
              </a:rPr>
              <a:t>прототипе прототипа и т.д.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Наследование в </a:t>
            </a:r>
            <a:r>
              <a:rPr lang="en-US" dirty="0"/>
              <a:t>JS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5484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7366287" cy="4555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Перед нами встала задача организовать веб-мессенджер.</a:t>
            </a:r>
            <a:r>
              <a:rPr lang="ru-RU" sz="4000" dirty="0" smtClean="0">
                <a:latin typeface="+mj-lt"/>
                <a:sym typeface="Helvetica"/>
              </a:rPr>
              <a:t> </a:t>
            </a:r>
          </a:p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базовой версии он должен позволять обмениваться сообщениями только пользователям, зарегистрированным в нашей системе</a:t>
            </a:r>
            <a:r>
              <a:rPr lang="ru-RU" sz="4000" dirty="0" smtClean="0">
                <a:sym typeface="Helvetica"/>
              </a:rPr>
              <a:t>.</a:t>
            </a:r>
          </a:p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А затем мы хотим подготовить специализированные версии, которые позволят </a:t>
            </a:r>
            <a:r>
              <a:rPr lang="ru-RU" sz="4000" dirty="0" smtClean="0">
                <a:sym typeface="Helvetica"/>
              </a:rPr>
              <a:t>общаться </a:t>
            </a:r>
            <a:r>
              <a:rPr lang="ru-RU" sz="4000" dirty="0">
                <a:sym typeface="Helvetica"/>
              </a:rPr>
              <a:t>с пользователями других мессенджеров, например, </a:t>
            </a:r>
            <a:r>
              <a:rPr lang="ru-RU" sz="4000" dirty="0" err="1">
                <a:sym typeface="Helvetica"/>
              </a:rPr>
              <a:t>Viber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Задача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86707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1637890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500" dirty="0"/>
              <a:t>Old Style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808686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1309</Words>
  <Application>Microsoft Office PowerPoint</Application>
  <PresentationFormat>Произвольный</PresentationFormat>
  <Paragraphs>382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Helvetica</vt:lpstr>
      <vt:lpstr>Helvetica Light</vt:lpstr>
      <vt:lpstr>Helvetica Neue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Gerasimov</dc:creator>
  <cp:lastModifiedBy>Roman Gerasimov</cp:lastModifiedBy>
  <cp:revision>161</cp:revision>
  <dcterms:modified xsi:type="dcterms:W3CDTF">2019-02-05T21:02:02Z</dcterms:modified>
</cp:coreProperties>
</file>