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9" r:id="rId4"/>
    <p:sldId id="261" r:id="rId5"/>
    <p:sldId id="278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269" r:id="rId5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258" userDrawn="1">
          <p15:clr>
            <a:srgbClr val="A4A3A4"/>
          </p15:clr>
        </p15:guide>
        <p15:guide id="2" pos="12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0A8"/>
    <a:srgbClr val="7AB1B8"/>
    <a:srgbClr val="D9EDF7"/>
    <a:srgbClr val="F2DEDE"/>
    <a:srgbClr val="C1654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0116" autoAdjust="0"/>
  </p:normalViewPr>
  <p:slideViewPr>
    <p:cSldViewPr snapToGrid="0">
      <p:cViewPr varScale="1">
        <p:scale>
          <a:sx n="35" d="100"/>
          <a:sy n="35" d="100"/>
        </p:scale>
        <p:origin x="1104" y="84"/>
      </p:cViewPr>
      <p:guideLst>
        <p:guide orient="horz" pos="1258"/>
        <p:guide pos="12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j-lt"/>
                <a:ea typeface="+mj-ea"/>
                <a:cs typeface="+mj-cs"/>
                <a:sym typeface="Helvetica"/>
              </a:defRPr>
            </a:lvl1pPr>
            <a:lvl2pPr marL="109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2pPr>
            <a:lvl3pPr marL="173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3pPr>
            <a:lvl4pPr marL="236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4pPr>
            <a:lvl5pPr marL="300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  <a:endParaRPr/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47999" y="2244726"/>
            <a:ext cx="18288001" cy="4775201"/>
          </a:xfrm>
          <a:prstGeom prst="rect">
            <a:avLst/>
          </a:prstGeom>
        </p:spPr>
        <p:txBody>
          <a:bodyPr lIns="60959" tIns="60959" rIns="60959" bIns="60959" anchor="b"/>
          <a:lstStyle>
            <a:lvl1pPr defTabSz="1828800">
              <a:lnSpc>
                <a:spcPct val="90000"/>
              </a:lnSpc>
              <a:defRPr sz="1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7999" y="7204075"/>
            <a:ext cx="18288001" cy="3311525"/>
          </a:xfrm>
          <a:prstGeom prst="rect">
            <a:avLst/>
          </a:prstGeom>
        </p:spPr>
        <p:txBody>
          <a:bodyPr lIns="60959" tIns="60959" rIns="60959" bIns="6095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indent="6858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marL="0" indent="20574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marL="0" indent="27432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253297" y="12839066"/>
            <a:ext cx="454304" cy="477521"/>
          </a:xfrm>
          <a:prstGeom prst="rect">
            <a:avLst/>
          </a:prstGeom>
        </p:spPr>
        <p:txBody>
          <a:bodyPr lIns="60959" tIns="60959" rIns="60959" bIns="60959" anchor="ctr"/>
          <a:lstStyle>
            <a:lvl1pPr algn="r" defTabSz="6096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Object#Object_instanc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Objec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6.xml"/><Relationship Id="rId7" Type="http://schemas.openxmlformats.org/officeDocument/2006/relationships/slide" Target="slide4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5" Type="http://schemas.openxmlformats.org/officeDocument/2006/relationships/slide" Target="slide25.xml"/><Relationship Id="rId4" Type="http://schemas.openxmlformats.org/officeDocument/2006/relationships/slide" Target="slide20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Object/defineProper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St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Фон с иконками сиреневый.png" descr="Фон с иконками сиреневый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55"/>
          <p:cNvSpPr txBox="1"/>
          <p:nvPr/>
        </p:nvSpPr>
        <p:spPr>
          <a:xfrm>
            <a:off x="2371554" y="3991085"/>
            <a:ext cx="18662310" cy="239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80000"/>
              </a:lnSpc>
              <a:defRPr sz="93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/>
              <a:t>Свойства объекта, </a:t>
            </a:r>
            <a:r>
              <a:rPr lang="ru-RU" dirty="0" err="1"/>
              <a:t>for-in</a:t>
            </a:r>
            <a:r>
              <a:rPr lang="ru-RU" dirty="0"/>
              <a:t>, обёртки для примитивов</a:t>
            </a:r>
            <a:endParaRPr dirty="0"/>
          </a:p>
        </p:txBody>
      </p:sp>
      <p:sp>
        <p:nvSpPr>
          <p:cNvPr id="113" name="Shape 55"/>
          <p:cNvSpPr txBox="1"/>
          <p:nvPr/>
        </p:nvSpPr>
        <p:spPr>
          <a:xfrm>
            <a:off x="2432350" y="10579293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dirty="0"/>
          </a:p>
        </p:txBody>
      </p:sp>
      <p:sp>
        <p:nvSpPr>
          <p:cNvPr id="114" name="Shape 55"/>
          <p:cNvSpPr txBox="1"/>
          <p:nvPr/>
        </p:nvSpPr>
        <p:spPr>
          <a:xfrm>
            <a:off x="2432350" y="11652467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Должность</a:t>
            </a:r>
            <a:endParaRPr dirty="0"/>
          </a:p>
        </p:txBody>
      </p:sp>
      <p:pic>
        <p:nvPicPr>
          <p:cNvPr id="11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003425" y="4584700"/>
            <a:ext cx="2357121" cy="7125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мы удалили свойство у объекта (или его просто никогда в объекте не было), то попытка доступа закончится тем, что мы </a:t>
            </a:r>
            <a:r>
              <a:rPr lang="ru-RU" sz="4000" dirty="0" smtClean="0">
                <a:sym typeface="Helvetica"/>
              </a:rPr>
              <a:t>получим </a:t>
            </a:r>
            <a:r>
              <a:rPr lang="en-US" sz="4000" dirty="0">
                <a:sym typeface="Helvetica"/>
              </a:rPr>
              <a:t>undefined: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Доступ к несуществующим свойствам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4"/>
          <p:cNvSpPr txBox="1"/>
          <p:nvPr/>
        </p:nvSpPr>
        <p:spPr>
          <a:xfrm>
            <a:off x="1563138" y="5641723"/>
            <a:ext cx="17839825" cy="122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address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fontAlgn="base">
              <a:lnSpc>
                <a:spcPct val="114000"/>
              </a:lnSpc>
            </a:pP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undefined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87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7794994" y="1847850"/>
            <a:ext cx="4435106" cy="9912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Вопрос к аудитории: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Проверка на </a:t>
            </a:r>
            <a:r>
              <a:rPr lang="en-US" dirty="0"/>
              <a:t>undefined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168525" y="4471557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sym typeface="Helvetica"/>
              </a:rPr>
              <a:t>Чем плох следующий код?</a:t>
            </a:r>
            <a:endParaRPr lang="ru-RU" sz="4000" dirty="0">
              <a:solidFill>
                <a:schemeClr val="bg1">
                  <a:lumMod val="65000"/>
                </a:schemeClr>
              </a:solidFill>
              <a:latin typeface="+mj-lt"/>
              <a:sym typeface="Helvetica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54513" y="5580782"/>
            <a:ext cx="18548449" cy="1792996"/>
            <a:chOff x="957943" y="6666846"/>
            <a:chExt cx="18548449" cy="1792996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6"/>
              <a:ext cx="17839825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address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===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undefined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No such property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73134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2003425" y="4471557"/>
            <a:ext cx="1651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64336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5326114" y="3958137"/>
            <a:ext cx="2263406" cy="629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794994" y="1847850"/>
            <a:ext cx="4435106" cy="9912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 самом деле, свойство в объекте может и быть, а его значение может быть равным </a:t>
            </a:r>
            <a:r>
              <a:rPr lang="ru-RU" sz="4000" dirty="0" err="1">
                <a:sym typeface="Helvetica"/>
              </a:rPr>
              <a:t>undefined</a:t>
            </a:r>
            <a:r>
              <a:rPr lang="ru-RU" sz="4000" dirty="0">
                <a:sym typeface="Helvetica"/>
              </a:rPr>
              <a:t>. Тогда проверка и последующая логика будут некорректной.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Проверка на </a:t>
            </a:r>
            <a:r>
              <a:rPr lang="en-US" dirty="0"/>
              <a:t>undefined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64095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При </a:t>
            </a:r>
            <a:r>
              <a:rPr lang="ru-RU" sz="4000" b="1" dirty="0" err="1">
                <a:sym typeface="Helvetica"/>
              </a:rPr>
              <a:t>Object</a:t>
            </a:r>
            <a:r>
              <a:rPr lang="ru-RU" sz="4000" b="1" dirty="0">
                <a:sym typeface="Helvetica"/>
              </a:rPr>
              <a:t> </a:t>
            </a:r>
            <a:r>
              <a:rPr lang="ru-RU" sz="4000" b="1" dirty="0" err="1">
                <a:sym typeface="Helvetica"/>
              </a:rPr>
              <a:t>Destructing</a:t>
            </a:r>
            <a:r>
              <a:rPr lang="ru-RU" sz="4000" dirty="0">
                <a:sym typeface="Helvetica"/>
              </a:rPr>
              <a:t> мы можем назначать переменным </a:t>
            </a:r>
            <a:r>
              <a:rPr lang="ru-RU" sz="4000" dirty="0" err="1">
                <a:sym typeface="Helvetica"/>
              </a:rPr>
              <a:t>default</a:t>
            </a:r>
            <a:r>
              <a:rPr lang="ru-RU" sz="4000" dirty="0">
                <a:sym typeface="Helvetica"/>
              </a:rPr>
              <a:t>-значения, если таких полей в объекте нет: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Object Destructing: Default Values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64"/>
          <p:cNvSpPr txBox="1"/>
          <p:nvPr/>
        </p:nvSpPr>
        <p:spPr>
          <a:xfrm>
            <a:off x="1563138" y="5026170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balance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address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en-US" sz="3200" b="0" dirty="0" err="1">
                <a:solidFill>
                  <a:srgbClr val="92D050"/>
                </a:solidFill>
                <a:latin typeface="Consolas" panose="020B0609020204030204" pitchFamily="49" charset="0"/>
              </a:rPr>
              <a:t>Не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2D050"/>
                </a:solidFill>
                <a:latin typeface="Consolas" panose="020B0609020204030204" pitchFamily="49" charset="0"/>
              </a:rPr>
              <a:t>указан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96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15397879" y="9729788"/>
            <a:ext cx="1385171" cy="519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А что если объект включает в себя свойство, представляющее из себя объект. И нам нужно извлечь свойства из этого объекта? Поможет ли </a:t>
            </a:r>
            <a:r>
              <a:rPr lang="ru-RU" sz="4000" b="1" dirty="0" err="1">
                <a:sym typeface="Helvetica"/>
              </a:rPr>
              <a:t>Object</a:t>
            </a:r>
            <a:r>
              <a:rPr lang="ru-RU" sz="4000" b="1" dirty="0">
                <a:sym typeface="Helvetica"/>
              </a:rPr>
              <a:t> </a:t>
            </a:r>
            <a:r>
              <a:rPr lang="ru-RU" sz="4000" b="1" dirty="0" err="1">
                <a:sym typeface="Helvetica"/>
              </a:rPr>
              <a:t>Destructing</a:t>
            </a:r>
            <a:r>
              <a:rPr lang="ru-RU" sz="4000" dirty="0">
                <a:sym typeface="Helvetica"/>
              </a:rPr>
              <a:t>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Nested Object Destructing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854514" y="5641723"/>
            <a:ext cx="18548449" cy="3470822"/>
            <a:chOff x="957943" y="6666846"/>
            <a:chExt cx="18548449" cy="3470822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6666846"/>
              <a:ext cx="17839825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manager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Светлана'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manager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{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}}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6666846"/>
              <a:ext cx="708624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</p:txBody>
        </p:sp>
      </p:grpSp>
      <p:sp>
        <p:nvSpPr>
          <p:cNvPr id="11" name="Прямоугольник 1"/>
          <p:cNvSpPr txBox="1"/>
          <p:nvPr/>
        </p:nvSpPr>
        <p:spPr>
          <a:xfrm>
            <a:off x="2036675" y="959049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Но </a:t>
            </a:r>
            <a:r>
              <a:rPr lang="ru-RU" sz="4000" dirty="0">
                <a:sym typeface="Helvetica"/>
              </a:rPr>
              <a:t>при этом, имя менеджера сохранится в переменную </a:t>
            </a:r>
            <a:r>
              <a:rPr lang="ru-RU" sz="4000" dirty="0" err="1">
                <a:sym typeface="Helvetica"/>
              </a:rPr>
              <a:t>name</a:t>
            </a:r>
            <a:r>
              <a:rPr lang="ru-RU" sz="4000" dirty="0">
                <a:sym typeface="Helvetica"/>
              </a:rPr>
              <a:t> (а </a:t>
            </a:r>
            <a:r>
              <a:rPr lang="ru-RU" sz="4000" dirty="0" smtClean="0">
                <a:sym typeface="Helvetica"/>
              </a:rPr>
              <a:t>такая </a:t>
            </a:r>
            <a:r>
              <a:rPr lang="ru-RU" sz="4000" dirty="0">
                <a:sym typeface="Helvetica"/>
              </a:rPr>
              <a:t>уже создана).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82160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4012914" y="5549066"/>
            <a:ext cx="3500386" cy="7078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67450" y="6667500"/>
            <a:ext cx="2095500" cy="6525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/>
              <a:t>Переименование при </a:t>
            </a:r>
            <a:r>
              <a:rPr lang="en-US" dirty="0"/>
              <a:t>Object Destructing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63137" y="4584850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manager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managerName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}}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5549066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Теперь имя менеджера сохранится в переменную </a:t>
            </a:r>
            <a:r>
              <a:rPr lang="ru-RU" sz="4000" dirty="0" err="1">
                <a:sym typeface="Helvetica"/>
              </a:rPr>
              <a:t>managerName</a:t>
            </a:r>
            <a:r>
              <a:rPr lang="ru-RU" sz="4000" dirty="0">
                <a:sym typeface="Helvetica"/>
              </a:rPr>
              <a:t>;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5" name="Прямоугольник 1"/>
          <p:cNvSpPr txBox="1"/>
          <p:nvPr/>
        </p:nvSpPr>
        <p:spPr>
          <a:xfrm>
            <a:off x="2038350" y="655720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Удалим свойство </a:t>
            </a:r>
            <a:r>
              <a:rPr lang="ru-RU" sz="4000" dirty="0" err="1">
                <a:sym typeface="Helvetica"/>
              </a:rPr>
              <a:t>manager</a:t>
            </a:r>
            <a:r>
              <a:rPr lang="ru-RU" sz="4000" dirty="0">
                <a:sym typeface="Helvetica"/>
              </a:rPr>
              <a:t>, чтобы оно нам в дальнейшем не мешало: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6" name="Shape 164"/>
          <p:cNvSpPr txBox="1"/>
          <p:nvPr/>
        </p:nvSpPr>
        <p:spPr>
          <a:xfrm>
            <a:off x="1563137" y="7565342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manager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72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7"/>
          <p:cNvSpPr/>
          <p:nvPr/>
        </p:nvSpPr>
        <p:spPr>
          <a:xfrm>
            <a:off x="2449651" y="6410324"/>
            <a:ext cx="1045189" cy="5964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6753656" y="3467101"/>
            <a:ext cx="1496244" cy="598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972246" y="4065413"/>
            <a:ext cx="4215954" cy="6465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/>
              <a:t>Rest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63137" y="5200402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rest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Прямоугольник 1"/>
          <p:cNvSpPr txBox="1"/>
          <p:nvPr/>
        </p:nvSpPr>
        <p:spPr>
          <a:xfrm>
            <a:off x="2038350" y="6352821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</a:t>
            </a:r>
            <a:r>
              <a:rPr lang="en-US" sz="4000" dirty="0">
                <a:sym typeface="Helvetica"/>
              </a:rPr>
              <a:t>rest </a:t>
            </a:r>
            <a:r>
              <a:rPr lang="ru-RU" sz="4000" dirty="0">
                <a:sym typeface="Helvetica"/>
              </a:rPr>
              <a:t>будет: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5" y="338850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ES2018 появилась возможность использовать конструкцию ...</a:t>
            </a:r>
            <a:r>
              <a:rPr lang="ru-RU" sz="4000" dirty="0" err="1">
                <a:sym typeface="Helvetica"/>
              </a:rPr>
              <a:t>rest</a:t>
            </a:r>
            <a:r>
              <a:rPr lang="ru-RU" sz="4000" dirty="0">
                <a:sym typeface="Helvetica"/>
              </a:rPr>
              <a:t/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при </a:t>
            </a:r>
            <a:r>
              <a:rPr lang="ru-RU" sz="4000" dirty="0" err="1" smtClean="0">
                <a:sym typeface="Helvetica"/>
              </a:rPr>
              <a:t>Ob</a:t>
            </a:r>
            <a:r>
              <a:rPr lang="en-US" sz="4000" dirty="0" smtClean="0">
                <a:sym typeface="Helvetica"/>
              </a:rPr>
              <a:t>j</a:t>
            </a:r>
            <a:r>
              <a:rPr lang="ru-RU" sz="4000" dirty="0" err="1" smtClean="0">
                <a:sym typeface="Helvetica"/>
              </a:rPr>
              <a:t>ect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 err="1">
                <a:sym typeface="Helvetica"/>
              </a:rPr>
              <a:t>destruction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54513" y="7549162"/>
            <a:ext cx="18548449" cy="1786708"/>
            <a:chOff x="957943" y="6666846"/>
            <a:chExt cx="18548449" cy="1786708"/>
          </a:xfrm>
        </p:grpSpPr>
        <p:sp>
          <p:nvSpPr>
            <p:cNvPr id="13" name="Shape 164"/>
            <p:cNvSpPr txBox="1"/>
            <p:nvPr/>
          </p:nvSpPr>
          <p:spPr>
            <a:xfrm>
              <a:off x="1666567" y="6666846"/>
              <a:ext cx="17839825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balance"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10000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7943" y="6666846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531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14501644" y="3388508"/>
            <a:ext cx="3227555" cy="7434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/>
              <a:t>Rest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63137" y="5200402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copy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{...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Прямоугольник 1"/>
          <p:cNvSpPr txBox="1"/>
          <p:nvPr/>
        </p:nvSpPr>
        <p:spPr>
          <a:xfrm>
            <a:off x="2038350" y="6352821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А также для объединения нескольких объектов в один: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5" y="338850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Это даёт замечательные возможности по созданию </a:t>
            </a:r>
            <a:r>
              <a:rPr lang="ru-RU" sz="4000" dirty="0" err="1">
                <a:sym typeface="Helvetica"/>
              </a:rPr>
              <a:t>Shallow</a:t>
            </a:r>
            <a:r>
              <a:rPr lang="ru-RU" sz="4000" dirty="0">
                <a:sym typeface="Helvetica"/>
              </a:rPr>
              <a:t> </a:t>
            </a:r>
            <a:r>
              <a:rPr lang="ru-RU" sz="4000" dirty="0" err="1">
                <a:sym typeface="Helvetica"/>
              </a:rPr>
              <a:t>Copy</a:t>
            </a:r>
            <a:r>
              <a:rPr lang="ru-RU" sz="4000" dirty="0">
                <a:sym typeface="Helvetica"/>
              </a:rPr>
              <a:t/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для объектов: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1" name="Shape 164"/>
          <p:cNvSpPr txBox="1"/>
          <p:nvPr/>
        </p:nvSpPr>
        <p:spPr>
          <a:xfrm>
            <a:off x="1563136" y="7698985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merged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{...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first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...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second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326114" y="3958137"/>
            <a:ext cx="2263406" cy="629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4357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Задача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рямоугольник 1"/>
          <p:cNvSpPr txBox="1"/>
          <p:nvPr/>
        </p:nvSpPr>
        <p:spPr>
          <a:xfrm>
            <a:off x="2036673" y="936044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Т.е. у одних объектов такие свойства могут быть, а других — нет.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Как найти все объекты, у которых есть определённое свойство?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5" y="338850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Представим, что мы реализуем CRM-систему, где объекту можно добавлять произвольные поля, например: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036674" y="5200402"/>
            <a:ext cx="17366287" cy="3671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Ответственный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Приоритет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Категория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229631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4411487" y="3495674"/>
            <a:ext cx="598663" cy="5232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/>
              <a:t>in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рямоугольник 1"/>
          <p:cNvSpPr txBox="1"/>
          <p:nvPr/>
        </p:nvSpPr>
        <p:spPr>
          <a:xfrm>
            <a:off x="2036673" y="686001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 первыми двумя примерами всё понятно, но почему в последнем </a:t>
            </a:r>
            <a:r>
              <a:rPr lang="ru-RU" sz="4000" dirty="0" err="1">
                <a:sym typeface="Helvetica"/>
              </a:rPr>
              <a:t>true</a:t>
            </a:r>
            <a:r>
              <a:rPr lang="ru-RU" sz="4000" dirty="0">
                <a:sym typeface="Helvetica"/>
              </a:rPr>
              <a:t>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5" y="3388508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Оператор 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 позволяет проверить наличие свойства в объекте*: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886042" y="4584849"/>
            <a:ext cx="18516918" cy="1786708"/>
            <a:chOff x="989474" y="6666846"/>
            <a:chExt cx="18516918" cy="1786708"/>
          </a:xfrm>
        </p:grpSpPr>
        <p:sp>
          <p:nvSpPr>
            <p:cNvPr id="9" name="Shape 164"/>
            <p:cNvSpPr txBox="1"/>
            <p:nvPr/>
          </p:nvSpPr>
          <p:spPr>
            <a:xfrm>
              <a:off x="1698098" y="6666846"/>
              <a:ext cx="1780829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true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'address'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false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3200" b="0" dirty="0" err="1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true!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9474" y="6666846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082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Прямоугольник 1"/>
          <p:cNvSpPr txBox="1"/>
          <p:nvPr/>
        </p:nvSpPr>
        <p:spPr>
          <a:xfrm>
            <a:off x="11048914" y="7068270"/>
            <a:ext cx="1049533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spcBef>
                <a:spcPts val="3000"/>
              </a:spcBef>
              <a:defRPr sz="38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Должность</a:t>
            </a:r>
            <a:endParaRPr dirty="0"/>
          </a:p>
        </p:txBody>
      </p:sp>
      <p:sp>
        <p:nvSpPr>
          <p:cNvPr id="118" name="Shape 164"/>
          <p:cNvSpPr txBox="1"/>
          <p:nvPr/>
        </p:nvSpPr>
        <p:spPr>
          <a:xfrm>
            <a:off x="10978683" y="5095974"/>
            <a:ext cx="8246735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dirty="0"/>
          </a:p>
        </p:txBody>
      </p:sp>
      <p:sp>
        <p:nvSpPr>
          <p:cNvPr id="119" name="Shape 635"/>
          <p:cNvSpPr/>
          <p:nvPr/>
        </p:nvSpPr>
        <p:spPr>
          <a:xfrm>
            <a:off x="11081571" y="4875613"/>
            <a:ext cx="1253069" cy="2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2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16" y="4742263"/>
            <a:ext cx="3879687" cy="37943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997075"/>
            <a:ext cx="18901173" cy="364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Прототипы и цепочки </a:t>
            </a:r>
            <a:r>
              <a:rPr lang="ru-RU" sz="11500" dirty="0" smtClean="0"/>
              <a:t>прототипов</a:t>
            </a:r>
            <a:endParaRPr lang="ru-RU"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90566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4125575" y="5981700"/>
            <a:ext cx="2419349" cy="5524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003425" y="3378223"/>
            <a:ext cx="17366286" cy="1887793"/>
          </a:xfrm>
          <a:prstGeom prst="roundRect">
            <a:avLst/>
          </a:prstGeom>
          <a:solidFill>
            <a:srgbClr val="D9EDF7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Прототипы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рямоугольник 1"/>
          <p:cNvSpPr txBox="1"/>
          <p:nvPr/>
        </p:nvSpPr>
        <p:spPr>
          <a:xfrm>
            <a:off x="2003424" y="5855969"/>
            <a:ext cx="17366287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Т.е. у каждого объекта есть специальное свойство __</a:t>
            </a:r>
            <a:r>
              <a:rPr lang="ru-RU" sz="4000" dirty="0" err="1">
                <a:sym typeface="Helvetica"/>
              </a:rPr>
              <a:t>proto</a:t>
            </a:r>
            <a:r>
              <a:rPr lang="ru-RU" sz="4000" dirty="0">
                <a:sym typeface="Helvetica"/>
              </a:rPr>
              <a:t>__, в котором может находиться другой объект. И когда мы пытаемся обратиться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к определённому свойству нашего объекта, то JS сначала ищет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это свойство в нашем объекте, потом в прототипе, потом в прототипе прототипа и т.д.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663211" y="3968176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olidFill>
                  <a:srgbClr val="3170A8"/>
                </a:solidFill>
                <a:sym typeface="Helvetica"/>
              </a:rPr>
              <a:t>JS </a:t>
            </a:r>
            <a:r>
              <a:rPr lang="ru-RU" sz="4000" dirty="0">
                <a:solidFill>
                  <a:srgbClr val="3170A8"/>
                </a:solidFill>
                <a:sym typeface="Helvetica"/>
              </a:rPr>
              <a:t>— объектно-ориентированный язык, основанный на прототипах</a:t>
            </a:r>
            <a:endParaRPr lang="ru-RU" sz="4000" dirty="0">
              <a:solidFill>
                <a:srgbClr val="3170A8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40306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Прототипы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4"/>
          <p:cNvSpPr txBox="1"/>
          <p:nvPr/>
        </p:nvSpPr>
        <p:spPr>
          <a:xfrm>
            <a:off x="1596343" y="3378223"/>
            <a:ext cx="17808294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user.__proto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__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7" y="4520357"/>
            <a:ext cx="16113031" cy="54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8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4284396" y="4662270"/>
            <a:ext cx="1849704" cy="6549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216281" y="5785857"/>
            <a:ext cx="3800061" cy="717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741428" y="4083049"/>
            <a:ext cx="1593572" cy="5792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Литеральная форма и </a:t>
            </a:r>
            <a:r>
              <a:rPr lang="ru-RU" dirty="0" smtClean="0"/>
              <a:t>прототипы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6677" y="3378223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вы создаёте объект с помощью литерала, то его прототипом автоматически назначается объект типа </a:t>
            </a:r>
            <a:r>
              <a:rPr lang="ru-RU" sz="4000" dirty="0" err="1">
                <a:sym typeface="Helvetica"/>
                <a:hlinkClick r:id="rId3"/>
              </a:rPr>
              <a:t>Object</a:t>
            </a:r>
            <a:r>
              <a:rPr lang="ru-RU" sz="4000" dirty="0">
                <a:sym typeface="Helvetica"/>
              </a:rPr>
              <a:t>, в котором и определено свойство </a:t>
            </a:r>
            <a:r>
              <a:rPr lang="ru-RU" sz="4000" dirty="0" err="1">
                <a:sym typeface="Helvetica"/>
              </a:rPr>
              <a:t>toString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9" name="Прямоугольник 1"/>
          <p:cNvSpPr txBox="1"/>
          <p:nvPr/>
        </p:nvSpPr>
        <p:spPr>
          <a:xfrm>
            <a:off x="2038350" y="5795385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быть точнее, то </a:t>
            </a:r>
            <a:r>
              <a:rPr lang="ru-RU" sz="4000" dirty="0" err="1">
                <a:sym typeface="Helvetica"/>
              </a:rPr>
              <a:t>Object.prototype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10895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Прототипы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4"/>
          <p:cNvSpPr txBox="1"/>
          <p:nvPr/>
        </p:nvSpPr>
        <p:spPr>
          <a:xfrm>
            <a:off x="1596343" y="3378223"/>
            <a:ext cx="17808294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__proto__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__proto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__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4520357"/>
            <a:ext cx="9150045" cy="11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15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2121593"/>
            <a:ext cx="18901173" cy="136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sz="11500" dirty="0"/>
              <a:t>Object</a:t>
            </a:r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56262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9883281" y="3378222"/>
            <a:ext cx="1556244" cy="6413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847320" y="5173980"/>
            <a:ext cx="3505201" cy="6672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036672" y="11305352"/>
            <a:ext cx="17366286" cy="1887793"/>
          </a:xfrm>
          <a:prstGeom prst="roundRect">
            <a:avLst/>
          </a:prstGeom>
          <a:solidFill>
            <a:srgbClr val="F2DEDE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рямоугольник 1"/>
          <p:cNvSpPr txBox="1"/>
          <p:nvPr/>
        </p:nvSpPr>
        <p:spPr>
          <a:xfrm>
            <a:off x="2003425" y="1158752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 smtClean="0">
                <a:solidFill>
                  <a:srgbClr val="C16542"/>
                </a:solidFill>
                <a:sym typeface="Helvetica"/>
              </a:rPr>
              <a:t>	</a:t>
            </a:r>
            <a:r>
              <a:rPr lang="ru-RU" sz="4000" dirty="0" smtClean="0">
                <a:solidFill>
                  <a:srgbClr val="C16542"/>
                </a:solidFill>
                <a:sym typeface="Helvetica"/>
              </a:rPr>
              <a:t>Не </a:t>
            </a:r>
            <a:r>
              <a:rPr lang="ru-RU" sz="4000" dirty="0">
                <a:solidFill>
                  <a:srgbClr val="C16542"/>
                </a:solidFill>
                <a:sym typeface="Helvetica"/>
              </a:rPr>
              <a:t>используйте метод </a:t>
            </a:r>
            <a:r>
              <a:rPr lang="ru-RU" sz="4000" dirty="0" err="1">
                <a:solidFill>
                  <a:srgbClr val="C16542"/>
                </a:solidFill>
                <a:sym typeface="Helvetica"/>
              </a:rPr>
              <a:t>setPrototypeOf</a:t>
            </a:r>
            <a:r>
              <a:rPr lang="ru-RU" sz="4000" dirty="0">
                <a:solidFill>
                  <a:srgbClr val="C16542"/>
                </a:solidFill>
                <a:sym typeface="Helvetica"/>
              </a:rPr>
              <a:t> в </a:t>
            </a:r>
            <a:r>
              <a:rPr lang="ru-RU" sz="4000" dirty="0" err="1" smtClean="0">
                <a:solidFill>
                  <a:srgbClr val="C16542"/>
                </a:solidFill>
                <a:sym typeface="Helvetica"/>
              </a:rPr>
              <a:t>production</a:t>
            </a:r>
            <a:r>
              <a:rPr lang="ru-RU" sz="4000" dirty="0" smtClean="0">
                <a:solidFill>
                  <a:srgbClr val="C16542"/>
                </a:solidFill>
                <a:sym typeface="Helvetica"/>
              </a:rPr>
              <a:t>-коде.</a:t>
            </a:r>
            <a:r>
              <a:rPr lang="en-US" sz="4000" dirty="0" smtClean="0">
                <a:solidFill>
                  <a:srgbClr val="C16542"/>
                </a:solidFill>
                <a:sym typeface="Helvetica"/>
              </a:rPr>
              <a:t/>
            </a:r>
            <a:br>
              <a:rPr lang="en-US" sz="4000" dirty="0" smtClean="0">
                <a:solidFill>
                  <a:srgbClr val="C16542"/>
                </a:solidFill>
                <a:sym typeface="Helvetica"/>
              </a:rPr>
            </a:br>
            <a:r>
              <a:rPr lang="en-US" sz="4000" dirty="0" smtClean="0">
                <a:solidFill>
                  <a:srgbClr val="C16542"/>
                </a:solidFill>
                <a:sym typeface="Helvetica"/>
              </a:rPr>
              <a:t>	</a:t>
            </a:r>
            <a:r>
              <a:rPr lang="ru-RU" sz="4000" dirty="0" smtClean="0">
                <a:solidFill>
                  <a:srgbClr val="C16542"/>
                </a:solidFill>
                <a:sym typeface="Helvetica"/>
              </a:rPr>
              <a:t>Мы его</a:t>
            </a:r>
            <a:r>
              <a:rPr lang="en-US" sz="4000" dirty="0" smtClean="0">
                <a:solidFill>
                  <a:srgbClr val="C16542"/>
                </a:solidFill>
                <a:sym typeface="Helvetica"/>
              </a:rPr>
              <a:t> </a:t>
            </a:r>
            <a:r>
              <a:rPr lang="ru-RU" sz="4000" dirty="0" smtClean="0">
                <a:solidFill>
                  <a:srgbClr val="C16542"/>
                </a:solidFill>
                <a:sym typeface="Helvetica"/>
              </a:rPr>
              <a:t>используем </a:t>
            </a:r>
            <a:r>
              <a:rPr lang="ru-RU" sz="4000" dirty="0">
                <a:solidFill>
                  <a:srgbClr val="C16542"/>
                </a:solidFill>
                <a:sym typeface="Helvetica"/>
              </a:rPr>
              <a:t>только для демонстрации концепций языка</a:t>
            </a:r>
            <a:endParaRPr lang="ru-RU" sz="4000" dirty="0">
              <a:solidFill>
                <a:srgbClr val="C16542"/>
              </a:solidFill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2" y="3331231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JS содержит встроенный объект </a:t>
            </a:r>
            <a:r>
              <a:rPr lang="ru-RU" sz="4000" dirty="0" err="1">
                <a:sym typeface="Helvetica"/>
                <a:hlinkClick r:id="rId3"/>
              </a:rPr>
              <a:t>Object</a:t>
            </a:r>
            <a:r>
              <a:rPr lang="ru-RU" sz="4000" dirty="0">
                <a:sym typeface="Helvetica"/>
              </a:rPr>
              <a:t>, который содержит ряд полезных методов для работы с объектами.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886041" y="6840465"/>
            <a:ext cx="18516917" cy="4033709"/>
            <a:chOff x="989474" y="6666846"/>
            <a:chExt cx="18516917" cy="4033709"/>
          </a:xfrm>
        </p:grpSpPr>
        <p:sp>
          <p:nvSpPr>
            <p:cNvPr id="9" name="Shape 164"/>
            <p:cNvSpPr txBox="1"/>
            <p:nvPr/>
          </p:nvSpPr>
          <p:spPr>
            <a:xfrm>
              <a:off x="1698098" y="6666846"/>
              <a:ext cx="17808293" cy="40337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entry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=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999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setPrototypeOf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entry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9474" y="6668361"/>
              <a:ext cx="708624" cy="4032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2" name="Прямоугольник 1"/>
          <p:cNvSpPr txBox="1"/>
          <p:nvPr/>
        </p:nvSpPr>
        <p:spPr>
          <a:xfrm>
            <a:off x="2038350" y="508584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частности, он содержит статический метод </a:t>
            </a:r>
            <a:r>
              <a:rPr lang="ru-RU" sz="4000" dirty="0" err="1">
                <a:sym typeface="Helvetica"/>
              </a:rPr>
              <a:t>setPrototypeOf</a:t>
            </a:r>
            <a:r>
              <a:rPr lang="ru-RU" sz="4000" dirty="0">
                <a:sym typeface="Helvetica"/>
              </a:rPr>
              <a:t>, который позволяет заменить прототип объекта.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21569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Цепочка </a:t>
            </a:r>
            <a:r>
              <a:rPr lang="ru-RU" dirty="0" smtClean="0"/>
              <a:t>прототипов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3378223"/>
            <a:ext cx="11488464" cy="92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24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Задача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Прямоугольник 1"/>
          <p:cNvSpPr txBox="1"/>
          <p:nvPr/>
        </p:nvSpPr>
        <p:spPr>
          <a:xfrm>
            <a:off x="2036672" y="3331231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Хорошо, мы разобрались с тем, как проверить, есть свойство или нет (правда осталась проблема с прототипами), но что, если нам нужно вывести все свойства?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7" name="Прямоугольник 1"/>
          <p:cNvSpPr txBox="1"/>
          <p:nvPr/>
        </p:nvSpPr>
        <p:spPr>
          <a:xfrm>
            <a:off x="2036671" y="5701401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Например, мы хотим отобразить все свойства объекта в </a:t>
            </a:r>
            <a:r>
              <a:rPr lang="ru-RU" sz="4000" dirty="0" smtClean="0">
                <a:sym typeface="Helvetica"/>
              </a:rPr>
              <a:t>карточке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(в </a:t>
            </a:r>
            <a:r>
              <a:rPr lang="ru-RU" sz="4000" dirty="0">
                <a:sym typeface="Helvetica"/>
              </a:rPr>
              <a:t>виде таблички).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150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2121593"/>
            <a:ext cx="18901173" cy="136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sz="11500" dirty="0"/>
              <a:t>Перебор </a:t>
            </a:r>
            <a:r>
              <a:rPr lang="ru-RU" sz="11500" dirty="0" smtClean="0"/>
              <a:t>свойств</a:t>
            </a:r>
            <a:endParaRPr lang="ru-RU"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8974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Прямоугольник 1"/>
          <p:cNvSpPr txBox="1"/>
          <p:nvPr/>
        </p:nvSpPr>
        <p:spPr>
          <a:xfrm>
            <a:off x="2004019" y="3418664"/>
            <a:ext cx="16414609" cy="814992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2" action="ppaction://hlinksldjump"/>
              </a:rPr>
              <a:t>Объекты</a:t>
            </a:r>
            <a:endParaRPr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3" action="ppaction://hlinksldjump"/>
              </a:rPr>
              <a:t>Свойства </a:t>
            </a:r>
            <a:r>
              <a:rPr lang="ru-RU" dirty="0" smtClean="0">
                <a:hlinkClick r:id="rId3" action="ppaction://hlinksldjump"/>
              </a:rPr>
              <a:t>объекта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4" action="ppaction://hlinksldjump"/>
              </a:rPr>
              <a:t>Прототипы и цепочки </a:t>
            </a:r>
            <a:r>
              <a:rPr lang="ru-RU" dirty="0" smtClean="0">
                <a:hlinkClick r:id="rId4" action="ppaction://hlinksldjump"/>
              </a:rPr>
              <a:t>прототипов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 smtClean="0">
                <a:hlinkClick r:id="rId5" action="ppaction://hlinksldjump"/>
              </a:rPr>
              <a:t>Object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6" action="ppaction://hlinksldjump"/>
              </a:rPr>
              <a:t>Перебор </a:t>
            </a:r>
            <a:r>
              <a:rPr lang="ru-RU" dirty="0" smtClean="0">
                <a:hlinkClick r:id="rId6" action="ppaction://hlinksldjump"/>
              </a:rPr>
              <a:t>свойств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 smtClean="0">
                <a:hlinkClick r:id="rId7" action="ppaction://hlinksldjump"/>
              </a:rPr>
              <a:t>get/set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8" action="ppaction://hlinksldjump"/>
              </a:rPr>
              <a:t>Обёртки для примитивов</a:t>
            </a:r>
            <a:endParaRPr lang="ru-RU" dirty="0" smtClean="0"/>
          </a:p>
        </p:txBody>
      </p:sp>
      <p:sp>
        <p:nvSpPr>
          <p:cNvPr id="12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Shape 164"/>
          <p:cNvSpPr txBox="1"/>
          <p:nvPr/>
        </p:nvSpPr>
        <p:spPr>
          <a:xfrm>
            <a:off x="2036677" y="2047790"/>
            <a:ext cx="15929372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План занятия</a:t>
            </a:r>
            <a:endParaRPr dirty="0"/>
          </a:p>
        </p:txBody>
      </p:sp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10263778" y="3438525"/>
            <a:ext cx="489948" cy="5524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74971" y="4602957"/>
            <a:ext cx="1474470" cy="6672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Перебор </a:t>
            </a:r>
            <a:r>
              <a:rPr lang="ru-RU" dirty="0" smtClean="0"/>
              <a:t>свойств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1"/>
          <p:cNvSpPr txBox="1"/>
          <p:nvPr/>
        </p:nvSpPr>
        <p:spPr>
          <a:xfrm>
            <a:off x="2036672" y="3331231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Итак, мы посмотрели на оператор 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, который позволяет проверять наличие свойства в объекте (включая цепочку прототипа), давайте посмотрим на </a:t>
            </a:r>
            <a:r>
              <a:rPr lang="ru-RU" sz="4000" dirty="0" err="1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...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886042" y="5701401"/>
            <a:ext cx="18516917" cy="1786708"/>
            <a:chOff x="989474" y="6666846"/>
            <a:chExt cx="18516917" cy="1786708"/>
          </a:xfrm>
        </p:grpSpPr>
        <p:sp>
          <p:nvSpPr>
            <p:cNvPr id="9" name="Shape 164"/>
            <p:cNvSpPr txBox="1"/>
            <p:nvPr/>
          </p:nvSpPr>
          <p:spPr>
            <a:xfrm>
              <a:off x="1698098" y="6666846"/>
              <a:ext cx="17808293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9474" y="6666846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7919287"/>
            <a:ext cx="5835968" cy="27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6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4419600" y="3331231"/>
            <a:ext cx="3832860" cy="6692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036672" y="4062753"/>
            <a:ext cx="3868828" cy="6191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hasOwnProperties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1"/>
          <p:cNvSpPr txBox="1"/>
          <p:nvPr/>
        </p:nvSpPr>
        <p:spPr>
          <a:xfrm>
            <a:off x="2036672" y="3331231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Прототип </a:t>
            </a:r>
            <a:r>
              <a:rPr lang="ru-RU" sz="4000" dirty="0" err="1">
                <a:sym typeface="Helvetica"/>
              </a:rPr>
              <a:t>Object.prototype</a:t>
            </a:r>
            <a:r>
              <a:rPr lang="ru-RU" sz="4000" dirty="0">
                <a:sym typeface="Helvetica"/>
              </a:rPr>
              <a:t> дарит каждому объекту метод </a:t>
            </a:r>
            <a:r>
              <a:rPr lang="ru-RU" sz="4000" dirty="0" err="1">
                <a:sym typeface="Helvetica"/>
              </a:rPr>
              <a:t>hasOwnProperty</a:t>
            </a:r>
            <a:r>
              <a:rPr lang="ru-RU" sz="4000" dirty="0">
                <a:sym typeface="Helvetica"/>
              </a:rPr>
              <a:t>, который позволяет определить, принадлежит </a:t>
            </a:r>
            <a:r>
              <a:rPr lang="en-US" sz="4000" dirty="0" smtClean="0">
                <a:sym typeface="Helvetica"/>
              </a:rPr>
              <a:t/>
            </a:r>
            <a:br>
              <a:rPr lang="en-US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ли </a:t>
            </a:r>
            <a:r>
              <a:rPr lang="ru-RU" sz="4000" dirty="0">
                <a:sym typeface="Helvetica"/>
              </a:rPr>
              <a:t>свойство нашему объекту или берётся из цепочки прототипов: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886042" y="5701401"/>
            <a:ext cx="18516917" cy="2909451"/>
            <a:chOff x="989474" y="6666846"/>
            <a:chExt cx="18516917" cy="2909451"/>
          </a:xfrm>
        </p:grpSpPr>
        <p:sp>
          <p:nvSpPr>
            <p:cNvPr id="9" name="Shape 164"/>
            <p:cNvSpPr txBox="1"/>
            <p:nvPr/>
          </p:nvSpPr>
          <p:spPr>
            <a:xfrm>
              <a:off x="1698098" y="6666846"/>
              <a:ext cx="17808293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hasOwnProperty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9474" y="6666846"/>
              <a:ext cx="708624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2" y="9042030"/>
            <a:ext cx="8971704" cy="37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58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9700731" y="3331232"/>
            <a:ext cx="2751619" cy="7168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Нельзя ли попроще?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1"/>
          <p:cNvSpPr txBox="1"/>
          <p:nvPr/>
        </p:nvSpPr>
        <p:spPr>
          <a:xfrm>
            <a:off x="2036672" y="3331231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Можно, есть статический метод </a:t>
            </a:r>
            <a:r>
              <a:rPr lang="ru-RU" sz="4000" dirty="0" err="1">
                <a:sym typeface="Helvetica"/>
              </a:rPr>
              <a:t>Object.keys</a:t>
            </a:r>
            <a:r>
              <a:rPr lang="ru-RU" sz="4000" dirty="0">
                <a:sym typeface="Helvetica"/>
              </a:rPr>
              <a:t>, который массив собственных перечисляемых свойств (не включая цепочку прототипов).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21124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0544077" y="10945607"/>
            <a:ext cx="427683" cy="5029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1163511" y="12168484"/>
            <a:ext cx="1486382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163511" y="11524727"/>
            <a:ext cx="1486382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err="1"/>
              <a:t>Object.defineProperty</a:t>
            </a:r>
            <a:r>
              <a:rPr lang="en-US" dirty="0"/>
              <a:t> &amp; </a:t>
            </a:r>
            <a:r>
              <a:rPr lang="en-US" dirty="0" err="1"/>
              <a:t>Object.defineProperties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1"/>
          <p:cNvSpPr txBox="1"/>
          <p:nvPr/>
        </p:nvSpPr>
        <p:spPr>
          <a:xfrm>
            <a:off x="2036677" y="4762768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При создании свойства в объекте, мы можем определить ряд характеристик (дескриптор), которые определяют поведение этого свойства. Вот, что по этому поводу говорит </a:t>
            </a:r>
            <a:r>
              <a:rPr lang="ru-RU" sz="4000" dirty="0">
                <a:sym typeface="Helvetica"/>
                <a:hlinkClick r:id="rId3"/>
              </a:rPr>
              <a:t>MDN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6" name="Прямоугольник 1"/>
          <p:cNvSpPr txBox="1"/>
          <p:nvPr/>
        </p:nvSpPr>
        <p:spPr>
          <a:xfrm>
            <a:off x="2036676" y="7179930"/>
            <a:ext cx="17366287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configurable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свойство может быть удалено из содержащего</a:t>
            </a:r>
            <a:br>
              <a:rPr lang="ru-RU" sz="4000" dirty="0">
                <a:solidFill>
                  <a:srgbClr val="3F3F3F"/>
                </a:solidFill>
              </a:rPr>
            </a:br>
            <a:r>
              <a:rPr lang="ru-RU" sz="4000" dirty="0">
                <a:solidFill>
                  <a:srgbClr val="3F3F3F"/>
                </a:solidFill>
              </a:rPr>
              <a:t>его </a:t>
            </a:r>
            <a:r>
              <a:rPr lang="ru-RU" sz="4000" dirty="0" smtClean="0">
                <a:solidFill>
                  <a:srgbClr val="3F3F3F"/>
                </a:solidFill>
              </a:rPr>
              <a:t>объекта</a:t>
            </a:r>
            <a:endParaRPr lang="ru-RU" sz="4000" dirty="0">
              <a:solidFill>
                <a:srgbClr val="3F3F3F"/>
              </a:solidFill>
            </a:endParaRP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enumerable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свойство можно увидеть через перечисление свойств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value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значение, ассоциированное со свойством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writable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значение, ассоциированное со свойством, может быть изменено с помощью оператора =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get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функция, используемая как </a:t>
            </a:r>
            <a:r>
              <a:rPr lang="ru-RU" sz="4000" dirty="0" err="1">
                <a:solidFill>
                  <a:srgbClr val="3F3F3F"/>
                </a:solidFill>
              </a:rPr>
              <a:t>getter</a:t>
            </a:r>
            <a:r>
              <a:rPr lang="ru-RU" sz="4000" dirty="0">
                <a:solidFill>
                  <a:srgbClr val="3F3F3F"/>
                </a:solidFill>
              </a:rPr>
              <a:t> свойства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set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функция, используемая как </a:t>
            </a:r>
            <a:r>
              <a:rPr lang="ru-RU" sz="4000" dirty="0" err="1">
                <a:solidFill>
                  <a:srgbClr val="3F3F3F"/>
                </a:solidFill>
              </a:rPr>
              <a:t>setter</a:t>
            </a:r>
            <a:r>
              <a:rPr lang="ru-RU" sz="4000" dirty="0">
                <a:solidFill>
                  <a:srgbClr val="3F3F3F"/>
                </a:solidFill>
              </a:rPr>
              <a:t> 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3153944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15672629" y="3435523"/>
            <a:ext cx="1038984" cy="6138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 smtClean="0"/>
              <a:t>Object.getOwnPropertyDescriptor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4"/>
          <p:cNvSpPr txBox="1"/>
          <p:nvPr/>
        </p:nvSpPr>
        <p:spPr>
          <a:xfrm>
            <a:off x="1596343" y="4490833"/>
            <a:ext cx="17808294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Object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getOwnPropertyDescriptor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'name'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1"/>
          <p:cNvSpPr txBox="1"/>
          <p:nvPr/>
        </p:nvSpPr>
        <p:spPr>
          <a:xfrm>
            <a:off x="2038350" y="334150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Посмотрим на дескриптор собственных свойств объекта </a:t>
            </a:r>
            <a:r>
              <a:rPr lang="ru-RU" sz="4000" dirty="0" err="1">
                <a:sym typeface="Helvetica"/>
              </a:rPr>
              <a:t>user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5596245"/>
            <a:ext cx="17366287" cy="40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2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9739783" y="3438525"/>
            <a:ext cx="1423517" cy="56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Object.getOwnPropertyDescriptor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8350" y="334150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Вот и ответ на вопрос, почему в </a:t>
            </a:r>
            <a:r>
              <a:rPr lang="ru-RU" sz="4000" dirty="0" err="1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 мы не видели некоторых свойств:</a:t>
            </a:r>
            <a:endParaRPr lang="ru-RU" sz="4000" dirty="0">
              <a:latin typeface="+mj-lt"/>
              <a:sym typeface="Helvetic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396809"/>
            <a:ext cx="17123131" cy="35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27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9976629" y="5704474"/>
            <a:ext cx="2694342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522491" y="5704474"/>
            <a:ext cx="3935709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663211" y="5704474"/>
            <a:ext cx="1404401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58199" y="4055339"/>
            <a:ext cx="1404401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Как перебрать все свойства объекта?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8350" y="334150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вам нужны все перечисляемые, включая цепочку прототипов,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то через </a:t>
            </a:r>
            <a:r>
              <a:rPr lang="ru-RU" sz="4000" dirty="0" err="1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</a:t>
            </a:r>
            <a:r>
              <a:rPr lang="ru-RU" sz="4000" dirty="0" err="1">
                <a:sym typeface="Helvetica"/>
              </a:rPr>
              <a:t>in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8" name="Прямоугольник 1"/>
          <p:cNvSpPr txBox="1"/>
          <p:nvPr/>
        </p:nvSpPr>
        <p:spPr>
          <a:xfrm>
            <a:off x="2036677" y="501236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вам нужны все перечисляемые собственные,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то </a:t>
            </a:r>
            <a:r>
              <a:rPr lang="ru-RU" sz="4000" dirty="0" err="1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 + </a:t>
            </a:r>
            <a:r>
              <a:rPr lang="ru-RU" sz="4000" dirty="0" err="1">
                <a:sym typeface="Helvetica"/>
              </a:rPr>
              <a:t>hasOwnProperty</a:t>
            </a:r>
            <a:r>
              <a:rPr lang="ru-RU" sz="4000" dirty="0">
                <a:sym typeface="Helvetica"/>
              </a:rPr>
              <a:t> (либо </a:t>
            </a:r>
            <a:r>
              <a:rPr lang="ru-RU" sz="4000" dirty="0" err="1">
                <a:sym typeface="Helvetica"/>
              </a:rPr>
              <a:t>Object.keys</a:t>
            </a:r>
            <a:r>
              <a:rPr lang="ru-RU" sz="4000" dirty="0">
                <a:sym typeface="Helvetica"/>
              </a:rPr>
              <a:t>)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29853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11897837" y="8275319"/>
            <a:ext cx="1825783" cy="6883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338628" y="6585122"/>
            <a:ext cx="1834322" cy="7077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8350" y="334150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Что происходит, когда мы пытаемся использовать объект в «строковом контексте»?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8" name="Прямоугольник 1"/>
          <p:cNvSpPr txBox="1"/>
          <p:nvPr/>
        </p:nvSpPr>
        <p:spPr>
          <a:xfrm>
            <a:off x="2038350" y="6550369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 самом деле вызывается метод </a:t>
            </a:r>
            <a:r>
              <a:rPr lang="ru-RU" sz="4000" dirty="0" err="1">
                <a:sym typeface="Helvetica"/>
              </a:rPr>
              <a:t>toString</a:t>
            </a:r>
            <a:r>
              <a:rPr lang="ru-RU" sz="4000" dirty="0">
                <a:sym typeface="Helvetica"/>
              </a:rPr>
              <a:t>, который </a:t>
            </a:r>
            <a:r>
              <a:rPr lang="ru-RU" sz="4000" dirty="0" smtClean="0">
                <a:sym typeface="Helvetica"/>
              </a:rPr>
              <a:t>определён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в </a:t>
            </a:r>
            <a:r>
              <a:rPr lang="ru-RU" sz="4000" dirty="0">
                <a:sym typeface="Helvetica"/>
              </a:rPr>
              <a:t>цепочке прототипов.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9" name="Shape 164"/>
          <p:cNvSpPr txBox="1"/>
          <p:nvPr/>
        </p:nvSpPr>
        <p:spPr>
          <a:xfrm>
            <a:off x="1594670" y="5012363"/>
            <a:ext cx="17808294" cy="122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`Current 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${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`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fontAlgn="base">
              <a:lnSpc>
                <a:spcPct val="114000"/>
              </a:lnSpc>
            </a:pP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Current user: [object Object]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8350" y="8221232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Что будет, если мы напишем свой метод </a:t>
            </a:r>
            <a:r>
              <a:rPr lang="ru-RU" sz="4000" dirty="0" err="1">
                <a:sym typeface="Helvetica"/>
              </a:rPr>
              <a:t>toString</a:t>
            </a:r>
            <a:r>
              <a:rPr lang="ru-RU" sz="4000" dirty="0">
                <a:sym typeface="Helvetica"/>
              </a:rPr>
              <a:t>? Тогда по правилам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JS сначала будет искать это свойство в нашем объекте и только если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не найдёт — пойдёт искать по цепочке.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96356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96343" y="3341500"/>
            <a:ext cx="17808294" cy="17867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toString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fontAlgn="base">
              <a:lnSpc>
                <a:spcPct val="114000"/>
              </a:lnSpc>
            </a:pP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200" b="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`User{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${this.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}`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fontAlgn="base">
              <a:lnSpc>
                <a:spcPct val="114000"/>
              </a:lnSpc>
            </a:pP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21" y="5440878"/>
            <a:ext cx="10416874" cy="14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0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544265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Вопрос к аудитории: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3" y="2110591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Стрелочные </a:t>
            </a:r>
            <a:r>
              <a:rPr lang="ru-RU" dirty="0" smtClean="0"/>
              <a:t>функции на </a:t>
            </a:r>
            <a:r>
              <a:rPr lang="en-US" dirty="0"/>
              <a:t>undefined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201773" y="481334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sym typeface="Helvetica"/>
              </a:rPr>
              <a:t>Почему это не сработает?</a:t>
            </a:r>
            <a:endParaRPr lang="ru-RU" sz="4000" dirty="0">
              <a:solidFill>
                <a:schemeClr val="bg1">
                  <a:lumMod val="65000"/>
                </a:schemeClr>
              </a:solidFill>
              <a:latin typeface="+mj-lt"/>
              <a:sym typeface="Helvetica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54510" y="6082419"/>
            <a:ext cx="18548449" cy="1792996"/>
            <a:chOff x="957943" y="6666846"/>
            <a:chExt cx="18548449" cy="1792996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6"/>
              <a:ext cx="17839825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`User {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}`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73134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2036673" y="4813342"/>
            <a:ext cx="1651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2953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Объекты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50556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Попробуем создать новый объект, в котором сразу в литеральной форме прописать метод.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3" y="2110591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Как правильно объявлять методы?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6672" y="529340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rgbClr val="3F3F3F"/>
                </a:solidFill>
                <a:sym typeface="Helvetica"/>
              </a:rPr>
              <a:t>Вариант 1: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54510" y="6518615"/>
            <a:ext cx="18548449" cy="5154938"/>
            <a:chOff x="957943" y="6666845"/>
            <a:chExt cx="18548449" cy="5154938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5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good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'45007'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Стильный чехол'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description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'...'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price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1500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`[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}] ${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за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${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price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руб.`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},</a:t>
              </a: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};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66846"/>
              <a:ext cx="708624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08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50556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ES2015 (либо </a:t>
            </a:r>
            <a:r>
              <a:rPr lang="ru-RU" sz="4000" dirty="0" err="1">
                <a:sym typeface="Helvetica"/>
              </a:rPr>
              <a:t>транспайлеры</a:t>
            </a:r>
            <a:r>
              <a:rPr lang="ru-RU" sz="4000" dirty="0">
                <a:sym typeface="Helvetica"/>
              </a:rPr>
              <a:t>) позволяют нам использовать сокращённый синтаксис.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3" y="2110591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Как правильно объявлять методы?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6672" y="529340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Вариант 2: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038350" y="12039727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Старайтесь использовать более новый синтаксис (при наличии возможности).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54510" y="6518615"/>
            <a:ext cx="18548449" cy="5154938"/>
            <a:chOff x="957943" y="6666845"/>
            <a:chExt cx="18548449" cy="5154938"/>
          </a:xfrm>
        </p:grpSpPr>
        <p:sp>
          <p:nvSpPr>
            <p:cNvPr id="14" name="Shape 164"/>
            <p:cNvSpPr txBox="1"/>
            <p:nvPr/>
          </p:nvSpPr>
          <p:spPr>
            <a:xfrm>
              <a:off x="1666567" y="6666845"/>
              <a:ext cx="17839825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good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'45007'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Стильный чехол'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description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'...'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price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1500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// ES2015</a:t>
              </a:r>
              <a:endPara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`[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code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}] ${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ru-RU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за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${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price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ru-RU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руб.`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},</a:t>
              </a: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};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57943" y="6666846"/>
              <a:ext cx="708624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35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2855788" y="6477000"/>
            <a:ext cx="1891471" cy="68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969466" y="7748588"/>
            <a:ext cx="1884896" cy="6668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111373" y="351397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Возникает необходимость сравнения двух объектов (например,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при поиске или сортировке). Варианты решения: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173158" y="2143082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Задача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111372" y="5339348"/>
            <a:ext cx="17366287" cy="1824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742950" indent="-74295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Сравнение свойств</a:t>
            </a:r>
          </a:p>
          <a:p>
            <a:pPr marL="742950" indent="-74295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4000" dirty="0" err="1">
                <a:solidFill>
                  <a:srgbClr val="3F3F3F"/>
                </a:solidFill>
              </a:rPr>
              <a:t>valueOf</a:t>
            </a:r>
            <a:endParaRPr lang="en-US" sz="4000" dirty="0">
              <a:solidFill>
                <a:srgbClr val="3F3F3F"/>
              </a:solidFill>
            </a:endParaRP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111371" y="7666207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Со сравнением свойств всё понятно, рассмотрим </a:t>
            </a:r>
            <a:r>
              <a:rPr lang="ru-RU" sz="4000" dirty="0" err="1">
                <a:sym typeface="Helvetica"/>
              </a:rPr>
              <a:t>valueOf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458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6495386" y="10558885"/>
            <a:ext cx="1918363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111375" y="3499116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Метод прототипа, вызывающийся при преобразовании объекта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к примитивному типу (не к строковому контексту).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111375" y="2109304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valueOf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111375" y="531664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Например: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54509" y="6518615"/>
            <a:ext cx="18548449" cy="3470822"/>
            <a:chOff x="957943" y="6666845"/>
            <a:chExt cx="18548449" cy="3470822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5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project1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... };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project2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... };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project1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project2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TODO: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66845"/>
              <a:ext cx="708624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</p:grpSp>
      <p:sp>
        <p:nvSpPr>
          <p:cNvPr id="12" name="Прямоугольник 1"/>
          <p:cNvSpPr txBox="1"/>
          <p:nvPr/>
        </p:nvSpPr>
        <p:spPr>
          <a:xfrm>
            <a:off x="2036671" y="10506766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Переопределение </a:t>
            </a:r>
            <a:r>
              <a:rPr lang="ru-RU" sz="4000" dirty="0" err="1">
                <a:sym typeface="Helvetica"/>
              </a:rPr>
              <a:t>valueOf</a:t>
            </a:r>
            <a:r>
              <a:rPr lang="ru-RU" sz="4000" dirty="0">
                <a:sym typeface="Helvetica"/>
              </a:rPr>
              <a:t> позволяет нам задать «собственные правила сравнения».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362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2825413" y="6741635"/>
            <a:ext cx="1852612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8350" y="4815416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Только через сравнение полей.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0" y="2053894"/>
            <a:ext cx="1736628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Как сравнивать объекты </a:t>
            </a:r>
            <a:r>
              <a:rPr lang="ru-RU" dirty="0" smtClean="0"/>
              <a:t>на равенство?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6669" y="6027796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хотите сравнивать в контексте приведения к примитивным типам (либо приводить к ним), то переопределяйте </a:t>
            </a:r>
            <a:r>
              <a:rPr lang="ru-RU" sz="4000" dirty="0" err="1">
                <a:sym typeface="Helvetica"/>
              </a:rPr>
              <a:t>valueOf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93286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430871"/>
            <a:ext cx="1736628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ru-RU" sz="4000" dirty="0" err="1">
                <a:solidFill>
                  <a:srgbClr val="3F3F3F"/>
                </a:solidFill>
              </a:rPr>
              <a:t>Object.create</a:t>
            </a:r>
            <a:r>
              <a:rPr lang="ru-RU" sz="4000" dirty="0">
                <a:solidFill>
                  <a:srgbClr val="3F3F3F"/>
                </a:solidFill>
              </a:rPr>
              <a:t>(</a:t>
            </a:r>
            <a:r>
              <a:rPr lang="ru-RU" sz="4000" dirty="0" err="1">
                <a:solidFill>
                  <a:srgbClr val="3F3F3F"/>
                </a:solidFill>
              </a:rPr>
              <a:t>proto</a:t>
            </a:r>
            <a:r>
              <a:rPr lang="ru-RU" sz="4000" dirty="0">
                <a:solidFill>
                  <a:srgbClr val="3F3F3F"/>
                </a:solidFill>
              </a:rPr>
              <a:t>) — позволяет создать объект, используя объект (</a:t>
            </a:r>
            <a:r>
              <a:rPr lang="ru-RU" sz="4000" dirty="0" err="1">
                <a:solidFill>
                  <a:srgbClr val="3F3F3F"/>
                </a:solidFill>
              </a:rPr>
              <a:t>proto</a:t>
            </a:r>
            <a:r>
              <a:rPr lang="ru-RU" sz="4000" dirty="0">
                <a:solidFill>
                  <a:srgbClr val="3F3F3F"/>
                </a:solidFill>
              </a:rPr>
              <a:t>) в качестве </a:t>
            </a:r>
            <a:r>
              <a:rPr lang="ru-RU" sz="4000" dirty="0" smtClean="0">
                <a:solidFill>
                  <a:srgbClr val="3F3F3F"/>
                </a:solidFill>
              </a:rPr>
              <a:t>прототипа</a:t>
            </a:r>
            <a:endParaRPr lang="en-US" sz="4000" dirty="0" smtClean="0">
              <a:solidFill>
                <a:srgbClr val="3F3F3F"/>
              </a:solidFill>
            </a:endParaRP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3F3F3F"/>
              </a:solidFill>
            </a:endParaRP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ru-RU" sz="4000" dirty="0" err="1">
                <a:solidFill>
                  <a:srgbClr val="3F3F3F"/>
                </a:solidFill>
              </a:rPr>
              <a:t>Object.getPrototypeOf</a:t>
            </a:r>
            <a:r>
              <a:rPr lang="ru-RU" sz="4000" dirty="0">
                <a:solidFill>
                  <a:srgbClr val="3F3F3F"/>
                </a:solidFill>
              </a:rPr>
              <a:t>(</a:t>
            </a:r>
            <a:r>
              <a:rPr lang="ru-RU" sz="4000" dirty="0" err="1">
                <a:solidFill>
                  <a:srgbClr val="3F3F3F"/>
                </a:solidFill>
              </a:rPr>
              <a:t>obj</a:t>
            </a:r>
            <a:r>
              <a:rPr lang="ru-RU" sz="4000" dirty="0">
                <a:solidFill>
                  <a:srgbClr val="3F3F3F"/>
                </a:solidFill>
              </a:rPr>
              <a:t>) — получение прототипа объекта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0" y="2053894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Другие полезные методы </a:t>
            </a:r>
            <a:r>
              <a:rPr lang="en-US" dirty="0"/>
              <a:t>Object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91176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430871"/>
            <a:ext cx="1736628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 fontAlgn="base"/>
            <a:r>
              <a:rPr lang="ru-RU" sz="4000" dirty="0">
                <a:solidFill>
                  <a:srgbClr val="3F3F3F"/>
                </a:solidFill>
              </a:rPr>
              <a:t>Нужно разработать приложение, которое позволяет задавать </a:t>
            </a:r>
            <a:r>
              <a:rPr lang="ru-RU" sz="4000" dirty="0" err="1">
                <a:solidFill>
                  <a:srgbClr val="3F3F3F"/>
                </a:solidFill>
              </a:rPr>
              <a:t>гео</a:t>
            </a:r>
            <a:r>
              <a:rPr lang="ru-RU" sz="4000" dirty="0">
                <a:solidFill>
                  <a:srgbClr val="3F3F3F"/>
                </a:solidFill>
              </a:rPr>
              <a:t>-метки, причём делать это не только на карте, а указывая пару координат </a:t>
            </a:r>
            <a:r>
              <a:rPr lang="ru-RU" sz="4000" dirty="0" smtClean="0">
                <a:solidFill>
                  <a:srgbClr val="3F3F3F"/>
                </a:solidFill>
              </a:rPr>
              <a:t/>
            </a:r>
            <a:br>
              <a:rPr lang="ru-RU" sz="4000" dirty="0" smtClean="0">
                <a:solidFill>
                  <a:srgbClr val="3F3F3F"/>
                </a:solidFill>
              </a:rPr>
            </a:br>
            <a:r>
              <a:rPr lang="ru-RU" sz="4000" dirty="0" smtClean="0">
                <a:solidFill>
                  <a:srgbClr val="3F3F3F"/>
                </a:solidFill>
              </a:rPr>
              <a:t>в </a:t>
            </a:r>
            <a:r>
              <a:rPr lang="ru-RU" sz="4000" dirty="0">
                <a:solidFill>
                  <a:srgbClr val="3F3F3F"/>
                </a:solidFill>
              </a:rPr>
              <a:t>виде строки в формате: ‘55.7887400, 49.1221400’, где первое — </a:t>
            </a:r>
            <a:r>
              <a:rPr lang="ru-RU" sz="4000" dirty="0" smtClean="0">
                <a:solidFill>
                  <a:srgbClr val="3F3F3F"/>
                </a:solidFill>
              </a:rPr>
              <a:t/>
            </a:r>
            <a:br>
              <a:rPr lang="ru-RU" sz="4000" dirty="0" smtClean="0">
                <a:solidFill>
                  <a:srgbClr val="3F3F3F"/>
                </a:solidFill>
              </a:rPr>
            </a:br>
            <a:r>
              <a:rPr lang="ru-RU" sz="4000" dirty="0" smtClean="0">
                <a:solidFill>
                  <a:srgbClr val="3F3F3F"/>
                </a:solidFill>
              </a:rPr>
              <a:t>это </a:t>
            </a:r>
            <a:r>
              <a:rPr lang="ru-RU" sz="4000" dirty="0">
                <a:solidFill>
                  <a:srgbClr val="3F3F3F"/>
                </a:solidFill>
              </a:rPr>
              <a:t>широта, второе — долгота.</a:t>
            </a:r>
            <a:endParaRPr lang="ru-RU" sz="2800" dirty="0">
              <a:solidFill>
                <a:srgbClr val="3F3F3F"/>
              </a:solidFill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Задача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Прямоугольник 1"/>
          <p:cNvSpPr txBox="1"/>
          <p:nvPr/>
        </p:nvSpPr>
        <p:spPr>
          <a:xfrm>
            <a:off x="2038350" y="6422211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 fontAlgn="base"/>
            <a:r>
              <a:rPr lang="ru-RU" sz="4000" dirty="0">
                <a:solidFill>
                  <a:srgbClr val="3F3F3F"/>
                </a:solidFill>
              </a:rPr>
              <a:t>Как это реализовать?</a:t>
            </a:r>
            <a:endParaRPr lang="ru-RU" sz="1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54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Свойство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Группа 8"/>
          <p:cNvGrpSpPr/>
          <p:nvPr/>
        </p:nvGrpSpPr>
        <p:grpSpPr>
          <a:xfrm>
            <a:off x="854509" y="3566269"/>
            <a:ext cx="18548449" cy="2909451"/>
            <a:chOff x="957943" y="6666845"/>
            <a:chExt cx="18548449" cy="2909451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5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'55.7887400, 49.1221400'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66845"/>
              <a:ext cx="708624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</p:txBody>
        </p:sp>
      </p:grpSp>
      <p:sp>
        <p:nvSpPr>
          <p:cNvPr id="12" name="Прямоугольник 1"/>
          <p:cNvSpPr txBox="1"/>
          <p:nvPr/>
        </p:nvSpPr>
        <p:spPr>
          <a:xfrm>
            <a:off x="2038350" y="7047913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Но как тогда получать в удобном виде отдельно широту, отдельно долготу?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И как построить логику обработки ошибок?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3867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Методы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Группа 8"/>
          <p:cNvGrpSpPr/>
          <p:nvPr/>
        </p:nvGrpSpPr>
        <p:grpSpPr>
          <a:xfrm>
            <a:off x="854509" y="3566269"/>
            <a:ext cx="18548450" cy="6842971"/>
            <a:chOff x="957943" y="6666845"/>
            <a:chExt cx="18548450" cy="6842971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6" cy="68429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latitude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longitude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setCoords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'55.7887400, 49.1221400'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70764"/>
              <a:ext cx="708624" cy="6839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034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2121593"/>
            <a:ext cx="18901173" cy="136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sz="11500" dirty="0"/>
              <a:t>get/set</a:t>
            </a:r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6364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В JS объекты представляют из себя набор свойств (пар ключ—значение).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Объекты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6676" y="502617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Вопрос к аудитории:</a:t>
            </a: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276475" y="605856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olidFill>
                  <a:schemeClr val="bg1">
                    <a:lumMod val="65000"/>
                  </a:schemeClr>
                </a:solidFill>
                <a:latin typeface="+mj-lt"/>
                <a:sym typeface="Helvetica"/>
              </a:rPr>
              <a:t>Зачем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  <a:latin typeface="+mj-lt"/>
                <a:sym typeface="Helvetica"/>
              </a:rPr>
              <a:t>нам нужны объекты?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03425" y="6058563"/>
            <a:ext cx="1651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0647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smtClean="0"/>
              <a:t>get/set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Группа 8"/>
          <p:cNvGrpSpPr/>
          <p:nvPr/>
        </p:nvGrpSpPr>
        <p:grpSpPr>
          <a:xfrm>
            <a:off x="854509" y="6077454"/>
            <a:ext cx="18548449" cy="7400424"/>
            <a:chOff x="957943" y="6666845"/>
            <a:chExt cx="18548449" cy="7400424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5" cy="73656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latitude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longitude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'55.7887400, 49.1221400'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 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вызов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setter'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а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вызов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getter'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а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66845"/>
              <a:ext cx="708624" cy="740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13</a:t>
              </a:r>
            </a:p>
          </p:txBody>
        </p:sp>
      </p:grpSp>
      <p:sp>
        <p:nvSpPr>
          <p:cNvPr id="12" name="Прямоугольник 1"/>
          <p:cNvSpPr txBox="1"/>
          <p:nvPr/>
        </p:nvSpPr>
        <p:spPr>
          <a:xfrm>
            <a:off x="2038350" y="3566269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ES6 появилась возможность сделать подобные методы (их называют </a:t>
            </a:r>
            <a:r>
              <a:rPr lang="ru-RU" sz="4000" dirty="0" err="1">
                <a:sym typeface="Helvetica"/>
              </a:rPr>
              <a:t>access</a:t>
            </a:r>
            <a:r>
              <a:rPr lang="ru-RU" sz="4000" dirty="0">
                <a:sym typeface="Helvetica"/>
              </a:rPr>
              <a:t> </a:t>
            </a:r>
            <a:r>
              <a:rPr lang="ru-RU" sz="4000" dirty="0" err="1">
                <a:sym typeface="Helvetica"/>
              </a:rPr>
              <a:t>property</a:t>
            </a:r>
            <a:r>
              <a:rPr lang="ru-RU" sz="4000" dirty="0">
                <a:sym typeface="Helvetica"/>
              </a:rPr>
              <a:t>) в более удобном виде (скрыв факт того, что будет вызываться метод).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53833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2121593"/>
            <a:ext cx="18901173" cy="136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sz="11500" dirty="0"/>
              <a:t>Обёртки для </a:t>
            </a:r>
            <a:r>
              <a:rPr lang="ru-RU" sz="11500" dirty="0" smtClean="0"/>
              <a:t>примитивов</a:t>
            </a:r>
            <a:endParaRPr lang="ru-RU"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36309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4445000" y="9912349"/>
            <a:ext cx="336550" cy="5980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Обёртки для </a:t>
            </a:r>
            <a:r>
              <a:rPr lang="ru-RU" dirty="0" smtClean="0"/>
              <a:t>примитивов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64"/>
          <p:cNvSpPr txBox="1"/>
          <p:nvPr/>
        </p:nvSpPr>
        <p:spPr>
          <a:xfrm>
            <a:off x="1563130" y="8523543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'Hello </a:t>
            </a:r>
            <a:r>
              <a:rPr lang="en-US" sz="3200" b="0" dirty="0" err="1">
                <a:solidFill>
                  <a:srgbClr val="92D050"/>
                </a:solidFill>
                <a:latin typeface="Consolas" panose="020B0609020204030204" pitchFamily="49" charset="0"/>
              </a:rPr>
              <a:t>world'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036670" y="3566269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JS все типы данных делятся на два больших класса: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3" name="Прямоугольник 1"/>
          <p:cNvSpPr txBox="1"/>
          <p:nvPr/>
        </p:nvSpPr>
        <p:spPr>
          <a:xfrm>
            <a:off x="2036669" y="4846348"/>
            <a:ext cx="17366287" cy="1824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685800" indent="-6858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примитивы</a:t>
            </a:r>
          </a:p>
          <a:p>
            <a:pPr marL="685800" indent="-6858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объекты</a:t>
            </a:r>
          </a:p>
        </p:txBody>
      </p:sp>
      <p:sp>
        <p:nvSpPr>
          <p:cNvPr id="14" name="Прямоугольник 1"/>
          <p:cNvSpPr txBox="1"/>
          <p:nvPr/>
        </p:nvSpPr>
        <p:spPr>
          <a:xfrm>
            <a:off x="2036668" y="724346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Например, строка — это примитив. Но при этом возможно следующее: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5" name="Прямоугольник 1"/>
          <p:cNvSpPr txBox="1"/>
          <p:nvPr/>
        </p:nvSpPr>
        <p:spPr>
          <a:xfrm>
            <a:off x="2036667" y="975970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Оператор . — обращение к свойству объекта, но строка — это </a:t>
            </a:r>
            <a:r>
              <a:rPr lang="ru-RU" sz="4000" dirty="0" smtClean="0">
                <a:sym typeface="Helvetica"/>
              </a:rPr>
              <a:t>примитив, а </a:t>
            </a:r>
            <a:r>
              <a:rPr lang="ru-RU" sz="4000" dirty="0">
                <a:sym typeface="Helvetica"/>
              </a:rPr>
              <a:t>не объект.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48195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890079" y="5505449"/>
            <a:ext cx="1478721" cy="5966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Как это происходит?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6670" y="3566269"/>
            <a:ext cx="1736628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JS при использовании примитива с операторами, работающими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с объектами, производит следующую операцию: неявно заворачивает примитив в соответствующий объектный тип. Например, для строк —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это </a:t>
            </a:r>
            <a:r>
              <a:rPr lang="ru-RU" sz="4000" dirty="0" err="1">
                <a:sym typeface="Helvetica"/>
                <a:hlinkClick r:id="rId3"/>
              </a:rPr>
              <a:t>String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6693007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Для чисел и </a:t>
            </a:r>
            <a:r>
              <a:rPr lang="ru-RU" sz="4000" dirty="0" err="1">
                <a:sym typeface="Helvetica"/>
              </a:rPr>
              <a:t>boolean</a:t>
            </a:r>
            <a:r>
              <a:rPr lang="ru-RU" sz="4000" dirty="0">
                <a:sym typeface="Helvetica"/>
              </a:rPr>
              <a:t> это будет </a:t>
            </a:r>
            <a:r>
              <a:rPr lang="en-US" sz="4000" dirty="0">
                <a:sym typeface="Helvetica"/>
              </a:rPr>
              <a:t>`</a:t>
            </a:r>
            <a:r>
              <a:rPr lang="ru-RU" sz="4000" dirty="0" err="1" smtClean="0">
                <a:sym typeface="Helvetica"/>
              </a:rPr>
              <a:t>Number</a:t>
            </a:r>
            <a:r>
              <a:rPr lang="en-US" sz="4000" dirty="0" smtClean="0">
                <a:sym typeface="Helvetica"/>
              </a:rPr>
              <a:t>`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и </a:t>
            </a:r>
            <a:r>
              <a:rPr lang="en-US" sz="4000" dirty="0" smtClean="0">
                <a:sym typeface="Helvetica"/>
              </a:rPr>
              <a:t>`</a:t>
            </a:r>
            <a:r>
              <a:rPr lang="ru-RU" sz="4000" dirty="0" err="1" smtClean="0">
                <a:sym typeface="Helvetica"/>
              </a:rPr>
              <a:t>Boolean</a:t>
            </a:r>
            <a:r>
              <a:rPr lang="en-US" sz="4000" dirty="0" smtClean="0">
                <a:sym typeface="Helvetica"/>
              </a:rPr>
              <a:t>`</a:t>
            </a:r>
            <a:r>
              <a:rPr lang="ru-RU" sz="4000" dirty="0" smtClean="0">
                <a:sym typeface="Helvetica"/>
              </a:rPr>
              <a:t>, </a:t>
            </a:r>
            <a:r>
              <a:rPr lang="ru-RU" sz="4000" dirty="0">
                <a:sym typeface="Helvetica"/>
              </a:rPr>
              <a:t>соответственно.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29815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Зачем нужны обёртки?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6670" y="3566269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Обёртки содержат полезные свойства для конкретного типа данных: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4846348"/>
            <a:ext cx="17366287" cy="274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685800" indent="-6858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для строк — методы поиска, замены, конвертация регистра</a:t>
            </a:r>
          </a:p>
          <a:p>
            <a:pPr marL="685800" indent="-6858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для чисел — методы преобразования (различные системы счисления), константы, хранящие </a:t>
            </a:r>
            <a:r>
              <a:rPr lang="ru-RU" sz="4000" dirty="0" err="1">
                <a:solidFill>
                  <a:srgbClr val="3F3F3F"/>
                </a:solidFill>
              </a:rPr>
              <a:t>max</a:t>
            </a:r>
            <a:r>
              <a:rPr lang="ru-RU" sz="4000" dirty="0">
                <a:solidFill>
                  <a:srgbClr val="3F3F3F"/>
                </a:solidFill>
              </a:rPr>
              <a:t> и </a:t>
            </a:r>
            <a:r>
              <a:rPr lang="ru-RU" sz="4000" dirty="0" err="1">
                <a:solidFill>
                  <a:srgbClr val="3F3F3F"/>
                </a:solidFill>
              </a:rPr>
              <a:t>min</a:t>
            </a:r>
            <a:r>
              <a:rPr lang="ru-RU" sz="4000" dirty="0">
                <a:solidFill>
                  <a:srgbClr val="3F3F3F"/>
                </a:solidFill>
              </a:rPr>
              <a:t>-допустимые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4268417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480754" y="4950815"/>
            <a:ext cx="1529521" cy="7078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80754" y="6184726"/>
            <a:ext cx="1043745" cy="7078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740823" y="6892613"/>
            <a:ext cx="1151015" cy="6559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Чем отличаются обёртки</a:t>
            </a:r>
            <a:br>
              <a:rPr lang="ru-RU" dirty="0"/>
            </a:br>
            <a:r>
              <a:rPr lang="ru-RU" dirty="0"/>
              <a:t>от примитивов?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8350" y="495081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Оператор </a:t>
            </a:r>
            <a:r>
              <a:rPr lang="ru-RU" sz="4000" dirty="0" err="1">
                <a:sym typeface="Helvetica"/>
              </a:rPr>
              <a:t>typeof</a:t>
            </a:r>
            <a:r>
              <a:rPr lang="ru-RU" sz="4000" dirty="0">
                <a:sym typeface="Helvetica"/>
              </a:rPr>
              <a:t> вернёт разные значения для примитива и объекта.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623089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 fontAlgn="base"/>
            <a:r>
              <a:rPr lang="ru-RU" sz="4000" dirty="0">
                <a:solidFill>
                  <a:srgbClr val="3F3F3F"/>
                </a:solidFill>
              </a:rPr>
              <a:t>Оператор === при сравнении объекта (даже если внутри то же </a:t>
            </a:r>
            <a:r>
              <a:rPr lang="ru-RU" sz="4000" dirty="0" smtClean="0">
                <a:solidFill>
                  <a:srgbClr val="3F3F3F"/>
                </a:solidFill>
              </a:rPr>
              <a:t>значение) с </a:t>
            </a:r>
            <a:r>
              <a:rPr lang="ru-RU" sz="4000" dirty="0">
                <a:solidFill>
                  <a:srgbClr val="3F3F3F"/>
                </a:solidFill>
              </a:rPr>
              <a:t>примитивом вернёт </a:t>
            </a:r>
            <a:r>
              <a:rPr lang="ru-RU" sz="4000" dirty="0" err="1">
                <a:solidFill>
                  <a:srgbClr val="3F3F3F"/>
                </a:solidFill>
              </a:rPr>
              <a:t>false</a:t>
            </a:r>
            <a:r>
              <a:rPr lang="ru-RU" sz="4000" dirty="0">
                <a:solidFill>
                  <a:srgbClr val="3F3F3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845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Итоги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6670" y="3566269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Сегодня мы с вами рассмотрели достаточно много важных вещей: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4846348"/>
            <a:ext cx="17366287" cy="655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Объекты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Свойства объекта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Прототипы и цепочки прототипов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 err="1">
                <a:solidFill>
                  <a:srgbClr val="3F3F3F"/>
                </a:solidFill>
              </a:rPr>
              <a:t>Object</a:t>
            </a:r>
            <a:endParaRPr lang="ru-RU" sz="4000" dirty="0">
              <a:solidFill>
                <a:srgbClr val="3F3F3F"/>
              </a:solidFill>
            </a:endParaRP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Перебор свойств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 err="1">
                <a:solidFill>
                  <a:srgbClr val="3F3F3F"/>
                </a:solidFill>
              </a:rPr>
              <a:t>get</a:t>
            </a:r>
            <a:r>
              <a:rPr lang="ru-RU" sz="4000" dirty="0">
                <a:solidFill>
                  <a:srgbClr val="3F3F3F"/>
                </a:solidFill>
              </a:rPr>
              <a:t>/</a:t>
            </a:r>
            <a:r>
              <a:rPr lang="ru-RU" sz="4000" dirty="0" err="1">
                <a:solidFill>
                  <a:srgbClr val="3F3F3F"/>
                </a:solidFill>
              </a:rPr>
              <a:t>set</a:t>
            </a:r>
            <a:endParaRPr lang="ru-RU" sz="4000" dirty="0">
              <a:solidFill>
                <a:srgbClr val="3F3F3F"/>
              </a:solidFill>
            </a:endParaRP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Обёртки для примитивов</a:t>
            </a:r>
          </a:p>
        </p:txBody>
      </p:sp>
    </p:spTree>
    <p:extLst>
      <p:ext uri="{BB962C8B-B14F-4D97-AF65-F5344CB8AC3E}">
        <p14:creationId xmlns:p14="http://schemas.microsoft.com/office/powerpoint/2010/main" val="2019314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55"/>
          <p:cNvSpPr txBox="1"/>
          <p:nvPr/>
        </p:nvSpPr>
        <p:spPr>
          <a:xfrm>
            <a:off x="2357235" y="3138769"/>
            <a:ext cx="1494937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105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Спасибо за внимание!</a:t>
            </a:r>
          </a:p>
        </p:txBody>
      </p:sp>
      <p:sp>
        <p:nvSpPr>
          <p:cNvPr id="202" name="Shape 55"/>
          <p:cNvSpPr txBox="1"/>
          <p:nvPr/>
        </p:nvSpPr>
        <p:spPr>
          <a:xfrm>
            <a:off x="2365222" y="7039909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lang="ru-RU" dirty="0"/>
          </a:p>
        </p:txBody>
      </p:sp>
      <p:sp>
        <p:nvSpPr>
          <p:cNvPr id="203" name="Shape 55"/>
          <p:cNvSpPr txBox="1"/>
          <p:nvPr/>
        </p:nvSpPr>
        <p:spPr>
          <a:xfrm>
            <a:off x="2365222" y="8113084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</a:t>
            </a:r>
            <a:r>
              <a:rPr lang="ru-RU" dirty="0" smtClean="0"/>
              <a:t>олжность</a:t>
            </a:r>
            <a:endParaRPr lang="en-US" dirty="0"/>
          </a:p>
        </p:txBody>
      </p:sp>
      <p:pic>
        <p:nvPicPr>
          <p:cNvPr id="20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Свойства объекта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86945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Вспомним, варианты доступа к свойствам объекта: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Свойства объекта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8350" y="9328689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Вопрос к аудитории:</a:t>
            </a: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276475" y="1036108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sym typeface="Helvetica"/>
              </a:rPr>
              <a:t>Когда и какой способ предпочтительнее?</a:t>
            </a:r>
            <a:endParaRPr lang="ru-RU" sz="4000" dirty="0">
              <a:solidFill>
                <a:schemeClr val="bg1">
                  <a:lumMod val="65000"/>
                </a:schemeClr>
              </a:solidFill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954972" y="4410617"/>
            <a:ext cx="18548449" cy="4593565"/>
            <a:chOff x="957943" y="6666846"/>
            <a:chExt cx="18548449" cy="4593565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6666846"/>
              <a:ext cx="17839825" cy="45935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'Nemo'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balance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10000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Вариант 1: 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dot notation'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user.name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Вариант 2: 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bracket notation'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6666846"/>
              <a:ext cx="708624" cy="45935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2003425" y="10361082"/>
            <a:ext cx="1651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5882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ES6 предоставляет нам удобный способ извлечения </a:t>
            </a:r>
            <a:r>
              <a:rPr lang="ru-RU" sz="4000" dirty="0" smtClean="0">
                <a:sym typeface="Helvetica"/>
              </a:rPr>
              <a:t>свойств</a:t>
            </a:r>
            <a:r>
              <a:rPr lang="en-US" sz="4000" dirty="0" smtClean="0">
                <a:sym typeface="Helvetica"/>
              </a:rPr>
              <a:t/>
            </a:r>
            <a:br>
              <a:rPr lang="en-US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с </a:t>
            </a:r>
            <a:r>
              <a:rPr lang="ru-RU" sz="4000" dirty="0">
                <a:sym typeface="Helvetica"/>
              </a:rPr>
              <a:t>помощью </a:t>
            </a:r>
            <a:r>
              <a:rPr lang="ru-RU" sz="4000" b="1" dirty="0" err="1">
                <a:sym typeface="Helvetica"/>
              </a:rPr>
              <a:t>Object</a:t>
            </a:r>
            <a:r>
              <a:rPr lang="ru-RU" sz="4000" b="1" dirty="0">
                <a:sym typeface="Helvetica"/>
              </a:rPr>
              <a:t> </a:t>
            </a:r>
            <a:r>
              <a:rPr lang="ru-RU" sz="4000" b="1" dirty="0" err="1">
                <a:sym typeface="Helvetica"/>
              </a:rPr>
              <a:t>Destructing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Извлечение свойств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63138" y="5026170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balance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59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JS мы в любой момент можем как добавить объекту новое свойство, так и удалить его: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Добавление и удаление свойств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Группа 6"/>
          <p:cNvGrpSpPr/>
          <p:nvPr/>
        </p:nvGrpSpPr>
        <p:grpSpPr>
          <a:xfrm>
            <a:off x="854514" y="5026170"/>
            <a:ext cx="18548449" cy="2348079"/>
            <a:chOff x="957943" y="6666846"/>
            <a:chExt cx="18548449" cy="2348079"/>
          </a:xfrm>
        </p:grpSpPr>
        <p:sp>
          <p:nvSpPr>
            <p:cNvPr id="8" name="Shape 164"/>
            <p:cNvSpPr txBox="1"/>
            <p:nvPr/>
          </p:nvSpPr>
          <p:spPr>
            <a:xfrm>
              <a:off x="1666567" y="6666846"/>
              <a:ext cx="17839825" cy="2348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address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'...'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'address'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'...'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delete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address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6666846"/>
              <a:ext cx="708624" cy="2348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013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1690</Words>
  <Application>Microsoft Office PowerPoint</Application>
  <PresentationFormat>Произвольный</PresentationFormat>
  <Paragraphs>348</Paragraphs>
  <Slides>57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Helvetica</vt:lpstr>
      <vt:lpstr>Helvetica Light</vt:lpstr>
      <vt:lpstr>Helvetica Neue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Gerasimov</dc:creator>
  <cp:lastModifiedBy>Roman Gerasimov</cp:lastModifiedBy>
  <cp:revision>142</cp:revision>
  <dcterms:modified xsi:type="dcterms:W3CDTF">2019-01-17T23:42:23Z</dcterms:modified>
</cp:coreProperties>
</file>