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61" r:id="rId5"/>
    <p:sldId id="340" r:id="rId6"/>
    <p:sldId id="278" r:id="rId7"/>
    <p:sldId id="391" r:id="rId8"/>
    <p:sldId id="392" r:id="rId9"/>
    <p:sldId id="393" r:id="rId10"/>
    <p:sldId id="341" r:id="rId11"/>
    <p:sldId id="394" r:id="rId12"/>
    <p:sldId id="342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343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345" r:id="rId49"/>
    <p:sldId id="430" r:id="rId50"/>
    <p:sldId id="269" r:id="rId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0A8"/>
    <a:srgbClr val="7AB1B8"/>
    <a:srgbClr val="D9EDF7"/>
    <a:srgbClr val="F2DEDE"/>
    <a:srgbClr val="C1654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9302" autoAdjust="0"/>
  </p:normalViewPr>
  <p:slideViewPr>
    <p:cSldViewPr snapToGrid="0">
      <p:cViewPr>
        <p:scale>
          <a:sx n="33" d="100"/>
          <a:sy n="33" d="100"/>
        </p:scale>
        <p:origin x="-6" y="858"/>
      </p:cViewPr>
      <p:guideLst>
        <p:guide orient="horz" pos="1258"/>
        <p:guide pos="1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5" Type="http://schemas.openxmlformats.org/officeDocument/2006/relationships/slide" Target="slide36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124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Классы и наследование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Функция конструктор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5" y="3378224"/>
            <a:ext cx="18548449" cy="1799128"/>
            <a:chOff x="957943" y="6654426"/>
            <a:chExt cx="18548449" cy="1799128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5442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82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 в прототипе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35465" y="3378224"/>
            <a:ext cx="18567499" cy="2915699"/>
            <a:chOff x="938893" y="6666846"/>
            <a:chExt cx="18567499" cy="2915699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8893" y="6673094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1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Первое, чего мы хотим добиться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чтобы у </a:t>
            </a:r>
            <a:r>
              <a:rPr lang="ru-RU" sz="4000" dirty="0" smtClean="0">
                <a:sym typeface="Helvetica"/>
              </a:rPr>
              <a:t>каждого специализированного </a:t>
            </a:r>
            <a:r>
              <a:rPr lang="ru-RU" sz="4000" dirty="0">
                <a:sym typeface="Helvetica"/>
              </a:rPr>
              <a:t>мессенджера были в наличии все те же свойства, что есть и в базовом.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Специализация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105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5" y="3378224"/>
            <a:ext cx="18548449" cy="6873805"/>
            <a:chOff x="957943" y="6632093"/>
            <a:chExt cx="18548449" cy="6873805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&lt;-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'Viber'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Viber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32093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0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61861" y="5288819"/>
            <a:ext cx="2583179" cy="643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90973" y="5288819"/>
            <a:ext cx="2254607" cy="643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252211" y="4057266"/>
            <a:ext cx="2319009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Метод, позволяющий создать новый объект с установленным объектом прототипа. Фактически, мы в свойство </a:t>
            </a:r>
            <a:r>
              <a:rPr lang="ru-RU" sz="4000" dirty="0" err="1">
                <a:sym typeface="Helvetica"/>
              </a:rPr>
              <a:t>prototype</a:t>
            </a:r>
            <a:r>
              <a:rPr lang="ru-RU" sz="4000" dirty="0">
                <a:sym typeface="Helvetica"/>
              </a:rPr>
              <a:t> нашей функции конструктора прописываем объект, у которого в прототипе будет свойство </a:t>
            </a:r>
            <a:r>
              <a:rPr lang="ru-RU" sz="4000" dirty="0" err="1">
                <a:sym typeface="Helvetica"/>
              </a:rPr>
              <a:t>prototype</a:t>
            </a:r>
            <a:r>
              <a:rPr lang="ru-RU" sz="4000" dirty="0">
                <a:sym typeface="Helvetica"/>
              </a:rPr>
              <a:t> из </a:t>
            </a:r>
            <a:r>
              <a:rPr lang="ru-RU" sz="4000" dirty="0" err="1">
                <a:sym typeface="Helvetica"/>
              </a:rPr>
              <a:t>Messenger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Object.create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4433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Второе, нужно иметь возможность добавлять собственные свойства.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Специализация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342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Добавление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91283" y="3384597"/>
            <a:ext cx="18548449" cy="7961796"/>
            <a:chOff x="1194711" y="6638466"/>
            <a:chExt cx="18548449" cy="7961796"/>
          </a:xfrm>
        </p:grpSpPr>
        <p:sp>
          <p:nvSpPr>
            <p:cNvPr id="9" name="Shape 164"/>
            <p:cNvSpPr txBox="1"/>
            <p:nvPr/>
          </p:nvSpPr>
          <p:spPr>
            <a:xfrm>
              <a:off x="1903335" y="6638467"/>
              <a:ext cx="17839825" cy="7961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Messenger.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// &lt;-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MultiMessenger.prototype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'Viber'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Viber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V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4711" y="6638466"/>
              <a:ext cx="708624" cy="7961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ru-RU" sz="3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359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Посмотрим, что с методами.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960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 методов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91283" y="3384598"/>
            <a:ext cx="18548449" cy="7400424"/>
            <a:chOff x="1194711" y="6638467"/>
            <a:chExt cx="18548449" cy="7400424"/>
          </a:xfrm>
        </p:grpSpPr>
        <p:sp>
          <p:nvSpPr>
            <p:cNvPr id="9" name="Shape 164"/>
            <p:cNvSpPr txBox="1"/>
            <p:nvPr/>
          </p:nvSpPr>
          <p:spPr>
            <a:xfrm>
              <a:off x="1903335" y="6638467"/>
              <a:ext cx="17839825" cy="7365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4711" y="6638467"/>
              <a:ext cx="708624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657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нужно добавить </a:t>
            </a:r>
            <a:r>
              <a:rPr lang="ru-RU" sz="4000" dirty="0" smtClean="0">
                <a:sym typeface="Helvetica"/>
              </a:rPr>
              <a:t>свои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так, чтобы можно было посылать сообщения пользователям </a:t>
            </a:r>
            <a:r>
              <a:rPr lang="ru-RU" sz="4000" dirty="0" err="1">
                <a:sym typeface="Helvetica"/>
              </a:rPr>
              <a:t>Viber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1844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2263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2740640" y="3373640"/>
            <a:ext cx="3626485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029950" y="3375932"/>
            <a:ext cx="127635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Переопределение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63026" y="4410617"/>
            <a:ext cx="18576707" cy="7961795"/>
            <a:chOff x="1166453" y="6638467"/>
            <a:chExt cx="18576707" cy="7961795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792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... };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79617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Можем ли мы переопределить метод </a:t>
            </a:r>
            <a:r>
              <a:rPr lang="ru-RU" sz="4000" dirty="0" err="1">
                <a:sym typeface="Helvetica"/>
              </a:rPr>
              <a:t>send</a:t>
            </a:r>
            <a:r>
              <a:rPr lang="ru-RU" sz="4000" dirty="0">
                <a:sym typeface="Helvetica"/>
              </a:rPr>
              <a:t> в </a:t>
            </a:r>
            <a:r>
              <a:rPr lang="ru-RU" sz="4000" dirty="0" err="1">
                <a:sym typeface="Helvetica"/>
              </a:rPr>
              <a:t>MultiMessenger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4158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Стоп, но тогда мы уже не сможем отправлять сообщения пользователям нашего сервиса. Как это исправить?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8055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Вызов родительского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2020" y="3378224"/>
            <a:ext cx="18576707" cy="9312806"/>
            <a:chOff x="1166453" y="6638467"/>
            <a:chExt cx="18576707" cy="9312806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9285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text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...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is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our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service</a:t>
              </a:r>
              <a:r>
                <a:rPr lang="en-US" sz="25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;)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//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esle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send via Viber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9312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2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003790" y="5026170"/>
            <a:ext cx="1340485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72900" y="5026170"/>
            <a:ext cx="187960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Манипуляция прототипами позволяет добиться нужного уровня гибкости, но в большинстве случаев является избыточной.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ES6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66173" y="5026170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принёс нам ключевые слова </a:t>
            </a:r>
            <a:r>
              <a:rPr lang="ru-RU" sz="4000" dirty="0" err="1">
                <a:sym typeface="Helvetica"/>
              </a:rPr>
              <a:t>class</a:t>
            </a:r>
            <a:r>
              <a:rPr lang="ru-RU" sz="4000" dirty="0">
                <a:sym typeface="Helvetica"/>
              </a:rPr>
              <a:t> и </a:t>
            </a:r>
            <a:r>
              <a:rPr lang="ru-RU" sz="4000" dirty="0" err="1">
                <a:sym typeface="Helvetica"/>
              </a:rPr>
              <a:t>extends</a:t>
            </a:r>
            <a:r>
              <a:rPr lang="ru-RU" sz="4000" dirty="0">
                <a:sym typeface="Helvetica"/>
              </a:rPr>
              <a:t>, позволяющие использовать аналогичные другим языкам конструкции для создания функций-конструкторов и цепочек прототипов.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0423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Классы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74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Удобная форма или </a:t>
            </a:r>
            <a:r>
              <a:rPr lang="ru-RU" sz="4000" dirty="0" smtClean="0">
                <a:sym typeface="Helvetica"/>
              </a:rPr>
              <a:t>«синтаксический сахар», </a:t>
            </a:r>
            <a:r>
              <a:rPr lang="ru-RU" sz="4000" dirty="0">
                <a:sym typeface="Helvetica"/>
              </a:rPr>
              <a:t>позволяющий объединить создание функции-конструктора и добавление функций в прототипы.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class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0013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class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2020" y="3378224"/>
            <a:ext cx="18576707" cy="4926990"/>
            <a:chOff x="1166453" y="6638467"/>
            <a:chExt cx="18576707" cy="4926990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4899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//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Аналог функции конструктора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 // </a:t>
              </a: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Аналог .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prototype.send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('...');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4926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88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Конструкторы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4942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038350" y="3416323"/>
            <a:ext cx="2630573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constructor</a:t>
            </a:r>
            <a:r>
              <a:rPr lang="ru-RU" sz="4000" dirty="0">
                <a:sym typeface="Helvetica"/>
              </a:rPr>
              <a:t> не является обязательным, вы можете не создавать его, если он вам не нужен.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constructor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3104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612640" y="4032322"/>
            <a:ext cx="1955800" cy="6693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Почему нельзя написать поле выше конструктора, как в других языках (не писать </a:t>
            </a:r>
            <a:r>
              <a:rPr lang="ru-RU" sz="4000" dirty="0" err="1">
                <a:sym typeface="Helvetica"/>
              </a:rPr>
              <a:t>this.field</a:t>
            </a:r>
            <a:r>
              <a:rPr lang="ru-RU" sz="4000" dirty="0">
                <a:sym typeface="Helvetica"/>
              </a:rPr>
              <a:t>)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Поля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2036677" y="5179832"/>
            <a:ext cx="17639337" cy="707886"/>
            <a:chOff x="2003425" y="6058563"/>
            <a:chExt cx="17639337" cy="707886"/>
          </a:xfrm>
        </p:grpSpPr>
        <p:sp>
          <p:nvSpPr>
            <p:cNvPr id="8" name="Прямоугольник 1"/>
            <p:cNvSpPr txBox="1"/>
            <p:nvPr/>
          </p:nvSpPr>
          <p:spPr>
            <a:xfrm>
              <a:off x="2276475" y="6058563"/>
              <a:ext cx="17366287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Данный синтаксис пока не поддерживается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003425" y="6058563"/>
              <a:ext cx="165100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0" name="Прямоугольник 1"/>
          <p:cNvSpPr txBox="1"/>
          <p:nvPr/>
        </p:nvSpPr>
        <p:spPr>
          <a:xfrm>
            <a:off x="2038350" y="636588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Есть ли инкапсуляция как в других языках?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036677" y="7551943"/>
            <a:ext cx="17639337" cy="1323440"/>
            <a:chOff x="2003425" y="6058562"/>
            <a:chExt cx="17639337" cy="1323440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На данный момент нет. Возможна реализация с помощью обходных путей.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3425" y="6058562"/>
              <a:ext cx="165099" cy="1323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973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569386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Иерархия наследования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3" action="ppaction://hlinksldjump"/>
              </a:rPr>
              <a:t>Классы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4" action="ppaction://hlinksldjump"/>
              </a:rPr>
              <a:t>Конструкторы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5" action="ppaction://hlinksldjump"/>
              </a:rPr>
              <a:t>Наследование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6" action="ppaction://hlinksldjump"/>
              </a:rPr>
              <a:t>Статические </a:t>
            </a:r>
            <a:r>
              <a:rPr lang="ru-RU" dirty="0" smtClean="0">
                <a:hlinkClick r:id="rId6" action="ppaction://hlinksldjump"/>
              </a:rPr>
              <a:t>методы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class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02970" y="4401630"/>
            <a:ext cx="18576707" cy="1427322"/>
            <a:chOff x="1166453" y="6629482"/>
            <a:chExt cx="18576707" cy="1427322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141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typeof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function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instanceOf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29482"/>
              <a:ext cx="708624" cy="141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Важные моменты: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6118650"/>
            <a:ext cx="6688223" cy="22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8641715" y="9371397"/>
            <a:ext cx="224536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66925" y="6393860"/>
            <a:ext cx="98670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Особенности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871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Все методы 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не перечисляемы</a:t>
            </a:r>
            <a:r>
              <a:rPr lang="ru-RU" sz="4000" dirty="0" smtClean="0">
                <a:sym typeface="Helvetica"/>
              </a:rPr>
              <a:t>:</a:t>
            </a: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Нельзя использовать без </a:t>
            </a:r>
            <a:r>
              <a:rPr lang="en-US" sz="4000" dirty="0">
                <a:sym typeface="Helvetica"/>
              </a:rPr>
              <a:t>new</a:t>
            </a:r>
            <a:r>
              <a:rPr lang="en-US" sz="4000" dirty="0" smtClean="0">
                <a:sym typeface="Helvetica"/>
              </a:rPr>
              <a:t>: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Нельзя переопределить </a:t>
            </a:r>
            <a:r>
              <a:rPr lang="en-US" sz="4000" dirty="0">
                <a:sym typeface="Helvetica"/>
              </a:rPr>
              <a:t>prototype</a:t>
            </a:r>
            <a:r>
              <a:rPr lang="en-US" sz="4000" dirty="0" smtClean="0">
                <a:sym typeface="Helvetica"/>
              </a:rPr>
              <a:t>:</a:t>
            </a: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4000" dirty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+mj-lt"/>
              <a:buAutoNum type="arabicPeriod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0" y="4385495"/>
            <a:ext cx="5327452" cy="12988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0" y="7468936"/>
            <a:ext cx="11483920" cy="1071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0" y="10325099"/>
            <a:ext cx="5327452" cy="27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4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162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Зачем нужны классы, если есть функции-конструкторы и прототипы?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6678" y="4132275"/>
            <a:ext cx="17641009" cy="1708162"/>
            <a:chOff x="2001753" y="6058561"/>
            <a:chExt cx="17641009" cy="1708162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7081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Во-первых, классы позволяют писать более лаконичный код.</a:t>
              </a:r>
            </a:p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Во-вторых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, это современный стиль написания JS-кода.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66772" cy="17081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805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162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Функции-конструкторы и цепочки прототипов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8350" y="5813592"/>
            <a:ext cx="17641009" cy="1323441"/>
            <a:chOff x="2001753" y="6058561"/>
            <a:chExt cx="17641009" cy="1323441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Они по-прежнему остались и 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работают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, но скрыты от нас 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«синтаксическим сахаром»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71450" cy="132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4072129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Как теперь быть с цепочками прототипов и </a:t>
            </a:r>
            <a:r>
              <a:rPr lang="ru-RU" sz="4000" dirty="0" smtClean="0">
                <a:sym typeface="Helvetica"/>
              </a:rPr>
              <a:t>функциями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конструкторов — </a:t>
            </a:r>
            <a:r>
              <a:rPr lang="ru-RU" sz="4000" dirty="0">
                <a:sym typeface="Helvetica"/>
              </a:rPr>
              <a:t>их больше нет?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1511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2311398" y="5206949"/>
            <a:ext cx="4984752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Advanced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8350" y="4564279"/>
            <a:ext cx="17641009" cy="1323441"/>
            <a:chOff x="2001753" y="6058561"/>
            <a:chExt cx="17641009" cy="1323441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А что, если я хочу использовать тонкую настройку свойств через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Object.defineProperty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?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71450" cy="132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6677" y="636589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Ответ: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038349" y="7551947"/>
            <a:ext cx="17639337" cy="707888"/>
            <a:chOff x="2003425" y="6058562"/>
            <a:chExt cx="17639337" cy="707888"/>
          </a:xfrm>
        </p:grpSpPr>
        <p:sp>
          <p:nvSpPr>
            <p:cNvPr id="14" name="Прямоугольник 1"/>
            <p:cNvSpPr txBox="1"/>
            <p:nvPr/>
          </p:nvSpPr>
          <p:spPr>
            <a:xfrm>
              <a:off x="2276475" y="6058563"/>
              <a:ext cx="17366287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Это можно сделать в конструкторе.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003425" y="6058562"/>
              <a:ext cx="169777" cy="707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167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extends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02970" y="4383428"/>
            <a:ext cx="18576707" cy="1884106"/>
            <a:chOff x="1166453" y="6611280"/>
            <a:chExt cx="18576707" cy="1884106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1856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}</a:t>
              </a: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5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viber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11280"/>
              <a:ext cx="708624" cy="1856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Позволяет организовать наследование: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6" y="656485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Все существующие свойства уже наследуются.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1739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Наследование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5604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Для чего нужно наследование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6677" y="5179832"/>
            <a:ext cx="17641009" cy="2323715"/>
            <a:chOff x="2001753" y="6058561"/>
            <a:chExt cx="17641009" cy="2323715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23237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Для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переиспользования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 кода и построения иерархий</a:t>
              </a:r>
            </a:p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Наследование не всегда является хорошим решением, но это вопрос архитектуры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3" y="6058561"/>
              <a:ext cx="179473" cy="23237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чего нужно наследование, я ведь могу просто создавать нужные мне классы?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49403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Добавление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2020" y="3405411"/>
            <a:ext cx="18576707" cy="2734082"/>
            <a:chOff x="1166453" y="6638467"/>
            <a:chExt cx="18576707" cy="2734082"/>
          </a:xfrm>
        </p:grpSpPr>
        <p:sp>
          <p:nvSpPr>
            <p:cNvPr id="9" name="Shape 164"/>
            <p:cNvSpPr txBox="1"/>
            <p:nvPr/>
          </p:nvSpPr>
          <p:spPr>
            <a:xfrm>
              <a:off x="1875077" y="6638467"/>
              <a:ext cx="17868083" cy="2734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constructor(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&lt;-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Messenger.call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(this, name): </a:t>
              </a: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конструктора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родителя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logo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6453" y="6638467"/>
              <a:ext cx="708624" cy="2734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327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038350" y="3416323"/>
            <a:ext cx="1704975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super()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super</a:t>
            </a:r>
            <a:r>
              <a:rPr lang="ru-RU" sz="4000" dirty="0">
                <a:sym typeface="Helvetica"/>
              </a:rPr>
              <a:t>() можно использовать только в конструкторе и только первым вызовом.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573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0705730" y="5674088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152227" y="4678458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Повторение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03425" y="369613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 предыдущих </a:t>
            </a:r>
            <a:r>
              <a:rPr lang="ru-RU" sz="4000" dirty="0" smtClean="0">
                <a:latin typeface="+mj-lt"/>
                <a:sym typeface="Helvetica"/>
              </a:rPr>
              <a:t>лекциях </a:t>
            </a:r>
            <a:r>
              <a:rPr lang="ru-RU" sz="4000" dirty="0">
                <a:latin typeface="+mj-lt"/>
                <a:sym typeface="Helvetica"/>
              </a:rPr>
              <a:t>мы рассмотрели с вами:</a:t>
            </a: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03424" y="4678458"/>
            <a:ext cx="17366287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цепочки прототипов и свойство __</a:t>
            </a:r>
            <a:r>
              <a:rPr lang="ru-RU" sz="4000" dirty="0" err="1">
                <a:latin typeface="+mj-lt"/>
                <a:sym typeface="Helvetica"/>
              </a:rPr>
              <a:t>proto</a:t>
            </a:r>
            <a:r>
              <a:rPr lang="ru-RU" sz="4000" dirty="0" smtClean="0">
                <a:latin typeface="+mj-lt"/>
                <a:sym typeface="Helvetica"/>
              </a:rPr>
              <a:t>__</a:t>
            </a:r>
            <a:endParaRPr lang="en-US" sz="4000" dirty="0" smtClean="0">
              <a:latin typeface="+mj-lt"/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функции конструкторы и свойство </a:t>
            </a:r>
            <a:r>
              <a:rPr lang="ru-RU" sz="4000" dirty="0" err="1">
                <a:latin typeface="+mj-lt"/>
                <a:sym typeface="Helvetica"/>
              </a:rPr>
              <a:t>prototype</a:t>
            </a:r>
            <a:endParaRPr lang="ru-RU" sz="4000" dirty="0">
              <a:latin typeface="+mj-lt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extends </a:t>
            </a:r>
            <a:r>
              <a:rPr lang="ru-RU" dirty="0"/>
              <a:t>без </a:t>
            </a:r>
            <a:r>
              <a:rPr lang="en-US" dirty="0"/>
              <a:t>constructor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830644" y="4410617"/>
            <a:ext cx="17868083" cy="541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MultiMessenger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extends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Messenger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 }</a:t>
            </a:r>
            <a:endParaRPr lang="es-ES" sz="25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122020" y="6308691"/>
            <a:ext cx="18576707" cy="2295500"/>
            <a:chOff x="1166453" y="6638467"/>
            <a:chExt cx="18576707" cy="2295500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constructor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params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params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38467"/>
              <a:ext cx="708624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  <p:sp>
        <p:nvSpPr>
          <p:cNvPr id="15" name="Прямоугольник 1"/>
          <p:cNvSpPr txBox="1"/>
          <p:nvPr/>
        </p:nvSpPr>
        <p:spPr>
          <a:xfrm>
            <a:off x="2036675" y="527629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2166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Переопределение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092524" y="3378224"/>
            <a:ext cx="18576707" cy="2295500"/>
            <a:chOff x="1166453" y="6638467"/>
            <a:chExt cx="18576707" cy="2295500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38467"/>
              <a:ext cx="708624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756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Вызов родительского метода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092524" y="3351037"/>
            <a:ext cx="18576707" cy="3611245"/>
            <a:chOff x="1166453" y="6611280"/>
            <a:chExt cx="18576707" cy="3611245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3584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MultiMessenger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Messenger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is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our 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service</a:t>
              </a:r>
              <a:r>
                <a:rPr lang="en-US" sz="25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recipient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11280"/>
              <a:ext cx="708624" cy="3611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665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2038350" y="3448272"/>
            <a:ext cx="1385888" cy="6617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super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122020" y="5026170"/>
            <a:ext cx="18576707" cy="6242735"/>
            <a:chOff x="1166453" y="6611280"/>
            <a:chExt cx="18576707" cy="6242735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6215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basic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 send message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err="1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msg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setPrototypeOf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basic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send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'hello from </a:t>
              </a:r>
              <a:r>
                <a:rPr lang="en-US" sz="25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viber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11280"/>
              <a:ext cx="708624" cy="6242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8350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super</a:t>
            </a:r>
            <a:r>
              <a:rPr lang="ru-RU" sz="4000" dirty="0">
                <a:sym typeface="Helvetica"/>
              </a:rPr>
              <a:t> позволяет получать доступ к свойствам и методам </a:t>
            </a:r>
            <a:r>
              <a:rPr lang="ru-RU" sz="4000" dirty="0" smtClean="0">
                <a:sym typeface="Helvetica"/>
              </a:rPr>
              <a:t>«родителя». </a:t>
            </a:r>
            <a:r>
              <a:rPr lang="ru-RU" sz="4000" dirty="0">
                <a:sym typeface="Helvetica"/>
              </a:rPr>
              <a:t>Причём не важно, как этот самый родитель был установлен: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69526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Статические методы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22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3322300" y="7015599"/>
            <a:ext cx="1270000" cy="71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Статические методы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64"/>
          <p:cNvSpPr txBox="1"/>
          <p:nvPr/>
        </p:nvSpPr>
        <p:spPr>
          <a:xfrm>
            <a:off x="1816128" y="5668910"/>
            <a:ext cx="17868083" cy="979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{ ... }</a:t>
            </a:r>
          </a:p>
          <a:p>
            <a:pPr fontAlgn="base">
              <a:lnSpc>
                <a:spcPct val="114000"/>
              </a:lnSpc>
            </a:pP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Image</a:t>
            </a:r>
            <a:r>
              <a:rPr lang="en-US" sz="2500" b="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500" b="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5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(...) { ... };</a:t>
            </a:r>
            <a:endParaRPr lang="es-ES" sz="25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До ES6 статические методы (методы, которым для функционирования не нужен объект), эмулировались просто через добавление свойства в функцию-конструктор: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67025" y="697317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ES6 для этого используется ключевое слово </a:t>
            </a:r>
            <a:r>
              <a:rPr lang="ru-RU" sz="4000" dirty="0" err="1">
                <a:sym typeface="Helvetica"/>
              </a:rPr>
              <a:t>static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07504" y="8032752"/>
            <a:ext cx="18576707" cy="2295500"/>
            <a:chOff x="1166453" y="6638467"/>
            <a:chExt cx="18576707" cy="2295500"/>
          </a:xfrm>
        </p:grpSpPr>
        <p:sp>
          <p:nvSpPr>
            <p:cNvPr id="15" name="Shape 164"/>
            <p:cNvSpPr txBox="1"/>
            <p:nvPr/>
          </p:nvSpPr>
          <p:spPr>
            <a:xfrm>
              <a:off x="1875077" y="6638467"/>
              <a:ext cx="17868083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Image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static </a:t>
              </a:r>
              <a:r>
                <a:rPr lang="en-US" sz="25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6453" y="6638467"/>
              <a:ext cx="708624" cy="2295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2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Другие возможности классов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370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smtClean="0">
                <a:sym typeface="Helvetica"/>
              </a:rPr>
              <a:t>get/set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передача в </a:t>
            </a:r>
            <a:r>
              <a:rPr lang="ru-RU" sz="4000" dirty="0" smtClean="0">
                <a:latin typeface="+mj-lt"/>
                <a:sym typeface="Helvetica"/>
              </a:rPr>
              <a:t>функции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свойства с вычисляемыми </a:t>
            </a:r>
            <a:r>
              <a:rPr lang="ru-RU" sz="4000" dirty="0" smtClean="0">
                <a:latin typeface="+mj-lt"/>
                <a:sym typeface="Helvetica"/>
              </a:rPr>
              <a:t>именами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818803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ES6 Style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69881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сегодняшний день использование классов является </a:t>
            </a:r>
            <a:r>
              <a:rPr lang="ru-RU" sz="4000" dirty="0" smtClean="0">
                <a:sym typeface="Helvetica"/>
              </a:rPr>
              <a:t>предпочтительным</a:t>
            </a:r>
            <a:r>
              <a:rPr lang="en-US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8397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Где хранить определения классов - в отдельных файлах или прямо в основном файле приложения?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Хранение классов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Группа 1"/>
          <p:cNvGrpSpPr/>
          <p:nvPr/>
        </p:nvGrpSpPr>
        <p:grpSpPr>
          <a:xfrm>
            <a:off x="2036676" y="5026170"/>
            <a:ext cx="17647361" cy="1938992"/>
            <a:chOff x="2001751" y="4471557"/>
            <a:chExt cx="17647361" cy="1938992"/>
          </a:xfrm>
        </p:grpSpPr>
        <p:sp>
          <p:nvSpPr>
            <p:cNvPr id="7" name="Прямоугольник 1"/>
            <p:cNvSpPr txBox="1"/>
            <p:nvPr/>
          </p:nvSpPr>
          <p:spPr>
            <a:xfrm>
              <a:off x="2282825" y="4471557"/>
              <a:ext cx="17366287" cy="1938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Это вопрос к организации кода. Поскольку мы используем сборщик (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Webpack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), то требуем от вас хранения отдельного класса (либо группы связанных классов) в отдельном модуле.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001751" y="4471557"/>
              <a:ext cx="166774" cy="1938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33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Итоги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68207" y="4385455"/>
            <a:ext cx="17366287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Иерархия </a:t>
            </a:r>
            <a:r>
              <a:rPr lang="ru-RU" sz="4000" dirty="0" smtClean="0">
                <a:sym typeface="Helvetica"/>
              </a:rPr>
              <a:t>наследования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Классы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Конструкторы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Наследование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Статические методы</a:t>
            </a:r>
          </a:p>
        </p:txBody>
      </p:sp>
      <p:sp>
        <p:nvSpPr>
          <p:cNvPr id="6" name="Прямоугольник 1"/>
          <p:cNvSpPr txBox="1"/>
          <p:nvPr/>
        </p:nvSpPr>
        <p:spPr>
          <a:xfrm>
            <a:off x="2036676" y="328881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Сегодня мы с вами рассмотрели достаточно много важных вещей: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332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Иерархия наследования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94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lang="ru-RU" dirty="0"/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</a:t>
            </a:r>
            <a:r>
              <a:rPr lang="ru-RU" dirty="0" smtClean="0"/>
              <a:t>олжность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Наследование (</a:t>
            </a:r>
            <a:r>
              <a:rPr lang="ru-RU" sz="4000" dirty="0" err="1">
                <a:latin typeface="+mj-lt"/>
                <a:sym typeface="Helvetica"/>
              </a:rPr>
              <a:t>Inheritance</a:t>
            </a:r>
            <a:r>
              <a:rPr lang="ru-RU" sz="4000" dirty="0">
                <a:latin typeface="+mj-lt"/>
                <a:sym typeface="Helvetica"/>
              </a:rPr>
              <a:t>)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механизм, подразумевающий </a:t>
            </a:r>
            <a:r>
              <a:rPr lang="ru-RU" sz="4000" dirty="0" err="1">
                <a:latin typeface="+mj-lt"/>
                <a:sym typeface="Helvetica"/>
              </a:rPr>
              <a:t>переиспользование</a:t>
            </a:r>
            <a:r>
              <a:rPr lang="ru-RU" sz="4000" dirty="0">
                <a:latin typeface="+mj-lt"/>
                <a:sym typeface="Helvetica"/>
              </a:rPr>
              <a:t> свойств </a:t>
            </a:r>
            <a:r>
              <a:rPr lang="ru-RU" sz="4000" dirty="0" smtClean="0">
                <a:latin typeface="+mj-lt"/>
                <a:sym typeface="Helvetica"/>
              </a:rPr>
              <a:t>«родительского объекта»</a:t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или </a:t>
            </a:r>
            <a:r>
              <a:rPr lang="ru-RU" sz="4000" dirty="0" smtClean="0">
                <a:solidFill>
                  <a:srgbClr val="3F3F3F"/>
                </a:solidFill>
                <a:sym typeface="Helvetica"/>
              </a:rPr>
              <a:t>«</a:t>
            </a:r>
            <a:r>
              <a:rPr lang="ru-RU" sz="4000" dirty="0" smtClean="0">
                <a:latin typeface="+mj-lt"/>
                <a:sym typeface="Helvetica"/>
              </a:rPr>
              <a:t>родительского класса</a:t>
            </a:r>
            <a:r>
              <a:rPr lang="ru-RU" sz="4000" dirty="0" smtClean="0">
                <a:solidFill>
                  <a:srgbClr val="3F3F3F"/>
                </a:solidFill>
                <a:sym typeface="Helvetica"/>
              </a:rPr>
              <a:t>»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в дочернем.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03425" y="56417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При этом выделяют два ключевых вида наследования:</a:t>
            </a: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2921" y="6674116"/>
            <a:ext cx="17366287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 базе прототипов (на базе объектов</a:t>
            </a:r>
            <a:r>
              <a:rPr lang="ru-RU" sz="4000" dirty="0" smtClean="0">
                <a:latin typeface="+mj-lt"/>
                <a:sym typeface="Helvetica"/>
              </a:rPr>
              <a:t>)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 базе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Наследование в JS строится на базе цепочки прототипов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(</a:t>
            </a:r>
            <a:r>
              <a:rPr lang="ru-RU" sz="4000" dirty="0">
                <a:latin typeface="+mj-lt"/>
                <a:sym typeface="Helvetica"/>
              </a:rPr>
              <a:t>уже рассмотренного нами механизма). Т.е. любое свойство сначала ищется в самом объекте, потом в прототипе объекта, потом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в </a:t>
            </a:r>
            <a:r>
              <a:rPr lang="ru-RU" sz="4000" dirty="0">
                <a:latin typeface="+mj-lt"/>
                <a:sym typeface="Helvetica"/>
              </a:rPr>
              <a:t>прототипе прототипа и т.д.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Наследование в </a:t>
            </a:r>
            <a:r>
              <a:rPr lang="en-US" dirty="0"/>
              <a:t>JS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5484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Перед нами встала задача организовать веб-мессенджер. В базовой версии он должен позволять обмениваться сообщениями только пользователям, зарегистрированным в нашей системе. А затем мы хотим подготовить специализированные версии, которые позволят общаться с пользователями других мессенджеров, например, </a:t>
            </a:r>
            <a:r>
              <a:rPr lang="ru-RU" sz="4000" dirty="0" err="1">
                <a:latin typeface="+mj-lt"/>
                <a:sym typeface="Helvetica"/>
              </a:rPr>
              <a:t>Viber</a:t>
            </a:r>
            <a:r>
              <a:rPr lang="ru-RU" sz="4000" dirty="0">
                <a:latin typeface="+mj-lt"/>
                <a:sym typeface="Helvetica"/>
              </a:rPr>
              <a:t>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6707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/>
              <a:t>Old Style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086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1309</Words>
  <Application>Microsoft Office PowerPoint</Application>
  <PresentationFormat>Произвольный</PresentationFormat>
  <Paragraphs>382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160</cp:revision>
  <dcterms:modified xsi:type="dcterms:W3CDTF">2019-02-03T22:39:58Z</dcterms:modified>
</cp:coreProperties>
</file>