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61" r:id="rId5"/>
    <p:sldId id="340" r:id="rId6"/>
    <p:sldId id="278" r:id="rId7"/>
    <p:sldId id="391" r:id="rId8"/>
    <p:sldId id="392" r:id="rId9"/>
    <p:sldId id="406" r:id="rId10"/>
    <p:sldId id="341" r:id="rId11"/>
    <p:sldId id="394" r:id="rId12"/>
    <p:sldId id="395" r:id="rId13"/>
    <p:sldId id="396" r:id="rId14"/>
    <p:sldId id="397" r:id="rId15"/>
    <p:sldId id="398" r:id="rId16"/>
    <p:sldId id="431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343" r:id="rId25"/>
    <p:sldId id="407" r:id="rId26"/>
    <p:sldId id="409" r:id="rId27"/>
    <p:sldId id="410" r:id="rId28"/>
    <p:sldId id="411" r:id="rId29"/>
    <p:sldId id="412" r:id="rId30"/>
    <p:sldId id="413" r:id="rId31"/>
    <p:sldId id="414" r:id="rId32"/>
    <p:sldId id="434" r:id="rId33"/>
    <p:sldId id="416" r:id="rId34"/>
    <p:sldId id="408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6" r:id="rId43"/>
    <p:sldId id="427" r:id="rId44"/>
    <p:sldId id="425" r:id="rId45"/>
    <p:sldId id="432" r:id="rId46"/>
    <p:sldId id="428" r:id="rId47"/>
    <p:sldId id="345" r:id="rId48"/>
    <p:sldId id="433" r:id="rId49"/>
    <p:sldId id="430" r:id="rId50"/>
    <p:sldId id="269" r:id="rId5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58" userDrawn="1">
          <p15:clr>
            <a:srgbClr val="A4A3A4"/>
          </p15:clr>
        </p15:guide>
        <p15:guide id="2" pos="12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6542"/>
    <a:srgbClr val="3170A8"/>
    <a:srgbClr val="7AB1B8"/>
    <a:srgbClr val="D9EDF7"/>
    <a:srgbClr val="F2DED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8256" autoAdjust="0"/>
  </p:normalViewPr>
  <p:slideViewPr>
    <p:cSldViewPr snapToGrid="0">
      <p:cViewPr>
        <p:scale>
          <a:sx n="33" d="100"/>
          <a:sy n="33" d="100"/>
        </p:scale>
        <p:origin x="-6" y="834"/>
      </p:cViewPr>
      <p:guideLst>
        <p:guide orient="horz" pos="1258"/>
        <p:guide pos="12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ttp://callbackhel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124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smtClean="0"/>
              <a:t>Promises,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Асинхронный код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Поэтому в JS присутствует механизм выполнения асинхронного кода, который позволяет </a:t>
            </a:r>
            <a:r>
              <a:rPr lang="ru-RU" sz="4000" dirty="0" smtClean="0">
                <a:sym typeface="Helvetica"/>
              </a:rPr>
              <a:t>«упростить» </a:t>
            </a:r>
            <a:r>
              <a:rPr lang="ru-RU" sz="4000" dirty="0">
                <a:sym typeface="Helvetica"/>
              </a:rPr>
              <a:t>обработку подобных длительных операций, не прибегая к использованию примитивов </a:t>
            </a:r>
            <a:r>
              <a:rPr lang="ru-RU" sz="4000" dirty="0" err="1">
                <a:sym typeface="Helvetica"/>
              </a:rPr>
              <a:t>многопоточности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5882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Callbacks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98056" y="6011055"/>
            <a:ext cx="18548449" cy="4312719"/>
            <a:chOff x="957943" y="6666846"/>
            <a:chExt cx="18548449" cy="4312719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4286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где-то внутри функции </a:t>
              </a:r>
              <a:r>
                <a:rPr lang="en-US" sz="24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...;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4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(..., 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</a:t>
              </a:r>
              <a:r>
                <a:rPr lang="ru-RU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наш 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callback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10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4312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  <a:endParaRPr kumimoji="0" lang="ru-RU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03425" y="3378224"/>
            <a:ext cx="17366287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3600" dirty="0" err="1">
                <a:sym typeface="Helvetica"/>
              </a:rPr>
              <a:t>Callbacks</a:t>
            </a:r>
            <a:r>
              <a:rPr lang="ru-RU" sz="3600" dirty="0">
                <a:sym typeface="Helvetica"/>
              </a:rPr>
              <a:t> </a:t>
            </a:r>
            <a:r>
              <a:rPr lang="ru-RU" sz="3600" dirty="0">
                <a:sym typeface="Helvetica"/>
              </a:rPr>
              <a:t>—</a:t>
            </a:r>
            <a:r>
              <a:rPr lang="ru-RU" sz="3600" dirty="0" smtClean="0">
                <a:sym typeface="Helvetica"/>
              </a:rPr>
              <a:t> </a:t>
            </a:r>
            <a:r>
              <a:rPr lang="ru-RU" sz="3600" dirty="0">
                <a:sym typeface="Helvetica"/>
              </a:rPr>
              <a:t>подход, при котором вместо ожидания какого-либо события (например, завершения операции) либо обработки какого-то элемента, </a:t>
            </a:r>
            <a:r>
              <a:rPr lang="ru-RU" sz="3600" dirty="0" smtClean="0">
                <a:sym typeface="Helvetica"/>
              </a:rPr>
              <a:t/>
            </a:r>
            <a:br>
              <a:rPr lang="ru-RU" sz="3600" dirty="0" smtClean="0">
                <a:sym typeface="Helvetica"/>
              </a:rPr>
            </a:br>
            <a:r>
              <a:rPr lang="ru-RU" sz="3600" dirty="0" smtClean="0">
                <a:sym typeface="Helvetica"/>
              </a:rPr>
              <a:t>мы </a:t>
            </a:r>
            <a:r>
              <a:rPr lang="ru-RU" sz="3600" dirty="0">
                <a:sym typeface="Helvetica"/>
              </a:rPr>
              <a:t>передаём функцию (</a:t>
            </a:r>
            <a:r>
              <a:rPr lang="ru-RU" sz="3600" dirty="0" err="1">
                <a:sym typeface="Helvetica"/>
              </a:rPr>
              <a:t>callback</a:t>
            </a:r>
            <a:r>
              <a:rPr lang="ru-RU" sz="3600" dirty="0">
                <a:sym typeface="Helvetica"/>
              </a:rPr>
              <a:t>), которую нужно выполнить после наступления этого события, либо для обработки этого элемента.</a:t>
            </a:r>
            <a:endParaRPr lang="ru-RU" sz="3600" dirty="0">
              <a:latin typeface="+mj-lt"/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2036677" y="10755471"/>
            <a:ext cx="17474610" cy="2386610"/>
            <a:chOff x="2036676" y="7004292"/>
            <a:chExt cx="18332372" cy="3760052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2036676" y="7004292"/>
              <a:ext cx="18332372" cy="3760052"/>
            </a:xfrm>
            <a:prstGeom prst="roundRect">
              <a:avLst/>
            </a:prstGeom>
            <a:solidFill>
              <a:srgbClr val="D9EDF7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" name="Прямоугольник 1"/>
            <p:cNvSpPr txBox="1"/>
            <p:nvPr/>
          </p:nvSpPr>
          <p:spPr>
            <a:xfrm>
              <a:off x="2480491" y="7299269"/>
              <a:ext cx="17347896" cy="32487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Важно: понятие </a:t>
              </a:r>
              <a:r>
                <a:rPr lang="ru-RU" sz="3200" dirty="0" err="1">
                  <a:solidFill>
                    <a:srgbClr val="3170A8"/>
                  </a:solidFill>
                  <a:sym typeface="Helvetica"/>
                </a:rPr>
                <a:t>callback</a:t>
              </a: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 используется не только в контексте асинхронности. </a:t>
              </a:r>
              <a:r>
                <a:rPr lang="ru-RU" sz="3200" dirty="0" err="1">
                  <a:solidFill>
                    <a:srgbClr val="3170A8"/>
                  </a:solidFill>
                  <a:sym typeface="Helvetica"/>
                </a:rPr>
                <a:t>Callback</a:t>
              </a: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 </a:t>
              </a:r>
              <a:r>
                <a:rPr lang="ru-RU" sz="3200" dirty="0" smtClean="0">
                  <a:solidFill>
                    <a:srgbClr val="3170A8"/>
                  </a:solidFill>
                  <a:sym typeface="Helvetica"/>
                </a:rPr>
                <a:t>является </a:t>
              </a: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функцией, передаваемой в качестве аргумента другой функции, </a:t>
              </a:r>
              <a:r>
                <a:rPr lang="ru-RU" sz="3200" dirty="0" smtClean="0">
                  <a:solidFill>
                    <a:srgbClr val="3170A8"/>
                  </a:solidFill>
                  <a:sym typeface="Helvetica"/>
                </a:rPr>
                <a:t/>
              </a:r>
              <a:br>
                <a:rPr lang="ru-RU" sz="3200" dirty="0" smtClean="0">
                  <a:solidFill>
                    <a:srgbClr val="3170A8"/>
                  </a:solidFill>
                  <a:sym typeface="Helvetica"/>
                </a:rPr>
              </a:br>
              <a:r>
                <a:rPr lang="ru-RU" sz="3200" dirty="0" smtClean="0">
                  <a:solidFill>
                    <a:srgbClr val="3170A8"/>
                  </a:solidFill>
                  <a:sym typeface="Helvetica"/>
                </a:rPr>
                <a:t>для </a:t>
              </a: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вызова внутри этой функции. Для </a:t>
              </a:r>
              <a:r>
                <a:rPr lang="ru-RU" sz="3200" dirty="0" err="1">
                  <a:solidFill>
                    <a:srgbClr val="3170A8"/>
                  </a:solidFill>
                  <a:sym typeface="Helvetica"/>
                </a:rPr>
                <a:t>Built-in</a:t>
              </a: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 объектов это выполнение каких-либо операций (например, для </a:t>
              </a:r>
              <a:r>
                <a:rPr lang="ru-RU" sz="3200" dirty="0" err="1">
                  <a:solidFill>
                    <a:srgbClr val="3170A8"/>
                  </a:solidFill>
                  <a:sym typeface="Helvetica"/>
                </a:rPr>
                <a:t>Array</a:t>
              </a: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 </a:t>
              </a:r>
              <a:r>
                <a:rPr lang="ru-RU" sz="3200" dirty="0">
                  <a:sym typeface="Helvetica"/>
                </a:rPr>
                <a:t>—</a:t>
              </a:r>
              <a:r>
                <a:rPr lang="ru-RU" sz="3200" dirty="0" smtClean="0">
                  <a:solidFill>
                    <a:srgbClr val="3170A8"/>
                  </a:solidFill>
                  <a:sym typeface="Helvetica"/>
                </a:rPr>
                <a:t> </a:t>
              </a:r>
              <a:r>
                <a:rPr lang="ru-RU" sz="3200" dirty="0">
                  <a:solidFill>
                    <a:srgbClr val="3170A8"/>
                  </a:solidFill>
                  <a:sym typeface="Helvetica"/>
                </a:rPr>
                <a:t>поиск, сравнение и т.д.).</a:t>
              </a:r>
              <a:endParaRPr lang="ru-RU" sz="3200" dirty="0">
                <a:solidFill>
                  <a:srgbClr val="3170A8"/>
                </a:solidFill>
                <a:latin typeface="+mj-lt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17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Callbacks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err="1">
                <a:sym typeface="Helvetica"/>
              </a:rPr>
              <a:t>Определение</a:t>
            </a:r>
            <a:r>
              <a:rPr lang="en-US" sz="4000" dirty="0">
                <a:sym typeface="Helvetica"/>
              </a:rPr>
              <a:t> </a:t>
            </a:r>
            <a:r>
              <a:rPr lang="en-US" sz="4000" dirty="0" err="1">
                <a:sym typeface="Helvetica"/>
              </a:rPr>
              <a:t>на</a:t>
            </a:r>
            <a:r>
              <a:rPr lang="en-US" sz="4000" dirty="0">
                <a:sym typeface="Helvetica"/>
              </a:rPr>
              <a:t> MDN </a:t>
            </a:r>
            <a:r>
              <a:rPr lang="en-US" sz="4000" dirty="0" err="1">
                <a:sym typeface="Helvetica"/>
              </a:rPr>
              <a:t>звучит</a:t>
            </a:r>
            <a:r>
              <a:rPr lang="en-US" sz="4000" dirty="0">
                <a:sym typeface="Helvetica"/>
              </a:rPr>
              <a:t> </a:t>
            </a:r>
            <a:r>
              <a:rPr lang="en-US" sz="4000" dirty="0" err="1">
                <a:sym typeface="Helvetica"/>
              </a:rPr>
              <a:t>следующим</a:t>
            </a:r>
            <a:r>
              <a:rPr lang="en-US" sz="4000" dirty="0">
                <a:sym typeface="Helvetica"/>
              </a:rPr>
              <a:t> </a:t>
            </a:r>
            <a:r>
              <a:rPr lang="en-US" sz="4000" dirty="0" err="1">
                <a:sym typeface="Helvetica"/>
              </a:rPr>
              <a:t>образом</a:t>
            </a:r>
            <a:r>
              <a:rPr lang="en-US" sz="4000" dirty="0">
                <a:sym typeface="Helvetica"/>
              </a:rPr>
              <a:t>: </a:t>
            </a:r>
            <a:r>
              <a:rPr lang="ru-RU" sz="4000" dirty="0" smtClean="0">
                <a:sym typeface="Helvetica"/>
              </a:rPr>
              <a:t>«</a:t>
            </a:r>
            <a:r>
              <a:rPr lang="en-US" sz="4000" dirty="0" smtClean="0">
                <a:sym typeface="Helvetica"/>
              </a:rPr>
              <a:t>A </a:t>
            </a:r>
            <a:r>
              <a:rPr lang="en-US" sz="4000" dirty="0">
                <a:sym typeface="Helvetica"/>
              </a:rPr>
              <a:t>callback function is a function passed into another function as an argument, which is then invoked inside the outer function to complete some kind of routine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en-US" sz="4000" dirty="0" smtClean="0">
                <a:sym typeface="Helvetica"/>
              </a:rPr>
              <a:t>or </a:t>
            </a:r>
            <a:r>
              <a:rPr lang="en-US" sz="4000" dirty="0" smtClean="0">
                <a:sym typeface="Helvetica"/>
              </a:rPr>
              <a:t>action</a:t>
            </a:r>
            <a:r>
              <a:rPr lang="ru-RU" sz="4000" dirty="0" smtClean="0">
                <a:sym typeface="Helvetica"/>
              </a:rPr>
              <a:t>»</a:t>
            </a:r>
            <a:r>
              <a:rPr lang="en-US" sz="4000" dirty="0" smtClean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74703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Callback Hell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Группа 9"/>
          <p:cNvGrpSpPr/>
          <p:nvPr/>
        </p:nvGrpSpPr>
        <p:grpSpPr>
          <a:xfrm>
            <a:off x="854515" y="3412977"/>
            <a:ext cx="18548449" cy="9475543"/>
            <a:chOff x="957943" y="6666846"/>
            <a:chExt cx="18548449" cy="9475543"/>
          </a:xfrm>
        </p:grpSpPr>
        <p:sp>
          <p:nvSpPr>
            <p:cNvPr id="11" name="Shape 164"/>
            <p:cNvSpPr txBox="1"/>
            <p:nvPr/>
          </p:nvSpPr>
          <p:spPr>
            <a:xfrm>
              <a:off x="1666567" y="6666846"/>
              <a:ext cx="17839825" cy="9475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где-то внутри функции </a:t>
              </a:r>
              <a:r>
                <a:rPr lang="en-US" sz="2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...;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где-то внутри функции </a:t>
              </a:r>
              <a:r>
                <a:rPr lang="en-US" sz="2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...;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(..., (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наш первый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callback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(..., (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наш второй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callback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105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7943" y="6666846"/>
              <a:ext cx="708624" cy="94358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433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Нетрудно себе представить, что будет если вызовов у нас будет не 2,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а </a:t>
            </a:r>
            <a:r>
              <a:rPr lang="ru-RU" sz="4000" dirty="0">
                <a:sym typeface="Helvetica"/>
              </a:rPr>
              <a:t>хотя бы 10.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Callback Hell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66173" y="502617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Структура кода превращается в большое количество вложенных вызовов.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66173" y="667411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Для этого даже придумали отдельный термин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 err="1" smtClean="0">
                <a:sym typeface="Helvetica"/>
                <a:hlinkClick r:id="rId3"/>
              </a:rPr>
              <a:t>Callback</a:t>
            </a:r>
            <a:r>
              <a:rPr lang="ru-RU" sz="4000" dirty="0" smtClean="0">
                <a:sym typeface="Helvetica"/>
                <a:hlinkClick r:id="rId3"/>
              </a:rPr>
              <a:t> </a:t>
            </a:r>
            <a:r>
              <a:rPr lang="ru-RU" sz="4000" dirty="0" err="1" smtClean="0">
                <a:sym typeface="Helvetica"/>
                <a:hlinkClick r:id="rId3"/>
              </a:rPr>
              <a:t>Hell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13426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Ключевое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Среда, в которой будет исполняться ваш JS-код (будь это браузер или Node.js) сама берёт на себя заботу по вызову вашего </a:t>
            </a:r>
            <a:r>
              <a:rPr lang="ru-RU" sz="4000" dirty="0" err="1">
                <a:sym typeface="Helvetica"/>
              </a:rPr>
              <a:t>callback’а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нужный момент времени.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46359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dirty="0"/>
              <a:t>Promises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2643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Использование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(обещания)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механизм, позволяющий упростить написание асинхронного кода и решить ряд проблем </a:t>
            </a:r>
            <a:r>
              <a:rPr lang="ru-RU" sz="4000" dirty="0" err="1">
                <a:sym typeface="Helvetica"/>
              </a:rPr>
              <a:t>callback’ов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Promises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8960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Promises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91283" y="3384598"/>
            <a:ext cx="18548449" cy="3470822"/>
            <a:chOff x="1194711" y="6638467"/>
            <a:chExt cx="18548449" cy="3470822"/>
          </a:xfrm>
        </p:grpSpPr>
        <p:sp>
          <p:nvSpPr>
            <p:cNvPr id="9" name="Shape 164"/>
            <p:cNvSpPr txBox="1"/>
            <p:nvPr/>
          </p:nvSpPr>
          <p:spPr>
            <a:xfrm>
              <a:off x="1903335" y="6638467"/>
              <a:ext cx="17839825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 something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resolve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reject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94711" y="6638467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2003425" y="7186301"/>
            <a:ext cx="17366287" cy="1358949"/>
            <a:chOff x="2036677" y="7151548"/>
            <a:chExt cx="17366287" cy="1358949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5489472" y="7798027"/>
              <a:ext cx="1985748" cy="7124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1" name="Прямоугольник 1"/>
            <p:cNvSpPr txBox="1"/>
            <p:nvPr/>
          </p:nvSpPr>
          <p:spPr>
            <a:xfrm>
              <a:off x="2036677" y="7151548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ym typeface="Helvetica"/>
                </a:rPr>
                <a:t>Теперь функции не принимают </a:t>
              </a:r>
              <a:r>
                <a:rPr lang="ru-RU" sz="4000" dirty="0" err="1">
                  <a:sym typeface="Helvetica"/>
                </a:rPr>
                <a:t>callback</a:t>
              </a:r>
              <a:r>
                <a:rPr lang="ru-RU" sz="4000" dirty="0">
                  <a:sym typeface="Helvetica"/>
                </a:rPr>
                <a:t> для вызова, а возвращают объект класса </a:t>
              </a:r>
              <a:r>
                <a:rPr lang="ru-RU" sz="4000" dirty="0" err="1">
                  <a:sym typeface="Helvetica"/>
                </a:rPr>
                <a:t>Promise</a:t>
              </a:r>
              <a:r>
                <a:rPr lang="ru-RU" sz="4000" dirty="0">
                  <a:sym typeface="Helvetica"/>
                </a:rPr>
                <a:t>, который и будет играть ключевую роль.</a:t>
              </a:r>
              <a:endParaRPr lang="ru-RU" sz="4000" dirty="0">
                <a:latin typeface="+mj-lt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657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003425" y="8020174"/>
            <a:ext cx="17366287" cy="1323439"/>
            <a:chOff x="2003425" y="7990212"/>
            <a:chExt cx="17366287" cy="1323439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10144125" y="8681003"/>
              <a:ext cx="1800225" cy="6109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12982927" y="8681003"/>
              <a:ext cx="1905000" cy="6109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11609392" y="8085857"/>
              <a:ext cx="1978021" cy="5588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5222874" y="8681003"/>
              <a:ext cx="1939926" cy="6326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7" name="Прямоугольник 1"/>
            <p:cNvSpPr txBox="1"/>
            <p:nvPr/>
          </p:nvSpPr>
          <p:spPr>
            <a:xfrm>
              <a:off x="2003425" y="7990212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ym typeface="Helvetica"/>
                </a:rPr>
                <a:t>И единственное, что может произойти с </a:t>
              </a:r>
              <a:r>
                <a:rPr lang="ru-RU" sz="4000" dirty="0" err="1">
                  <a:sym typeface="Helvetica"/>
                </a:rPr>
                <a:t>Promise</a:t>
              </a:r>
              <a:r>
                <a:rPr lang="ru-RU" sz="4000" dirty="0">
                  <a:sym typeface="Helvetica"/>
                </a:rPr>
                <a:t> </a:t>
              </a:r>
              <a:r>
                <a:rPr lang="ru-RU" sz="4000" dirty="0">
                  <a:sym typeface="Helvetica"/>
                </a:rPr>
                <a:t>—</a:t>
              </a:r>
              <a:r>
                <a:rPr lang="ru-RU" sz="4000" dirty="0" smtClean="0">
                  <a:sym typeface="Helvetica"/>
                </a:rPr>
                <a:t> </a:t>
              </a:r>
              <a:r>
                <a:rPr lang="ru-RU" sz="4000" dirty="0">
                  <a:sym typeface="Helvetica"/>
                </a:rPr>
                <a:t>это </a:t>
              </a:r>
              <a:r>
                <a:rPr lang="ru-RU" sz="4000" dirty="0" smtClean="0">
                  <a:sym typeface="Helvetica"/>
                </a:rPr>
                <a:t>переход</a:t>
              </a:r>
              <a:br>
                <a:rPr lang="ru-RU" sz="4000" dirty="0" smtClean="0">
                  <a:sym typeface="Helvetica"/>
                </a:rPr>
              </a:br>
              <a:r>
                <a:rPr lang="ru-RU" sz="4000" dirty="0" smtClean="0">
                  <a:sym typeface="Helvetica"/>
                </a:rPr>
                <a:t>из </a:t>
              </a:r>
              <a:r>
                <a:rPr lang="ru-RU" sz="4000" dirty="0">
                  <a:sym typeface="Helvetica"/>
                </a:rPr>
                <a:t>состояния </a:t>
              </a:r>
              <a:r>
                <a:rPr lang="ru-RU" sz="4000" dirty="0" err="1">
                  <a:sym typeface="Helvetica"/>
                </a:rPr>
                <a:t>pending</a:t>
              </a:r>
              <a:r>
                <a:rPr lang="ru-RU" sz="4000" dirty="0">
                  <a:sym typeface="Helvetica"/>
                </a:rPr>
                <a:t> в состояние </a:t>
              </a:r>
              <a:r>
                <a:rPr lang="ru-RU" sz="4000" dirty="0" err="1">
                  <a:sym typeface="Helvetica"/>
                </a:rPr>
                <a:t>fullfilled</a:t>
              </a:r>
              <a:r>
                <a:rPr lang="ru-RU" sz="4000" dirty="0">
                  <a:sym typeface="Helvetica"/>
                </a:rPr>
                <a:t> или </a:t>
              </a:r>
              <a:r>
                <a:rPr lang="ru-RU" sz="4000" dirty="0" err="1">
                  <a:sym typeface="Helvetica"/>
                </a:rPr>
                <a:t>rejected</a:t>
              </a:r>
              <a:r>
                <a:rPr lang="ru-RU" sz="4000" dirty="0">
                  <a:sym typeface="Helvetica"/>
                </a:rPr>
                <a:t>.</a:t>
              </a:r>
              <a:endParaRPr lang="ru-RU" sz="4000" dirty="0">
                <a:latin typeface="+mj-lt"/>
                <a:sym typeface="Helvetica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2066173" y="3360962"/>
            <a:ext cx="17366287" cy="1323439"/>
            <a:chOff x="2066173" y="3360962"/>
            <a:chExt cx="17366287" cy="1323439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784850" y="3378224"/>
              <a:ext cx="2051050" cy="7124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41" name="Прямоугольник 1"/>
            <p:cNvSpPr txBox="1"/>
            <p:nvPr/>
          </p:nvSpPr>
          <p:spPr>
            <a:xfrm>
              <a:off x="2066173" y="3360962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ym typeface="Helvetica"/>
                </a:rPr>
                <a:t>Ключевая идея </a:t>
              </a:r>
              <a:r>
                <a:rPr lang="ru-RU" sz="4000" dirty="0" err="1">
                  <a:sym typeface="Helvetica"/>
                </a:rPr>
                <a:t>Promise</a:t>
              </a:r>
              <a:r>
                <a:rPr lang="ru-RU" sz="4000" dirty="0">
                  <a:sym typeface="Helvetica"/>
                </a:rPr>
                <a:t> </a:t>
              </a:r>
              <a:r>
                <a:rPr lang="ru-RU" sz="4000" dirty="0">
                  <a:sym typeface="Helvetica"/>
                </a:rPr>
                <a:t>—</a:t>
              </a:r>
              <a:r>
                <a:rPr lang="ru-RU" sz="4000" dirty="0" smtClean="0">
                  <a:sym typeface="Helvetica"/>
                </a:rPr>
                <a:t> </a:t>
              </a:r>
              <a:r>
                <a:rPr lang="ru-RU" sz="4000" dirty="0">
                  <a:sym typeface="Helvetica"/>
                </a:rPr>
                <a:t>это объект, который можем находится всего в трёх состояниях:</a:t>
              </a:r>
              <a:endParaRPr lang="ru-RU" sz="4000" dirty="0">
                <a:latin typeface="+mj-lt"/>
                <a:sym typeface="Helvetica"/>
              </a:endParaRPr>
            </a:p>
          </p:txBody>
        </p:sp>
      </p:grp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Идея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Группа 4"/>
          <p:cNvGrpSpPr/>
          <p:nvPr/>
        </p:nvGrpSpPr>
        <p:grpSpPr>
          <a:xfrm>
            <a:off x="2008505" y="4980818"/>
            <a:ext cx="17366287" cy="2772036"/>
            <a:chOff x="2008505" y="4980818"/>
            <a:chExt cx="17366287" cy="2772036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2571751" y="7040384"/>
              <a:ext cx="1972574" cy="7124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571751" y="5026170"/>
              <a:ext cx="1972573" cy="7124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2571750" y="5996992"/>
              <a:ext cx="1786890" cy="7124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6" name="Прямоугольник 1"/>
            <p:cNvSpPr txBox="1"/>
            <p:nvPr/>
          </p:nvSpPr>
          <p:spPr>
            <a:xfrm>
              <a:off x="2008505" y="4980818"/>
              <a:ext cx="17366287" cy="27084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571500" indent="-571500" algn="l">
                <a:spcBef>
                  <a:spcPts val="3000"/>
                </a:spcBef>
                <a:buClr>
                  <a:srgbClr val="A64798"/>
                </a:buClr>
                <a:buSzPct val="100000"/>
                <a:buFont typeface="Arial" panose="020B0604020202020204" pitchFamily="34" charset="0"/>
                <a:buChar char="•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en-US" sz="4000" dirty="0" smtClean="0">
                  <a:sym typeface="Helvetica"/>
                </a:rPr>
                <a:t>pending</a:t>
              </a:r>
              <a:endParaRPr lang="ru-RU" sz="4000" dirty="0" smtClean="0">
                <a:sym typeface="Helvetica"/>
              </a:endParaRPr>
            </a:p>
            <a:p>
              <a:pPr marL="571500" indent="-571500" algn="l">
                <a:spcBef>
                  <a:spcPts val="3000"/>
                </a:spcBef>
                <a:buClr>
                  <a:srgbClr val="A64798"/>
                </a:buClr>
                <a:buSzPct val="100000"/>
                <a:buFont typeface="Arial" panose="020B0604020202020204" pitchFamily="34" charset="0"/>
                <a:buChar char="•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en-US" sz="4000" dirty="0" smtClean="0">
                  <a:latin typeface="+mj-lt"/>
                  <a:sym typeface="Helvetica"/>
                </a:rPr>
                <a:t>fulfilled</a:t>
              </a:r>
              <a:endParaRPr lang="ru-RU" sz="4000" dirty="0" smtClean="0">
                <a:latin typeface="+mj-lt"/>
                <a:sym typeface="Helvetica"/>
              </a:endParaRPr>
            </a:p>
            <a:p>
              <a:pPr marL="571500" indent="-571500" algn="l">
                <a:spcBef>
                  <a:spcPts val="3000"/>
                </a:spcBef>
                <a:buClr>
                  <a:srgbClr val="A64798"/>
                </a:buClr>
                <a:buSzPct val="100000"/>
                <a:buFont typeface="Arial" panose="020B0604020202020204" pitchFamily="34" charset="0"/>
                <a:buChar char="•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en-US" sz="4000" dirty="0">
                  <a:latin typeface="+mj-lt"/>
                  <a:sym typeface="Helvetica"/>
                </a:rPr>
                <a:t>rejected</a:t>
              </a:r>
              <a:endParaRPr lang="ru-RU" sz="4000" dirty="0">
                <a:latin typeface="+mj-lt"/>
                <a:sym typeface="Helvetica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66173" y="970705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Произойти этот переход может только один раз.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844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Должность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6" y="4742263"/>
            <a:ext cx="3879687" cy="379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4103350" y="4095749"/>
            <a:ext cx="1930400" cy="5637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Идея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Поскольку функция, выполняющая асинхронную операцию не может вернуть значение этой операции, она возвращает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, </a:t>
            </a:r>
            <a:r>
              <a:rPr lang="ru-RU" sz="4000" dirty="0" smtClean="0">
                <a:sym typeface="Helvetica"/>
              </a:rPr>
              <a:t>который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и «заворачивает» </a:t>
            </a:r>
            <a:r>
              <a:rPr lang="ru-RU" sz="4000" dirty="0">
                <a:sym typeface="Helvetica"/>
              </a:rPr>
              <a:t>результат выполнения этой операции.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74158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51584" y="9419039"/>
            <a:ext cx="17617646" cy="1323439"/>
            <a:chOff x="2051584" y="9419039"/>
            <a:chExt cx="17617646" cy="1323439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13564446" y="10131557"/>
              <a:ext cx="1889867" cy="5588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10834688" y="10131557"/>
              <a:ext cx="1687512" cy="5588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5784850" y="10131558"/>
              <a:ext cx="2038350" cy="5588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3987800" y="9521909"/>
              <a:ext cx="1346200" cy="5588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2051585" y="9521909"/>
              <a:ext cx="1713965" cy="5588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0800" tIns="50800" rIns="50800" bIns="50800" numCol="1" spcCol="38100" rtlCol="0" anchor="ctr">
              <a:spAutoFit/>
            </a:bodyPr>
            <a:lstStyle/>
            <a:p>
              <a:endParaRPr lang="ru-RU"/>
            </a:p>
          </p:txBody>
        </p:sp>
        <p:sp>
          <p:nvSpPr>
            <p:cNvPr id="141" name="Прямоугольник 1"/>
            <p:cNvSpPr txBox="1"/>
            <p:nvPr/>
          </p:nvSpPr>
          <p:spPr>
            <a:xfrm>
              <a:off x="2051584" y="9419039"/>
              <a:ext cx="1761764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 err="1">
                  <a:sym typeface="Helvetica"/>
                </a:rPr>
                <a:t>resolve</a:t>
              </a:r>
              <a:r>
                <a:rPr lang="ru-RU" sz="4000" dirty="0">
                  <a:sym typeface="Helvetica"/>
                </a:rPr>
                <a:t>, </a:t>
              </a:r>
              <a:r>
                <a:rPr lang="ru-RU" sz="4000" dirty="0" err="1">
                  <a:sym typeface="Helvetica"/>
                </a:rPr>
                <a:t>reject</a:t>
              </a:r>
              <a:r>
                <a:rPr lang="ru-RU" sz="4000" dirty="0">
                  <a:sym typeface="Helvetica"/>
                </a:rPr>
                <a:t> </a:t>
              </a:r>
              <a:r>
                <a:rPr lang="ru-RU" sz="4000" dirty="0">
                  <a:sym typeface="Helvetica"/>
                </a:rPr>
                <a:t>—</a:t>
              </a:r>
              <a:r>
                <a:rPr lang="ru-RU" sz="4000" dirty="0" smtClean="0">
                  <a:sym typeface="Helvetica"/>
                </a:rPr>
                <a:t> </a:t>
              </a:r>
              <a:r>
                <a:rPr lang="ru-RU" sz="4000" dirty="0">
                  <a:sym typeface="Helvetica"/>
                </a:rPr>
                <a:t>функции, вызываемые по завершении операции </a:t>
              </a:r>
              <a:r>
                <a:rPr lang="ru-RU" sz="4000" dirty="0" smtClean="0">
                  <a:sym typeface="Helvetica"/>
                </a:rPr>
                <a:t/>
              </a:r>
              <a:br>
                <a:rPr lang="ru-RU" sz="4000" dirty="0" smtClean="0">
                  <a:sym typeface="Helvetica"/>
                </a:rPr>
              </a:br>
              <a:r>
                <a:rPr lang="ru-RU" sz="4000" dirty="0" smtClean="0">
                  <a:sym typeface="Helvetica"/>
                </a:rPr>
                <a:t>и </a:t>
              </a:r>
              <a:r>
                <a:rPr lang="ru-RU" sz="4000" dirty="0">
                  <a:sym typeface="Helvetica"/>
                </a:rPr>
                <a:t>переводящие </a:t>
              </a:r>
              <a:r>
                <a:rPr lang="ru-RU" sz="4000" dirty="0" err="1">
                  <a:sym typeface="Helvetica"/>
                </a:rPr>
                <a:t>Promise</a:t>
              </a:r>
              <a:r>
                <a:rPr lang="ru-RU" sz="4000" dirty="0">
                  <a:sym typeface="Helvetica"/>
                </a:rPr>
                <a:t> в состояние </a:t>
              </a:r>
              <a:r>
                <a:rPr lang="ru-RU" sz="4000" dirty="0" err="1">
                  <a:sym typeface="Helvetica"/>
                </a:rPr>
                <a:t>fullfiled</a:t>
              </a:r>
              <a:r>
                <a:rPr lang="ru-RU" sz="4000" dirty="0">
                  <a:sym typeface="Helvetica"/>
                </a:rPr>
                <a:t> или </a:t>
              </a:r>
              <a:r>
                <a:rPr lang="ru-RU" sz="4000" dirty="0" err="1" smtClean="0">
                  <a:sym typeface="Helvetica"/>
                </a:rPr>
                <a:t>rejected</a:t>
              </a:r>
              <a:r>
                <a:rPr lang="ru-RU" sz="4000" dirty="0" smtClean="0">
                  <a:sym typeface="Helvetica"/>
                </a:rPr>
                <a:t>, соответственно</a:t>
              </a:r>
              <a:r>
                <a:rPr lang="ru-RU" sz="4000" dirty="0">
                  <a:sym typeface="Helvetica"/>
                </a:rPr>
                <a:t>.</a:t>
              </a:r>
              <a:endParaRPr lang="ru-RU" sz="4000" dirty="0">
                <a:latin typeface="+mj-lt"/>
                <a:sym typeface="Helvetica"/>
              </a:endParaRPr>
            </a:p>
          </p:txBody>
        </p:sp>
      </p:grp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Создание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091602" y="3378224"/>
            <a:ext cx="18577628" cy="5716308"/>
            <a:chOff x="1165533" y="6638467"/>
            <a:chExt cx="18577628" cy="5716308"/>
          </a:xfrm>
        </p:grpSpPr>
        <p:sp>
          <p:nvSpPr>
            <p:cNvPr id="7" name="Shape 164"/>
            <p:cNvSpPr txBox="1"/>
            <p:nvPr/>
          </p:nvSpPr>
          <p:spPr>
            <a:xfrm>
              <a:off x="1874157" y="6638467"/>
              <a:ext cx="17869004" cy="57163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 something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resolve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reject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setTimeout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resolve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'value'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 </a:t>
              </a:r>
              <a:r>
                <a:rPr lang="en-US" sz="3200" b="0" dirty="0">
                  <a:solidFill>
                    <a:srgbClr val="C00000"/>
                  </a:solidFill>
                  <a:latin typeface="Consolas" panose="020B0609020204030204" pitchFamily="49" charset="0"/>
                </a:rPr>
                <a:t>500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5533" y="6638467"/>
              <a:ext cx="708624" cy="57163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055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9373784" y="4099949"/>
            <a:ext cx="1837142" cy="558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19600" y="4099949"/>
            <a:ext cx="2019301" cy="558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then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Метод, принимающий </a:t>
            </a:r>
            <a:r>
              <a:rPr lang="ru-RU" sz="4000" dirty="0" err="1">
                <a:sym typeface="Helvetica"/>
              </a:rPr>
              <a:t>callback</a:t>
            </a:r>
            <a:r>
              <a:rPr lang="ru-RU" sz="4000" dirty="0">
                <a:sym typeface="Helvetica"/>
              </a:rPr>
              <a:t>, который должен </a:t>
            </a:r>
            <a:r>
              <a:rPr lang="ru-RU" sz="4000" dirty="0" smtClean="0">
                <a:sym typeface="Helvetica"/>
              </a:rPr>
              <a:t>вызваться </a:t>
            </a:r>
            <a:r>
              <a:rPr lang="ru-RU" sz="4000" dirty="0">
                <a:sym typeface="Helvetica"/>
              </a:rPr>
              <a:t>в </a:t>
            </a:r>
            <a:r>
              <a:rPr lang="ru-RU" sz="4000" dirty="0" smtClean="0">
                <a:sym typeface="Helvetica"/>
              </a:rPr>
              <a:t>случае </a:t>
            </a:r>
            <a:r>
              <a:rPr lang="ru-RU" sz="4000" dirty="0">
                <a:sym typeface="Helvetica"/>
              </a:rPr>
              <a:t>перехода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в состояние </a:t>
            </a:r>
            <a:r>
              <a:rPr lang="ru-RU" sz="4000" dirty="0" err="1">
                <a:sym typeface="Helvetica"/>
              </a:rPr>
              <a:t>fullfilled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067789" y="5026169"/>
            <a:ext cx="18601441" cy="2348079"/>
            <a:chOff x="1141720" y="6638466"/>
            <a:chExt cx="18601441" cy="2348079"/>
          </a:xfrm>
        </p:grpSpPr>
        <p:sp>
          <p:nvSpPr>
            <p:cNvPr id="13" name="Shape 164"/>
            <p:cNvSpPr txBox="1"/>
            <p:nvPr/>
          </p:nvSpPr>
          <p:spPr>
            <a:xfrm>
              <a:off x="1850344" y="6638466"/>
              <a:ext cx="17892817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1720" y="6638466"/>
              <a:ext cx="708624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2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1939588" y="4117563"/>
            <a:ext cx="1066800" cy="5145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512268" y="3481094"/>
            <a:ext cx="1911962" cy="558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28141" y="3481094"/>
            <a:ext cx="1968033" cy="558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66173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 переходе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в состояние </a:t>
            </a:r>
            <a:r>
              <a:rPr lang="ru-RU" sz="4000" dirty="0" err="1">
                <a:sym typeface="Helvetica"/>
              </a:rPr>
              <a:t>rejected</a:t>
            </a:r>
            <a:r>
              <a:rPr lang="ru-RU" sz="4000" dirty="0">
                <a:sym typeface="Helvetica"/>
              </a:rPr>
              <a:t> вызывается </a:t>
            </a:r>
            <a:r>
              <a:rPr lang="ru-RU" sz="4000" dirty="0" err="1">
                <a:sym typeface="Helvetica"/>
              </a:rPr>
              <a:t>callback</a:t>
            </a:r>
            <a:r>
              <a:rPr lang="ru-RU" sz="4000" dirty="0">
                <a:sym typeface="Helvetica"/>
              </a:rPr>
              <a:t>, указанный вторым параметром в методе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Обработка ошибок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1067789" y="4991417"/>
            <a:ext cx="18601441" cy="3505575"/>
            <a:chOff x="1141720" y="6603713"/>
            <a:chExt cx="18601441" cy="3505575"/>
          </a:xfrm>
        </p:grpSpPr>
        <p:sp>
          <p:nvSpPr>
            <p:cNvPr id="10" name="Shape 164"/>
            <p:cNvSpPr txBox="1"/>
            <p:nvPr/>
          </p:nvSpPr>
          <p:spPr>
            <a:xfrm>
              <a:off x="1850344" y="6638466"/>
              <a:ext cx="17892817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callback for rejected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1720" y="6603713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lang="ru-RU" sz="3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23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4401734" y="4068294"/>
            <a:ext cx="1989542" cy="558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839200" y="4724504"/>
            <a:ext cx="1066800" cy="558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372600" y="4085671"/>
            <a:ext cx="1990726" cy="558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Метод, принимающий </a:t>
            </a:r>
            <a:r>
              <a:rPr lang="ru-RU" sz="4000" dirty="0" err="1">
                <a:sym typeface="Helvetica"/>
              </a:rPr>
              <a:t>callback</a:t>
            </a:r>
            <a:r>
              <a:rPr lang="ru-RU" sz="4000" dirty="0">
                <a:sym typeface="Helvetica"/>
              </a:rPr>
              <a:t>, который должен вызваться в случае перехода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в состояние </a:t>
            </a:r>
            <a:r>
              <a:rPr lang="ru-RU" sz="4000" dirty="0" err="1">
                <a:sym typeface="Helvetica"/>
              </a:rPr>
              <a:t>rejected</a:t>
            </a:r>
            <a:r>
              <a:rPr lang="ru-RU" sz="4000" dirty="0">
                <a:sym typeface="Helvetica"/>
              </a:rPr>
              <a:t> или выбрасывания исключения (если оно произошло в коде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):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catch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043976" y="5830137"/>
            <a:ext cx="18625255" cy="2348079"/>
            <a:chOff x="1117906" y="6638465"/>
            <a:chExt cx="18625255" cy="2348079"/>
          </a:xfrm>
        </p:grpSpPr>
        <p:sp>
          <p:nvSpPr>
            <p:cNvPr id="7" name="Shape 164"/>
            <p:cNvSpPr txBox="1"/>
            <p:nvPr/>
          </p:nvSpPr>
          <p:spPr>
            <a:xfrm>
              <a:off x="1826530" y="6638465"/>
              <a:ext cx="17916631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7906" y="6638465"/>
              <a:ext cx="708624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013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then + catch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120176" y="3378224"/>
            <a:ext cx="18578551" cy="4032194"/>
            <a:chOff x="1164609" y="6638467"/>
            <a:chExt cx="18578551" cy="4032194"/>
          </a:xfrm>
        </p:grpSpPr>
        <p:sp>
          <p:nvSpPr>
            <p:cNvPr id="9" name="Shape 164"/>
            <p:cNvSpPr txBox="1"/>
            <p:nvPr/>
          </p:nvSpPr>
          <p:spPr>
            <a:xfrm>
              <a:off x="1873233" y="6638467"/>
              <a:ext cx="17869927" cy="4032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calback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for `rejected`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и обработчик ошибок в 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then`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4609" y="6638467"/>
              <a:ext cx="708624" cy="4032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88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6227022" y="10947400"/>
            <a:ext cx="1279928" cy="5778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4658572" y="10947401"/>
            <a:ext cx="1070378" cy="5778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11259" y="4058769"/>
            <a:ext cx="195144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346117" y="4058769"/>
            <a:ext cx="185528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2219945" y="4058769"/>
            <a:ext cx="1939472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648547" y="4687992"/>
            <a:ext cx="191175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Метод, принимающий </a:t>
            </a:r>
            <a:r>
              <a:rPr lang="ru-RU" sz="4000" dirty="0" err="1">
                <a:sym typeface="Helvetica"/>
              </a:rPr>
              <a:t>callback</a:t>
            </a:r>
            <a:r>
              <a:rPr lang="ru-RU" sz="4000" dirty="0">
                <a:sym typeface="Helvetica"/>
              </a:rPr>
              <a:t>, который должен вызваться в случае перехода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в состояние </a:t>
            </a:r>
            <a:r>
              <a:rPr lang="ru-RU" sz="4000" dirty="0" err="1">
                <a:sym typeface="Helvetica"/>
              </a:rPr>
              <a:t>fullfilled</a:t>
            </a:r>
            <a:r>
              <a:rPr lang="ru-RU" sz="4000" dirty="0">
                <a:sym typeface="Helvetica"/>
              </a:rPr>
              <a:t> или </a:t>
            </a:r>
            <a:r>
              <a:rPr lang="ru-RU" sz="4000" dirty="0" err="1">
                <a:sym typeface="Helvetica"/>
              </a:rPr>
              <a:t>rejected</a:t>
            </a:r>
            <a:r>
              <a:rPr lang="ru-RU" sz="4000" dirty="0">
                <a:sym typeface="Helvetica"/>
              </a:rPr>
              <a:t> (вне </a:t>
            </a:r>
            <a:r>
              <a:rPr lang="ru-RU" sz="4000" dirty="0" smtClean="0">
                <a:sym typeface="Helvetica"/>
              </a:rPr>
              <a:t>зависимости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от </a:t>
            </a:r>
            <a:r>
              <a:rPr lang="ru-RU" sz="4000" dirty="0">
                <a:sym typeface="Helvetica"/>
              </a:rPr>
              <a:t>того, в какое состояние перешёл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):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finally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Группа 6"/>
          <p:cNvGrpSpPr/>
          <p:nvPr/>
        </p:nvGrpSpPr>
        <p:grpSpPr>
          <a:xfrm>
            <a:off x="1087138" y="5795384"/>
            <a:ext cx="18597382" cy="4593565"/>
            <a:chOff x="1145779" y="6638466"/>
            <a:chExt cx="18597382" cy="4593565"/>
          </a:xfrm>
        </p:grpSpPr>
        <p:sp>
          <p:nvSpPr>
            <p:cNvPr id="8" name="Shape 164"/>
            <p:cNvSpPr txBox="1"/>
            <p:nvPr/>
          </p:nvSpPr>
          <p:spPr>
            <a:xfrm>
              <a:off x="1854403" y="6638466"/>
              <a:ext cx="17888758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responsePromise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final actions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5779" y="6638466"/>
              <a:ext cx="708624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0" name="Прямоугольник 1"/>
          <p:cNvSpPr txBox="1"/>
          <p:nvPr/>
        </p:nvSpPr>
        <p:spPr>
          <a:xfrm>
            <a:off x="2102736" y="1086711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Используется для исключения дублирования кода в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 и </a:t>
            </a:r>
            <a:r>
              <a:rPr lang="ru-RU" sz="4000" dirty="0" err="1">
                <a:sym typeface="Helvetica"/>
              </a:rPr>
              <a:t>catch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13104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822547" y="3441048"/>
            <a:ext cx="200700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239375" y="4665879"/>
            <a:ext cx="194945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895768" y="4665879"/>
            <a:ext cx="195897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Использование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потребовало переписывания старого кода.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 err="1"/>
              <a:t>Promisification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7" y="4564279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Переписывание старого кода (без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) с использованием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обозначают термином </a:t>
            </a:r>
            <a:r>
              <a:rPr lang="ru-RU" sz="4000" b="1" dirty="0" err="1">
                <a:sym typeface="Helvetica"/>
              </a:rPr>
              <a:t>Promisification</a:t>
            </a:r>
            <a:endParaRPr lang="ru-RU" sz="4000" b="1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2973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12496800" y="3450511"/>
            <a:ext cx="114300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38349" y="4093181"/>
            <a:ext cx="194945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041525" y="3450510"/>
            <a:ext cx="1965326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Цепочки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можно объединять в цепочки, если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 возвращает тоже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132877" y="5017704"/>
            <a:ext cx="18597382" cy="8101833"/>
            <a:chOff x="1145779" y="6630002"/>
            <a:chExt cx="18597382" cy="8101833"/>
          </a:xfrm>
        </p:grpSpPr>
        <p:sp>
          <p:nvSpPr>
            <p:cNvPr id="10" name="Shape 164"/>
            <p:cNvSpPr txBox="1"/>
            <p:nvPr/>
          </p:nvSpPr>
          <p:spPr>
            <a:xfrm>
              <a:off x="1854403" y="6638466"/>
              <a:ext cx="17888758" cy="8093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 something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resolve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reject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 something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resolve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reject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).</a:t>
              </a:r>
              <a:r>
                <a: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24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 something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24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2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handle error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24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(() </a:t>
              </a:r>
              <a:r>
                <a:rPr lang="en-US" sz="24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4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final handlings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</a:t>
              </a:r>
              <a:endParaRPr lang="es-ES" sz="24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5779" y="6630002"/>
              <a:ext cx="708624" cy="8101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19</a:t>
              </a:r>
              <a:endParaRPr kumimoji="0" lang="ru-RU" sz="24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4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4223597" y="6157718"/>
            <a:ext cx="191175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33103" y="4531514"/>
            <a:ext cx="1967997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022196" y="7721497"/>
            <a:ext cx="194350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27247" y="3436735"/>
            <a:ext cx="194985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Итоги по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Зачем нужны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, почему не делать всё на </a:t>
            </a:r>
            <a:r>
              <a:rPr lang="ru-RU" sz="4000" dirty="0" err="1">
                <a:sym typeface="Helvetica"/>
              </a:rPr>
              <a:t>callback’ах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003426" y="4469602"/>
            <a:ext cx="17641009" cy="4555094"/>
            <a:chOff x="2001753" y="6058562"/>
            <a:chExt cx="17641009" cy="4555094"/>
          </a:xfrm>
        </p:grpSpPr>
        <p:sp>
          <p:nvSpPr>
            <p:cNvPr id="14" name="Прямоугольник 1"/>
            <p:cNvSpPr txBox="1"/>
            <p:nvPr/>
          </p:nvSpPr>
          <p:spPr>
            <a:xfrm>
              <a:off x="2276475" y="6058563"/>
              <a:ext cx="17366287" cy="45550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marL="742950" indent="-742950" algn="l">
                <a:spcBef>
                  <a:spcPts val="300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Использование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Promise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упрощает работу с асинхронным кодом, помогая избежать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Callback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Hell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endParaRPr>
            </a:p>
            <a:p>
              <a:pPr marL="742950" indent="-742950" algn="l">
                <a:spcBef>
                  <a:spcPts val="300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Современное API написано с использованием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Promise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, поэтому важно уметь использовать этот инструмент</a:t>
              </a:r>
            </a:p>
            <a:p>
              <a:pPr marL="742950" indent="-742950" algn="l">
                <a:spcBef>
                  <a:spcPts val="3000"/>
                </a:spcBef>
                <a:buClr>
                  <a:schemeClr val="bg1">
                    <a:lumMod val="65000"/>
                  </a:schemeClr>
                </a:buClr>
                <a:buSzPct val="100000"/>
                <a:buFont typeface="+mj-lt"/>
                <a:buAutoNum type="arabicPeriod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Promise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не отменяют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callback’и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—</a:t>
              </a: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их всё равно придётся использовать</a:t>
              </a: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001753" y="6058562"/>
              <a:ext cx="179388" cy="4555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304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446583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2" action="ppaction://hlinksldjump"/>
              </a:rPr>
              <a:t>Асинхронный </a:t>
            </a:r>
            <a:r>
              <a:rPr lang="ru-RU" dirty="0" smtClean="0">
                <a:hlinkClick r:id="rId2" action="ppaction://hlinksldjump"/>
              </a:rPr>
              <a:t>код</a:t>
            </a:r>
            <a:endParaRPr lang="en-US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>
                <a:hlinkClick r:id="rId3" action="ppaction://hlinksldjump"/>
              </a:rPr>
              <a:t>Promises</a:t>
            </a:r>
            <a:endParaRPr lang="en-US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err="1">
                <a:hlinkClick r:id="rId3" action="ppaction://hlinksldjump"/>
              </a:rPr>
              <a:t>async</a:t>
            </a:r>
            <a:r>
              <a:rPr lang="en-US" dirty="0">
                <a:hlinkClick r:id="rId3" action="ppaction://hlinksldjump"/>
              </a:rPr>
              <a:t>/await</a:t>
            </a:r>
            <a:endParaRPr lang="en-US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4" action="ppaction://hlinksldjump"/>
              </a:rPr>
              <a:t>Тестирование асинхронного </a:t>
            </a:r>
            <a:r>
              <a:rPr lang="ru-RU" dirty="0" smtClean="0">
                <a:hlinkClick r:id="rId4" action="ppaction://hlinksldjump"/>
              </a:rPr>
              <a:t>кода</a:t>
            </a:r>
            <a:endParaRPr lang="ru-RU" dirty="0" smtClean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0317480" y="3286398"/>
            <a:ext cx="126491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044691" y="3286398"/>
            <a:ext cx="106705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Итоги по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Группа 10"/>
          <p:cNvGrpSpPr/>
          <p:nvPr/>
        </p:nvGrpSpPr>
        <p:grpSpPr>
          <a:xfrm>
            <a:off x="2036677" y="4194487"/>
            <a:ext cx="17641010" cy="707888"/>
            <a:chOff x="2001752" y="6058562"/>
            <a:chExt cx="17641010" cy="707888"/>
          </a:xfrm>
        </p:grpSpPr>
        <p:sp>
          <p:nvSpPr>
            <p:cNvPr id="12" name="Прямоугольник 1"/>
            <p:cNvSpPr txBox="1"/>
            <p:nvPr/>
          </p:nvSpPr>
          <p:spPr>
            <a:xfrm>
              <a:off x="2276475" y="6058563"/>
              <a:ext cx="17366287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latin typeface="+mj-lt"/>
                  <a:sym typeface="Helvetica"/>
                </a:rPr>
                <a:t>В том, в котором записаны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001752" y="6058562"/>
              <a:ext cx="180975" cy="707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6677" y="319332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каком порядке вызывается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, </a:t>
            </a:r>
            <a:r>
              <a:rPr lang="ru-RU" sz="4000" dirty="0" err="1">
                <a:sym typeface="Helvetica"/>
              </a:rPr>
              <a:t>catch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080305" y="5312146"/>
            <a:ext cx="18597382" cy="7400424"/>
            <a:chOff x="1145779" y="6638466"/>
            <a:chExt cx="18597382" cy="7400424"/>
          </a:xfrm>
        </p:grpSpPr>
        <p:sp>
          <p:nvSpPr>
            <p:cNvPr id="10" name="Shape 164"/>
            <p:cNvSpPr txBox="1"/>
            <p:nvPr/>
          </p:nvSpPr>
          <p:spPr>
            <a:xfrm>
              <a:off x="1854403" y="6638466"/>
              <a:ext cx="17888758" cy="740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 // &lt;-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выброс ошибки, сработает следующий по блоку 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catch`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'first error happened:'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&lt;-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сработает 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then`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'second error happened:'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&lt;-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не сработает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});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undefined</a:t>
              </a:r>
              <a:endParaRPr lang="es-E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5779" y="6638466"/>
              <a:ext cx="708624" cy="740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5" name="Прямоугольник 1"/>
          <p:cNvSpPr txBox="1"/>
          <p:nvPr/>
        </p:nvSpPr>
        <p:spPr>
          <a:xfrm>
            <a:off x="2003425" y="1276839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Почему так?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61805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4655831" y="7148859"/>
            <a:ext cx="109091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054850" y="7738290"/>
            <a:ext cx="196056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054849" y="10951844"/>
            <a:ext cx="196056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286876" y="11940856"/>
            <a:ext cx="1957387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6878855" y="7738290"/>
            <a:ext cx="1858725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6878855" y="8728890"/>
            <a:ext cx="2049225" cy="6208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414838" y="10362413"/>
            <a:ext cx="1076325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655831" y="11940855"/>
            <a:ext cx="109091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144531" y="12530286"/>
            <a:ext cx="1346507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386638" y="9345067"/>
            <a:ext cx="2347912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6878855" y="10951844"/>
            <a:ext cx="1947308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480987" y="11940855"/>
            <a:ext cx="107371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006447" y="3553320"/>
            <a:ext cx="112435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612997" y="3553320"/>
            <a:ext cx="128945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90301" y="3553320"/>
            <a:ext cx="194310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864350" y="6151817"/>
            <a:ext cx="197485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95900" y="5192905"/>
            <a:ext cx="106720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663211" y="6151818"/>
            <a:ext cx="121028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347201" y="4217613"/>
            <a:ext cx="194310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then </a:t>
            </a:r>
            <a:r>
              <a:rPr lang="ru-RU" dirty="0"/>
              <a:t>и </a:t>
            </a:r>
            <a:r>
              <a:rPr lang="en-US" dirty="0"/>
              <a:t>catch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03423" y="3483605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Методы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 и </a:t>
            </a:r>
            <a:r>
              <a:rPr lang="ru-RU" sz="4000" dirty="0" err="1">
                <a:sym typeface="Helvetica"/>
              </a:rPr>
              <a:t>catch</a:t>
            </a:r>
            <a:r>
              <a:rPr lang="ru-RU" sz="4000" dirty="0">
                <a:sym typeface="Helvetica"/>
              </a:rPr>
              <a:t> тоже возвращают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, благодаря чему возможно построение цепочки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8350" y="507445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Особенности </a:t>
            </a:r>
            <a:r>
              <a:rPr lang="en-US" sz="4000" dirty="0">
                <a:sym typeface="Helvetica"/>
              </a:rPr>
              <a:t>then: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661452" y="8735332"/>
            <a:ext cx="1073098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03423" y="6049742"/>
            <a:ext cx="17366287" cy="71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>
                <a:sym typeface="Helvetica"/>
              </a:rPr>
              <a:t>then </a:t>
            </a:r>
            <a:r>
              <a:rPr lang="ru-RU" sz="4000" dirty="0">
                <a:sym typeface="Helvetica"/>
              </a:rPr>
              <a:t>возвращает </a:t>
            </a:r>
            <a:r>
              <a:rPr lang="en-US" sz="4000" dirty="0" smtClean="0">
                <a:sym typeface="Helvetica"/>
              </a:rPr>
              <a:t>Promise</a:t>
            </a:r>
            <a:endParaRPr lang="ru-RU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из </a:t>
            </a:r>
            <a:r>
              <a:rPr lang="ru-RU" sz="4000" dirty="0" err="1">
                <a:latin typeface="+mj-lt"/>
                <a:sym typeface="Helvetica"/>
              </a:rPr>
              <a:t>then</a:t>
            </a:r>
            <a:r>
              <a:rPr lang="ru-RU" sz="4000" dirty="0">
                <a:latin typeface="+mj-lt"/>
                <a:sym typeface="Helvetica"/>
              </a:rPr>
              <a:t> возвращается значение, то оно автоматически заворачивается в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, который переходит в состояние </a:t>
            </a:r>
            <a:r>
              <a:rPr lang="ru-RU" sz="4000" dirty="0" err="1" smtClean="0">
                <a:latin typeface="+mj-lt"/>
                <a:sym typeface="Helvetica"/>
              </a:rPr>
              <a:t>fullfilled</a:t>
            </a:r>
            <a:endParaRPr lang="ru-RU" sz="4000" dirty="0" smtClean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соответственно, если из </a:t>
            </a:r>
            <a:r>
              <a:rPr lang="ru-RU" sz="4000" dirty="0" err="1">
                <a:latin typeface="+mj-lt"/>
                <a:sym typeface="Helvetica"/>
              </a:rPr>
              <a:t>then</a:t>
            </a:r>
            <a:r>
              <a:rPr lang="ru-RU" sz="4000" dirty="0">
                <a:latin typeface="+mj-lt"/>
                <a:sym typeface="Helvetica"/>
              </a:rPr>
              <a:t> ничего не возвращается, то в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 кладётся значение </a:t>
            </a:r>
            <a:r>
              <a:rPr lang="ru-RU" sz="4000" dirty="0" err="1" smtClean="0">
                <a:latin typeface="+mj-lt"/>
                <a:sym typeface="Helvetica"/>
              </a:rPr>
              <a:t>undefined</a:t>
            </a:r>
            <a:endParaRPr lang="ru-RU" sz="4000" dirty="0" smtClean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в </a:t>
            </a:r>
            <a:r>
              <a:rPr lang="ru-RU" sz="4000" dirty="0" err="1">
                <a:latin typeface="+mj-lt"/>
                <a:sym typeface="Helvetica"/>
              </a:rPr>
              <a:t>then</a:t>
            </a:r>
            <a:r>
              <a:rPr lang="ru-RU" sz="4000" dirty="0">
                <a:latin typeface="+mj-lt"/>
                <a:sym typeface="Helvetica"/>
              </a:rPr>
              <a:t> выбрасывается ошибка, то ошибка автоматически заворачивается в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, который переходит в состояние </a:t>
            </a:r>
            <a:r>
              <a:rPr lang="ru-RU" sz="4000" dirty="0" err="1" smtClean="0">
                <a:latin typeface="+mj-lt"/>
                <a:sym typeface="Helvetica"/>
              </a:rPr>
              <a:t>rejected</a:t>
            </a:r>
            <a:endParaRPr lang="ru-RU" sz="4000" dirty="0" smtClean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из </a:t>
            </a:r>
            <a:r>
              <a:rPr lang="ru-RU" sz="4000" dirty="0" err="1">
                <a:latin typeface="+mj-lt"/>
                <a:sym typeface="Helvetica"/>
              </a:rPr>
              <a:t>then</a:t>
            </a:r>
            <a:r>
              <a:rPr lang="ru-RU" sz="4000" dirty="0">
                <a:latin typeface="+mj-lt"/>
                <a:sym typeface="Helvetica"/>
              </a:rPr>
              <a:t> возвращается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, то последующие вызовы </a:t>
            </a:r>
            <a:r>
              <a:rPr lang="ru-RU" sz="4000" dirty="0" err="1">
                <a:latin typeface="+mj-lt"/>
                <a:sym typeface="Helvetica"/>
              </a:rPr>
              <a:t>then</a:t>
            </a:r>
            <a:r>
              <a:rPr lang="ru-RU" sz="4000" dirty="0">
                <a:latin typeface="+mj-lt"/>
                <a:sym typeface="Helvetica"/>
              </a:rPr>
              <a:t>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и </a:t>
            </a:r>
            <a:r>
              <a:rPr lang="ru-RU" sz="4000" dirty="0" err="1">
                <a:latin typeface="+mj-lt"/>
                <a:sym typeface="Helvetica"/>
              </a:rPr>
              <a:t>catch</a:t>
            </a:r>
            <a:r>
              <a:rPr lang="ru-RU" sz="4000" dirty="0">
                <a:latin typeface="+mj-lt"/>
                <a:sym typeface="Helvetica"/>
              </a:rPr>
              <a:t> будут обрабатывать его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2721511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5295900" y="5192905"/>
            <a:ext cx="130809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8350" y="507445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Особенности </a:t>
            </a:r>
            <a:r>
              <a:rPr lang="ru-RU" sz="4000" dirty="0" err="1" smtClean="0">
                <a:solidFill>
                  <a:srgbClr val="3F3F3F"/>
                </a:solidFill>
                <a:sym typeface="Helvetica"/>
              </a:rPr>
              <a:t>catch</a:t>
            </a:r>
            <a:r>
              <a:rPr lang="en-US" sz="4000" dirty="0" smtClean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040562" y="6151817"/>
            <a:ext cx="197485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720340" y="6151817"/>
            <a:ext cx="135636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655831" y="7148859"/>
            <a:ext cx="134872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054850" y="7738290"/>
            <a:ext cx="196056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054849" y="10951844"/>
            <a:ext cx="196056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286876" y="11940856"/>
            <a:ext cx="1957387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6878855" y="7738290"/>
            <a:ext cx="1858725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7137513" y="8727301"/>
            <a:ext cx="2049225" cy="6208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400550" y="10328579"/>
            <a:ext cx="134620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655831" y="11940855"/>
            <a:ext cx="134872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144531" y="12530286"/>
            <a:ext cx="1346507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386638" y="9345067"/>
            <a:ext cx="2347912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6878855" y="10951844"/>
            <a:ext cx="1947308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7678399" y="11940855"/>
            <a:ext cx="114776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006447" y="3553320"/>
            <a:ext cx="112435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612997" y="3553320"/>
            <a:ext cx="1289453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290301" y="3553320"/>
            <a:ext cx="194310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347201" y="4217613"/>
            <a:ext cx="194310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03423" y="3483605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Методы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 и </a:t>
            </a:r>
            <a:r>
              <a:rPr lang="ru-RU" sz="4000" dirty="0" err="1">
                <a:sym typeface="Helvetica"/>
              </a:rPr>
              <a:t>catch</a:t>
            </a:r>
            <a:r>
              <a:rPr lang="ru-RU" sz="4000" dirty="0">
                <a:sym typeface="Helvetica"/>
              </a:rPr>
              <a:t> тоже возвращают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, благодаря чему возможно построение цепочки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then </a:t>
            </a:r>
            <a:r>
              <a:rPr lang="ru-RU" dirty="0"/>
              <a:t>и </a:t>
            </a:r>
            <a:r>
              <a:rPr lang="en-US" dirty="0"/>
              <a:t>catch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Скругленный прямоугольник 31"/>
          <p:cNvSpPr/>
          <p:nvPr/>
        </p:nvSpPr>
        <p:spPr>
          <a:xfrm>
            <a:off x="8645525" y="8700584"/>
            <a:ext cx="1355725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03423" y="6049742"/>
            <a:ext cx="17366287" cy="717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olidFill>
                  <a:srgbClr val="3F3F3F"/>
                </a:solidFill>
                <a:sym typeface="Helvetica"/>
              </a:rPr>
              <a:t>catch</a:t>
            </a:r>
            <a:r>
              <a:rPr lang="en-US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возвращает </a:t>
            </a:r>
            <a:r>
              <a:rPr lang="en-US" sz="4000" dirty="0" smtClean="0">
                <a:sym typeface="Helvetica"/>
              </a:rPr>
              <a:t>Promise</a:t>
            </a:r>
            <a:endParaRPr lang="ru-RU" sz="4000" dirty="0" smtClean="0"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из </a:t>
            </a:r>
            <a:r>
              <a:rPr lang="en-US" sz="4000" dirty="0" smtClean="0">
                <a:latin typeface="+mj-lt"/>
                <a:sym typeface="Helvetica"/>
              </a:rPr>
              <a:t>catch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возвращается значение, то оно автоматически заворачивается в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, который переходит в состояние </a:t>
            </a:r>
            <a:r>
              <a:rPr lang="ru-RU" sz="4000" dirty="0" err="1" smtClean="0">
                <a:latin typeface="+mj-lt"/>
                <a:sym typeface="Helvetica"/>
              </a:rPr>
              <a:t>fullfilled</a:t>
            </a:r>
            <a:endParaRPr lang="ru-RU" sz="4000" dirty="0" smtClean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соответственно, если из </a:t>
            </a:r>
            <a:r>
              <a:rPr lang="en-US" sz="4000" dirty="0" smtClean="0">
                <a:latin typeface="+mj-lt"/>
                <a:sym typeface="Helvetica"/>
              </a:rPr>
              <a:t>catch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ничего не возвращается, то в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 кладётся значение </a:t>
            </a:r>
            <a:r>
              <a:rPr lang="ru-RU" sz="4000" dirty="0" err="1" smtClean="0">
                <a:latin typeface="+mj-lt"/>
                <a:sym typeface="Helvetica"/>
              </a:rPr>
              <a:t>undefined</a:t>
            </a:r>
            <a:endParaRPr lang="ru-RU" sz="4000" dirty="0" smtClean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в </a:t>
            </a:r>
            <a:r>
              <a:rPr lang="en-US" sz="4000" dirty="0" smtClean="0">
                <a:latin typeface="+mj-lt"/>
                <a:sym typeface="Helvetica"/>
              </a:rPr>
              <a:t>catch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выбрасывается ошибка, то ошибка автоматически заворачивается в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, который переходит в состояние </a:t>
            </a:r>
            <a:r>
              <a:rPr lang="ru-RU" sz="4000" dirty="0" err="1" smtClean="0">
                <a:latin typeface="+mj-lt"/>
                <a:sym typeface="Helvetica"/>
              </a:rPr>
              <a:t>rejected</a:t>
            </a:r>
            <a:endParaRPr lang="ru-RU" sz="4000" dirty="0" smtClean="0">
              <a:latin typeface="+mj-lt"/>
              <a:sym typeface="Helvetica"/>
            </a:endParaRPr>
          </a:p>
          <a:p>
            <a:pPr marL="742950" indent="-74295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из </a:t>
            </a:r>
            <a:r>
              <a:rPr lang="en-US" sz="4000" dirty="0" smtClean="0">
                <a:latin typeface="+mj-lt"/>
                <a:sym typeface="Helvetica"/>
              </a:rPr>
              <a:t>catch</a:t>
            </a:r>
            <a:r>
              <a:rPr lang="ru-RU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возвращается </a:t>
            </a:r>
            <a:r>
              <a:rPr lang="ru-RU" sz="4000" dirty="0" err="1">
                <a:latin typeface="+mj-lt"/>
                <a:sym typeface="Helvetica"/>
              </a:rPr>
              <a:t>Promise</a:t>
            </a:r>
            <a:r>
              <a:rPr lang="ru-RU" sz="4000" dirty="0">
                <a:latin typeface="+mj-lt"/>
                <a:sym typeface="Helvetica"/>
              </a:rPr>
              <a:t>, то последующие вызовы </a:t>
            </a:r>
            <a:r>
              <a:rPr lang="ru-RU" sz="4000" dirty="0" err="1">
                <a:latin typeface="+mj-lt"/>
                <a:sym typeface="Helvetica"/>
              </a:rPr>
              <a:t>then</a:t>
            </a:r>
            <a:r>
              <a:rPr lang="ru-RU" sz="4000" dirty="0">
                <a:latin typeface="+mj-lt"/>
                <a:sym typeface="Helvetica"/>
              </a:rPr>
              <a:t>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и </a:t>
            </a:r>
            <a:r>
              <a:rPr lang="ru-RU" sz="4000" dirty="0" err="1">
                <a:latin typeface="+mj-lt"/>
                <a:sym typeface="Helvetica"/>
              </a:rPr>
              <a:t>catch</a:t>
            </a:r>
            <a:r>
              <a:rPr lang="ru-RU" sz="4000" dirty="0">
                <a:latin typeface="+mj-lt"/>
                <a:sym typeface="Helvetica"/>
              </a:rPr>
              <a:t> будут обрабатывать его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860191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Статические методы </a:t>
            </a:r>
            <a:r>
              <a:rPr lang="en-US" dirty="0"/>
              <a:t>Promise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Скругленный прямоугольник 7"/>
          <p:cNvSpPr/>
          <p:nvPr/>
        </p:nvSpPr>
        <p:spPr>
          <a:xfrm>
            <a:off x="3516159" y="3450511"/>
            <a:ext cx="204644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63211" y="5084298"/>
            <a:ext cx="456626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892811" y="5084297"/>
            <a:ext cx="194688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442699" y="5744378"/>
            <a:ext cx="1973197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4096750" y="5703518"/>
            <a:ext cx="177952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3024360" y="6366697"/>
            <a:ext cx="196215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5294769" y="7863878"/>
            <a:ext cx="1961355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4325601" y="8540127"/>
            <a:ext cx="1938338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1442699" y="8540127"/>
            <a:ext cx="188595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601336" y="5790916"/>
            <a:ext cx="1770065" cy="488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638925" y="8561066"/>
            <a:ext cx="181451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601336" y="7950696"/>
            <a:ext cx="1770065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636520" y="7345680"/>
            <a:ext cx="4871561" cy="5663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538783" y="6359454"/>
            <a:ext cx="1690692" cy="4880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Класс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содержит ещё ряд статических методов, предоставляющих удобную функциональность: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145842" y="6359454"/>
            <a:ext cx="187050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1366500" y="7280634"/>
            <a:ext cx="196215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9859" y="7950695"/>
            <a:ext cx="197080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6" y="5026168"/>
            <a:ext cx="17366287" cy="417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err="1">
                <a:sym typeface="Helvetica"/>
              </a:rPr>
              <a:t>Promise.all</a:t>
            </a:r>
            <a:r>
              <a:rPr lang="en-US" sz="4000" dirty="0">
                <a:sym typeface="Helvetica"/>
              </a:rPr>
              <a:t>(</a:t>
            </a:r>
            <a:r>
              <a:rPr lang="en-US" sz="4000" dirty="0" err="1">
                <a:sym typeface="Helvetica"/>
              </a:rPr>
              <a:t>iterable</a:t>
            </a:r>
            <a:r>
              <a:rPr lang="en-US" sz="4000" dirty="0">
                <a:sym typeface="Helvetica"/>
              </a:rPr>
              <a:t>) </a:t>
            </a:r>
            <a:r>
              <a:rPr lang="ru-RU" sz="4000" dirty="0">
                <a:sym typeface="Helvetica"/>
              </a:rPr>
              <a:t>—</a:t>
            </a:r>
            <a:r>
              <a:rPr lang="en-US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возвращает </a:t>
            </a:r>
            <a:r>
              <a:rPr lang="en-US" sz="4000" dirty="0">
                <a:sym typeface="Helvetica"/>
              </a:rPr>
              <a:t>Promise, </a:t>
            </a:r>
            <a:r>
              <a:rPr lang="ru-RU" sz="4000" dirty="0">
                <a:sym typeface="Helvetica"/>
              </a:rPr>
              <a:t>который переходит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состояние </a:t>
            </a:r>
            <a:r>
              <a:rPr lang="en-US" sz="4000" dirty="0" err="1">
                <a:sym typeface="Helvetica"/>
              </a:rPr>
              <a:t>fullfilled</a:t>
            </a:r>
            <a:r>
              <a:rPr lang="en-US" sz="4000" dirty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только если все </a:t>
            </a:r>
            <a:r>
              <a:rPr lang="en-US" sz="4000" dirty="0">
                <a:sym typeface="Helvetica"/>
              </a:rPr>
              <a:t>Promise </a:t>
            </a:r>
            <a:r>
              <a:rPr lang="ru-RU" sz="4000" dirty="0">
                <a:sym typeface="Helvetica"/>
              </a:rPr>
              <a:t>из </a:t>
            </a:r>
            <a:r>
              <a:rPr lang="en-US" sz="4000" dirty="0" err="1">
                <a:sym typeface="Helvetica"/>
              </a:rPr>
              <a:t>iterable</a:t>
            </a:r>
            <a:r>
              <a:rPr lang="en-US" sz="4000" dirty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перешли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состояние </a:t>
            </a:r>
            <a:r>
              <a:rPr lang="en-US" sz="4000" dirty="0" err="1">
                <a:sym typeface="Helvetica"/>
              </a:rPr>
              <a:t>fullfiled</a:t>
            </a:r>
            <a:r>
              <a:rPr lang="en-US" sz="4000" dirty="0">
                <a:sym typeface="Helvetica"/>
              </a:rPr>
              <a:t> (</a:t>
            </a:r>
            <a:r>
              <a:rPr lang="ru-RU" sz="4000" dirty="0">
                <a:sym typeface="Helvetica"/>
              </a:rPr>
              <a:t>либо в </a:t>
            </a:r>
            <a:r>
              <a:rPr lang="en-US" sz="4000" dirty="0" err="1">
                <a:sym typeface="Helvetica"/>
              </a:rPr>
              <a:t>iterable</a:t>
            </a:r>
            <a:r>
              <a:rPr lang="en-US" sz="4000" dirty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не было </a:t>
            </a:r>
            <a:r>
              <a:rPr lang="en-US" sz="4000" dirty="0">
                <a:sym typeface="Helvetica"/>
              </a:rPr>
              <a:t>Promise</a:t>
            </a:r>
            <a:r>
              <a:rPr lang="en-US" sz="4000" dirty="0" smtClean="0">
                <a:sym typeface="Helvetica"/>
              </a:rPr>
              <a:t>)</a:t>
            </a:r>
            <a:endParaRPr lang="ru-RU" sz="4000" dirty="0" smtClean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err="1">
                <a:latin typeface="+mj-lt"/>
                <a:sym typeface="Helvetica"/>
              </a:rPr>
              <a:t>Promise.race</a:t>
            </a:r>
            <a:r>
              <a:rPr lang="en-US" sz="4000" dirty="0">
                <a:latin typeface="+mj-lt"/>
                <a:sym typeface="Helvetica"/>
              </a:rPr>
              <a:t>(</a:t>
            </a:r>
            <a:r>
              <a:rPr lang="en-US" sz="4000" dirty="0" err="1">
                <a:latin typeface="+mj-lt"/>
                <a:sym typeface="Helvetica"/>
              </a:rPr>
              <a:t>iterable</a:t>
            </a:r>
            <a:r>
              <a:rPr lang="en-US" sz="4000" dirty="0">
                <a:latin typeface="+mj-lt"/>
                <a:sym typeface="Helvetica"/>
              </a:rPr>
              <a:t>) </a:t>
            </a:r>
            <a:r>
              <a:rPr lang="ru-RU" sz="4000" dirty="0">
                <a:sym typeface="Helvetica"/>
              </a:rPr>
              <a:t>—</a:t>
            </a:r>
            <a:r>
              <a:rPr lang="en-US" sz="4000" dirty="0" smtClean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возвращает </a:t>
            </a:r>
            <a:r>
              <a:rPr lang="en-US" sz="4000" dirty="0">
                <a:latin typeface="+mj-lt"/>
                <a:sym typeface="Helvetica"/>
              </a:rPr>
              <a:t>Promise, </a:t>
            </a:r>
            <a:r>
              <a:rPr lang="ru-RU" sz="4000" dirty="0">
                <a:latin typeface="+mj-lt"/>
                <a:sym typeface="Helvetica"/>
              </a:rPr>
              <a:t>который переходит </a:t>
            </a:r>
            <a:r>
              <a:rPr lang="en-US" sz="4000" dirty="0" smtClean="0">
                <a:latin typeface="+mj-lt"/>
                <a:sym typeface="Helvetica"/>
              </a:rPr>
              <a:t/>
            </a:r>
            <a:br>
              <a:rPr lang="en-US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в </a:t>
            </a:r>
            <a:r>
              <a:rPr lang="ru-RU" sz="4000" dirty="0">
                <a:latin typeface="+mj-lt"/>
                <a:sym typeface="Helvetica"/>
              </a:rPr>
              <a:t>состояние </a:t>
            </a:r>
            <a:r>
              <a:rPr lang="en-US" sz="4000" dirty="0" err="1">
                <a:latin typeface="+mj-lt"/>
                <a:sym typeface="Helvetica"/>
              </a:rPr>
              <a:t>fullfilled</a:t>
            </a:r>
            <a:r>
              <a:rPr lang="en-US" sz="4000" dirty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или </a:t>
            </a:r>
            <a:r>
              <a:rPr lang="en-US" sz="4000" dirty="0">
                <a:latin typeface="+mj-lt"/>
                <a:sym typeface="Helvetica"/>
              </a:rPr>
              <a:t>rejected </a:t>
            </a:r>
            <a:r>
              <a:rPr lang="ru-RU" sz="4000" dirty="0">
                <a:latin typeface="+mj-lt"/>
                <a:sym typeface="Helvetica"/>
              </a:rPr>
              <a:t>как только любой из </a:t>
            </a:r>
            <a:r>
              <a:rPr lang="en-US" sz="4000" dirty="0">
                <a:latin typeface="+mj-lt"/>
                <a:sym typeface="Helvetica"/>
              </a:rPr>
              <a:t>Promise, </a:t>
            </a:r>
            <a:r>
              <a:rPr lang="ru-RU" sz="4000" dirty="0">
                <a:latin typeface="+mj-lt"/>
                <a:sym typeface="Helvetica"/>
              </a:rPr>
              <a:t>содержащихся в </a:t>
            </a:r>
            <a:r>
              <a:rPr lang="en-US" sz="4000" dirty="0" err="1">
                <a:latin typeface="+mj-lt"/>
                <a:sym typeface="Helvetica"/>
              </a:rPr>
              <a:t>iterable</a:t>
            </a:r>
            <a:r>
              <a:rPr lang="en-US" sz="4000" dirty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переходит в </a:t>
            </a:r>
            <a:r>
              <a:rPr lang="en-US" sz="4000" dirty="0" err="1">
                <a:latin typeface="+mj-lt"/>
                <a:sym typeface="Helvetica"/>
              </a:rPr>
              <a:t>fullfilled</a:t>
            </a:r>
            <a:r>
              <a:rPr lang="en-US" sz="4000" dirty="0">
                <a:latin typeface="+mj-lt"/>
                <a:sym typeface="Helvetica"/>
              </a:rPr>
              <a:t> </a:t>
            </a:r>
            <a:r>
              <a:rPr lang="ru-RU" sz="4000" dirty="0">
                <a:latin typeface="+mj-lt"/>
                <a:sym typeface="Helvetica"/>
              </a:rPr>
              <a:t>или </a:t>
            </a:r>
            <a:r>
              <a:rPr lang="en-US" sz="4000" dirty="0">
                <a:latin typeface="+mj-lt"/>
                <a:sym typeface="Helvetica"/>
              </a:rPr>
              <a:t>rejected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1739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1500" dirty="0" err="1"/>
              <a:t>async</a:t>
            </a:r>
            <a:r>
              <a:rPr lang="en-US" sz="11500" dirty="0"/>
              <a:t>/await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4942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8350" y="698144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Рассмотрим сразу на примере.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74279" y="5252120"/>
            <a:ext cx="134412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472711" y="3450511"/>
            <a:ext cx="207071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672879" y="5252119"/>
            <a:ext cx="134412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5817851" y="5240266"/>
            <a:ext cx="197666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всё достаточно хорошо, но есть ли механизмы ещё более упростить этот код?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8350" y="517983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Ключевые слова </a:t>
            </a:r>
            <a:r>
              <a:rPr lang="ru-RU" sz="4000" dirty="0" err="1">
                <a:sym typeface="Helvetica"/>
              </a:rPr>
              <a:t>async</a:t>
            </a:r>
            <a:r>
              <a:rPr lang="ru-RU" sz="4000" dirty="0">
                <a:sym typeface="Helvetica"/>
              </a:rPr>
              <a:t>/</a:t>
            </a:r>
            <a:r>
              <a:rPr lang="ru-RU" sz="4000" dirty="0" err="1">
                <a:sym typeface="Helvetica"/>
              </a:rPr>
              <a:t>await</a:t>
            </a:r>
            <a:r>
              <a:rPr lang="ru-RU" sz="4000" dirty="0">
                <a:sym typeface="Helvetica"/>
              </a:rPr>
              <a:t> позволяют сделать работу с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более удобной.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49403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752525" y="3378224"/>
            <a:ext cx="17868083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getResponse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data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processResponse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32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51926" y="5925706"/>
            <a:ext cx="18623001" cy="3470822"/>
            <a:chOff x="1139210" y="6638467"/>
            <a:chExt cx="18623001" cy="3470822"/>
          </a:xfrm>
        </p:grpSpPr>
        <p:sp>
          <p:nvSpPr>
            <p:cNvPr id="12" name="Shape 164"/>
            <p:cNvSpPr txBox="1"/>
            <p:nvPr/>
          </p:nvSpPr>
          <p:spPr>
            <a:xfrm>
              <a:off x="1847834" y="6638467"/>
              <a:ext cx="17914377" cy="3453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promise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 something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9210" y="6638467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4" name="Прямоугольник 1"/>
          <p:cNvSpPr txBox="1"/>
          <p:nvPr/>
        </p:nvSpPr>
        <p:spPr>
          <a:xfrm>
            <a:off x="2003422" y="489331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 это вместо: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03421" y="970365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Удобно?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8327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Обработка ошибок и </a:t>
            </a:r>
            <a:r>
              <a:rPr lang="en-US" dirty="0"/>
              <a:t>finally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Группа 6"/>
          <p:cNvGrpSpPr/>
          <p:nvPr/>
        </p:nvGrpSpPr>
        <p:grpSpPr>
          <a:xfrm>
            <a:off x="1082075" y="4564277"/>
            <a:ext cx="18591689" cy="3611246"/>
            <a:chOff x="1170521" y="6638465"/>
            <a:chExt cx="18591689" cy="3611246"/>
          </a:xfrm>
        </p:grpSpPr>
        <p:sp>
          <p:nvSpPr>
            <p:cNvPr id="9" name="Shape 164"/>
            <p:cNvSpPr txBox="1"/>
            <p:nvPr/>
          </p:nvSpPr>
          <p:spPr>
            <a:xfrm>
              <a:off x="1879145" y="6638466"/>
              <a:ext cx="17883065" cy="3611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0521" y="6638465"/>
              <a:ext cx="708624" cy="3611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1" name="Скругленный прямоугольник 10"/>
          <p:cNvSpPr/>
          <p:nvPr/>
        </p:nvSpPr>
        <p:spPr>
          <a:xfrm>
            <a:off x="13902711" y="3441047"/>
            <a:ext cx="411858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8350" y="33782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Здесь тоже всё хорошо, используем конструкцию </a:t>
            </a:r>
            <a:r>
              <a:rPr lang="ru-RU" sz="4000" dirty="0" err="1">
                <a:sym typeface="Helvetica"/>
              </a:rPr>
              <a:t>try</a:t>
            </a:r>
            <a:r>
              <a:rPr lang="ru-RU" sz="4000" dirty="0">
                <a:sym typeface="Helvetica"/>
              </a:rPr>
              <a:t>...</a:t>
            </a:r>
            <a:r>
              <a:rPr lang="ru-RU" sz="4000" dirty="0" err="1">
                <a:sym typeface="Helvetica"/>
              </a:rPr>
              <a:t>catch</a:t>
            </a:r>
            <a:r>
              <a:rPr lang="ru-RU" sz="4000" dirty="0">
                <a:sym typeface="Helvetica"/>
              </a:rPr>
              <a:t>...</a:t>
            </a:r>
            <a:r>
              <a:rPr lang="ru-RU" sz="4000" dirty="0" err="1">
                <a:sym typeface="Helvetica"/>
              </a:rPr>
              <a:t>finally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5737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async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1092523" y="4998983"/>
            <a:ext cx="18576707" cy="4488408"/>
            <a:chOff x="1166453" y="6611280"/>
            <a:chExt cx="18576707" cy="4488408"/>
          </a:xfrm>
        </p:grpSpPr>
        <p:sp>
          <p:nvSpPr>
            <p:cNvPr id="13" name="Shape 164"/>
            <p:cNvSpPr txBox="1"/>
            <p:nvPr/>
          </p:nvSpPr>
          <p:spPr>
            <a:xfrm>
              <a:off x="1875077" y="6638467"/>
              <a:ext cx="17868083" cy="4461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})();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6453" y="6611280"/>
              <a:ext cx="708624" cy="4488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9" name="Скругленный прямоугольник 8"/>
          <p:cNvSpPr/>
          <p:nvPr/>
        </p:nvSpPr>
        <p:spPr>
          <a:xfrm>
            <a:off x="6485911" y="3450512"/>
            <a:ext cx="141031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867160" y="4112232"/>
            <a:ext cx="145793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6008350" y="3450511"/>
            <a:ext cx="135255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использование </a:t>
            </a:r>
            <a:r>
              <a:rPr lang="ru-RU" sz="4000" dirty="0" err="1">
                <a:sym typeface="Helvetica"/>
              </a:rPr>
              <a:t>await</a:t>
            </a:r>
            <a:r>
              <a:rPr lang="ru-RU" sz="4000" dirty="0">
                <a:sym typeface="Helvetica"/>
              </a:rPr>
              <a:t> есть одно ключевое ограничение: </a:t>
            </a:r>
            <a:r>
              <a:rPr lang="ru-RU" sz="4000" dirty="0" err="1">
                <a:sym typeface="Helvetica"/>
              </a:rPr>
              <a:t>await</a:t>
            </a:r>
            <a:r>
              <a:rPr lang="ru-RU" sz="4000" dirty="0">
                <a:sym typeface="Helvetica"/>
              </a:rPr>
              <a:t> можно использовать только внутри </a:t>
            </a:r>
            <a:r>
              <a:rPr lang="ru-RU" sz="4000" dirty="0" err="1">
                <a:sym typeface="Helvetica"/>
              </a:rPr>
              <a:t>async</a:t>
            </a:r>
            <a:r>
              <a:rPr lang="ru-RU" sz="4000" dirty="0">
                <a:sym typeface="Helvetica"/>
              </a:rPr>
              <a:t> функций: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2166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async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032500" y="3463573"/>
            <a:ext cx="1500414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217316" y="4053004"/>
            <a:ext cx="1960521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438847" y="6962709"/>
            <a:ext cx="1963738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401175" y="8601340"/>
            <a:ext cx="2013954" cy="5431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0966651" y="7990571"/>
            <a:ext cx="1301549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606213" y="8601339"/>
            <a:ext cx="1265869" cy="5431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4081728" y="7990571"/>
            <a:ext cx="1396398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841008" y="9239250"/>
            <a:ext cx="1930197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992427" y="9239250"/>
            <a:ext cx="1776674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Ключевое слово </a:t>
            </a:r>
            <a:r>
              <a:rPr lang="ru-RU" sz="4000" dirty="0" err="1">
                <a:sym typeface="Helvetica"/>
              </a:rPr>
              <a:t>async</a:t>
            </a:r>
            <a:r>
              <a:rPr lang="ru-RU" sz="4000" dirty="0">
                <a:sym typeface="Helvetica"/>
              </a:rPr>
              <a:t> определяет, что функция выполняется асинхронно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т.е. всегда возвращает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, но может выглядеть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как </a:t>
            </a:r>
            <a:r>
              <a:rPr lang="ru-RU" sz="4000" dirty="0">
                <a:sym typeface="Helvetica"/>
              </a:rPr>
              <a:t>стандартная функция.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6664325" y="8580002"/>
            <a:ext cx="1938000" cy="5894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2922" y="564172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 значит как </a:t>
            </a:r>
            <a:r>
              <a:rPr lang="ru-RU" sz="4000" i="1" dirty="0">
                <a:sym typeface="Helvetica"/>
              </a:rPr>
              <a:t>стандартная функция</a:t>
            </a:r>
            <a:r>
              <a:rPr lang="ru-RU" sz="4000" dirty="0">
                <a:sym typeface="Helvetica"/>
              </a:rPr>
              <a:t>? Это значит, что если вы просто возвращаете из такой функции значение, то оно заворачивается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2922" y="790522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Кроме того, вы можете использовать </a:t>
            </a:r>
            <a:r>
              <a:rPr lang="ru-RU" sz="4000" dirty="0" err="1">
                <a:sym typeface="Helvetica"/>
              </a:rPr>
              <a:t>await</a:t>
            </a:r>
            <a:r>
              <a:rPr lang="ru-RU" sz="4000" dirty="0">
                <a:sym typeface="Helvetica"/>
              </a:rPr>
              <a:t> внутри </a:t>
            </a:r>
            <a:r>
              <a:rPr lang="ru-RU" sz="4000" dirty="0" err="1">
                <a:sym typeface="Helvetica"/>
              </a:rPr>
              <a:t>async</a:t>
            </a:r>
            <a:r>
              <a:rPr lang="ru-RU" sz="4000" dirty="0">
                <a:sym typeface="Helvetica"/>
              </a:rPr>
              <a:t> функции, которое дожидается перехода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(</a:t>
            </a:r>
            <a:r>
              <a:rPr lang="ru-RU" sz="4000" dirty="0" err="1">
                <a:sym typeface="Helvetica"/>
              </a:rPr>
              <a:t>await</a:t>
            </a:r>
            <a:r>
              <a:rPr lang="ru-RU" sz="4000" dirty="0">
                <a:sym typeface="Helvetica"/>
              </a:rPr>
              <a:t> ставится перед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)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состояние </a:t>
            </a:r>
            <a:r>
              <a:rPr lang="ru-RU" sz="4000" dirty="0" err="1">
                <a:sym typeface="Helvetica"/>
              </a:rPr>
              <a:t>fullfilled</a:t>
            </a:r>
            <a:r>
              <a:rPr lang="ru-RU" sz="4000" dirty="0">
                <a:sym typeface="Helvetica"/>
              </a:rPr>
              <a:t> или </a:t>
            </a:r>
            <a:r>
              <a:rPr lang="ru-RU" sz="4000" dirty="0" err="1">
                <a:sym typeface="Helvetica"/>
              </a:rPr>
              <a:t>rejected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6756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4956" y="1637968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Синхронный код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4956" y="4014857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JS исполняет приложения в одном потоке*, т.е. может выполнять одну операцию в единицу времени.</a:t>
            </a: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4956" y="584287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Это нас ограничивает с точки зрения создания современных приложений, особенно связанных с обработкой различных событий.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Для чего это?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Группа 11"/>
          <p:cNvGrpSpPr/>
          <p:nvPr/>
        </p:nvGrpSpPr>
        <p:grpSpPr>
          <a:xfrm>
            <a:off x="996351" y="5443010"/>
            <a:ext cx="18619387" cy="6839052"/>
            <a:chOff x="996773" y="6638466"/>
            <a:chExt cx="18619387" cy="6839052"/>
          </a:xfrm>
        </p:grpSpPr>
        <p:sp>
          <p:nvSpPr>
            <p:cNvPr id="13" name="Shape 164"/>
            <p:cNvSpPr txBox="1"/>
            <p:nvPr/>
          </p:nvSpPr>
          <p:spPr>
            <a:xfrm>
              <a:off x="1705397" y="6638466"/>
              <a:ext cx="17910763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ожидаем изменение состояния 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Promise`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ожидаем изменение состояния 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Promise`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})();</a:t>
              </a:r>
              <a:endParaRPr lang="es-E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6773" y="6638466"/>
              <a:ext cx="708624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52045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Для упрощения структуры кода, сравним: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03425" y="441061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smtClean="0">
                <a:sym typeface="Helvetica"/>
              </a:rPr>
              <a:t>(</a:t>
            </a:r>
            <a:r>
              <a:rPr lang="ru-RU" sz="4000" dirty="0" smtClean="0">
                <a:sym typeface="Helvetica"/>
              </a:rPr>
              <a:t>на двух слайдах</a:t>
            </a:r>
            <a:r>
              <a:rPr lang="en-US" sz="4000" dirty="0" smtClean="0">
                <a:sym typeface="Helvetica"/>
              </a:rPr>
              <a:t>)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35665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/>
              <a:t>super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36677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(Продолжение)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32546" y="4410617"/>
            <a:ext cx="18670249" cy="5154937"/>
            <a:chOff x="1072911" y="6638464"/>
            <a:chExt cx="18670249" cy="5154937"/>
          </a:xfrm>
        </p:grpSpPr>
        <p:sp>
          <p:nvSpPr>
            <p:cNvPr id="11" name="Shape 164"/>
            <p:cNvSpPr txBox="1"/>
            <p:nvPr/>
          </p:nvSpPr>
          <p:spPr>
            <a:xfrm>
              <a:off x="1781535" y="6638464"/>
              <a:ext cx="1796162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processResponse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then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 something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handle error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}).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finally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final handlings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</a:t>
              </a:r>
              <a:endParaRPr lang="es-E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2911" y="6638464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8178800" y="10585254"/>
            <a:ext cx="1089026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436099" y="10585254"/>
            <a:ext cx="1336675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6" name="Прямоугольник 1"/>
          <p:cNvSpPr txBox="1"/>
          <p:nvPr/>
        </p:nvSpPr>
        <p:spPr>
          <a:xfrm>
            <a:off x="2003425" y="989006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Первый вариант намного более лаконичный за счёт того, что позволяет избежать нагромождения </a:t>
            </a:r>
            <a:r>
              <a:rPr lang="ru-RU" sz="4000" dirty="0" err="1">
                <a:sym typeface="Helvetica"/>
              </a:rPr>
              <a:t>then</a:t>
            </a:r>
            <a:r>
              <a:rPr lang="ru-RU" sz="4000" dirty="0">
                <a:sym typeface="Helvetica"/>
              </a:rPr>
              <a:t>, </a:t>
            </a:r>
            <a:r>
              <a:rPr lang="ru-RU" sz="4000" dirty="0" err="1">
                <a:sym typeface="Helvetica"/>
              </a:rPr>
              <a:t>catch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69526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12093040" y="3446583"/>
            <a:ext cx="1940459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591640" y="4501170"/>
            <a:ext cx="1940459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239250" y="4501169"/>
            <a:ext cx="1366838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0733079" y="4501168"/>
            <a:ext cx="1244610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273041" y="4501167"/>
            <a:ext cx="1244610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5763875" y="4498868"/>
            <a:ext cx="1354932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2036676" y="4410617"/>
            <a:ext cx="17641010" cy="1323440"/>
            <a:chOff x="2001752" y="6058562"/>
            <a:chExt cx="17641010" cy="1323440"/>
          </a:xfrm>
        </p:grpSpPr>
        <p:sp>
          <p:nvSpPr>
            <p:cNvPr id="17" name="Прямоугольник 1"/>
            <p:cNvSpPr txBox="1"/>
            <p:nvPr/>
          </p:nvSpPr>
          <p:spPr>
            <a:xfrm>
              <a:off x="2276475" y="6058563"/>
              <a:ext cx="17366287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Потому что в основе работы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async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/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await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лежат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Promise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.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async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/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await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позволяет нам лишь удобнее с ними работать.</a:t>
              </a: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001752" y="6058562"/>
              <a:ext cx="182650" cy="1323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8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Почему бы тогда совсем не отказаться от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702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Babel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64"/>
          <p:cNvSpPr txBox="1"/>
          <p:nvPr/>
        </p:nvSpPr>
        <p:spPr>
          <a:xfrm>
            <a:off x="1789716" y="3378223"/>
            <a:ext cx="17923525" cy="513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25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sz="25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sz="2500" b="0" dirty="0">
                <a:solidFill>
                  <a:schemeClr val="tx1"/>
                </a:solidFill>
                <a:latin typeface="Consolas" panose="020B0609020204030204" pitchFamily="49" charset="0"/>
              </a:rPr>
              <a:t> install @babel/</a:t>
            </a:r>
            <a:r>
              <a:rPr lang="en-US" sz="25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polyfill</a:t>
            </a:r>
            <a:endParaRPr lang="es-ES" sz="25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68242" y="5583623"/>
            <a:ext cx="18674027" cy="4488408"/>
            <a:chOff x="1069133" y="6638465"/>
            <a:chExt cx="18674027" cy="4488408"/>
          </a:xfrm>
        </p:grpSpPr>
        <p:sp>
          <p:nvSpPr>
            <p:cNvPr id="11" name="Shape 164"/>
            <p:cNvSpPr txBox="1"/>
            <p:nvPr/>
          </p:nvSpPr>
          <p:spPr>
            <a:xfrm>
              <a:off x="1777757" y="6638465"/>
              <a:ext cx="17965403" cy="4488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presets"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[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sz="25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"@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babel/preset-</a:t>
              </a:r>
              <a:r>
                <a:rPr lang="en-US" sz="25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env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5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2500" b="0" dirty="0" err="1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useBuiltIns</a:t>
              </a:r>
              <a:r>
                <a:rPr lang="en-US" sz="25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25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"usage"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9133" y="6638465"/>
              <a:ext cx="708624" cy="4488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</p:grpSp>
      <p:sp>
        <p:nvSpPr>
          <p:cNvPr id="14" name="Скругленный прямоугольник 13"/>
          <p:cNvSpPr/>
          <p:nvPr/>
        </p:nvSpPr>
        <p:spPr>
          <a:xfrm>
            <a:off x="2510017" y="4465926"/>
            <a:ext cx="1848624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Прямоугольник 1"/>
          <p:cNvSpPr txBox="1"/>
          <p:nvPr/>
        </p:nvSpPr>
        <p:spPr>
          <a:xfrm>
            <a:off x="2003425" y="439756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.</a:t>
            </a:r>
            <a:r>
              <a:rPr lang="en-US" sz="4000" dirty="0" err="1">
                <a:sym typeface="Helvetica"/>
              </a:rPr>
              <a:t>babelrc</a:t>
            </a:r>
            <a:r>
              <a:rPr lang="en-US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18803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Тестирование асинхронного кода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227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Тестирование асинхронного кода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2003424" y="4062136"/>
            <a:ext cx="1958975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67189" y="4062136"/>
            <a:ext cx="1395412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00714" y="4062136"/>
            <a:ext cx="1214436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Jest</a:t>
            </a:r>
            <a:r>
              <a:rPr lang="ru-RU" sz="4000" dirty="0">
                <a:sym typeface="Helvetica"/>
              </a:rPr>
              <a:t> предлагает для всех рассмотренных нами вариантов (</a:t>
            </a:r>
            <a:r>
              <a:rPr lang="ru-RU" sz="4000" dirty="0" err="1">
                <a:sym typeface="Helvetica"/>
              </a:rPr>
              <a:t>callback’и</a:t>
            </a:r>
            <a:r>
              <a:rPr lang="ru-RU" sz="4000" dirty="0">
                <a:sym typeface="Helvetica"/>
              </a:rPr>
              <a:t>,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, </a:t>
            </a:r>
            <a:r>
              <a:rPr lang="ru-RU" sz="4000" dirty="0" err="1">
                <a:sym typeface="Helvetica"/>
              </a:rPr>
              <a:t>async</a:t>
            </a:r>
            <a:r>
              <a:rPr lang="ru-RU" sz="4000" dirty="0">
                <a:sym typeface="Helvetica"/>
              </a:rPr>
              <a:t>/</a:t>
            </a:r>
            <a:r>
              <a:rPr lang="ru-RU" sz="4000" dirty="0" err="1">
                <a:sym typeface="Helvetica"/>
              </a:rPr>
              <a:t>await</a:t>
            </a:r>
            <a:r>
              <a:rPr lang="ru-RU" sz="4000" dirty="0">
                <a:sym typeface="Helvetica"/>
              </a:rPr>
              <a:t>) удобные методы для </a:t>
            </a:r>
            <a:r>
              <a:rPr lang="ru-RU" sz="4000" dirty="0" smtClean="0">
                <a:sym typeface="Helvetica"/>
              </a:rPr>
              <a:t>тестирования.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Рассмотрим </a:t>
            </a:r>
            <a:r>
              <a:rPr lang="ru-RU" sz="4000" dirty="0">
                <a:sym typeface="Helvetica"/>
              </a:rPr>
              <a:t>их.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5001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Callbacks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Группа 5"/>
          <p:cNvGrpSpPr/>
          <p:nvPr/>
        </p:nvGrpSpPr>
        <p:grpSpPr>
          <a:xfrm>
            <a:off x="1097316" y="3378223"/>
            <a:ext cx="18674449" cy="2734082"/>
            <a:chOff x="1068711" y="6638465"/>
            <a:chExt cx="18674449" cy="2734082"/>
          </a:xfrm>
        </p:grpSpPr>
        <p:sp>
          <p:nvSpPr>
            <p:cNvPr id="7" name="Shape 164"/>
            <p:cNvSpPr txBox="1"/>
            <p:nvPr/>
          </p:nvSpPr>
          <p:spPr>
            <a:xfrm>
              <a:off x="1777335" y="6638465"/>
              <a:ext cx="17965825" cy="2734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test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'should call our callback'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(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done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500" b="0" dirty="0">
                  <a:solidFill>
                    <a:srgbClr val="C16542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&lt;- </a:t>
              </a: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специальный аргумент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500" b="0" dirty="0">
                  <a:solidFill>
                    <a:srgbClr val="C16542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expect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).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toBe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done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 // &lt;- </a:t>
              </a: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указание на завершение теста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});</a:t>
              </a:r>
              <a:endParaRPr lang="ru-RU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8711" y="6638465"/>
              <a:ext cx="708624" cy="2734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8350" y="839208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вызова не будет, получим FAIL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7" y="9578140"/>
            <a:ext cx="8928390" cy="3429937"/>
          </a:xfrm>
          <a:prstGeom prst="rect">
            <a:avLst/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2003424" y="6658834"/>
            <a:ext cx="1286322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975600" y="7296249"/>
            <a:ext cx="3638549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03424" y="6590475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err="1">
                <a:sym typeface="Helvetica"/>
              </a:rPr>
              <a:t>done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функция, вызова которой </a:t>
            </a:r>
            <a:r>
              <a:rPr lang="ru-RU" sz="4000" dirty="0" err="1">
                <a:sym typeface="Helvetica"/>
              </a:rPr>
              <a:t>Jest</a:t>
            </a:r>
            <a:r>
              <a:rPr lang="ru-RU" sz="4000" dirty="0">
                <a:sym typeface="Helvetica"/>
              </a:rPr>
              <a:t> будет ожидать в течение времени, определённого </a:t>
            </a:r>
            <a:r>
              <a:rPr lang="ru-RU" sz="4000" dirty="0" err="1">
                <a:sym typeface="Helvetica"/>
              </a:rPr>
              <a:t>jest.setTimeout</a:t>
            </a:r>
            <a:r>
              <a:rPr lang="ru-RU" sz="4000" dirty="0">
                <a:sym typeface="Helvetica"/>
              </a:rPr>
              <a:t> (по умолчанию </a:t>
            </a:r>
            <a:r>
              <a:rPr lang="ru-RU" sz="4000" dirty="0">
                <a:sym typeface="Helvetica"/>
              </a:rPr>
              <a:t>—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5 секунд).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8397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Promise </a:t>
            </a:r>
            <a:r>
              <a:rPr lang="ru-RU" dirty="0"/>
              <a:t>и </a:t>
            </a: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1082076" y="5026169"/>
            <a:ext cx="18689689" cy="1856919"/>
            <a:chOff x="1053471" y="6638464"/>
            <a:chExt cx="18689689" cy="1856919"/>
          </a:xfrm>
        </p:grpSpPr>
        <p:sp>
          <p:nvSpPr>
            <p:cNvPr id="10" name="Shape 164"/>
            <p:cNvSpPr txBox="1"/>
            <p:nvPr/>
          </p:nvSpPr>
          <p:spPr>
            <a:xfrm>
              <a:off x="1762095" y="6638464"/>
              <a:ext cx="17981065" cy="1856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test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'should work with promise and </a:t>
              </a:r>
              <a:r>
                <a:rPr lang="en-US" sz="25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25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/await'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5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2500" b="0" dirty="0">
                  <a:solidFill>
                    <a:srgbClr val="C16542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&lt;- </a:t>
              </a:r>
              <a:r>
                <a:rPr lang="en-US" sz="25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async</a:t>
              </a:r>
              <a:endParaRPr lang="en-U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rgbClr val="C16542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5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expect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5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).</a:t>
              </a:r>
              <a:r>
                <a:rPr lang="en-US" sz="25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toBe</a:t>
              </a:r>
              <a:r>
                <a:rPr lang="en-US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5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25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3471" y="6638464"/>
              <a:ext cx="708624" cy="1856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5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5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5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12" name="Скругленный прямоугольник 11"/>
          <p:cNvSpPr/>
          <p:nvPr/>
        </p:nvSpPr>
        <p:spPr>
          <a:xfrm>
            <a:off x="5291139" y="3391944"/>
            <a:ext cx="1971674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729539" y="3391944"/>
            <a:ext cx="1376361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258300" y="3391944"/>
            <a:ext cx="1233488" cy="5711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/>
          <a:p>
            <a:endParaRPr lang="ru-RU"/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 работе с </a:t>
            </a:r>
            <a:r>
              <a:rPr lang="ru-RU" sz="4000" dirty="0" err="1">
                <a:sym typeface="Helvetica"/>
              </a:rPr>
              <a:t>Promise</a:t>
            </a:r>
            <a:r>
              <a:rPr lang="ru-RU" sz="4000" dirty="0">
                <a:sym typeface="Helvetica"/>
              </a:rPr>
              <a:t> и </a:t>
            </a:r>
            <a:r>
              <a:rPr lang="ru-RU" sz="4000" dirty="0" err="1">
                <a:sym typeface="Helvetica"/>
              </a:rPr>
              <a:t>async</a:t>
            </a:r>
            <a:r>
              <a:rPr lang="ru-RU" sz="4000" dirty="0">
                <a:sym typeface="Helvetica"/>
              </a:rPr>
              <a:t>/</a:t>
            </a:r>
            <a:r>
              <a:rPr lang="ru-RU" sz="4000" dirty="0" err="1">
                <a:sym typeface="Helvetica"/>
              </a:rPr>
              <a:t>await</a:t>
            </a:r>
            <a:r>
              <a:rPr lang="ru-RU" sz="4000" dirty="0">
                <a:sym typeface="Helvetica"/>
              </a:rPr>
              <a:t> достаточно использовать асинхронные тестовые функции (и работать как обычно):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64336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Error handling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1063026" y="3210609"/>
            <a:ext cx="18770879" cy="5154937"/>
            <a:chOff x="972282" y="6638462"/>
            <a:chExt cx="18770879" cy="5154937"/>
          </a:xfrm>
        </p:grpSpPr>
        <p:sp>
          <p:nvSpPr>
            <p:cNvPr id="10" name="Shape 164"/>
            <p:cNvSpPr txBox="1"/>
            <p:nvPr/>
          </p:nvSpPr>
          <p:spPr>
            <a:xfrm>
              <a:off x="1680906" y="6638462"/>
              <a:ext cx="1806225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5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test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'should handle errors'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// &lt;- 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async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&lt;-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сообщаем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Jest,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что у нас один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assert,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который нужно проверить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expect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assertions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getData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expect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toBe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});</a:t>
              </a:r>
              <a:endParaRPr lang="es-E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2282" y="6638462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  <a:endParaRPr lang="ru-RU" sz="3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723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Итоги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Прямоугольник 1"/>
          <p:cNvSpPr txBox="1"/>
          <p:nvPr/>
        </p:nvSpPr>
        <p:spPr>
          <a:xfrm>
            <a:off x="2068207" y="4385455"/>
            <a:ext cx="17366287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Асинхронный </a:t>
            </a:r>
            <a:r>
              <a:rPr lang="ru-RU" sz="4000" dirty="0" smtClean="0">
                <a:sym typeface="Helvetica"/>
              </a:rPr>
              <a:t>код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>
                <a:latin typeface="+mj-lt"/>
                <a:sym typeface="Helvetica"/>
              </a:rPr>
              <a:t>Promises</a:t>
            </a:r>
            <a:endParaRPr lang="ru-RU" sz="4000" dirty="0" smtClean="0">
              <a:latin typeface="+mj-lt"/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Конструкторы</a:t>
            </a: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err="1">
                <a:latin typeface="+mj-lt"/>
                <a:sym typeface="Helvetica"/>
              </a:rPr>
              <a:t>async</a:t>
            </a:r>
            <a:r>
              <a:rPr lang="en-US" sz="4000" dirty="0">
                <a:latin typeface="+mj-lt"/>
                <a:sym typeface="Helvetica"/>
              </a:rPr>
              <a:t>/await</a:t>
            </a:r>
            <a:endParaRPr lang="ru-RU" sz="4000" dirty="0" smtClean="0">
              <a:latin typeface="+mj-lt"/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Тестирование асинхронного кода</a:t>
            </a:r>
          </a:p>
        </p:txBody>
      </p:sp>
      <p:sp>
        <p:nvSpPr>
          <p:cNvPr id="6" name="Прямоугольник 1"/>
          <p:cNvSpPr txBox="1"/>
          <p:nvPr/>
        </p:nvSpPr>
        <p:spPr>
          <a:xfrm>
            <a:off x="2036676" y="328881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Сегодня мы с вами рассмотрели достаточно много важных вещей: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332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64"/>
          <p:cNvSpPr txBox="1"/>
          <p:nvPr/>
        </p:nvSpPr>
        <p:spPr>
          <a:xfrm>
            <a:off x="1563139" y="3616844"/>
            <a:ext cx="17839825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getResponse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(...);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data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processResponse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(...);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7" y="537055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оба вызова представляют собой быстрые операции, то никаких проблем не возникает.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smtClean="0"/>
              <a:t>Синхронный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945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 smtClean="0"/>
              <a:t>Лектор</a:t>
            </a:r>
            <a:endParaRPr lang="ru-RU" dirty="0"/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</a:t>
            </a:r>
            <a:r>
              <a:rPr lang="ru-RU" dirty="0" smtClean="0"/>
              <a:t>олжность</a:t>
            </a:r>
            <a:endParaRPr lang="en-US" dirty="0"/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Оба вызова могут представлять собой достаточно длительные операции.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Длительные операции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2920" y="502617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Если в это время не обрабатывать другие события, то получится </a:t>
            </a:r>
            <a:r>
              <a:rPr lang="ru-RU" sz="4000" dirty="0" smtClean="0">
                <a:latin typeface="+mj-lt"/>
                <a:sym typeface="Helvetica"/>
              </a:rPr>
              <a:t>«очередь», </a:t>
            </a:r>
            <a:r>
              <a:rPr lang="ru-RU" sz="4000" dirty="0">
                <a:latin typeface="+mj-lt"/>
                <a:sym typeface="Helvetica"/>
              </a:rPr>
              <a:t>т.к. JS будет ждать завершения каждого вызова.</a:t>
            </a:r>
          </a:p>
        </p:txBody>
      </p:sp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Многие языки программирования предлагают инструменты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для </a:t>
            </a:r>
            <a:r>
              <a:rPr lang="ru-RU" sz="4000" dirty="0">
                <a:latin typeface="+mj-lt"/>
                <a:sym typeface="Helvetica"/>
              </a:rPr>
              <a:t>создания и управления несколькими потоками выполнения.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 err="1"/>
              <a:t>Многопоточность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8350" y="502617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latin typeface="+mj-lt"/>
                <a:sym typeface="Helvetica"/>
              </a:rPr>
              <a:t>Традиционно </a:t>
            </a:r>
            <a:r>
              <a:rPr lang="ru-RU" sz="4000" dirty="0">
                <a:latin typeface="+mj-lt"/>
                <a:sym typeface="Helvetica"/>
              </a:rPr>
              <a:t>этот раздел считается одним из самых сложных </a:t>
            </a:r>
            <a:r>
              <a:rPr lang="ru-RU" sz="4000" dirty="0" smtClean="0">
                <a:latin typeface="+mj-lt"/>
                <a:sym typeface="Helvetica"/>
              </a:rPr>
              <a:t/>
            </a:r>
            <a:br>
              <a:rPr lang="ru-RU" sz="4000" dirty="0" smtClean="0">
                <a:latin typeface="+mj-lt"/>
                <a:sym typeface="Helvetica"/>
              </a:rPr>
            </a:br>
            <a:r>
              <a:rPr lang="ru-RU" sz="4000" dirty="0" smtClean="0">
                <a:latin typeface="+mj-lt"/>
                <a:sym typeface="Helvetica"/>
              </a:rPr>
              <a:t>и </a:t>
            </a:r>
            <a:r>
              <a:rPr lang="ru-RU" sz="4000" dirty="0">
                <a:latin typeface="+mj-lt"/>
                <a:sym typeface="Helvetica"/>
              </a:rPr>
              <a:t>подверженных ошибкам.</a:t>
            </a:r>
          </a:p>
        </p:txBody>
      </p:sp>
    </p:spTree>
    <p:extLst>
      <p:ext uri="{BB962C8B-B14F-4D97-AF65-F5344CB8AC3E}">
        <p14:creationId xmlns:p14="http://schemas.microsoft.com/office/powerpoint/2010/main" val="1725484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Перед нами стоит следующая задача: загрузить аналитические данные с сервера и произвести обработку данных на стороне пользователя, выдав ему аналитический отчёт.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6675" y="564172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Почему на стороне пользователя, а не на сервере?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038350" y="6674116"/>
            <a:ext cx="17639337" cy="2554546"/>
            <a:chOff x="2003425" y="6058562"/>
            <a:chExt cx="17639337" cy="2554546"/>
          </a:xfrm>
        </p:grpSpPr>
        <p:sp>
          <p:nvSpPr>
            <p:cNvPr id="9" name="Прямоугольник 1"/>
            <p:cNvSpPr txBox="1"/>
            <p:nvPr/>
          </p:nvSpPr>
          <p:spPr>
            <a:xfrm>
              <a:off x="2276475" y="6058563"/>
              <a:ext cx="17366287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l">
                <a:spcBef>
                  <a:spcPts val="3000"/>
                </a:spcBef>
                <a:buClr>
                  <a:srgbClr val="A64798"/>
                </a:buClr>
                <a:buSzPct val="100000"/>
                <a:defRPr sz="4000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Не всегда у нас есть возможность получить доступ к серверу. Возможно, мы используем API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Вконтакте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для получения этих данных. </a:t>
              </a: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/>
              </a:r>
              <a:b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</a:b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А 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разработчики </a:t>
              </a:r>
              <a:r>
                <a:rPr lang="ru-RU" sz="4000" dirty="0" err="1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Вконтакте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 </a:t>
              </a:r>
              <a:r>
                <a:rPr lang="ru-RU" sz="4000" dirty="0" smtClean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вряд ли </a:t>
              </a:r>
              <a:r>
                <a:rPr lang="ru-RU" sz="4000" dirty="0">
                  <a:solidFill>
                    <a:schemeClr val="bg1">
                      <a:lumMod val="65000"/>
                    </a:schemeClr>
                  </a:solidFill>
                  <a:sym typeface="Helvetica"/>
                </a:rPr>
                <a:t>вам дадут написать на их серверах свою аналитическую функцию 🙂</a:t>
              </a:r>
              <a:endPara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003425" y="6058562"/>
              <a:ext cx="180975" cy="2554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707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637890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Асинхронный код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74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2010</Words>
  <Application>Microsoft Office PowerPoint</Application>
  <PresentationFormat>Произвольный</PresentationFormat>
  <Paragraphs>471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222</cp:revision>
  <dcterms:modified xsi:type="dcterms:W3CDTF">2019-02-17T13:01:41Z</dcterms:modified>
</cp:coreProperties>
</file>