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1" r:id="rId5"/>
    <p:sldId id="262" r:id="rId6"/>
    <p:sldId id="278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11" r:id="rId17"/>
    <p:sldId id="323" r:id="rId18"/>
    <p:sldId id="324" r:id="rId19"/>
    <p:sldId id="325" r:id="rId20"/>
    <p:sldId id="326" r:id="rId21"/>
    <p:sldId id="327" r:id="rId22"/>
    <p:sldId id="328" r:id="rId23"/>
    <p:sldId id="312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13" r:id="rId35"/>
    <p:sldId id="279" r:id="rId36"/>
    <p:sldId id="339" r:id="rId37"/>
    <p:sldId id="269" r:id="rId3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258" userDrawn="1">
          <p15:clr>
            <a:srgbClr val="A4A3A4"/>
          </p15:clr>
        </p15:guide>
        <p15:guide id="2" pos="1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3488" autoAdjust="0"/>
  </p:normalViewPr>
  <p:slideViewPr>
    <p:cSldViewPr snapToGrid="0">
      <p:cViewPr>
        <p:scale>
          <a:sx n="33" d="100"/>
          <a:sy n="33" d="100"/>
        </p:scale>
        <p:origin x="24" y="966"/>
      </p:cViewPr>
      <p:guideLst>
        <p:guide orient="horz" pos="1258"/>
        <p:guide pos="1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83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Shape 84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Shape 85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j-lt"/>
                <a:ea typeface="+mj-ea"/>
                <a:cs typeface="+mj-cs"/>
                <a:sym typeface="Helvetica"/>
              </a:defRPr>
            </a:lvl1pPr>
            <a:lvl2pPr marL="109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2pPr>
            <a:lvl3pPr marL="173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3pPr>
            <a:lvl4pPr marL="2369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4pPr>
            <a:lvl5pPr marL="3004038" indent="-464038" algn="ctr">
              <a:spcBef>
                <a:spcPts val="0"/>
              </a:spcBef>
              <a:defRPr sz="3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047999" y="2244726"/>
            <a:ext cx="18288001" cy="4775201"/>
          </a:xfrm>
          <a:prstGeom prst="rect">
            <a:avLst/>
          </a:prstGeom>
        </p:spPr>
        <p:txBody>
          <a:bodyPr lIns="60959" tIns="60959" rIns="60959" bIns="60959" anchor="b"/>
          <a:lstStyle>
            <a:lvl1pPr defTabSz="1828800">
              <a:lnSpc>
                <a:spcPct val="90000"/>
              </a:lnSpc>
              <a:defRPr sz="12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47999" y="7204075"/>
            <a:ext cx="18288001" cy="3311525"/>
          </a:xfrm>
          <a:prstGeom prst="rect">
            <a:avLst/>
          </a:prstGeom>
        </p:spPr>
        <p:txBody>
          <a:bodyPr lIns="60959" tIns="60959" rIns="60959" bIns="60959" anchor="t"/>
          <a:lstStyle>
            <a:lvl1pPr marL="0" indent="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indent="6858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marL="0" indent="13716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marL="0" indent="20574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marL="0" indent="2743200" algn="ctr" defTabSz="1828800">
              <a:lnSpc>
                <a:spcPct val="90000"/>
              </a:lnSpc>
              <a:spcBef>
                <a:spcPts val="2000"/>
              </a:spcBef>
              <a:buSzTx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253297" y="12839066"/>
            <a:ext cx="454304" cy="477521"/>
          </a:xfrm>
          <a:prstGeom prst="rect">
            <a:avLst/>
          </a:prstGeom>
        </p:spPr>
        <p:txBody>
          <a:bodyPr lIns="60959" tIns="60959" rIns="60959" bIns="60959" anchor="ctr"/>
          <a:lstStyle>
            <a:lvl1pPr algn="r" defTabSz="6096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4.xml"/><Relationship Id="rId4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gor@kamyshev.m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Фон с иконками сиреневый.png" descr="Фон с иконками сиреневый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55"/>
          <p:cNvSpPr txBox="1"/>
          <p:nvPr/>
        </p:nvSpPr>
        <p:spPr>
          <a:xfrm>
            <a:off x="2371554" y="3991085"/>
            <a:ext cx="18662310" cy="239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80000"/>
              </a:lnSpc>
              <a:defRPr sz="9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/>
              <a:t>Символы, </a:t>
            </a:r>
            <a:r>
              <a:rPr lang="ru-RU" dirty="0" smtClean="0"/>
              <a:t>итераторы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/>
              <a:t>генераторы</a:t>
            </a:r>
            <a:endParaRPr dirty="0"/>
          </a:p>
        </p:txBody>
      </p:sp>
      <p:sp>
        <p:nvSpPr>
          <p:cNvPr id="113" name="Shape 55"/>
          <p:cNvSpPr txBox="1"/>
          <p:nvPr/>
        </p:nvSpPr>
        <p:spPr>
          <a:xfrm>
            <a:off x="2432350" y="10579293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Игорь Камышев</a:t>
            </a:r>
            <a:endParaRPr dirty="0"/>
          </a:p>
        </p:txBody>
      </p:sp>
      <p:sp>
        <p:nvSpPr>
          <p:cNvPr id="114" name="Shape 55"/>
          <p:cNvSpPr txBox="1"/>
          <p:nvPr/>
        </p:nvSpPr>
        <p:spPr>
          <a:xfrm>
            <a:off x="2432350" y="11652467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Tech Lead </a:t>
            </a:r>
            <a:r>
              <a:rPr lang="ru-RU" dirty="0"/>
              <a:t>в </a:t>
            </a:r>
            <a:r>
              <a:rPr lang="en-US" dirty="0" err="1"/>
              <a:t>Breadhead</a:t>
            </a:r>
            <a:endParaRPr dirty="0"/>
          </a:p>
        </p:txBody>
      </p:sp>
      <p:pic>
        <p:nvPicPr>
          <p:cNvPr id="11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289746" y="11202719"/>
            <a:ext cx="1898204" cy="6805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78224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Есть несколько сфер применения символов. Но чаще всего их используют как ключи для полей объекта.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Как использовать символы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956647" y="5026169"/>
            <a:ext cx="19484619" cy="4593566"/>
            <a:chOff x="957943" y="8401050"/>
            <a:chExt cx="19484619" cy="4593566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8401050"/>
              <a:ext cx="18775995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32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Вася"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[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]); // true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8401051"/>
              <a:ext cx="708624" cy="45935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3" name="Прямоугольник 1"/>
          <p:cNvSpPr txBox="1"/>
          <p:nvPr/>
        </p:nvSpPr>
        <p:spPr>
          <a:xfrm>
            <a:off x="2036676" y="9944240"/>
            <a:ext cx="1840458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Это как раз решает проблему, рассмотренную в начале. Так как, даже если авторы языка (или авторы другой библиотеки) добавят ЛЮБОМУ объекту поле </a:t>
            </a:r>
            <a:r>
              <a:rPr lang="ru-RU" sz="4000" dirty="0" err="1" smtClean="0">
                <a:sym typeface="Helvetica"/>
              </a:rPr>
              <a:t>isAdmin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это не </a:t>
            </a:r>
            <a:r>
              <a:rPr lang="ru-RU" sz="4000" dirty="0" err="1">
                <a:sym typeface="Helvetica"/>
              </a:rPr>
              <a:t>повляет</a:t>
            </a:r>
            <a:r>
              <a:rPr lang="ru-RU" sz="4000" dirty="0">
                <a:sym typeface="Helvetica"/>
              </a:rPr>
              <a:t> на наш код.</a:t>
            </a:r>
          </a:p>
        </p:txBody>
      </p:sp>
    </p:spTree>
    <p:extLst>
      <p:ext uri="{BB962C8B-B14F-4D97-AF65-F5344CB8AC3E}">
        <p14:creationId xmlns:p14="http://schemas.microsoft.com/office/powerpoint/2010/main" val="1303627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5" y="2146159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b="1" dirty="0">
                <a:solidFill>
                  <a:srgbClr val="FF0000"/>
                </a:solidFill>
                <a:sym typeface="Helvetica"/>
              </a:rPr>
              <a:t>Важно</a:t>
            </a:r>
            <a:r>
              <a:rPr lang="ru-RU" sz="4000" b="1" dirty="0" smtClean="0">
                <a:solidFill>
                  <a:srgbClr val="FF0000"/>
                </a:solidFill>
                <a:sym typeface="Helvetica"/>
              </a:rPr>
              <a:t>! </a:t>
            </a:r>
            <a:r>
              <a:rPr lang="ru-RU" sz="4000" dirty="0">
                <a:sym typeface="Helvetica"/>
              </a:rPr>
              <a:t>Поля, имена которых являются символами, не </a:t>
            </a:r>
            <a:r>
              <a:rPr lang="ru-RU" sz="4000" dirty="0" smtClean="0">
                <a:sym typeface="Helvetica"/>
              </a:rPr>
              <a:t>участвуют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итерации.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956645" y="4066357"/>
            <a:ext cx="19484619" cy="6277681"/>
            <a:chOff x="957943" y="8401050"/>
            <a:chExt cx="19484619" cy="6277681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8401050"/>
              <a:ext cx="18775995" cy="627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Вася"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age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32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)]: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 цикле 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for..in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также не будет символа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keys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)); // name, age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доступ к свойству через глобальный символ — работает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user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3200" b="0" dirty="0" err="1">
                  <a:solidFill>
                    <a:srgbClr val="92D050"/>
                  </a:solidFill>
                  <a:latin typeface="Consolas" panose="020B0609020204030204" pitchFamily="49" charset="0"/>
                </a:rPr>
                <a:t>isAdmin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)]);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8401050"/>
              <a:ext cx="708624" cy="627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3" name="Прямоугольник 1"/>
          <p:cNvSpPr txBox="1"/>
          <p:nvPr/>
        </p:nvSpPr>
        <p:spPr>
          <a:xfrm>
            <a:off x="2036675" y="10906043"/>
            <a:ext cx="1840458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Благодаря использованию символов у разработчиков языка </a:t>
            </a:r>
            <a:r>
              <a:rPr lang="ru-RU" sz="4000" dirty="0" smtClean="0">
                <a:sym typeface="Helvetica"/>
              </a:rPr>
              <a:t>появляется </a:t>
            </a:r>
            <a:r>
              <a:rPr lang="ru-RU" sz="4000" dirty="0">
                <a:sym typeface="Helvetica"/>
              </a:rPr>
              <a:t>возможность развивать язык, гарантированно не ломая уже существующий код.</a:t>
            </a:r>
          </a:p>
        </p:txBody>
      </p:sp>
    </p:spTree>
    <p:extLst>
      <p:ext uri="{BB962C8B-B14F-4D97-AF65-F5344CB8AC3E}">
        <p14:creationId xmlns:p14="http://schemas.microsoft.com/office/powerpoint/2010/main" val="1258545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5" y="2146159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olidFill>
                  <a:schemeClr val="tx1"/>
                </a:solidFill>
                <a:sym typeface="Helvetica"/>
              </a:rPr>
              <a:t>Иногда нам все же нужно узнать, какие есть поля в объекте (включая символы). Для этого есть специальный синтаксис.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956645" y="4066357"/>
            <a:ext cx="19484620" cy="6839052"/>
            <a:chOff x="957943" y="8401050"/>
            <a:chExt cx="19484620" cy="6839052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8401050"/>
              <a:ext cx="18775996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iterator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iterator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]: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один символ в объекте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getOwnPropertySymbols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Symbol(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Symbol.iterator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и одно обычное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свойство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getOwnPropertyNames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obj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iterator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8401050"/>
              <a:ext cx="708624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12</a:t>
              </a: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591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16268700" y="4070361"/>
            <a:ext cx="2278379" cy="5714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036676" y="4070361"/>
            <a:ext cx="1189124" cy="5714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78224"/>
            <a:ext cx="1840458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Пусть нам строго необходимо добавить к прототипу массива новый метод </a:t>
            </a:r>
            <a:r>
              <a:rPr lang="ru-RU" sz="4000" dirty="0" err="1" smtClean="0">
                <a:sym typeface="Helvetica"/>
              </a:rPr>
              <a:t>head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который возвращал бы первый элемент </a:t>
            </a:r>
            <a:r>
              <a:rPr lang="ru-RU" sz="4000" dirty="0" smtClean="0">
                <a:sym typeface="Helvetica"/>
              </a:rPr>
              <a:t>массива </a:t>
            </a:r>
            <a:r>
              <a:rPr lang="ru-RU" sz="4000" dirty="0">
                <a:sym typeface="Helvetica"/>
              </a:rPr>
              <a:t>или </a:t>
            </a:r>
            <a:r>
              <a:rPr lang="ru-RU" sz="4000" dirty="0" err="1" smtClean="0">
                <a:sym typeface="Helvetica"/>
              </a:rPr>
              <a:t>undefined</a:t>
            </a:r>
            <a:r>
              <a:rPr lang="ru-RU" sz="4000" dirty="0" smtClean="0">
                <a:sym typeface="Helvetica"/>
              </a:rPr>
              <a:t>. </a:t>
            </a:r>
            <a:r>
              <a:rPr lang="ru-RU" sz="4000" dirty="0">
                <a:sym typeface="Helvetica"/>
              </a:rPr>
              <a:t>Просто в прямую добавлять его опасно, вдруг когда-нибудь </a:t>
            </a:r>
            <a:r>
              <a:rPr lang="ru-RU" sz="4000" dirty="0" smtClean="0">
                <a:sym typeface="Helvetica"/>
              </a:rPr>
              <a:t>появится </a:t>
            </a:r>
            <a:r>
              <a:rPr lang="ru-RU" sz="4000" dirty="0">
                <a:sym typeface="Helvetica"/>
              </a:rPr>
              <a:t>такой метод в стандарте языка.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Пример использования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087574" y="7289669"/>
            <a:ext cx="19484619" cy="2909451"/>
            <a:chOff x="957943" y="8401050"/>
            <a:chExt cx="19484619" cy="2909451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8401050"/>
              <a:ext cx="18775995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headSymbol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"array-head"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headSymbol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])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8401050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74863" y="6257276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Создадим символ и используем его:</a:t>
            </a:r>
          </a:p>
        </p:txBody>
      </p:sp>
    </p:spTree>
    <p:extLst>
      <p:ext uri="{BB962C8B-B14F-4D97-AF65-F5344CB8AC3E}">
        <p14:creationId xmlns:p14="http://schemas.microsoft.com/office/powerpoint/2010/main" val="25857010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50085" y="2026572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Теперь мы можем использовать его в любом месте абсолютно безопасно.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1087574" y="3405238"/>
            <a:ext cx="19484619" cy="4032194"/>
            <a:chOff x="957943" y="8401050"/>
            <a:chExt cx="19484619" cy="4032194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8401050"/>
              <a:ext cx="18775995" cy="4032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head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"array-head"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[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arr1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head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]()); // 0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[];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arr2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head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]()); // undefined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8401050"/>
              <a:ext cx="708624" cy="4032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  <a:endParaRPr lang="ru-RU" sz="32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50407" y="8073459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Все работает, как мы и планировали!</a:t>
            </a:r>
          </a:p>
        </p:txBody>
      </p:sp>
    </p:spTree>
    <p:extLst>
      <p:ext uri="{BB962C8B-B14F-4D97-AF65-F5344CB8AC3E}">
        <p14:creationId xmlns:p14="http://schemas.microsoft.com/office/powerpoint/2010/main" val="3741489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7" y="3378224"/>
            <a:ext cx="18404589" cy="9556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3500" dirty="0" smtClean="0">
                <a:sym typeface="Helvetica"/>
              </a:rPr>
              <a:t>Символы </a:t>
            </a:r>
            <a:r>
              <a:rPr lang="ru-RU" sz="3500" dirty="0">
                <a:sym typeface="Helvetica"/>
              </a:rPr>
              <a:t>— примитивный тип, предназначенный для уникальных идентификаторов</a:t>
            </a:r>
            <a:r>
              <a:rPr lang="ru-RU" sz="3500" dirty="0" smtClean="0">
                <a:sym typeface="Helvetica"/>
              </a:rPr>
              <a:t>.</a:t>
            </a:r>
            <a:endParaRPr lang="ru-RU" sz="35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3500" dirty="0" smtClean="0">
                <a:sym typeface="Helvetica"/>
              </a:rPr>
              <a:t>Все </a:t>
            </a:r>
            <a:r>
              <a:rPr lang="ru-RU" sz="3500" dirty="0">
                <a:sym typeface="Helvetica"/>
              </a:rPr>
              <a:t>символы уникальны. Даже символы с одинаковым именем не равны друг другу</a:t>
            </a:r>
            <a:r>
              <a:rPr lang="ru-RU" sz="3500" dirty="0" smtClean="0">
                <a:sym typeface="Helvetica"/>
              </a:rPr>
              <a:t>.</a:t>
            </a:r>
            <a:endParaRPr lang="ru-RU" sz="35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3500" dirty="0" smtClean="0">
                <a:sym typeface="Helvetica"/>
              </a:rPr>
              <a:t>Существует </a:t>
            </a:r>
            <a:r>
              <a:rPr lang="ru-RU" sz="3500" dirty="0">
                <a:sym typeface="Helvetica"/>
              </a:rPr>
              <a:t>глобальный реестр символов, доступных через метод </a:t>
            </a:r>
            <a:r>
              <a:rPr lang="ru-RU" sz="3500" dirty="0" err="1">
                <a:sym typeface="Helvetica"/>
              </a:rPr>
              <a:t>Symbol.for</a:t>
            </a:r>
            <a:r>
              <a:rPr lang="ru-RU" sz="3500" dirty="0">
                <a:sym typeface="Helvetica"/>
              </a:rPr>
              <a:t>("</a:t>
            </a:r>
            <a:r>
              <a:rPr lang="ru-RU" sz="3500" dirty="0" err="1">
                <a:sym typeface="Helvetica"/>
              </a:rPr>
              <a:t>name</a:t>
            </a:r>
            <a:r>
              <a:rPr lang="ru-RU" sz="3500" dirty="0">
                <a:sym typeface="Helvetica"/>
              </a:rPr>
              <a:t>"). </a:t>
            </a:r>
            <a:r>
              <a:rPr lang="ru-RU" sz="3500" dirty="0" smtClean="0">
                <a:sym typeface="Helvetica"/>
              </a:rPr>
              <a:t>Для </a:t>
            </a:r>
            <a:r>
              <a:rPr lang="ru-RU" sz="3500" dirty="0">
                <a:sym typeface="Helvetica"/>
              </a:rPr>
              <a:t>глобального символа можно получить имя вызовом </a:t>
            </a:r>
            <a:r>
              <a:rPr lang="ru-RU" sz="3500" dirty="0" err="1">
                <a:sym typeface="Helvetica"/>
              </a:rPr>
              <a:t>Symbol.keyFor</a:t>
            </a:r>
            <a:r>
              <a:rPr lang="ru-RU" sz="3500" dirty="0">
                <a:sym typeface="Helvetica"/>
              </a:rPr>
              <a:t>(</a:t>
            </a:r>
            <a:r>
              <a:rPr lang="ru-RU" sz="3500" dirty="0" err="1">
                <a:sym typeface="Helvetica"/>
              </a:rPr>
              <a:t>sym</a:t>
            </a:r>
            <a:r>
              <a:rPr lang="ru-RU" sz="3500" dirty="0" smtClean="0">
                <a:sym typeface="Helvetica"/>
              </a:rPr>
              <a:t>).</a:t>
            </a:r>
            <a:endParaRPr lang="ru-RU" sz="35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3500" dirty="0" smtClean="0">
                <a:sym typeface="Helvetica"/>
              </a:rPr>
              <a:t>Основная </a:t>
            </a:r>
            <a:r>
              <a:rPr lang="ru-RU" sz="3500" dirty="0">
                <a:sym typeface="Helvetica"/>
              </a:rPr>
              <a:t>область использования символов — это системные свойства объектов, которые задают разные аспекты их поведения. Системные символы позволяют разработчикам стандарта добавлять новые «особые» свойства объектов, при </a:t>
            </a:r>
            <a:r>
              <a:rPr lang="ru-RU" sz="3500" dirty="0" smtClean="0">
                <a:sym typeface="Helvetica"/>
              </a:rPr>
              <a:t>этом </a:t>
            </a:r>
            <a:r>
              <a:rPr lang="ru-RU" sz="3500" dirty="0">
                <a:sym typeface="Helvetica"/>
              </a:rPr>
              <a:t>не резервируя соответствующие строковые значения</a:t>
            </a:r>
            <a:r>
              <a:rPr lang="ru-RU" sz="3500" dirty="0" smtClean="0">
                <a:sym typeface="Helvetica"/>
              </a:rPr>
              <a:t>.</a:t>
            </a:r>
            <a:endParaRPr lang="ru-RU" sz="35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3500" dirty="0" smtClean="0">
                <a:sym typeface="Helvetica"/>
              </a:rPr>
              <a:t>Системные </a:t>
            </a:r>
            <a:r>
              <a:rPr lang="ru-RU" sz="3500" dirty="0">
                <a:sym typeface="Helvetica"/>
              </a:rPr>
              <a:t>символы доступны как свойства функции </a:t>
            </a:r>
            <a:r>
              <a:rPr lang="ru-RU" sz="3500" dirty="0" err="1">
                <a:sym typeface="Helvetica"/>
              </a:rPr>
              <a:t>Symbol</a:t>
            </a:r>
            <a:r>
              <a:rPr lang="ru-RU" sz="3500" dirty="0">
                <a:sym typeface="Helvetica"/>
              </a:rPr>
              <a:t>, например </a:t>
            </a:r>
            <a:r>
              <a:rPr lang="ru-RU" sz="3500" dirty="0" err="1">
                <a:sym typeface="Helvetica"/>
              </a:rPr>
              <a:t>Symbol.iterator</a:t>
            </a:r>
            <a:r>
              <a:rPr lang="ru-RU" sz="3500" dirty="0" smtClean="0">
                <a:sym typeface="Helvetica"/>
              </a:rPr>
              <a:t>.</a:t>
            </a:r>
            <a:endParaRPr lang="ru-RU" sz="35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3500" dirty="0" smtClean="0">
                <a:sym typeface="Helvetica"/>
              </a:rPr>
              <a:t>Можно </a:t>
            </a:r>
            <a:r>
              <a:rPr lang="ru-RU" sz="3500" dirty="0">
                <a:sym typeface="Helvetica"/>
              </a:rPr>
              <a:t>создавать и свои символы, использовать их в объектах. Записывать </a:t>
            </a:r>
            <a:r>
              <a:rPr lang="ru-RU" sz="3500" dirty="0" smtClean="0">
                <a:sym typeface="Helvetica"/>
              </a:rPr>
              <a:t>их </a:t>
            </a:r>
            <a:r>
              <a:rPr lang="ru-RU" sz="3500" dirty="0">
                <a:sym typeface="Helvetica"/>
              </a:rPr>
              <a:t>как свойства </a:t>
            </a:r>
            <a:r>
              <a:rPr lang="ru-RU" sz="3500" dirty="0" err="1">
                <a:sym typeface="Helvetica"/>
              </a:rPr>
              <a:t>Symbol</a:t>
            </a:r>
            <a:r>
              <a:rPr lang="ru-RU" sz="3500" dirty="0">
                <a:sym typeface="Helvetica"/>
              </a:rPr>
              <a:t>, разумеется, нельзя. Если нужен глобально доступный символ, </a:t>
            </a:r>
            <a:r>
              <a:rPr lang="ru-RU" sz="3500" dirty="0" smtClean="0">
                <a:sym typeface="Helvetica"/>
              </a:rPr>
              <a:t/>
            </a:r>
            <a:br>
              <a:rPr lang="ru-RU" sz="3500" dirty="0" smtClean="0">
                <a:sym typeface="Helvetica"/>
              </a:rPr>
            </a:br>
            <a:r>
              <a:rPr lang="ru-RU" sz="3500" dirty="0" smtClean="0">
                <a:sym typeface="Helvetica"/>
              </a:rPr>
              <a:t>то </a:t>
            </a:r>
            <a:r>
              <a:rPr lang="ru-RU" sz="3500" dirty="0">
                <a:sym typeface="Helvetica"/>
              </a:rPr>
              <a:t>используется </a:t>
            </a:r>
            <a:r>
              <a:rPr lang="ru-RU" sz="3500" dirty="0" err="1">
                <a:sym typeface="Helvetica"/>
              </a:rPr>
              <a:t>Symbol.for</a:t>
            </a:r>
            <a:r>
              <a:rPr lang="ru-RU" sz="3500" dirty="0">
                <a:sym typeface="Helvetica"/>
              </a:rPr>
              <a:t>(имя</a:t>
            </a:r>
            <a:r>
              <a:rPr lang="ru-RU" sz="3500" dirty="0" smtClean="0">
                <a:sym typeface="Helvetica"/>
              </a:rPr>
              <a:t>).</a:t>
            </a:r>
            <a:endParaRPr lang="ru-RU" sz="35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Итого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33078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Итераторы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5008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13893800" y="9610724"/>
            <a:ext cx="1584325" cy="6572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61044" y="7951388"/>
            <a:ext cx="2011106" cy="6617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78224"/>
            <a:ext cx="1840458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Итерируемые объекты — это особенные структуры, которые позволяют перебирать содержимое в цикле. Еще их называют «перебираемыми» объектами. Такой концепт существует во многих </a:t>
            </a:r>
            <a:r>
              <a:rPr lang="ru-RU" sz="4000" dirty="0" smtClean="0">
                <a:sym typeface="Helvetica"/>
              </a:rPr>
              <a:t>языках</a:t>
            </a:r>
            <a:r>
              <a:rPr lang="ru-RU" sz="4000" dirty="0">
                <a:sym typeface="Helvetica"/>
              </a:rPr>
              <a:t>, в том </a:t>
            </a:r>
            <a:r>
              <a:rPr lang="ru-RU" sz="4000" dirty="0" smtClean="0">
                <a:sym typeface="Helvetica"/>
              </a:rPr>
              <a:t>числе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в </a:t>
            </a:r>
            <a:r>
              <a:rPr lang="ru-RU" sz="4000" dirty="0" err="1">
                <a:sym typeface="Helvetica"/>
              </a:rPr>
              <a:t>JavaScript</a:t>
            </a:r>
            <a:r>
              <a:rPr lang="ru-RU" sz="4000" dirty="0">
                <a:sym typeface="Helvetica"/>
              </a:rPr>
              <a:t>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Итераторы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74863" y="6257276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Примеры итерируемых объектов: массив, список DOM-узлов.</a:t>
            </a:r>
          </a:p>
        </p:txBody>
      </p:sp>
      <p:sp>
        <p:nvSpPr>
          <p:cNvPr id="13" name="Прямоугольник 1"/>
          <p:cNvSpPr txBox="1"/>
          <p:nvPr/>
        </p:nvSpPr>
        <p:spPr>
          <a:xfrm>
            <a:off x="2074863" y="7289669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Так же на основе итерируемых объектов построена работа оператора </a:t>
            </a:r>
            <a:r>
              <a:rPr lang="ru-RU" sz="4000" dirty="0" err="1">
                <a:sym typeface="Helvetica"/>
              </a:rPr>
              <a:t>spread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smtClean="0">
                <a:sym typeface="Helvetica"/>
              </a:rPr>
              <a:t>f</a:t>
            </a:r>
            <a:r>
              <a:rPr lang="ru-RU" sz="4000" dirty="0">
                <a:sym typeface="Helvetica"/>
              </a:rPr>
              <a:t>(...</a:t>
            </a:r>
            <a:r>
              <a:rPr lang="ru-RU" sz="4000" dirty="0" err="1">
                <a:sym typeface="Helvetica"/>
              </a:rPr>
              <a:t>args</a:t>
            </a:r>
            <a:r>
              <a:rPr lang="ru-RU" sz="4000" dirty="0">
                <a:sym typeface="Helvetica"/>
              </a:rPr>
              <a:t>)</a:t>
            </a:r>
          </a:p>
        </p:txBody>
      </p:sp>
      <p:sp>
        <p:nvSpPr>
          <p:cNvPr id="15" name="Прямоугольник 1"/>
          <p:cNvSpPr txBox="1"/>
          <p:nvPr/>
        </p:nvSpPr>
        <p:spPr>
          <a:xfrm>
            <a:off x="2074863" y="8937615"/>
            <a:ext cx="1840458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Массив — только частный случай итерируемого объекта. Потому перебираемые объекты не обязаны иметь длины </a:t>
            </a:r>
            <a:r>
              <a:rPr lang="ru-RU" sz="4000" dirty="0" err="1" smtClean="0">
                <a:sym typeface="Helvetica"/>
              </a:rPr>
              <a:t>length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и других характеристик, присущих массивам.</a:t>
            </a:r>
          </a:p>
        </p:txBody>
      </p:sp>
    </p:spTree>
    <p:extLst>
      <p:ext uri="{BB962C8B-B14F-4D97-AF65-F5344CB8AC3E}">
        <p14:creationId xmlns:p14="http://schemas.microsoft.com/office/powerpoint/2010/main" val="4051509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кругленный прямоугольник 21"/>
          <p:cNvSpPr/>
          <p:nvPr/>
        </p:nvSpPr>
        <p:spPr>
          <a:xfrm>
            <a:off x="13237845" y="5048890"/>
            <a:ext cx="539115" cy="7024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363325" y="5028512"/>
            <a:ext cx="1163955" cy="7024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2695575" y="6340475"/>
            <a:ext cx="1152524" cy="581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613208" y="6340475"/>
            <a:ext cx="482668" cy="5810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074863" y="5774086"/>
            <a:ext cx="4851718" cy="5120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744142" y="5069268"/>
            <a:ext cx="1428058" cy="6617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6" y="3378224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С помощью итераторов мы можем добавить «</a:t>
            </a:r>
            <a:r>
              <a:rPr lang="ru-RU" sz="4000" dirty="0" err="1">
                <a:sym typeface="Helvetica"/>
              </a:rPr>
              <a:t>итерируемость</a:t>
            </a:r>
            <a:r>
              <a:rPr lang="ru-RU" sz="4000" dirty="0">
                <a:sym typeface="Helvetica"/>
              </a:rPr>
              <a:t>» любому объекту. Итак, пусть у нас есть объект, который мы хотим перебрать.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Создаем итератор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74863" y="5026170"/>
            <a:ext cx="1840458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Например, </a:t>
            </a:r>
            <a:r>
              <a:rPr lang="en-US" sz="4000" dirty="0" smtClean="0">
                <a:sym typeface="Helvetica"/>
              </a:rPr>
              <a:t>range </a:t>
            </a:r>
            <a:r>
              <a:rPr lang="en-US" sz="4000" dirty="0">
                <a:sym typeface="Helvetica"/>
              </a:rPr>
              <a:t>— </a:t>
            </a:r>
            <a:r>
              <a:rPr lang="ru-RU" sz="4000" dirty="0">
                <a:sym typeface="Helvetica"/>
              </a:rPr>
              <a:t>диапазон чисел от </a:t>
            </a:r>
            <a:r>
              <a:rPr lang="en-US" sz="4000" dirty="0" smtClean="0">
                <a:sym typeface="Helvetica"/>
              </a:rPr>
              <a:t>from </a:t>
            </a:r>
            <a:r>
              <a:rPr lang="ru-RU" sz="4000" dirty="0">
                <a:sym typeface="Helvetica"/>
              </a:rPr>
              <a:t>до </a:t>
            </a:r>
            <a:r>
              <a:rPr lang="en-US" sz="4000" dirty="0" smtClean="0">
                <a:sym typeface="Helvetica"/>
              </a:rPr>
              <a:t>to. </a:t>
            </a:r>
            <a:r>
              <a:rPr lang="ru-RU" sz="4000" dirty="0">
                <a:sym typeface="Helvetica"/>
              </a:rPr>
              <a:t>Нужно, чтобы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en-US" sz="4000" dirty="0" smtClean="0">
                <a:sym typeface="Helvetica"/>
              </a:rPr>
              <a:t>for </a:t>
            </a:r>
            <a:r>
              <a:rPr lang="en-US" sz="4000" dirty="0">
                <a:sym typeface="Helvetica"/>
              </a:rPr>
              <a:t>(let </a:t>
            </a:r>
            <a:r>
              <a:rPr lang="en-US" sz="4000" dirty="0" err="1">
                <a:sym typeface="Helvetica"/>
              </a:rPr>
              <a:t>num</a:t>
            </a:r>
            <a:r>
              <a:rPr lang="en-US" sz="4000" dirty="0">
                <a:sym typeface="Helvetica"/>
              </a:rPr>
              <a:t> of range</a:t>
            </a:r>
            <a:r>
              <a:rPr lang="en-US" sz="4000" dirty="0" smtClean="0">
                <a:sym typeface="Helvetica"/>
              </a:rPr>
              <a:t>) </a:t>
            </a:r>
            <a:r>
              <a:rPr lang="en-US" sz="4000" dirty="0">
                <a:sym typeface="Helvetica"/>
              </a:rPr>
              <a:t>«</a:t>
            </a:r>
            <a:r>
              <a:rPr lang="ru-RU" sz="4000" dirty="0">
                <a:sym typeface="Helvetica"/>
              </a:rPr>
              <a:t>перебирал» этот объект (перечислял числа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от </a:t>
            </a:r>
            <a:r>
              <a:rPr lang="en-US" sz="4000" dirty="0" smtClean="0">
                <a:sym typeface="Helvetica"/>
              </a:rPr>
              <a:t>from </a:t>
            </a:r>
            <a:r>
              <a:rPr lang="ru-RU" sz="4000" dirty="0">
                <a:sym typeface="Helvetica"/>
              </a:rPr>
              <a:t>до </a:t>
            </a:r>
            <a:r>
              <a:rPr lang="en-US" sz="4000" dirty="0" smtClean="0">
                <a:sym typeface="Helvetica"/>
              </a:rPr>
              <a:t>to.</a:t>
            </a:r>
            <a:endParaRPr lang="ru-RU" sz="4000" dirty="0">
              <a:sym typeface="Helvetica"/>
            </a:endParaRPr>
          </a:p>
        </p:txBody>
      </p:sp>
      <p:sp>
        <p:nvSpPr>
          <p:cNvPr id="13" name="Прямоугольник 1"/>
          <p:cNvSpPr txBox="1"/>
          <p:nvPr/>
        </p:nvSpPr>
        <p:spPr>
          <a:xfrm>
            <a:off x="2036675" y="7288920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Исходный объект: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977510" y="8314296"/>
            <a:ext cx="19484620" cy="2348079"/>
            <a:chOff x="957942" y="8401050"/>
            <a:chExt cx="19484620" cy="2348079"/>
          </a:xfrm>
        </p:grpSpPr>
        <p:sp>
          <p:nvSpPr>
            <p:cNvPr id="14" name="Shape 164"/>
            <p:cNvSpPr txBox="1"/>
            <p:nvPr/>
          </p:nvSpPr>
          <p:spPr>
            <a:xfrm>
              <a:off x="1734760" y="8401050"/>
              <a:ext cx="18707802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to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7942" y="8401050"/>
              <a:ext cx="776817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76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0160000" y="2851149"/>
            <a:ext cx="3530600" cy="5588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821714" y="4665435"/>
            <a:ext cx="1398361" cy="5588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2121593"/>
            <a:ext cx="18404589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Добавим возможность итерироваться по нему. Для этого нужно просто создать в нём метод с названием </a:t>
            </a:r>
            <a:r>
              <a:rPr lang="ru-RU" sz="4000" dirty="0" err="1" smtClean="0">
                <a:sym typeface="Helvetica"/>
              </a:rPr>
              <a:t>Symbol.iterator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(системный символ).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При </a:t>
            </a:r>
            <a:r>
              <a:rPr lang="ru-RU" sz="4000" dirty="0">
                <a:sym typeface="Helvetica"/>
              </a:rPr>
              <a:t>вызове такого метода перебираемый объект должен возвращать другой объект-итератор, который и осуществляет перебор</a:t>
            </a:r>
            <a:r>
              <a:rPr lang="ru-RU" sz="4000" dirty="0" smtClean="0">
                <a:sym typeface="Helvetica"/>
              </a:rPr>
              <a:t>. </a:t>
            </a:r>
            <a:r>
              <a:rPr lang="ru-RU" sz="4000" dirty="0">
                <a:sym typeface="Helvetica"/>
              </a:rPr>
              <a:t>У такого объекта должен быть метод </a:t>
            </a:r>
            <a:r>
              <a:rPr lang="ru-RU" sz="4000" dirty="0" err="1" smtClean="0">
                <a:sym typeface="Helvetica"/>
              </a:rPr>
              <a:t>next</a:t>
            </a:r>
            <a:r>
              <a:rPr lang="ru-RU" sz="4000" dirty="0" smtClean="0">
                <a:sym typeface="Helvetica"/>
              </a:rPr>
              <a:t>(), </a:t>
            </a:r>
            <a:r>
              <a:rPr lang="ru-RU" sz="4000" dirty="0">
                <a:sym typeface="Helvetica"/>
              </a:rPr>
              <a:t>который при каждом вызове возвращает очередное значение и проверяет, </a:t>
            </a:r>
            <a:r>
              <a:rPr lang="ru-RU" sz="4000" dirty="0" smtClean="0">
                <a:sym typeface="Helvetica"/>
              </a:rPr>
              <a:t>окончен </a:t>
            </a:r>
            <a:r>
              <a:rPr lang="ru-RU" sz="4000" dirty="0">
                <a:sym typeface="Helvetica"/>
              </a:rPr>
              <a:t>ли перебор.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0027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1"/>
          <p:cNvSpPr txBox="1"/>
          <p:nvPr/>
        </p:nvSpPr>
        <p:spPr>
          <a:xfrm>
            <a:off x="11048914" y="7068270"/>
            <a:ext cx="1049533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spcBef>
                <a:spcPts val="3000"/>
              </a:spcBef>
              <a:defRPr sz="38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Tech Lead </a:t>
            </a:r>
            <a:r>
              <a:rPr lang="ru-RU" dirty="0"/>
              <a:t>в </a:t>
            </a:r>
            <a:r>
              <a:rPr lang="en-US" dirty="0" err="1"/>
              <a:t>Breadhead</a:t>
            </a:r>
            <a:endParaRPr dirty="0"/>
          </a:p>
        </p:txBody>
      </p:sp>
      <p:sp>
        <p:nvSpPr>
          <p:cNvPr id="118" name="Shape 164"/>
          <p:cNvSpPr txBox="1"/>
          <p:nvPr/>
        </p:nvSpPr>
        <p:spPr>
          <a:xfrm>
            <a:off x="10978683" y="5095974"/>
            <a:ext cx="8246735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Игорь Камышев</a:t>
            </a:r>
            <a:endParaRPr dirty="0"/>
          </a:p>
        </p:txBody>
      </p:sp>
      <p:sp>
        <p:nvSpPr>
          <p:cNvPr id="119" name="Shape 635"/>
          <p:cNvSpPr/>
          <p:nvPr/>
        </p:nvSpPr>
        <p:spPr>
          <a:xfrm>
            <a:off x="11081571" y="4875613"/>
            <a:ext cx="1253069" cy="2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716" y="4742263"/>
            <a:ext cx="3879687" cy="37943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Группа 8"/>
          <p:cNvGrpSpPr/>
          <p:nvPr/>
        </p:nvGrpSpPr>
        <p:grpSpPr>
          <a:xfrm>
            <a:off x="1221775" y="2121593"/>
            <a:ext cx="19350418" cy="11155298"/>
            <a:chOff x="1092144" y="8401050"/>
            <a:chExt cx="19350418" cy="11155298"/>
          </a:xfrm>
        </p:grpSpPr>
        <p:sp>
          <p:nvSpPr>
            <p:cNvPr id="10" name="Shape 164"/>
            <p:cNvSpPr txBox="1"/>
            <p:nvPr/>
          </p:nvSpPr>
          <p:spPr>
            <a:xfrm>
              <a:off x="1907046" y="8401050"/>
              <a:ext cx="18535516" cy="111357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800" b="0" dirty="0" smtClean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to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сделаем объект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range </a:t>
              </a:r>
              <a:r>
                <a:rPr lang="ru-RU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итерируемым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1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18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18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18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iterator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 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current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8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18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last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to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метод должен вернуть объект с методом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next()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next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current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last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sz="1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done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false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sz="1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current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++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 </a:t>
              </a:r>
              <a:r>
                <a:rPr lang="en-US" sz="1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sz="1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done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  <a:p>
              <a:pPr fontAlgn="base">
                <a:lnSpc>
                  <a:spcPct val="114000"/>
                </a:lnSpc>
              </a:pPr>
              <a:endParaRPr lang="en-US" sz="1800" b="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};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of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1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num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1, </a:t>
              </a:r>
              <a:r>
                <a:rPr lang="ru-RU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затем 2, 3, 4, 5</a:t>
              </a:r>
            </a:p>
            <a:p>
              <a:pPr fontAlgn="base">
                <a:lnSpc>
                  <a:spcPct val="114000"/>
                </a:lnSpc>
              </a:pPr>
              <a:endParaRPr lang="ru-RU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en-US" sz="1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1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Math</a:t>
              </a:r>
              <a:r>
                <a:rPr lang="en-US" sz="18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18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max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(...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)); // 5</a:t>
              </a:r>
              <a:endParaRPr lang="es-E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2144" y="8401050"/>
              <a:ext cx="814901" cy="111552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1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30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31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32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33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34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14053645" y="7203393"/>
            <a:ext cx="1364155" cy="6484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179645" y="6608230"/>
            <a:ext cx="1503856" cy="6484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515944" y="2768600"/>
            <a:ext cx="3993055" cy="6484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4" y="2121593"/>
            <a:ext cx="1840458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Можно сделать и бесконечный итератор. Например, наш объект станет таким при </a:t>
            </a:r>
            <a:r>
              <a:rPr lang="ru-RU" sz="4000" dirty="0" smtClean="0">
                <a:sym typeface="Helvetica"/>
              </a:rPr>
              <a:t>range.to </a:t>
            </a:r>
            <a:r>
              <a:rPr lang="ru-RU" sz="4000" dirty="0">
                <a:sym typeface="Helvetica"/>
              </a:rPr>
              <a:t>= </a:t>
            </a:r>
            <a:r>
              <a:rPr lang="ru-RU" sz="4000" dirty="0" err="1" smtClean="0">
                <a:sym typeface="Helvetica"/>
              </a:rPr>
              <a:t>Infinity</a:t>
            </a:r>
            <a:r>
              <a:rPr lang="ru-RU" sz="4000" dirty="0" smtClean="0">
                <a:sym typeface="Helvetica"/>
              </a:rPr>
              <a:t>. </a:t>
            </a:r>
            <a:r>
              <a:rPr lang="ru-RU" sz="4000" dirty="0">
                <a:sym typeface="Helvetica"/>
              </a:rPr>
              <a:t>Другие примеры бесконечных итераторов: последовательность случайных чисел, последовательность простых чисел.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3" y="4632778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Ограничений на </a:t>
            </a:r>
            <a:r>
              <a:rPr lang="ru-RU" sz="4000" dirty="0" err="1">
                <a:sym typeface="Helvetica"/>
              </a:rPr>
              <a:t>next</a:t>
            </a:r>
            <a:r>
              <a:rPr lang="ru-RU" sz="4000" dirty="0">
                <a:sym typeface="Helvetica"/>
              </a:rPr>
              <a:t> не предусмотрено, он может возвращать значения сколько угодно раз.</a:t>
            </a:r>
          </a:p>
        </p:txBody>
      </p:sp>
      <p:sp>
        <p:nvSpPr>
          <p:cNvPr id="17" name="Прямоугольник 1"/>
          <p:cNvSpPr txBox="1"/>
          <p:nvPr/>
        </p:nvSpPr>
        <p:spPr>
          <a:xfrm>
            <a:off x="2038350" y="6528410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b="1" dirty="0">
                <a:solidFill>
                  <a:srgbClr val="FF0000"/>
                </a:solidFill>
                <a:sym typeface="Helvetica"/>
              </a:rPr>
              <a:t>Внимание</a:t>
            </a:r>
            <a:r>
              <a:rPr lang="ru-RU" sz="4000" b="1" dirty="0" smtClean="0">
                <a:solidFill>
                  <a:srgbClr val="FF0000"/>
                </a:solidFill>
                <a:sym typeface="Helvetica"/>
              </a:rPr>
              <a:t>! </a:t>
            </a:r>
            <a:r>
              <a:rPr lang="ru-RU" sz="4000" dirty="0">
                <a:sym typeface="Helvetica"/>
              </a:rPr>
              <a:t>Цикл </a:t>
            </a:r>
            <a:r>
              <a:rPr lang="ru-RU" sz="4000" dirty="0" err="1" smtClean="0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 smtClean="0">
                <a:sym typeface="Helvetica"/>
              </a:rPr>
              <a:t>of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по такому итератору тоже будет бесконечным, нужно его прерывать в ручном режиме, например, через </a:t>
            </a:r>
            <a:r>
              <a:rPr lang="ru-RU" sz="4000" dirty="0" err="1" smtClean="0">
                <a:sym typeface="Helvetica"/>
              </a:rPr>
              <a:t>break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0659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Скругленный прямоугольник 33"/>
          <p:cNvSpPr/>
          <p:nvPr/>
        </p:nvSpPr>
        <p:spPr>
          <a:xfrm>
            <a:off x="3870317" y="7308159"/>
            <a:ext cx="1510854" cy="5794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257676" y="6692159"/>
            <a:ext cx="3552824" cy="5794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159391" y="8912844"/>
            <a:ext cx="2215695" cy="5794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7889332" y="5105241"/>
            <a:ext cx="2357007" cy="5794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2663211" y="5102338"/>
            <a:ext cx="6529388" cy="5794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0274300" y="5120481"/>
            <a:ext cx="1340532" cy="5794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0422958" y="4457837"/>
            <a:ext cx="1432492" cy="6000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7" y="3378224"/>
            <a:ext cx="18404589" cy="7786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Итератор </a:t>
            </a:r>
            <a:r>
              <a:rPr lang="ru-RU" sz="4000" dirty="0">
                <a:sym typeface="Helvetica"/>
              </a:rPr>
              <a:t>— объект, предназначенный для перебора другого объекта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У </a:t>
            </a:r>
            <a:r>
              <a:rPr lang="ru-RU" sz="4000" dirty="0">
                <a:sym typeface="Helvetica"/>
              </a:rPr>
              <a:t>итератора должен быть метод </a:t>
            </a:r>
            <a:r>
              <a:rPr lang="ru-RU" sz="4000" dirty="0" err="1" smtClean="0">
                <a:sym typeface="Helvetica"/>
              </a:rPr>
              <a:t>next</a:t>
            </a:r>
            <a:r>
              <a:rPr lang="ru-RU" sz="4000" dirty="0" smtClean="0">
                <a:sym typeface="Helvetica"/>
              </a:rPr>
              <a:t>(), </a:t>
            </a:r>
            <a:r>
              <a:rPr lang="ru-RU" sz="4000" dirty="0">
                <a:sym typeface="Helvetica"/>
              </a:rPr>
              <a:t>возвращающий </a:t>
            </a:r>
            <a:r>
              <a:rPr lang="ru-RU" sz="4000" dirty="0" smtClean="0">
                <a:sym typeface="Helvetica"/>
              </a:rPr>
              <a:t>объект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{ </a:t>
            </a:r>
            <a:r>
              <a:rPr lang="ru-RU" sz="4000" dirty="0" err="1">
                <a:sym typeface="Helvetica"/>
              </a:rPr>
              <a:t>done</a:t>
            </a:r>
            <a:r>
              <a:rPr lang="ru-RU" sz="4000" dirty="0">
                <a:sym typeface="Helvetica"/>
              </a:rPr>
              <a:t>: </a:t>
            </a:r>
            <a:r>
              <a:rPr lang="ru-RU" sz="4000" dirty="0" err="1">
                <a:sym typeface="Helvetica"/>
              </a:rPr>
              <a:t>Boolean</a:t>
            </a:r>
            <a:r>
              <a:rPr lang="ru-RU" sz="4000" dirty="0">
                <a:sym typeface="Helvetica"/>
              </a:rPr>
              <a:t>, </a:t>
            </a:r>
            <a:r>
              <a:rPr lang="ru-RU" sz="4000" dirty="0" err="1">
                <a:sym typeface="Helvetica"/>
              </a:rPr>
              <a:t>value</a:t>
            </a:r>
            <a:r>
              <a:rPr lang="ru-RU" sz="4000" dirty="0">
                <a:sym typeface="Helvetica"/>
              </a:rPr>
              <a:t>: </a:t>
            </a:r>
            <a:r>
              <a:rPr lang="ru-RU" sz="4000" dirty="0" err="1">
                <a:sym typeface="Helvetica"/>
              </a:rPr>
              <a:t>any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smtClean="0">
                <a:sym typeface="Helvetica"/>
              </a:rPr>
              <a:t>}, </a:t>
            </a:r>
            <a:r>
              <a:rPr lang="ru-RU" sz="4000" dirty="0">
                <a:sym typeface="Helvetica"/>
              </a:rPr>
              <a:t>где </a:t>
            </a:r>
            <a:r>
              <a:rPr lang="ru-RU" sz="4000" dirty="0" err="1" smtClean="0">
                <a:sym typeface="Helvetica"/>
              </a:rPr>
              <a:t>value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— очередное значение, а </a:t>
            </a:r>
            <a:r>
              <a:rPr lang="ru-RU" sz="4000" dirty="0" err="1" smtClean="0">
                <a:sym typeface="Helvetica"/>
              </a:rPr>
              <a:t>done</a:t>
            </a:r>
            <a:r>
              <a:rPr lang="ru-RU" sz="4000" dirty="0">
                <a:sym typeface="Helvetica"/>
              </a:rPr>
              <a:t>: </a:t>
            </a:r>
            <a:r>
              <a:rPr lang="ru-RU" sz="4000" dirty="0" err="1" smtClean="0">
                <a:sym typeface="Helvetica"/>
              </a:rPr>
              <a:t>true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указывает на окончание итерации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Метод </a:t>
            </a:r>
            <a:r>
              <a:rPr lang="ru-RU" sz="4000" dirty="0" err="1" smtClean="0">
                <a:sym typeface="Helvetica"/>
              </a:rPr>
              <a:t>Symbol.iterator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предназначен для получения </a:t>
            </a:r>
            <a:r>
              <a:rPr lang="ru-RU" sz="4000" dirty="0" smtClean="0">
                <a:sym typeface="Helvetica"/>
              </a:rPr>
              <a:t>итератора </a:t>
            </a:r>
            <a:r>
              <a:rPr lang="ru-RU" sz="4000" dirty="0">
                <a:sym typeface="Helvetica"/>
              </a:rPr>
              <a:t>из объекта. Цикл </a:t>
            </a:r>
            <a:r>
              <a:rPr lang="ru-RU" sz="4000" dirty="0" err="1" smtClean="0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 smtClean="0">
                <a:sym typeface="Helvetica"/>
              </a:rPr>
              <a:t>of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делает это неявно, но можно и вызвать его напрямую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В </a:t>
            </a:r>
            <a:r>
              <a:rPr lang="ru-RU" sz="4000" dirty="0">
                <a:sym typeface="Helvetica"/>
              </a:rPr>
              <a:t>JS есть много мест, где вместо массива используются более абстрактные итерируемые объекты, например оператор </a:t>
            </a:r>
            <a:r>
              <a:rPr lang="ru-RU" sz="4000" dirty="0" err="1" smtClean="0">
                <a:sym typeface="Helvetica"/>
              </a:rPr>
              <a:t>spread</a:t>
            </a:r>
            <a:r>
              <a:rPr lang="ru-RU" sz="4000" dirty="0" smtClean="0">
                <a:sym typeface="Helvetica"/>
              </a:rPr>
              <a:t> ... .</a:t>
            </a:r>
            <a:endParaRPr lang="ru-RU" sz="40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Многие </a:t>
            </a:r>
            <a:r>
              <a:rPr lang="ru-RU" sz="4000" dirty="0">
                <a:sym typeface="Helvetica"/>
              </a:rPr>
              <a:t>встроенные объекты, такие как массивы и строки, являются итерируемыми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Итого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43279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Генератор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8929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8404589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 </a:t>
            </a:r>
            <a:r>
              <a:rPr lang="ru-RU" sz="4000" dirty="0" err="1">
                <a:sym typeface="Helvetica"/>
              </a:rPr>
              <a:t>Java</a:t>
            </a:r>
            <a:r>
              <a:rPr lang="ru-RU" sz="4000" dirty="0">
                <a:sym typeface="Helvetica"/>
              </a:rPr>
              <a:t> </a:t>
            </a:r>
            <a:r>
              <a:rPr lang="ru-RU" sz="4000" dirty="0" err="1">
                <a:sym typeface="Helvetica"/>
              </a:rPr>
              <a:t>Script</a:t>
            </a:r>
            <a:r>
              <a:rPr lang="ru-RU" sz="4000" dirty="0">
                <a:sym typeface="Helvetica"/>
              </a:rPr>
              <a:t> существуют функции, выполнение которых может быть приостановлено. После этого возвращается промежуточный </a:t>
            </a:r>
            <a:r>
              <a:rPr lang="ru-RU" sz="4000" dirty="0" smtClean="0">
                <a:sym typeface="Helvetica"/>
              </a:rPr>
              <a:t>результат 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и </a:t>
            </a:r>
            <a:r>
              <a:rPr lang="ru-RU" sz="4000" dirty="0">
                <a:sym typeface="Helvetica"/>
              </a:rPr>
              <a:t>функция продолжает выполнение, когда это необходимо</a:t>
            </a:r>
            <a:r>
              <a:rPr lang="ru-RU" sz="4000" dirty="0" smtClean="0">
                <a:sym typeface="Helvetica"/>
              </a:rPr>
              <a:t>. </a:t>
            </a:r>
            <a:r>
              <a:rPr lang="ru-RU" sz="4000" dirty="0">
                <a:sym typeface="Helvetica"/>
              </a:rPr>
              <a:t>Они </a:t>
            </a:r>
            <a:r>
              <a:rPr lang="ru-RU" sz="4000" dirty="0" smtClean="0">
                <a:sym typeface="Helvetica"/>
              </a:rPr>
              <a:t>называются </a:t>
            </a:r>
            <a:r>
              <a:rPr lang="ru-RU" sz="4000" b="1" dirty="0" smtClean="0">
                <a:sym typeface="Helvetica"/>
              </a:rPr>
              <a:t>генераторами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Генераторы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4" y="6257276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Пример функции, создающей генератор: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977511" y="7289668"/>
            <a:ext cx="19484618" cy="2909452"/>
            <a:chOff x="957943" y="8401049"/>
            <a:chExt cx="19484618" cy="2909452"/>
          </a:xfrm>
        </p:grpSpPr>
        <p:sp>
          <p:nvSpPr>
            <p:cNvPr id="28" name="Shape 164"/>
            <p:cNvSpPr txBox="1"/>
            <p:nvPr/>
          </p:nvSpPr>
          <p:spPr>
            <a:xfrm>
              <a:off x="1734760" y="8401049"/>
              <a:ext cx="18707801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generateNumbers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111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222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333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7943" y="8401050"/>
              <a:ext cx="776817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17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5748020" y="2222500"/>
            <a:ext cx="4208780" cy="6223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900170" y="11830049"/>
            <a:ext cx="1348105" cy="6176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4" y="2121593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Если запустить </a:t>
            </a:r>
            <a:r>
              <a:rPr lang="ru-RU" sz="4000" dirty="0" err="1" smtClean="0">
                <a:sym typeface="Helvetica"/>
              </a:rPr>
              <a:t>generateNumbers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то ее тело не </a:t>
            </a:r>
            <a:r>
              <a:rPr lang="ru-RU" sz="4000" dirty="0" smtClean="0">
                <a:sym typeface="Helvetica"/>
              </a:rPr>
              <a:t>выполнится</a:t>
            </a:r>
            <a:r>
              <a:rPr lang="ru-RU" sz="4000" dirty="0" smtClean="0">
                <a:sym typeface="Helvetica"/>
              </a:rPr>
              <a:t>. </a:t>
            </a:r>
            <a:r>
              <a:rPr lang="ru-RU" sz="4000" dirty="0">
                <a:sym typeface="Helvetica"/>
              </a:rPr>
              <a:t>Она вернет объект-генератор, которым мы и будем </a:t>
            </a:r>
            <a:r>
              <a:rPr lang="ru-RU" sz="4000" dirty="0" smtClean="0">
                <a:sym typeface="Helvetica"/>
              </a:rPr>
              <a:t>пользоваться </a:t>
            </a:r>
            <a:r>
              <a:rPr lang="ru-RU" sz="4000" dirty="0">
                <a:sym typeface="Helvetica"/>
              </a:rPr>
              <a:t>в дальнейшем.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3" y="11124244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После этого функция останавливается на время и ожидает следующего </a:t>
            </a:r>
            <a:r>
              <a:rPr lang="ru-RU" sz="4000" dirty="0" smtClean="0">
                <a:sym typeface="Helvetica"/>
              </a:rPr>
              <a:t>вызова </a:t>
            </a:r>
            <a:r>
              <a:rPr lang="ru-RU" sz="4000" dirty="0" err="1" smtClean="0">
                <a:sym typeface="Helvetica"/>
              </a:rPr>
              <a:t>next</a:t>
            </a:r>
            <a:r>
              <a:rPr lang="ru-RU" sz="4000" dirty="0" smtClean="0">
                <a:sym typeface="Helvetica"/>
              </a:rPr>
              <a:t>().</a:t>
            </a:r>
            <a:endParaRPr lang="ru-RU" sz="4000" dirty="0">
              <a:sym typeface="Helvetica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956644" y="4017225"/>
            <a:ext cx="19484618" cy="6277681"/>
            <a:chOff x="957943" y="8401049"/>
            <a:chExt cx="19484618" cy="6277681"/>
          </a:xfrm>
        </p:grpSpPr>
        <p:sp>
          <p:nvSpPr>
            <p:cNvPr id="28" name="Shape 164"/>
            <p:cNvSpPr txBox="1"/>
            <p:nvPr/>
          </p:nvSpPr>
          <p:spPr>
            <a:xfrm>
              <a:off x="1761519" y="8401049"/>
              <a:ext cx="18681042" cy="627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generateNumbers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111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222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333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generateNumbers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one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next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one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{ value: 111, done: false }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7943" y="8401049"/>
              <a:ext cx="803576" cy="627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590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кругленный прямоугольник 20"/>
          <p:cNvSpPr/>
          <p:nvPr/>
        </p:nvSpPr>
        <p:spPr>
          <a:xfrm>
            <a:off x="7489825" y="12868275"/>
            <a:ext cx="2540000" cy="5977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16294100" y="12868275"/>
            <a:ext cx="2317750" cy="5977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13746481" y="12274549"/>
            <a:ext cx="1436369" cy="5710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038350" y="4038001"/>
            <a:ext cx="1377950" cy="6617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6677" y="3376282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Любой генератор является итерируемым, его можно перебирать через </a:t>
            </a:r>
            <a:r>
              <a:rPr lang="ru-RU" sz="4000" dirty="0" err="1" smtClean="0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 smtClean="0">
                <a:sym typeface="Helvetica"/>
              </a:rPr>
              <a:t>of</a:t>
            </a:r>
            <a:r>
              <a:rPr lang="ru-RU" sz="4000" dirty="0" smtClean="0">
                <a:sym typeface="Helvetica"/>
              </a:rPr>
              <a:t>:</a:t>
            </a:r>
            <a:endParaRPr lang="ru-RU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Генератор — итератор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Прямоугольник 1"/>
          <p:cNvSpPr txBox="1"/>
          <p:nvPr/>
        </p:nvSpPr>
        <p:spPr>
          <a:xfrm>
            <a:off x="2038350" y="12160090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Обратите внимание, что 3 не выведется. Так как </a:t>
            </a:r>
            <a:r>
              <a:rPr lang="ru-RU" sz="4000" dirty="0" err="1" smtClean="0">
                <a:sym typeface="Helvetica"/>
              </a:rPr>
              <a:t>for</a:t>
            </a:r>
            <a:r>
              <a:rPr lang="ru-RU" sz="4000" dirty="0">
                <a:sym typeface="Helvetica"/>
              </a:rPr>
              <a:t>..</a:t>
            </a:r>
            <a:r>
              <a:rPr lang="ru-RU" sz="4000" dirty="0" err="1" smtClean="0">
                <a:sym typeface="Helvetica"/>
              </a:rPr>
              <a:t>of</a:t>
            </a:r>
            <a:r>
              <a:rPr lang="ru-RU" sz="4000" dirty="0" smtClean="0">
                <a:sym typeface="Helvetica"/>
              </a:rPr>
              <a:t> </a:t>
            </a:r>
            <a:r>
              <a:rPr lang="ru-RU" sz="4000" dirty="0">
                <a:sym typeface="Helvetica"/>
              </a:rPr>
              <a:t>проходит только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по </a:t>
            </a:r>
            <a:r>
              <a:rPr lang="ru-RU" sz="4000" dirty="0">
                <a:sym typeface="Helvetica"/>
              </a:rPr>
              <a:t>тем значениям, где </a:t>
            </a:r>
            <a:r>
              <a:rPr lang="ru-RU" sz="4000" dirty="0" err="1" smtClean="0">
                <a:sym typeface="Helvetica"/>
              </a:rPr>
              <a:t>done</a:t>
            </a:r>
            <a:r>
              <a:rPr lang="ru-RU" sz="4000" dirty="0">
                <a:sym typeface="Helvetica"/>
              </a:rPr>
              <a:t>: </a:t>
            </a:r>
            <a:r>
              <a:rPr lang="ru-RU" sz="4000" dirty="0" err="1" smtClean="0">
                <a:sym typeface="Helvetica"/>
              </a:rPr>
              <a:t>false</a:t>
            </a:r>
            <a:r>
              <a:rPr lang="ru-RU" sz="4000" dirty="0" smtClean="0">
                <a:sym typeface="Helvetica"/>
              </a:rPr>
              <a:t>, </a:t>
            </a:r>
            <a:r>
              <a:rPr lang="ru-RU" sz="4000" dirty="0">
                <a:sym typeface="Helvetica"/>
              </a:rPr>
              <a:t>а у последнего значения </a:t>
            </a:r>
            <a:r>
              <a:rPr lang="ru-RU" sz="4000" dirty="0" err="1" smtClean="0">
                <a:sym typeface="Helvetica"/>
              </a:rPr>
              <a:t>done</a:t>
            </a:r>
            <a:r>
              <a:rPr lang="ru-RU" sz="4000" dirty="0">
                <a:sym typeface="Helvetica"/>
              </a:rPr>
              <a:t>: </a:t>
            </a:r>
            <a:r>
              <a:rPr lang="ru-RU" sz="4000" dirty="0" err="1" smtClean="0">
                <a:sym typeface="Helvetica"/>
              </a:rPr>
              <a:t>true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040299" y="5022287"/>
            <a:ext cx="19484619" cy="6839052"/>
            <a:chOff x="957943" y="8401050"/>
            <a:chExt cx="19484619" cy="6839052"/>
          </a:xfrm>
        </p:grpSpPr>
        <p:sp>
          <p:nvSpPr>
            <p:cNvPr id="14" name="Shape 164"/>
            <p:cNvSpPr txBox="1"/>
            <p:nvPr/>
          </p:nvSpPr>
          <p:spPr>
            <a:xfrm>
              <a:off x="1734760" y="8401050"/>
              <a:ext cx="18707802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generateNumbers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111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222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333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generateNumbers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of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111,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затем 222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7943" y="8401050"/>
              <a:ext cx="776817" cy="6839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518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7" y="3376282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b="1" dirty="0">
                <a:sym typeface="Helvetica"/>
              </a:rPr>
              <a:t>Композиция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Тонкие материи генераторов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Прямоугольник 1"/>
          <p:cNvSpPr txBox="1"/>
          <p:nvPr/>
        </p:nvSpPr>
        <p:spPr>
          <a:xfrm>
            <a:off x="2057540" y="4406733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Важно вкладывать один генератор в другой. Это называется композицией.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096347" y="5437184"/>
            <a:ext cx="19484619" cy="7681590"/>
            <a:chOff x="937080" y="8414896"/>
            <a:chExt cx="19484619" cy="7681590"/>
          </a:xfrm>
        </p:grpSpPr>
        <p:sp>
          <p:nvSpPr>
            <p:cNvPr id="14" name="Shape 164"/>
            <p:cNvSpPr txBox="1"/>
            <p:nvPr/>
          </p:nvSpPr>
          <p:spPr>
            <a:xfrm>
              <a:off x="1713897" y="8414896"/>
              <a:ext cx="18707802" cy="7662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generateSequence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start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end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start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end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++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1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generateAlphaNum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0..9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generateSequence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48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57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A..Z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generateSequence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65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90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18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a..z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generateSequence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97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122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''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of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generateAlphaNum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+=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8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18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fromCharCode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code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1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1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1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1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0..9A..Za..z</a:t>
              </a:r>
              <a:endParaRPr lang="es-ES" sz="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7080" y="8414896"/>
              <a:ext cx="776817" cy="7681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1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1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24</a:t>
              </a:r>
              <a:endParaRPr kumimoji="0" lang="ru-RU" sz="1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289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7960360" y="3361025"/>
            <a:ext cx="1427480" cy="778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Прямоугольник 1"/>
          <p:cNvSpPr txBox="1"/>
          <p:nvPr/>
        </p:nvSpPr>
        <p:spPr>
          <a:xfrm>
            <a:off x="2038350" y="2121593"/>
            <a:ext cx="1840458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Работает это самым прямолинейным образом, просто выполняя генераторы по </a:t>
            </a:r>
            <a:r>
              <a:rPr lang="ru-RU" sz="4000" dirty="0" smtClean="0">
                <a:sym typeface="Helvetica"/>
              </a:rPr>
              <a:t>порядку.</a:t>
            </a:r>
            <a:br>
              <a:rPr lang="ru-RU" sz="4000" dirty="0" smtClean="0">
                <a:sym typeface="Helvetica"/>
              </a:rPr>
            </a:br>
            <a:r>
              <a:rPr lang="ru-RU" sz="4000" b="1" dirty="0" smtClean="0">
                <a:solidFill>
                  <a:srgbClr val="FF0000"/>
                </a:solidFill>
                <a:sym typeface="Helvetica"/>
              </a:rPr>
              <a:t>Внимание! </a:t>
            </a:r>
            <a:r>
              <a:rPr lang="ru-RU" sz="4000" dirty="0">
                <a:sym typeface="Helvetica"/>
              </a:rPr>
              <a:t>Конструкция </a:t>
            </a:r>
            <a:r>
              <a:rPr lang="ru-RU" sz="4000" dirty="0" err="1" smtClean="0">
                <a:sym typeface="Helvetica"/>
              </a:rPr>
              <a:t>yield</a:t>
            </a:r>
            <a:r>
              <a:rPr lang="ru-RU" sz="4000" dirty="0" smtClean="0">
                <a:sym typeface="Helvetica"/>
              </a:rPr>
              <a:t>* </a:t>
            </a:r>
            <a:r>
              <a:rPr lang="ru-RU" sz="4000" dirty="0">
                <a:sym typeface="Helvetica"/>
              </a:rPr>
              <a:t>применима только к другому генератору.</a:t>
            </a:r>
          </a:p>
        </p:txBody>
      </p:sp>
    </p:spTree>
    <p:extLst>
      <p:ext uri="{BB962C8B-B14F-4D97-AF65-F5344CB8AC3E}">
        <p14:creationId xmlns:p14="http://schemas.microsoft.com/office/powerpoint/2010/main" val="2306482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Генератор — туда и обратно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Прямоугольник 1"/>
          <p:cNvSpPr txBox="1"/>
          <p:nvPr/>
        </p:nvSpPr>
        <p:spPr>
          <a:xfrm>
            <a:off x="2038350" y="3378224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Иногда требуется не только получать данные, но и отправлять какие-то данные в генератор. В языке предусмотрена такая возможность.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030850" y="5026170"/>
            <a:ext cx="19484619" cy="7470956"/>
            <a:chOff x="937080" y="8414896"/>
            <a:chExt cx="19484619" cy="7470956"/>
          </a:xfrm>
        </p:grpSpPr>
        <p:sp>
          <p:nvSpPr>
            <p:cNvPr id="14" name="Shape 164"/>
            <p:cNvSpPr txBox="1"/>
            <p:nvPr/>
          </p:nvSpPr>
          <p:spPr>
            <a:xfrm>
              <a:off x="1713897" y="8414896"/>
              <a:ext cx="18707802" cy="74404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Передать вопрос во внешний код и подождать ответа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"2 + 2?"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  <a:p>
              <a:pPr fontAlgn="base">
                <a:lnSpc>
                  <a:spcPct val="114000"/>
                </a:lnSpc>
              </a:pP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28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next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().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"2 + 2?"</a:t>
              </a:r>
            </a:p>
            <a:p>
              <a:pPr fontAlgn="base">
                <a:lnSpc>
                  <a:spcPct val="114000"/>
                </a:lnSpc>
              </a:pP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setTimeout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(()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=&gt;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28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next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4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),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2000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Через  2 секунды выведется 4</a:t>
              </a:r>
              <a:endParaRPr lang="es-E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7080" y="8414896"/>
              <a:ext cx="776817" cy="7470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03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Прямоугольник 1"/>
          <p:cNvSpPr txBox="1"/>
          <p:nvPr/>
        </p:nvSpPr>
        <p:spPr>
          <a:xfrm>
            <a:off x="2004019" y="3418664"/>
            <a:ext cx="16414609" cy="446583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smtClean="0">
                <a:hlinkClick r:id="rId2" action="ppaction://hlinksldjump"/>
              </a:rPr>
              <a:t>Символы</a:t>
            </a:r>
            <a:endParaRPr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smtClean="0">
                <a:hlinkClick r:id="rId3" action="ppaction://hlinksldjump"/>
              </a:rPr>
              <a:t>Итераторы</a:t>
            </a:r>
            <a:endParaRPr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>
                <a:hlinkClick r:id="rId4" action="ppaction://hlinksldjump"/>
              </a:rPr>
              <a:t>Генератор</a:t>
            </a:r>
            <a:endParaRPr lang="ru-RU" dirty="0" smtClean="0"/>
          </a:p>
          <a:p>
            <a:pPr marL="977900" indent="-977900" algn="l">
              <a:lnSpc>
                <a:spcPct val="80000"/>
              </a:lnSpc>
              <a:spcBef>
                <a:spcPts val="4200"/>
              </a:spcBef>
              <a:buClr>
                <a:srgbClr val="A64798"/>
              </a:buClr>
              <a:buSzPct val="100000"/>
              <a:buAutoNum type="arabicPeriod"/>
              <a:defRPr sz="56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dirty="0" smtClean="0">
                <a:hlinkClick r:id="rId5" action="ppaction://hlinksldjump"/>
              </a:rPr>
              <a:t>Резюме</a:t>
            </a:r>
            <a:endParaRPr lang="ru-RU" dirty="0" smtClean="0"/>
          </a:p>
        </p:txBody>
      </p:sp>
      <p:sp>
        <p:nvSpPr>
          <p:cNvPr id="12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64"/>
          <p:cNvSpPr txBox="1"/>
          <p:nvPr/>
        </p:nvSpPr>
        <p:spPr>
          <a:xfrm>
            <a:off x="2036677" y="2047790"/>
            <a:ext cx="15929372" cy="87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План занятия</a:t>
            </a:r>
            <a:endParaRPr dirty="0"/>
          </a:p>
        </p:txBody>
      </p:sp>
      <p:pic>
        <p:nvPicPr>
          <p:cNvPr id="130" name="pasted-image.pdf" descr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Прямоугольник 1"/>
          <p:cNvSpPr txBox="1"/>
          <p:nvPr/>
        </p:nvSpPr>
        <p:spPr>
          <a:xfrm>
            <a:off x="2057400" y="2121593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Иногда может потребоваться вместо передачи генератору значения возбудить ошибку. Есть и такая возможность.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1015470" y="4017225"/>
            <a:ext cx="19484618" cy="7962180"/>
            <a:chOff x="937080" y="8414896"/>
            <a:chExt cx="19484618" cy="7962180"/>
          </a:xfrm>
        </p:grpSpPr>
        <p:sp>
          <p:nvSpPr>
            <p:cNvPr id="14" name="Shape 164"/>
            <p:cNvSpPr txBox="1"/>
            <p:nvPr/>
          </p:nvSpPr>
          <p:spPr>
            <a:xfrm>
              <a:off x="1713897" y="8414896"/>
              <a:ext cx="18707801" cy="7962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 этой строке возникнет ошибка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result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Сколько будет 2 + 2?"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ru-RU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выше будет исключение ^^^"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} 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8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выведет </a:t>
              </a: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ошибку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ru-RU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ru-RU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question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28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next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().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endParaRPr lang="en-U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generator</a:t>
              </a:r>
              <a:r>
                <a:rPr lang="en-US" sz="28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28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28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не знаю"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));</a:t>
              </a:r>
              <a:endParaRPr lang="es-E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7080" y="8414896"/>
              <a:ext cx="776817" cy="7962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12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14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4578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Задача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Прямоугольник 1"/>
          <p:cNvSpPr txBox="1"/>
          <p:nvPr/>
        </p:nvSpPr>
        <p:spPr>
          <a:xfrm>
            <a:off x="2038350" y="3378224"/>
            <a:ext cx="1840458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Боевая задача — дан </a:t>
            </a:r>
            <a:r>
              <a:rPr lang="ru-RU" sz="4000" dirty="0" smtClean="0">
                <a:sym typeface="Helvetica"/>
              </a:rPr>
              <a:t>CSV-файл </a:t>
            </a:r>
            <a:r>
              <a:rPr lang="ru-RU" sz="4000" dirty="0">
                <a:sym typeface="Helvetica"/>
              </a:rPr>
              <a:t>со </a:t>
            </a:r>
            <a:r>
              <a:rPr lang="ru-RU" sz="4000" dirty="0" smtClean="0">
                <a:sym typeface="Helvetica"/>
              </a:rPr>
              <a:t>списком </a:t>
            </a:r>
            <a:r>
              <a:rPr lang="ru-RU" sz="4000" dirty="0">
                <a:sym typeface="Helvetica"/>
              </a:rPr>
              <a:t>товаров магазина. Необходимо для каждой строки выполнять ряд действий, запрашивая </a:t>
            </a:r>
            <a:r>
              <a:rPr lang="ru-RU" sz="4000" dirty="0" smtClean="0">
                <a:sym typeface="Helvetica"/>
              </a:rPr>
              <a:t>подтверждение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у </a:t>
            </a:r>
            <a:r>
              <a:rPr lang="ru-RU" sz="4000" dirty="0">
                <a:sym typeface="Helvetica"/>
              </a:rPr>
              <a:t>пользователя.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977900" y="6674116"/>
            <a:ext cx="19550269" cy="1601605"/>
            <a:chOff x="871430" y="8414895"/>
            <a:chExt cx="19550269" cy="1601605"/>
          </a:xfrm>
        </p:grpSpPr>
        <p:sp>
          <p:nvSpPr>
            <p:cNvPr id="14" name="Shape 164"/>
            <p:cNvSpPr txBox="1"/>
            <p:nvPr/>
          </p:nvSpPr>
          <p:spPr>
            <a:xfrm>
              <a:off x="1713897" y="8414895"/>
              <a:ext cx="18707802" cy="1601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line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of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readFileByLines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Разные манипуляции над строкой.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}</a:t>
              </a:r>
              <a:endParaRPr lang="es-E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1430" y="8414896"/>
              <a:ext cx="842467" cy="1601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endParaRPr kumimoji="0" lang="ru-RU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9" name="Прямоугольник 1"/>
          <p:cNvSpPr txBox="1"/>
          <p:nvPr/>
        </p:nvSpPr>
        <p:spPr>
          <a:xfrm>
            <a:off x="2038350" y="5641723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Как мы хотим использовать генератор?</a:t>
            </a:r>
          </a:p>
        </p:txBody>
      </p:sp>
    </p:spTree>
    <p:extLst>
      <p:ext uri="{BB962C8B-B14F-4D97-AF65-F5344CB8AC3E}">
        <p14:creationId xmlns:p14="http://schemas.microsoft.com/office/powerpoint/2010/main" val="3851192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10839450" y="2086069"/>
            <a:ext cx="3740150" cy="7789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Прямоугольник 1"/>
          <p:cNvSpPr txBox="1"/>
          <p:nvPr/>
        </p:nvSpPr>
        <p:spPr>
          <a:xfrm>
            <a:off x="2038350" y="2121593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Теперь нужно реализовать функцию </a:t>
            </a:r>
            <a:r>
              <a:rPr lang="ru-RU" sz="4000" dirty="0" err="1" smtClean="0">
                <a:sym typeface="Helvetica"/>
              </a:rPr>
              <a:t>readFileByLines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015471" y="3401672"/>
            <a:ext cx="19484618" cy="5997284"/>
            <a:chOff x="937080" y="8414895"/>
            <a:chExt cx="19484618" cy="5997284"/>
          </a:xfrm>
        </p:grpSpPr>
        <p:sp>
          <p:nvSpPr>
            <p:cNvPr id="14" name="Shape 164"/>
            <p:cNvSpPr txBox="1"/>
            <p:nvPr/>
          </p:nvSpPr>
          <p:spPr>
            <a:xfrm>
              <a:off x="1713897" y="8414895"/>
              <a:ext cx="18707801" cy="5997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*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readFileByLines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currentLine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lineCount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getLineCount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Возвращает число строк в файле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			  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currentLine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&lt; 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LineCount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8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yield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readLine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28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currentLine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Получает указанную строку из файла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28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currentLine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+=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en-US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;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28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28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s-ES" sz="28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7080" y="8414896"/>
              <a:ext cx="776817" cy="5997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2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6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8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10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80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12</a:t>
              </a:r>
            </a:p>
          </p:txBody>
        </p:sp>
      </p:grpSp>
      <p:sp>
        <p:nvSpPr>
          <p:cNvPr id="9" name="Прямоугольник 1"/>
          <p:cNvSpPr txBox="1"/>
          <p:nvPr/>
        </p:nvSpPr>
        <p:spPr>
          <a:xfrm>
            <a:off x="2038350" y="10132416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Теперь наше решение работает как и ожидается. Отлично!</a:t>
            </a:r>
          </a:p>
        </p:txBody>
      </p:sp>
    </p:spTree>
    <p:extLst>
      <p:ext uri="{BB962C8B-B14F-4D97-AF65-F5344CB8AC3E}">
        <p14:creationId xmlns:p14="http://schemas.microsoft.com/office/powerpoint/2010/main" val="3410947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7465982" y="6721840"/>
            <a:ext cx="1056968" cy="5108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676900" y="4046220"/>
            <a:ext cx="3909060" cy="6444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1" name="Прямоугольник 1"/>
          <p:cNvSpPr txBox="1"/>
          <p:nvPr/>
        </p:nvSpPr>
        <p:spPr>
          <a:xfrm>
            <a:off x="2038350" y="3378224"/>
            <a:ext cx="18404589" cy="393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Генераторы создаются при помощи особенных функций — функций-генераторов </a:t>
            </a:r>
            <a:r>
              <a:rPr lang="ru-RU" sz="4000" dirty="0" err="1" smtClean="0">
                <a:sym typeface="Helvetica"/>
              </a:rPr>
              <a:t>function</a:t>
            </a:r>
            <a:r>
              <a:rPr lang="ru-RU" sz="4000" dirty="0">
                <a:sym typeface="Helvetica"/>
              </a:rPr>
              <a:t>*(…) </a:t>
            </a:r>
            <a:r>
              <a:rPr lang="ru-RU" sz="4000" dirty="0" smtClean="0">
                <a:sym typeface="Helvetica"/>
              </a:rPr>
              <a:t>{…}.</a:t>
            </a:r>
            <a:endParaRPr lang="ru-RU" sz="40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Внутри генераторов и только внутри них разрешён оператор </a:t>
            </a:r>
            <a:r>
              <a:rPr lang="ru-RU" sz="4000" dirty="0" err="1" smtClean="0">
                <a:sym typeface="Helvetica"/>
              </a:rPr>
              <a:t>yield</a:t>
            </a:r>
            <a:r>
              <a:rPr lang="ru-RU" sz="4000" dirty="0" smtClean="0">
                <a:sym typeface="Helvetica"/>
              </a:rPr>
              <a:t>,</a:t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он </a:t>
            </a:r>
            <a:r>
              <a:rPr lang="ru-RU" sz="4000" dirty="0">
                <a:sym typeface="Helvetica"/>
              </a:rPr>
              <a:t>отдает одно из значений «наружу</a:t>
            </a:r>
            <a:r>
              <a:rPr lang="ru-RU" sz="4000" dirty="0" smtClean="0">
                <a:sym typeface="Helvetica"/>
              </a:rPr>
              <a:t>».</a:t>
            </a:r>
            <a:endParaRPr lang="ru-RU" sz="4000" dirty="0">
              <a:sym typeface="Helvetica"/>
            </a:endParaRPr>
          </a:p>
          <a:p>
            <a:pPr marL="571500" indent="-571500" algn="l">
              <a:spcBef>
                <a:spcPts val="3000"/>
              </a:spcBef>
              <a:buClr>
                <a:srgbClr val="A64798"/>
              </a:buClr>
              <a:buSzPct val="100000"/>
              <a:buFont typeface="Arial" panose="020B0604020202020204" pitchFamily="34" charset="0"/>
              <a:buChar char="•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Мы можем передать данные в </a:t>
            </a:r>
            <a:r>
              <a:rPr lang="ru-RU" sz="4000" dirty="0" smtClean="0">
                <a:sym typeface="Helvetica"/>
              </a:rPr>
              <a:t>генераторе </a:t>
            </a:r>
            <a:r>
              <a:rPr lang="ru-RU" sz="4000" dirty="0">
                <a:sym typeface="Helvetica"/>
              </a:rPr>
              <a:t>при вызове метода </a:t>
            </a:r>
            <a:r>
              <a:rPr lang="ru-RU" sz="4000" dirty="0" err="1" smtClean="0">
                <a:sym typeface="Helvetica"/>
              </a:rPr>
              <a:t>next</a:t>
            </a:r>
            <a:r>
              <a:rPr lang="ru-RU" sz="4000" dirty="0" smtClean="0">
                <a:sym typeface="Helvetica"/>
              </a:rPr>
              <a:t>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Итого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5805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Резюме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3570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49" y="2121593"/>
            <a:ext cx="17282037" cy="803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b="1" dirty="0" smtClean="0">
                <a:sym typeface="Helvetica"/>
              </a:rPr>
              <a:t>Зачем </a:t>
            </a:r>
            <a:r>
              <a:rPr lang="ru-RU" sz="4400" b="1" dirty="0">
                <a:sym typeface="Helvetica"/>
              </a:rPr>
              <a:t>нужны символы? Почему нельзя просто </a:t>
            </a:r>
            <a:r>
              <a:rPr lang="ru-RU" sz="4400" b="1" dirty="0" smtClean="0">
                <a:sym typeface="Helvetica"/>
              </a:rPr>
              <a:t>писать </a:t>
            </a:r>
            <a:r>
              <a:rPr lang="ru-RU" sz="4400" b="1" dirty="0" smtClean="0">
                <a:sym typeface="Helvetica"/>
              </a:rPr>
              <a:t/>
            </a:r>
            <a:br>
              <a:rPr lang="ru-RU" sz="4400" b="1" dirty="0" smtClean="0">
                <a:sym typeface="Helvetica"/>
              </a:rPr>
            </a:br>
            <a:r>
              <a:rPr lang="ru-RU" sz="4400" b="1" dirty="0" smtClean="0">
                <a:sym typeface="Helvetica"/>
              </a:rPr>
              <a:t>как </a:t>
            </a:r>
            <a:r>
              <a:rPr lang="ru-RU" sz="4400" b="1" dirty="0">
                <a:sym typeface="Helvetica"/>
              </a:rPr>
              <a:t>раньше</a:t>
            </a:r>
            <a:r>
              <a:rPr lang="ru-RU" sz="4400" b="1" dirty="0" smtClean="0">
                <a:sym typeface="Helvetica"/>
              </a:rPr>
              <a:t>?</a:t>
            </a:r>
            <a:endParaRPr lang="ru-RU" sz="4400" b="1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Они </a:t>
            </a:r>
            <a:r>
              <a:rPr lang="ru-RU" sz="4000" dirty="0">
                <a:sym typeface="Helvetica"/>
              </a:rPr>
              <a:t>позволяют избегать коллизий имен между разработчиками </a:t>
            </a:r>
            <a:r>
              <a:rPr lang="ru-RU" sz="4000" dirty="0" smtClean="0">
                <a:sym typeface="Helvetica"/>
              </a:rPr>
              <a:t>библиотек/разработчиками </a:t>
            </a:r>
            <a:r>
              <a:rPr lang="ru-RU" sz="4000" dirty="0" smtClean="0">
                <a:sym typeface="Helvetica"/>
              </a:rPr>
              <a:t>языка.</a:t>
            </a:r>
            <a:endParaRPr lang="ru-RU" sz="4000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ru-RU" sz="4000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b="1" dirty="0" smtClean="0">
                <a:sym typeface="Helvetica"/>
              </a:rPr>
              <a:t>Зачем </a:t>
            </a:r>
            <a:r>
              <a:rPr lang="ru-RU" sz="4400" b="1" dirty="0">
                <a:sym typeface="Helvetica"/>
              </a:rPr>
              <a:t>нужны итераторы, можно же делать </a:t>
            </a:r>
            <a:r>
              <a:rPr lang="ru-RU" sz="4400" b="1" dirty="0" smtClean="0">
                <a:sym typeface="Helvetica"/>
              </a:rPr>
              <a:t>всё </a:t>
            </a:r>
            <a:r>
              <a:rPr lang="ru-RU" sz="4400" b="1" dirty="0">
                <a:sym typeface="Helvetica"/>
              </a:rPr>
              <a:t>«</a:t>
            </a:r>
            <a:r>
              <a:rPr lang="ru-RU" sz="4400" b="1" dirty="0" smtClean="0">
                <a:sym typeface="Helvetica"/>
              </a:rPr>
              <a:t>циклами</a:t>
            </a:r>
            <a:r>
              <a:rPr lang="en-US" sz="4400" b="1" dirty="0" smtClean="0">
                <a:sym typeface="Helvetica"/>
              </a:rPr>
              <a:t/>
            </a:r>
            <a:br>
              <a:rPr lang="en-US" sz="4400" b="1" dirty="0" smtClean="0">
                <a:sym typeface="Helvetica"/>
              </a:rPr>
            </a:br>
            <a:r>
              <a:rPr lang="ru-RU" sz="4400" b="1" dirty="0" smtClean="0">
                <a:sym typeface="Helvetica"/>
              </a:rPr>
              <a:t>и </a:t>
            </a:r>
            <a:r>
              <a:rPr lang="ru-RU" sz="4400" b="1" dirty="0">
                <a:sym typeface="Helvetica"/>
              </a:rPr>
              <a:t>массивами</a:t>
            </a:r>
            <a:r>
              <a:rPr lang="ru-RU" sz="4400" b="1" dirty="0" smtClean="0">
                <a:sym typeface="Helvetica"/>
              </a:rPr>
              <a:t>»</a:t>
            </a:r>
            <a:endParaRPr lang="ru-RU" sz="4400" b="1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Они </a:t>
            </a:r>
            <a:r>
              <a:rPr lang="ru-RU" sz="4000" dirty="0">
                <a:sym typeface="Helvetica"/>
              </a:rPr>
              <a:t>позволяют писать более «</a:t>
            </a:r>
            <a:r>
              <a:rPr lang="ru-RU" sz="4000" dirty="0" err="1">
                <a:sym typeface="Helvetica"/>
              </a:rPr>
              <a:t>семантичный</a:t>
            </a:r>
            <a:r>
              <a:rPr lang="ru-RU" sz="4000" dirty="0">
                <a:sym typeface="Helvetica"/>
              </a:rPr>
              <a:t> код», который проще </a:t>
            </a:r>
            <a:r>
              <a:rPr lang="ru-RU" sz="4000" dirty="0" smtClean="0">
                <a:sym typeface="Helvetica"/>
              </a:rPr>
              <a:t>читать </a:t>
            </a:r>
            <a:r>
              <a:rPr lang="ru-RU" sz="4000" dirty="0">
                <a:sym typeface="Helvetica"/>
              </a:rPr>
              <a:t>и понимать другим людям или самому разработчику через некоторое время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6646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8349" y="2121593"/>
            <a:ext cx="17282037" cy="9433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b="1" dirty="0" smtClean="0">
                <a:sym typeface="Helvetica"/>
              </a:rPr>
              <a:t>Когда </a:t>
            </a:r>
            <a:r>
              <a:rPr lang="ru-RU" sz="4400" b="1" dirty="0">
                <a:sym typeface="Helvetica"/>
              </a:rPr>
              <a:t>мне может понадобиться создавать итератор</a:t>
            </a:r>
            <a:r>
              <a:rPr lang="ru-RU" sz="4400" b="1" dirty="0" smtClean="0">
                <a:sym typeface="Helvetica"/>
              </a:rPr>
              <a:t>?</a:t>
            </a:r>
            <a:endParaRPr lang="ru-RU" sz="4400" b="1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Когда </a:t>
            </a:r>
            <a:r>
              <a:rPr lang="ru-RU" sz="4000" dirty="0">
                <a:sym typeface="Helvetica"/>
              </a:rPr>
              <a:t>создаю любой объект, по которому хочется итерироваться</a:t>
            </a:r>
            <a:r>
              <a:rPr lang="ru-RU" sz="4000" dirty="0" smtClean="0">
                <a:sym typeface="Helvetica"/>
              </a:rPr>
              <a:t>.</a:t>
            </a:r>
            <a:endParaRPr lang="ru-RU" sz="4000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lang="ru-RU" sz="4400" b="1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b="1" dirty="0" smtClean="0">
                <a:sym typeface="Helvetica"/>
              </a:rPr>
              <a:t>Чем </a:t>
            </a:r>
            <a:r>
              <a:rPr lang="ru-RU" sz="4400" b="1" dirty="0">
                <a:sym typeface="Helvetica"/>
              </a:rPr>
              <a:t>итераторы отличаются от генераторов</a:t>
            </a:r>
            <a:r>
              <a:rPr lang="ru-RU" sz="4400" b="1" dirty="0" smtClean="0">
                <a:sym typeface="Helvetica"/>
              </a:rPr>
              <a:t>?</a:t>
            </a:r>
            <a:endParaRPr lang="ru-RU" sz="4400" b="1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Генератор </a:t>
            </a:r>
            <a:r>
              <a:rPr lang="ru-RU" sz="4000" dirty="0">
                <a:sym typeface="Helvetica"/>
              </a:rPr>
              <a:t>— это подвид итератора, реализует его </a:t>
            </a:r>
            <a:r>
              <a:rPr lang="ru-RU" sz="4000" dirty="0" smtClean="0">
                <a:sym typeface="Helvetica"/>
              </a:rPr>
              <a:t>интерфейс.</a:t>
            </a:r>
            <a:endParaRPr lang="ru-RU" sz="4000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b="1" dirty="0">
                <a:sym typeface="Helvetica"/>
              </a:rPr>
              <a:t>		</a:t>
            </a: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400" b="1" dirty="0" smtClean="0">
                <a:sym typeface="Helvetica"/>
              </a:rPr>
              <a:t>Когда </a:t>
            </a:r>
            <a:r>
              <a:rPr lang="ru-RU" sz="4400" b="1" dirty="0">
                <a:sym typeface="Helvetica"/>
              </a:rPr>
              <a:t>использовать итераторы, а когда генераторы</a:t>
            </a:r>
            <a:r>
              <a:rPr lang="ru-RU" sz="4400" b="1" dirty="0" smtClean="0">
                <a:sym typeface="Helvetica"/>
              </a:rPr>
              <a:t>?</a:t>
            </a:r>
            <a:endParaRPr lang="ru-RU" sz="4400" b="1" dirty="0">
              <a:sym typeface="Helvetica"/>
            </a:endParaRPr>
          </a:p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 smtClean="0">
                <a:sym typeface="Helvetica"/>
              </a:rPr>
              <a:t>Итераторы </a:t>
            </a:r>
            <a:r>
              <a:rPr lang="ru-RU" sz="4000" dirty="0">
                <a:sym typeface="Helvetica"/>
              </a:rPr>
              <a:t>— когда необходимо итерироваться по любому объекту. Генераторы — когда нужно приостанавливать выполнение </a:t>
            </a:r>
            <a:r>
              <a:rPr lang="ru-RU" sz="4000" dirty="0" smtClean="0">
                <a:sym typeface="Helvetica"/>
              </a:rPr>
              <a:t>функции</a:t>
            </a:r>
            <a:r>
              <a:rPr lang="en-US" sz="4000" dirty="0" smtClean="0">
                <a:sym typeface="Helvetica"/>
              </a:rPr>
              <a:t/>
            </a:r>
            <a:br>
              <a:rPr lang="en-US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по </a:t>
            </a:r>
            <a:r>
              <a:rPr lang="ru-RU" sz="4000" dirty="0">
                <a:sym typeface="Helvetica"/>
              </a:rPr>
              <a:t>той или иной причине</a:t>
            </a:r>
            <a:r>
              <a:rPr lang="ru-RU" sz="4000" dirty="0" smtClean="0">
                <a:sym typeface="Helvetica"/>
              </a:rPr>
              <a:t>.</a:t>
            </a:r>
            <a:endParaRPr lang="ru-RU" sz="3600" dirty="0">
              <a:sym typeface="Helvetica"/>
            </a:endParaRP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41871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55"/>
          <p:cNvSpPr txBox="1"/>
          <p:nvPr/>
        </p:nvSpPr>
        <p:spPr>
          <a:xfrm>
            <a:off x="2357235" y="3138769"/>
            <a:ext cx="1494937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80000"/>
              </a:lnSpc>
              <a:defRPr sz="105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Спасибо за внимание!</a:t>
            </a:r>
          </a:p>
        </p:txBody>
      </p:sp>
      <p:sp>
        <p:nvSpPr>
          <p:cNvPr id="202" name="Shape 55"/>
          <p:cNvSpPr txBox="1"/>
          <p:nvPr/>
        </p:nvSpPr>
        <p:spPr>
          <a:xfrm>
            <a:off x="2365222" y="7039909"/>
            <a:ext cx="9648940" cy="8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56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ru-RU" dirty="0"/>
              <a:t>Игорь Камышев</a:t>
            </a:r>
          </a:p>
        </p:txBody>
      </p:sp>
      <p:sp>
        <p:nvSpPr>
          <p:cNvPr id="203" name="Shape 55"/>
          <p:cNvSpPr txBox="1"/>
          <p:nvPr/>
        </p:nvSpPr>
        <p:spPr>
          <a:xfrm>
            <a:off x="2365222" y="8113084"/>
            <a:ext cx="964894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90000"/>
              </a:lnSpc>
              <a:defRPr sz="2500" b="1" cap="all" spc="249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Tech Lead </a:t>
            </a:r>
            <a:r>
              <a:rPr lang="ru-RU" dirty="0"/>
              <a:t>в </a:t>
            </a:r>
            <a:r>
              <a:rPr lang="en-US" dirty="0" err="1"/>
              <a:t>Breadhead</a:t>
            </a:r>
            <a:endParaRPr lang="en-US" dirty="0"/>
          </a:p>
        </p:txBody>
      </p:sp>
      <p:pic>
        <p:nvPicPr>
          <p:cNvPr id="20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2339573" y="9007358"/>
            <a:ext cx="418704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hlinkClick r:id="rId4"/>
              </a:rPr>
              <a:t>igor@kamyshev.me</a:t>
            </a:r>
            <a:endParaRPr kumimoji="0" lang="ru-RU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573" y="9789142"/>
            <a:ext cx="54694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elegram: @</a:t>
            </a:r>
            <a:r>
              <a:rPr lang="en-US" sz="3600" dirty="0" err="1" smtClean="0"/>
              <a:t>igorkamyshev</a:t>
            </a:r>
            <a:endParaRPr kumimoji="0" lang="ru-RU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64"/>
          <p:cNvSpPr txBox="1"/>
          <p:nvPr/>
        </p:nvSpPr>
        <p:spPr>
          <a:xfrm>
            <a:off x="2036677" y="1549399"/>
            <a:ext cx="18901173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1500" dirty="0"/>
              <a:t>Символы</a:t>
            </a:r>
            <a:endParaRPr sz="11500" dirty="0"/>
          </a:p>
        </p:txBody>
      </p:sp>
      <p:sp>
        <p:nvSpPr>
          <p:cNvPr id="138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997075"/>
            <a:ext cx="1736628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b="0" dirty="0"/>
              <a:t>Новый примитивный тип данных </a:t>
            </a:r>
            <a:r>
              <a:rPr lang="ru-RU" sz="4000" b="0" dirty="0" err="1"/>
              <a:t>Symbol</a:t>
            </a:r>
            <a:r>
              <a:rPr lang="ru-RU" sz="4000" b="0" dirty="0"/>
              <a:t> служит для создания уникальных идентификаторов.</a:t>
            </a:r>
            <a:endParaRPr sz="4000" dirty="0"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7366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Когда JS был молод и незрел, многие авторы </a:t>
            </a:r>
            <a:r>
              <a:rPr lang="ru-RU" sz="4000" dirty="0" smtClean="0">
                <a:latin typeface="+mj-lt"/>
                <a:sym typeface="Helvetica"/>
              </a:rPr>
              <a:t>библиотек </a:t>
            </a:r>
            <a:r>
              <a:rPr lang="ru-RU" sz="4000" dirty="0">
                <a:latin typeface="+mj-lt"/>
                <a:sym typeface="Helvetica"/>
              </a:rPr>
              <a:t>применяли </a:t>
            </a:r>
            <a:r>
              <a:rPr lang="ru-RU" sz="4000" dirty="0" err="1">
                <a:latin typeface="+mj-lt"/>
                <a:sym typeface="Helvetica"/>
              </a:rPr>
              <a:t>monkey</a:t>
            </a:r>
            <a:r>
              <a:rPr lang="ru-RU" sz="4000" dirty="0">
                <a:latin typeface="+mj-lt"/>
                <a:sym typeface="Helvetica"/>
              </a:rPr>
              <a:t> </a:t>
            </a:r>
            <a:r>
              <a:rPr lang="ru-RU" sz="4000" dirty="0" err="1">
                <a:latin typeface="+mj-lt"/>
                <a:sym typeface="Helvetica"/>
              </a:rPr>
              <a:t>patching</a:t>
            </a:r>
            <a:r>
              <a:rPr lang="ru-RU" sz="4000" dirty="0">
                <a:latin typeface="+mj-lt"/>
                <a:sym typeface="Helvetica"/>
              </a:rPr>
              <a:t> </a:t>
            </a:r>
            <a:r>
              <a:rPr lang="ru-RU" sz="4000" dirty="0" err="1">
                <a:latin typeface="+mj-lt"/>
                <a:sym typeface="Helvetica"/>
              </a:rPr>
              <a:t>стадартных</a:t>
            </a:r>
            <a:r>
              <a:rPr lang="ru-RU" sz="4000" dirty="0">
                <a:latin typeface="+mj-lt"/>
                <a:sym typeface="Helvetica"/>
              </a:rPr>
              <a:t> вещей языка. Например, добавляли новые методы для массивов, чтобы с ними было удобнее работать.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Историческая справка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914920" y="5641723"/>
            <a:ext cx="19526345" cy="2914832"/>
            <a:chOff x="957943" y="8401051"/>
            <a:chExt cx="19526345" cy="2914832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8401051"/>
              <a:ext cx="18817721" cy="291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Array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prototype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3200" b="0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{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accent1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}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[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'ds'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].</a:t>
              </a:r>
              <a:r>
                <a:rPr lang="en-US" sz="3200" b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print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 // ["ds"]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8406432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64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7" y="1997075"/>
            <a:ext cx="1736628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latin typeface="+mj-lt"/>
                <a:sym typeface="Helvetica"/>
              </a:rPr>
              <a:t>В этом есть определенные опасности: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оугольник 1"/>
          <p:cNvSpPr txBox="1"/>
          <p:nvPr/>
        </p:nvSpPr>
        <p:spPr>
          <a:xfrm>
            <a:off x="2036677" y="3152636"/>
            <a:ext cx="17366287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685800" indent="-685800" algn="l" fontAlgn="base">
              <a:buClr>
                <a:srgbClr val="A64798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</a:rPr>
              <a:t>Если разработчик установит две библиотеки, которые по-разному определяют один и тот же метод массива, одна из них перестанет работать</a:t>
            </a:r>
            <a:r>
              <a:rPr lang="ru-RU" sz="4000" dirty="0" smtClean="0">
                <a:latin typeface="+mj-lt"/>
              </a:rPr>
              <a:t>.</a:t>
            </a:r>
          </a:p>
          <a:p>
            <a:pPr marL="685800" indent="-685800" algn="l" fontAlgn="base">
              <a:buClr>
                <a:srgbClr val="A64798"/>
              </a:buClr>
              <a:buFont typeface="Arial" panose="020B0604020202020204" pitchFamily="34" charset="0"/>
              <a:buChar char="•"/>
            </a:pPr>
            <a:endParaRPr lang="ru-RU" sz="4000" dirty="0">
              <a:latin typeface="+mj-lt"/>
            </a:endParaRPr>
          </a:p>
          <a:p>
            <a:pPr marL="685800" indent="-685800" algn="l" fontAlgn="base">
              <a:buClr>
                <a:srgbClr val="A64798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</a:rPr>
              <a:t>Если в стандарт языка добавят аналогичную </a:t>
            </a:r>
            <a:r>
              <a:rPr lang="ru-RU" sz="4000" dirty="0" smtClean="0">
                <a:latin typeface="+mj-lt"/>
              </a:rPr>
              <a:t>функцию</a:t>
            </a:r>
            <a:r>
              <a:rPr lang="ru-RU" sz="4000" dirty="0">
                <a:latin typeface="+mj-lt"/>
              </a:rPr>
              <a:t>, которая работает иначе, </a:t>
            </a:r>
            <a:r>
              <a:rPr lang="ru-RU" sz="4000" dirty="0" smtClean="0">
                <a:latin typeface="+mj-lt"/>
              </a:rPr>
              <a:t>библиотека </a:t>
            </a:r>
            <a:r>
              <a:rPr lang="ru-RU" sz="4000" dirty="0">
                <a:latin typeface="+mj-lt"/>
              </a:rPr>
              <a:t>тоже сломается</a:t>
            </a:r>
            <a:r>
              <a:rPr lang="ru-RU" sz="4000" dirty="0" smtClean="0">
                <a:latin typeface="+mj-lt"/>
              </a:rPr>
              <a:t>.</a:t>
            </a:r>
          </a:p>
          <a:p>
            <a:pPr marL="685800" indent="-685800" algn="l" fontAlgn="base">
              <a:buClr>
                <a:srgbClr val="A64798"/>
              </a:buClr>
              <a:buFont typeface="Arial" panose="020B0604020202020204" pitchFamily="34" charset="0"/>
              <a:buChar char="•"/>
            </a:pPr>
            <a:endParaRPr lang="ru-RU" sz="4000" dirty="0">
              <a:latin typeface="+mj-lt"/>
            </a:endParaRPr>
          </a:p>
          <a:p>
            <a:pPr algn="l" fontAlgn="base">
              <a:buClr>
                <a:srgbClr val="A64798"/>
              </a:buClr>
            </a:pPr>
            <a:r>
              <a:rPr lang="ru-RU" sz="4000" dirty="0">
                <a:latin typeface="+mj-lt"/>
              </a:rPr>
              <a:t>Потому такой путь считается плохим. С этим нужно было как-то бороться, и решение нашлось.</a:t>
            </a:r>
          </a:p>
        </p:txBody>
      </p:sp>
    </p:spTree>
    <p:extLst>
      <p:ext uri="{BB962C8B-B14F-4D97-AF65-F5344CB8AC3E}">
        <p14:creationId xmlns:p14="http://schemas.microsoft.com/office/powerpoint/2010/main" val="3555329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6" y="3378224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Это примитивный тип данных. Любые два символа отличны друг от друга.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hape 164"/>
          <p:cNvSpPr txBox="1"/>
          <p:nvPr/>
        </p:nvSpPr>
        <p:spPr>
          <a:xfrm>
            <a:off x="2036677" y="1873907"/>
            <a:ext cx="17366287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lnSpc>
                <a:spcPct val="70000"/>
              </a:lnSpc>
              <a:defRPr sz="7000" b="1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ru-RU" dirty="0"/>
              <a:t>Что такое «символ»</a:t>
            </a:r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914920" y="4410617"/>
            <a:ext cx="19526345" cy="2348079"/>
            <a:chOff x="957943" y="8401051"/>
            <a:chExt cx="19526345" cy="2348079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8401051"/>
              <a:ext cx="18817721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sym1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sym2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sym1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===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sym2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 // false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8401051"/>
              <a:ext cx="708624" cy="2348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</a:p>
          </p:txBody>
        </p:sp>
      </p:grpSp>
      <p:sp>
        <p:nvSpPr>
          <p:cNvPr id="11" name="Прямоугольник 1"/>
          <p:cNvSpPr txBox="1"/>
          <p:nvPr/>
        </p:nvSpPr>
        <p:spPr>
          <a:xfrm>
            <a:off x="2036676" y="8080843"/>
            <a:ext cx="1890603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Это свойство символов дает большой простор для написания хорошего кода.</a:t>
            </a:r>
          </a:p>
        </p:txBody>
      </p:sp>
      <p:sp>
        <p:nvSpPr>
          <p:cNvPr id="12" name="Прямоугольник 1"/>
          <p:cNvSpPr txBox="1"/>
          <p:nvPr/>
        </p:nvSpPr>
        <p:spPr>
          <a:xfrm>
            <a:off x="2036676" y="9437743"/>
            <a:ext cx="1840458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Мы рассмотрели создание «локальных» символов.</a:t>
            </a:r>
          </a:p>
        </p:txBody>
      </p:sp>
      <p:sp>
        <p:nvSpPr>
          <p:cNvPr id="13" name="Прямоугольник 1"/>
          <p:cNvSpPr txBox="1"/>
          <p:nvPr/>
        </p:nvSpPr>
        <p:spPr>
          <a:xfrm>
            <a:off x="2036676" y="10794643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b="1" dirty="0">
                <a:sym typeface="Helvetica"/>
              </a:rPr>
              <a:t>Локальный </a:t>
            </a:r>
            <a:r>
              <a:rPr lang="ru-RU" sz="4000" b="1" dirty="0" smtClean="0">
                <a:sym typeface="Helvetica"/>
              </a:rPr>
              <a:t>символ </a:t>
            </a:r>
            <a:r>
              <a:rPr lang="ru-RU" sz="4000" dirty="0">
                <a:sym typeface="Helvetica"/>
              </a:rPr>
              <a:t>— </a:t>
            </a:r>
            <a:r>
              <a:rPr lang="ru-RU" sz="4000" dirty="0" smtClean="0">
                <a:sym typeface="Helvetica"/>
              </a:rPr>
              <a:t>символ, </a:t>
            </a:r>
            <a:r>
              <a:rPr lang="ru-RU" sz="4000" dirty="0">
                <a:sym typeface="Helvetica"/>
              </a:rPr>
              <a:t>сохраненный в переменную и недоступный никак иначе.</a:t>
            </a:r>
          </a:p>
        </p:txBody>
      </p:sp>
    </p:spTree>
    <p:extLst>
      <p:ext uri="{BB962C8B-B14F-4D97-AF65-F5344CB8AC3E}">
        <p14:creationId xmlns:p14="http://schemas.microsoft.com/office/powerpoint/2010/main" val="2540469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Прямоугольник 1"/>
          <p:cNvSpPr txBox="1"/>
          <p:nvPr/>
        </p:nvSpPr>
        <p:spPr>
          <a:xfrm>
            <a:off x="2036675" y="2050760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dirty="0">
                <a:sym typeface="Helvetica"/>
              </a:rPr>
              <a:t>Бывают еще «глобальные» символы. Они </a:t>
            </a:r>
            <a:r>
              <a:rPr lang="ru-RU" sz="4000" dirty="0" smtClean="0">
                <a:sym typeface="Helvetica"/>
              </a:rPr>
              <a:t>хранятся </a:t>
            </a:r>
            <a:r>
              <a:rPr lang="ru-RU" sz="4000" dirty="0">
                <a:sym typeface="Helvetica"/>
              </a:rPr>
              <a:t>в «специальном» реестре и могут быть получены (или созданы) по имени.</a:t>
            </a:r>
          </a:p>
        </p:txBody>
      </p:sp>
      <p:sp>
        <p:nvSpPr>
          <p:cNvPr id="142" name="Shape 635"/>
          <p:cNvSpPr/>
          <p:nvPr/>
        </p:nvSpPr>
        <p:spPr>
          <a:xfrm>
            <a:off x="2036677" y="1549399"/>
            <a:ext cx="1253069" cy="1"/>
          </a:xfrm>
          <a:prstGeom prst="line">
            <a:avLst/>
          </a:prstGeom>
          <a:ln w="127000">
            <a:solidFill>
              <a:srgbClr val="A64798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7807" y="977207"/>
            <a:ext cx="1144386" cy="114438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Группа 7"/>
          <p:cNvGrpSpPr/>
          <p:nvPr/>
        </p:nvGrpSpPr>
        <p:grpSpPr>
          <a:xfrm>
            <a:off x="914919" y="3875559"/>
            <a:ext cx="19526345" cy="2944204"/>
            <a:chOff x="957943" y="8366298"/>
            <a:chExt cx="19526345" cy="2944204"/>
          </a:xfrm>
        </p:grpSpPr>
        <p:sp>
          <p:nvSpPr>
            <p:cNvPr id="9" name="Shape 164"/>
            <p:cNvSpPr txBox="1"/>
            <p:nvPr/>
          </p:nvSpPr>
          <p:spPr>
            <a:xfrm>
              <a:off x="1666567" y="8401051"/>
              <a:ext cx="18817721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>
                <a:lnSpc>
                  <a:spcPct val="70000"/>
                </a:lnSpc>
                <a:defRPr sz="7000" b="1">
                  <a:solidFill>
                    <a:srgbClr val="3F3F3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fontAlgn="base">
                <a:lnSpc>
                  <a:spcPct val="114000"/>
                </a:lnSpc>
              </a:pP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создание символа в реестре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 err="1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"name"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);</a:t>
              </a:r>
            </a:p>
            <a:p>
              <a:pPr fontAlgn="base">
                <a:lnSpc>
                  <a:spcPct val="114000"/>
                </a:lnSpc>
              </a:pPr>
              <a:endParaRPr lang="en-US" sz="32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</a:t>
              </a:r>
              <a:r>
                <a:rPr lang="ru-RU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символ уже есть, чтение из реестра</a:t>
              </a:r>
            </a:p>
            <a:p>
              <a:pPr fontAlgn="base">
                <a:lnSpc>
                  <a:spcPct val="114000"/>
                </a:lnSpc>
              </a:pPr>
              <a:r>
                <a:rPr lang="ru-RU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sz="3200" b="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log</a:t>
              </a:r>
              <a:r>
                <a:rPr lang="en-US" sz="3200" b="0" dirty="0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Symbol</a:t>
              </a:r>
              <a:r>
                <a:rPr lang="en-US" sz="3200" b="0" dirty="0" err="1" smtClean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.</a:t>
              </a:r>
              <a:r>
                <a:rPr lang="en-US" sz="3200" b="0" dirty="0" err="1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en-US" sz="3200" b="0" dirty="0">
                  <a:solidFill>
                    <a:srgbClr val="92D050"/>
                  </a:solidFill>
                  <a:latin typeface="Consolas" panose="020B0609020204030204" pitchFamily="49" charset="0"/>
                </a:rPr>
                <a:t>"name"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 </a:t>
              </a:r>
              <a:r>
                <a:rPr lang="en-US" sz="3200" b="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==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3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  <a:r>
                <a:rPr lang="en-US" sz="3200" b="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 ); // true</a:t>
              </a:r>
              <a:endParaRPr lang="es-ES" sz="1100" b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7943" y="8366298"/>
              <a:ext cx="708624" cy="2909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1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2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3</a:t>
              </a:r>
              <a:b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</a:br>
              <a:r>
                <a:rPr kumimoji="0" lang="en-US" sz="3200" b="0" i="0" u="none" strike="noStrike" cap="none" spc="0" normalizeH="0" baseline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Consolas" panose="020B0609020204030204" pitchFamily="49" charset="0"/>
                  <a:sym typeface="Helvetica Light"/>
                </a:rPr>
                <a:t>4</a:t>
              </a:r>
              <a:endParaRPr kumimoji="0" lang="ru-RU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  <a:p>
              <a:pPr marL="0" marR="0" indent="0" algn="ctr" defTabSz="825500" rtl="0" fontAlgn="auto" latinLnBrk="0" hangingPunct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32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5</a:t>
              </a:r>
              <a:endParaRPr kumimoji="0" lang="en-US" sz="32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Light"/>
              </a:endParaRPr>
            </a:p>
          </p:txBody>
        </p:sp>
      </p:grpSp>
      <p:sp>
        <p:nvSpPr>
          <p:cNvPr id="13" name="Прямоугольник 1"/>
          <p:cNvSpPr txBox="1"/>
          <p:nvPr/>
        </p:nvSpPr>
        <p:spPr>
          <a:xfrm>
            <a:off x="2036674" y="7321123"/>
            <a:ext cx="18404589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3000"/>
              </a:spcBef>
              <a:buClr>
                <a:srgbClr val="A64798"/>
              </a:buClr>
              <a:buSzPct val="100000"/>
              <a:defRPr sz="4000">
                <a:solidFill>
                  <a:srgbClr val="3F3F3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ru-RU" sz="4000" b="1" dirty="0">
                <a:sym typeface="Helvetica"/>
              </a:rPr>
              <a:t>Глобальный </a:t>
            </a:r>
            <a:r>
              <a:rPr lang="ru-RU" sz="4000" b="1" dirty="0" smtClean="0">
                <a:sym typeface="Helvetica"/>
              </a:rPr>
              <a:t>символ </a:t>
            </a:r>
            <a:r>
              <a:rPr lang="ru-RU" sz="4000" dirty="0">
                <a:sym typeface="Helvetica"/>
              </a:rPr>
              <a:t>— </a:t>
            </a:r>
            <a:r>
              <a:rPr lang="ru-RU" sz="4000" dirty="0" smtClean="0">
                <a:sym typeface="Helvetica"/>
              </a:rPr>
              <a:t>символ, </a:t>
            </a:r>
            <a:r>
              <a:rPr lang="ru-RU" sz="4000" dirty="0">
                <a:sym typeface="Helvetica"/>
              </a:rPr>
              <a:t>сохраненный в глобальном реестре </a:t>
            </a:r>
            <a:r>
              <a:rPr lang="ru-RU" sz="4000" dirty="0" smtClean="0">
                <a:sym typeface="Helvetica"/>
              </a:rPr>
              <a:t/>
            </a:r>
            <a:br>
              <a:rPr lang="ru-RU" sz="4000" dirty="0" smtClean="0">
                <a:sym typeface="Helvetica"/>
              </a:rPr>
            </a:br>
            <a:r>
              <a:rPr lang="ru-RU" sz="4000" dirty="0" smtClean="0">
                <a:sym typeface="Helvetica"/>
              </a:rPr>
              <a:t>и </a:t>
            </a:r>
            <a:r>
              <a:rPr lang="ru-RU" sz="4000" dirty="0">
                <a:sym typeface="Helvetica"/>
              </a:rPr>
              <a:t>доступный через него.</a:t>
            </a:r>
          </a:p>
        </p:txBody>
      </p:sp>
    </p:spTree>
    <p:extLst>
      <p:ext uri="{BB962C8B-B14F-4D97-AF65-F5344CB8AC3E}">
        <p14:creationId xmlns:p14="http://schemas.microsoft.com/office/powerpoint/2010/main" val="1603819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1819</Words>
  <Application>Microsoft Office PowerPoint</Application>
  <PresentationFormat>Произвольный</PresentationFormat>
  <Paragraphs>443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Helvetica</vt:lpstr>
      <vt:lpstr>Helvetica Light</vt:lpstr>
      <vt:lpstr>Helvetica Neue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Gerasimov</dc:creator>
  <cp:lastModifiedBy>Roman Gerasimov</cp:lastModifiedBy>
  <cp:revision>92</cp:revision>
  <dcterms:modified xsi:type="dcterms:W3CDTF">2019-01-08T19:47:07Z</dcterms:modified>
</cp:coreProperties>
</file>