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9" r:id="rId4"/>
    <p:sldId id="261" r:id="rId5"/>
    <p:sldId id="278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269" r:id="rId5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258" userDrawn="1">
          <p15:clr>
            <a:srgbClr val="A4A3A4"/>
          </p15:clr>
        </p15:guide>
        <p15:guide id="2" pos="12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0A8"/>
    <a:srgbClr val="7AB1B8"/>
    <a:srgbClr val="D9EDF7"/>
    <a:srgbClr val="F2DEDE"/>
    <a:srgbClr val="C16542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0116" autoAdjust="0"/>
  </p:normalViewPr>
  <p:slideViewPr>
    <p:cSldViewPr snapToGrid="0">
      <p:cViewPr>
        <p:scale>
          <a:sx n="33" d="100"/>
          <a:sy n="33" d="100"/>
        </p:scale>
        <p:origin x="-48" y="882"/>
      </p:cViewPr>
      <p:guideLst>
        <p:guide orient="horz" pos="1258"/>
        <p:guide pos="12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j-lt"/>
                <a:ea typeface="+mj-ea"/>
                <a:cs typeface="+mj-cs"/>
                <a:sym typeface="Helvetica"/>
              </a:defRPr>
            </a:lvl1pPr>
            <a:lvl2pPr marL="1099038" indent="-464038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2pPr>
            <a:lvl3pPr marL="1734038" indent="-464038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3pPr>
            <a:lvl4pPr marL="2369038" indent="-464038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4pPr>
            <a:lvl5pPr marL="3004038" indent="-464038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  <a:endParaRPr/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047999" y="2244726"/>
            <a:ext cx="18288001" cy="4775201"/>
          </a:xfrm>
          <a:prstGeom prst="rect">
            <a:avLst/>
          </a:prstGeom>
        </p:spPr>
        <p:txBody>
          <a:bodyPr lIns="60959" tIns="60959" rIns="60959" bIns="60959" anchor="b"/>
          <a:lstStyle>
            <a:lvl1pPr defTabSz="1828800">
              <a:lnSpc>
                <a:spcPct val="90000"/>
              </a:lnSpc>
              <a:defRPr sz="12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0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047999" y="7204075"/>
            <a:ext cx="18288001" cy="3311525"/>
          </a:xfrm>
          <a:prstGeom prst="rect">
            <a:avLst/>
          </a:prstGeom>
        </p:spPr>
        <p:txBody>
          <a:bodyPr lIns="60959" tIns="60959" rIns="60959" bIns="60959" anchor="t"/>
          <a:lstStyle>
            <a:lvl1pPr marL="0" indent="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marL="0" indent="6858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2pPr>
            <a:lvl3pPr marL="0" indent="13716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3pPr>
            <a:lvl4pPr marL="0" indent="20574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4pPr>
            <a:lvl5pPr marL="0" indent="27432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253297" y="12839066"/>
            <a:ext cx="454304" cy="477521"/>
          </a:xfrm>
          <a:prstGeom prst="rect">
            <a:avLst/>
          </a:prstGeom>
        </p:spPr>
        <p:txBody>
          <a:bodyPr lIns="60959" tIns="60959" rIns="60959" bIns="60959" anchor="ctr"/>
          <a:lstStyle>
            <a:lvl1pPr algn="r" defTabSz="6096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Reference/Global_Objects/Object#Object_instanc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Reference/Global_Objects/Objec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6.xml"/><Relationship Id="rId7" Type="http://schemas.openxmlformats.org/officeDocument/2006/relationships/slide" Target="slide4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9.xml"/><Relationship Id="rId5" Type="http://schemas.openxmlformats.org/officeDocument/2006/relationships/slide" Target="slide25.xml"/><Relationship Id="rId4" Type="http://schemas.openxmlformats.org/officeDocument/2006/relationships/slide" Target="slide20.xml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Reference/Global_Objects/Object/definePropert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Reference/Global_Objects/Str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Фон с иконками сиреневый.png" descr="Фон с иконками сиреневый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55"/>
          <p:cNvSpPr txBox="1"/>
          <p:nvPr/>
        </p:nvSpPr>
        <p:spPr>
          <a:xfrm>
            <a:off x="2371554" y="3991085"/>
            <a:ext cx="18662310" cy="2392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80000"/>
              </a:lnSpc>
              <a:defRPr sz="93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/>
              <a:t>AJS. Свойства </a:t>
            </a:r>
            <a:r>
              <a:rPr lang="ru-RU" dirty="0" smtClean="0"/>
              <a:t>объекта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и </a:t>
            </a:r>
            <a:r>
              <a:rPr lang="ru-RU" dirty="0"/>
              <a:t>обёртки</a:t>
            </a:r>
            <a:endParaRPr dirty="0"/>
          </a:p>
        </p:txBody>
      </p:sp>
      <p:sp>
        <p:nvSpPr>
          <p:cNvPr id="113" name="Shape 55"/>
          <p:cNvSpPr txBox="1"/>
          <p:nvPr/>
        </p:nvSpPr>
        <p:spPr>
          <a:xfrm>
            <a:off x="2432350" y="10579293"/>
            <a:ext cx="9648940" cy="878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90000"/>
              </a:lnSpc>
              <a:defRPr sz="56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 smtClean="0"/>
              <a:t>Лектор</a:t>
            </a:r>
            <a:endParaRPr dirty="0"/>
          </a:p>
        </p:txBody>
      </p:sp>
      <p:sp>
        <p:nvSpPr>
          <p:cNvPr id="114" name="Shape 55"/>
          <p:cNvSpPr txBox="1"/>
          <p:nvPr/>
        </p:nvSpPr>
        <p:spPr>
          <a:xfrm>
            <a:off x="2432350" y="11652467"/>
            <a:ext cx="9648940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90000"/>
              </a:lnSpc>
              <a:defRPr sz="2500" b="1" cap="all" spc="249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 smtClean="0"/>
              <a:t>Должность</a:t>
            </a:r>
            <a:endParaRPr dirty="0"/>
          </a:p>
        </p:txBody>
      </p:sp>
      <p:pic>
        <p:nvPicPr>
          <p:cNvPr id="11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2003425" y="4584700"/>
            <a:ext cx="2357121" cy="7125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36676" y="3301392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Если мы удалили свойство у объекта (или его просто никогда в объекте не было), то попытка доступа закончится тем, что мы </a:t>
            </a:r>
            <a:r>
              <a:rPr lang="ru-RU" sz="4000" dirty="0" smtClean="0">
                <a:sym typeface="Helvetica"/>
              </a:rPr>
              <a:t>получим </a:t>
            </a:r>
            <a:r>
              <a:rPr lang="en-US" sz="4000" dirty="0">
                <a:sym typeface="Helvetica"/>
              </a:rPr>
              <a:t>undefined: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Доступ к несуществующим свойствам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64"/>
          <p:cNvSpPr txBox="1"/>
          <p:nvPr/>
        </p:nvSpPr>
        <p:spPr>
          <a:xfrm>
            <a:off x="1563138" y="5641723"/>
            <a:ext cx="17839825" cy="12253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console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sz="3200" b="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address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fontAlgn="base">
              <a:lnSpc>
                <a:spcPct val="114000"/>
              </a:lnSpc>
            </a:pPr>
            <a:r>
              <a:rPr lang="ru-RU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undefined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877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7794994" y="1847850"/>
            <a:ext cx="4435106" cy="9912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36676" y="3301392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Вопрос к аудитории: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Проверка на </a:t>
            </a:r>
            <a:r>
              <a:rPr lang="en-US" dirty="0"/>
              <a:t>undefined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1"/>
          <p:cNvSpPr txBox="1"/>
          <p:nvPr/>
        </p:nvSpPr>
        <p:spPr>
          <a:xfrm>
            <a:off x="2168525" y="4471557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sym typeface="Helvetica"/>
              </a:rPr>
              <a:t>Чем плох следующий код?</a:t>
            </a:r>
            <a:endParaRPr lang="ru-RU" sz="4000" dirty="0">
              <a:solidFill>
                <a:schemeClr val="bg1">
                  <a:lumMod val="65000"/>
                </a:schemeClr>
              </a:solidFill>
              <a:latin typeface="+mj-lt"/>
              <a:sym typeface="Helvetica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854513" y="5580782"/>
            <a:ext cx="18548449" cy="1792996"/>
            <a:chOff x="957943" y="6666846"/>
            <a:chExt cx="18548449" cy="1792996"/>
          </a:xfrm>
        </p:grpSpPr>
        <p:sp>
          <p:nvSpPr>
            <p:cNvPr id="10" name="Shape 164"/>
            <p:cNvSpPr txBox="1"/>
            <p:nvPr/>
          </p:nvSpPr>
          <p:spPr>
            <a:xfrm>
              <a:off x="1666567" y="6666846"/>
              <a:ext cx="17839825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(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address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===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undefined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//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No such property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7943" y="6673134"/>
              <a:ext cx="708624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2003425" y="4471557"/>
            <a:ext cx="1651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643361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5326114" y="3958137"/>
            <a:ext cx="2263406" cy="6291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794994" y="1847850"/>
            <a:ext cx="4435106" cy="9912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36676" y="3301392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На самом деле, свойство в объекте может и быть, а его значение может быть равным </a:t>
            </a:r>
            <a:r>
              <a:rPr lang="ru-RU" sz="4000" dirty="0" err="1">
                <a:sym typeface="Helvetica"/>
              </a:rPr>
              <a:t>undefined</a:t>
            </a:r>
            <a:r>
              <a:rPr lang="ru-RU" sz="4000" dirty="0">
                <a:sym typeface="Helvetica"/>
              </a:rPr>
              <a:t>. Тогда проверка и последующая логика будут некорректной.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Проверка на </a:t>
            </a:r>
            <a:r>
              <a:rPr lang="en-US" dirty="0"/>
              <a:t>undefined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64095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6" y="3301392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При </a:t>
            </a:r>
            <a:r>
              <a:rPr lang="ru-RU" sz="4000" b="1" dirty="0" err="1">
                <a:sym typeface="Helvetica"/>
              </a:rPr>
              <a:t>Object</a:t>
            </a:r>
            <a:r>
              <a:rPr lang="ru-RU" sz="4000" b="1" dirty="0">
                <a:sym typeface="Helvetica"/>
              </a:rPr>
              <a:t> </a:t>
            </a:r>
            <a:r>
              <a:rPr lang="ru-RU" sz="4000" b="1" dirty="0" err="1">
                <a:sym typeface="Helvetica"/>
              </a:rPr>
              <a:t>Destructing</a:t>
            </a:r>
            <a:r>
              <a:rPr lang="ru-RU" sz="4000" dirty="0">
                <a:sym typeface="Helvetica"/>
              </a:rPr>
              <a:t> мы можем назначать переменным </a:t>
            </a:r>
            <a:r>
              <a:rPr lang="ru-RU" sz="4000" dirty="0" err="1">
                <a:sym typeface="Helvetica"/>
              </a:rPr>
              <a:t>default</a:t>
            </a:r>
            <a:r>
              <a:rPr lang="ru-RU" sz="4000" dirty="0">
                <a:sym typeface="Helvetica"/>
              </a:rPr>
              <a:t>-значения, если таких полей в объекте нет: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Object Destructing: Default Values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164"/>
          <p:cNvSpPr txBox="1"/>
          <p:nvPr/>
        </p:nvSpPr>
        <p:spPr>
          <a:xfrm>
            <a:off x="1563138" y="5026170"/>
            <a:ext cx="17839825" cy="66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{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name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balance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address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lang="en-US" sz="3200" b="0" dirty="0" err="1">
                <a:solidFill>
                  <a:srgbClr val="92D050"/>
                </a:solidFill>
                <a:latin typeface="Consolas" panose="020B0609020204030204" pitchFamily="49" charset="0"/>
              </a:rPr>
              <a:t>Не</a:t>
            </a:r>
            <a:r>
              <a:rPr lang="en-US" sz="3200" b="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92D050"/>
                </a:solidFill>
                <a:latin typeface="Consolas" panose="020B0609020204030204" pitchFamily="49" charset="0"/>
              </a:rPr>
              <a:t>указан</a:t>
            </a:r>
            <a:r>
              <a:rPr lang="en-US" sz="3200" b="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 </a:t>
            </a:r>
            <a:r>
              <a:rPr lang="en-US" sz="32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6968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15397879" y="9729788"/>
            <a:ext cx="1385171" cy="5191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36676" y="3301392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А что если объект включает в себя свойство, представляющее из себя объект. И нам нужно извлечь свойства из этого объекта? Поможет ли </a:t>
            </a:r>
            <a:r>
              <a:rPr lang="ru-RU" sz="4000" b="1" dirty="0" err="1">
                <a:sym typeface="Helvetica"/>
              </a:rPr>
              <a:t>Object</a:t>
            </a:r>
            <a:r>
              <a:rPr lang="ru-RU" sz="4000" b="1" dirty="0">
                <a:sym typeface="Helvetica"/>
              </a:rPr>
              <a:t> </a:t>
            </a:r>
            <a:r>
              <a:rPr lang="ru-RU" sz="4000" b="1" dirty="0" err="1">
                <a:sym typeface="Helvetica"/>
              </a:rPr>
              <a:t>Destructing</a:t>
            </a:r>
            <a:r>
              <a:rPr lang="ru-RU" sz="4000" dirty="0">
                <a:sym typeface="Helvetica"/>
              </a:rPr>
              <a:t>?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Nested Object Destructing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854514" y="5641723"/>
            <a:ext cx="18548449" cy="3470822"/>
            <a:chOff x="957943" y="6666846"/>
            <a:chExt cx="18548449" cy="3470822"/>
          </a:xfrm>
        </p:grpSpPr>
        <p:sp>
          <p:nvSpPr>
            <p:cNvPr id="9" name="Shape 164"/>
            <p:cNvSpPr txBox="1"/>
            <p:nvPr/>
          </p:nvSpPr>
          <p:spPr>
            <a:xfrm>
              <a:off x="1666567" y="6666846"/>
              <a:ext cx="17839825" cy="3470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manager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ru-RU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Светлана'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...</a:t>
              </a:r>
              <a:endParaRPr lang="ru-RU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};</a:t>
              </a:r>
              <a:endParaRPr lang="ru-RU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ru-RU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{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manager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{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}}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7943" y="6666846"/>
              <a:ext cx="708624" cy="3470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6</a:t>
              </a:r>
            </a:p>
          </p:txBody>
        </p:sp>
      </p:grpSp>
      <p:sp>
        <p:nvSpPr>
          <p:cNvPr id="11" name="Прямоугольник 1"/>
          <p:cNvSpPr txBox="1"/>
          <p:nvPr/>
        </p:nvSpPr>
        <p:spPr>
          <a:xfrm>
            <a:off x="2036675" y="9590493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smtClean="0">
                <a:sym typeface="Helvetica"/>
              </a:rPr>
              <a:t>Но </a:t>
            </a:r>
            <a:r>
              <a:rPr lang="ru-RU" sz="4000" dirty="0">
                <a:sym typeface="Helvetica"/>
              </a:rPr>
              <a:t>при этом, имя менеджера сохранится в переменную </a:t>
            </a:r>
            <a:r>
              <a:rPr lang="ru-RU" sz="4000" dirty="0" err="1">
                <a:sym typeface="Helvetica"/>
              </a:rPr>
              <a:t>name</a:t>
            </a:r>
            <a:r>
              <a:rPr lang="ru-RU" sz="4000" dirty="0">
                <a:sym typeface="Helvetica"/>
              </a:rPr>
              <a:t> (а </a:t>
            </a:r>
            <a:r>
              <a:rPr lang="ru-RU" sz="4000" dirty="0" smtClean="0">
                <a:sym typeface="Helvetica"/>
              </a:rPr>
              <a:t>такая </a:t>
            </a:r>
            <a:r>
              <a:rPr lang="ru-RU" sz="4000" dirty="0">
                <a:sym typeface="Helvetica"/>
              </a:rPr>
              <a:t>уже создана).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821603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14012914" y="5549066"/>
            <a:ext cx="3500386" cy="7078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267450" y="6667500"/>
            <a:ext cx="2095500" cy="6525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dirty="0"/>
              <a:t>Переименование при </a:t>
            </a:r>
            <a:r>
              <a:rPr lang="en-US" dirty="0"/>
              <a:t>Object Destructing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64"/>
          <p:cNvSpPr txBox="1"/>
          <p:nvPr/>
        </p:nvSpPr>
        <p:spPr>
          <a:xfrm>
            <a:off x="1563137" y="4584850"/>
            <a:ext cx="17839825" cy="66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{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manager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: {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name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managerName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}} </a:t>
            </a:r>
            <a:r>
              <a:rPr lang="en-US" sz="32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Прямоугольник 1"/>
          <p:cNvSpPr txBox="1"/>
          <p:nvPr/>
        </p:nvSpPr>
        <p:spPr>
          <a:xfrm>
            <a:off x="2038350" y="5549066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Теперь имя менеджера сохранится в переменную </a:t>
            </a:r>
            <a:r>
              <a:rPr lang="ru-RU" sz="4000" dirty="0" err="1">
                <a:sym typeface="Helvetica"/>
              </a:rPr>
              <a:t>managerName</a:t>
            </a:r>
            <a:r>
              <a:rPr lang="ru-RU" sz="4000" dirty="0">
                <a:sym typeface="Helvetica"/>
              </a:rPr>
              <a:t>;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5" name="Прямоугольник 1"/>
          <p:cNvSpPr txBox="1"/>
          <p:nvPr/>
        </p:nvSpPr>
        <p:spPr>
          <a:xfrm>
            <a:off x="2038350" y="6557204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Удалим свойство </a:t>
            </a:r>
            <a:r>
              <a:rPr lang="ru-RU" sz="4000" dirty="0" err="1">
                <a:sym typeface="Helvetica"/>
              </a:rPr>
              <a:t>manager</a:t>
            </a:r>
            <a:r>
              <a:rPr lang="ru-RU" sz="4000" dirty="0">
                <a:sym typeface="Helvetica"/>
              </a:rPr>
              <a:t>, чтобы оно нам в дальнейшем не мешало: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6" name="Shape 164"/>
          <p:cNvSpPr txBox="1"/>
          <p:nvPr/>
        </p:nvSpPr>
        <p:spPr>
          <a:xfrm>
            <a:off x="1563137" y="7565342"/>
            <a:ext cx="17839825" cy="66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sz="3200" b="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manager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472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7"/>
          <p:cNvSpPr/>
          <p:nvPr/>
        </p:nvSpPr>
        <p:spPr>
          <a:xfrm>
            <a:off x="2449651" y="6410324"/>
            <a:ext cx="1045189" cy="5964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6753656" y="3467101"/>
            <a:ext cx="1496244" cy="5983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972246" y="4065413"/>
            <a:ext cx="4215954" cy="6465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dirty="0"/>
              <a:t>Rest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64"/>
          <p:cNvSpPr txBox="1"/>
          <p:nvPr/>
        </p:nvSpPr>
        <p:spPr>
          <a:xfrm>
            <a:off x="1563137" y="5200402"/>
            <a:ext cx="17839825" cy="66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{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name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ru-RU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rest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 </a:t>
            </a:r>
            <a:r>
              <a:rPr lang="en-US" sz="32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Прямоугольник 1"/>
          <p:cNvSpPr txBox="1"/>
          <p:nvPr/>
        </p:nvSpPr>
        <p:spPr>
          <a:xfrm>
            <a:off x="2038350" y="6352821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 </a:t>
            </a:r>
            <a:r>
              <a:rPr lang="en-US" sz="4000" dirty="0">
                <a:sym typeface="Helvetica"/>
              </a:rPr>
              <a:t>rest </a:t>
            </a:r>
            <a:r>
              <a:rPr lang="ru-RU" sz="4000" dirty="0">
                <a:sym typeface="Helvetica"/>
              </a:rPr>
              <a:t>будет: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0" name="Прямоугольник 1"/>
          <p:cNvSpPr txBox="1"/>
          <p:nvPr/>
        </p:nvSpPr>
        <p:spPr>
          <a:xfrm>
            <a:off x="2036675" y="3388508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 ES2018 появилась возможность использовать конструкцию ...</a:t>
            </a:r>
            <a:r>
              <a:rPr lang="ru-RU" sz="4000" dirty="0" err="1">
                <a:sym typeface="Helvetica"/>
              </a:rPr>
              <a:t>rest</a:t>
            </a:r>
            <a:r>
              <a:rPr lang="ru-RU" sz="4000" dirty="0">
                <a:sym typeface="Helvetica"/>
              </a:rPr>
              <a:t/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при </a:t>
            </a:r>
            <a:r>
              <a:rPr lang="ru-RU" sz="4000" dirty="0" err="1" smtClean="0">
                <a:sym typeface="Helvetica"/>
              </a:rPr>
              <a:t>Ob</a:t>
            </a:r>
            <a:r>
              <a:rPr lang="en-US" sz="4000" dirty="0" smtClean="0">
                <a:sym typeface="Helvetica"/>
              </a:rPr>
              <a:t>j</a:t>
            </a:r>
            <a:r>
              <a:rPr lang="ru-RU" sz="4000" dirty="0" err="1" smtClean="0">
                <a:sym typeface="Helvetica"/>
              </a:rPr>
              <a:t>ect</a:t>
            </a:r>
            <a:r>
              <a:rPr lang="ru-RU" sz="4000" dirty="0" smtClean="0">
                <a:sym typeface="Helvetica"/>
              </a:rPr>
              <a:t> </a:t>
            </a:r>
            <a:r>
              <a:rPr lang="ru-RU" sz="4000" dirty="0" err="1">
                <a:sym typeface="Helvetica"/>
              </a:rPr>
              <a:t>destruction</a:t>
            </a:r>
            <a:r>
              <a:rPr lang="ru-RU" sz="4000" dirty="0">
                <a:sym typeface="Helvetica"/>
              </a:rPr>
              <a:t>:</a:t>
            </a:r>
            <a:endParaRPr lang="ru-RU" sz="4000" dirty="0">
              <a:latin typeface="+mj-lt"/>
              <a:sym typeface="Helvetica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854513" y="7549162"/>
            <a:ext cx="18548449" cy="1786708"/>
            <a:chOff x="957943" y="6666846"/>
            <a:chExt cx="18548449" cy="1786708"/>
          </a:xfrm>
        </p:grpSpPr>
        <p:sp>
          <p:nvSpPr>
            <p:cNvPr id="13" name="Shape 164"/>
            <p:cNvSpPr txBox="1"/>
            <p:nvPr/>
          </p:nvSpPr>
          <p:spPr>
            <a:xfrm>
              <a:off x="1666567" y="6666846"/>
              <a:ext cx="17839825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balance"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10000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57943" y="6666846"/>
              <a:ext cx="708624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5311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14501644" y="3388508"/>
            <a:ext cx="3227555" cy="7434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dirty="0"/>
              <a:t>Rest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64"/>
          <p:cNvSpPr txBox="1"/>
          <p:nvPr/>
        </p:nvSpPr>
        <p:spPr>
          <a:xfrm>
            <a:off x="1563137" y="5200402"/>
            <a:ext cx="17839825" cy="66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copy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{...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Прямоугольник 1"/>
          <p:cNvSpPr txBox="1"/>
          <p:nvPr/>
        </p:nvSpPr>
        <p:spPr>
          <a:xfrm>
            <a:off x="2038350" y="6352821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А также для объединения нескольких объектов в один: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0" name="Прямоугольник 1"/>
          <p:cNvSpPr txBox="1"/>
          <p:nvPr/>
        </p:nvSpPr>
        <p:spPr>
          <a:xfrm>
            <a:off x="2036675" y="3388508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Это даёт замечательные возможности по созданию </a:t>
            </a:r>
            <a:r>
              <a:rPr lang="ru-RU" sz="4000" dirty="0" err="1">
                <a:sym typeface="Helvetica"/>
              </a:rPr>
              <a:t>Shallow</a:t>
            </a:r>
            <a:r>
              <a:rPr lang="ru-RU" sz="4000" dirty="0">
                <a:sym typeface="Helvetica"/>
              </a:rPr>
              <a:t> </a:t>
            </a:r>
            <a:r>
              <a:rPr lang="ru-RU" sz="4000" dirty="0" err="1">
                <a:sym typeface="Helvetica"/>
              </a:rPr>
              <a:t>Copy</a:t>
            </a:r>
            <a:r>
              <a:rPr lang="ru-RU" sz="4000" dirty="0">
                <a:sym typeface="Helvetica"/>
              </a:rPr>
              <a:t/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для объектов: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1" name="Shape 164"/>
          <p:cNvSpPr txBox="1"/>
          <p:nvPr/>
        </p:nvSpPr>
        <p:spPr>
          <a:xfrm>
            <a:off x="1563136" y="7698985"/>
            <a:ext cx="17839825" cy="66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merged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{...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first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...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second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326114" y="3958137"/>
            <a:ext cx="2263406" cy="6291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443574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 smtClean="0"/>
              <a:t>Задача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Прямоугольник 1"/>
          <p:cNvSpPr txBox="1"/>
          <p:nvPr/>
        </p:nvSpPr>
        <p:spPr>
          <a:xfrm>
            <a:off x="2036673" y="9360440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Т.е. у одних объектов такие свойства могут быть, а других — нет.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Как найти все объекты, у которых есть определённое свойство?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0" name="Прямоугольник 1"/>
          <p:cNvSpPr txBox="1"/>
          <p:nvPr/>
        </p:nvSpPr>
        <p:spPr>
          <a:xfrm>
            <a:off x="2036675" y="3388508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Представим, что мы реализуем CRM-систему, где объекту можно добавлять произвольные поля, например: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2" name="Прямоугольник 1"/>
          <p:cNvSpPr txBox="1"/>
          <p:nvPr/>
        </p:nvSpPr>
        <p:spPr>
          <a:xfrm>
            <a:off x="2036674" y="5200402"/>
            <a:ext cx="17366287" cy="3671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914400" indent="-91440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>
                <a:solidFill>
                  <a:srgbClr val="3F3F3F"/>
                </a:solidFill>
              </a:rPr>
              <a:t>Ответственный</a:t>
            </a:r>
          </a:p>
          <a:p>
            <a:pPr marL="914400" indent="-91440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>
                <a:solidFill>
                  <a:srgbClr val="3F3F3F"/>
                </a:solidFill>
              </a:rPr>
              <a:t>Приоритет</a:t>
            </a:r>
          </a:p>
          <a:p>
            <a:pPr marL="914400" indent="-91440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>
                <a:solidFill>
                  <a:srgbClr val="3F3F3F"/>
                </a:solidFill>
              </a:rPr>
              <a:t>Категория</a:t>
            </a:r>
          </a:p>
          <a:p>
            <a:pPr marL="914400" indent="-91440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>
                <a:solidFill>
                  <a:srgbClr val="3F3F3F"/>
                </a:solidFill>
              </a:rPr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32296319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4411487" y="3495674"/>
            <a:ext cx="598663" cy="52324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dirty="0"/>
              <a:t>in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Прямоугольник 1"/>
          <p:cNvSpPr txBox="1"/>
          <p:nvPr/>
        </p:nvSpPr>
        <p:spPr>
          <a:xfrm>
            <a:off x="2036673" y="6860012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С первыми двумя примерами всё понятно, но почему в последнем </a:t>
            </a:r>
            <a:r>
              <a:rPr lang="ru-RU" sz="4000" dirty="0" err="1">
                <a:sym typeface="Helvetica"/>
              </a:rPr>
              <a:t>true</a:t>
            </a:r>
            <a:r>
              <a:rPr lang="ru-RU" sz="4000" dirty="0">
                <a:sym typeface="Helvetica"/>
              </a:rPr>
              <a:t>?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0" name="Прямоугольник 1"/>
          <p:cNvSpPr txBox="1"/>
          <p:nvPr/>
        </p:nvSpPr>
        <p:spPr>
          <a:xfrm>
            <a:off x="2036675" y="3388508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Оператор </a:t>
            </a:r>
            <a:r>
              <a:rPr lang="ru-RU" sz="4000" dirty="0" err="1">
                <a:sym typeface="Helvetica"/>
              </a:rPr>
              <a:t>in</a:t>
            </a:r>
            <a:r>
              <a:rPr lang="ru-RU" sz="4000" dirty="0">
                <a:sym typeface="Helvetica"/>
              </a:rPr>
              <a:t> позволяет проверить наличие свойства в объекте*:</a:t>
            </a:r>
            <a:endParaRPr lang="ru-RU" sz="4000" dirty="0">
              <a:latin typeface="+mj-lt"/>
              <a:sym typeface="Helvetica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886042" y="4584849"/>
            <a:ext cx="18516918" cy="1786708"/>
            <a:chOff x="989474" y="6666846"/>
            <a:chExt cx="18516918" cy="1786708"/>
          </a:xfrm>
        </p:grpSpPr>
        <p:sp>
          <p:nvSpPr>
            <p:cNvPr id="9" name="Shape 164"/>
            <p:cNvSpPr txBox="1"/>
            <p:nvPr/>
          </p:nvSpPr>
          <p:spPr>
            <a:xfrm>
              <a:off x="1698098" y="6666846"/>
              <a:ext cx="17808294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'name'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true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'address'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false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3200" b="0" dirty="0" err="1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toString</a:t>
              </a:r>
              <a:r>
                <a:rPr lang="en-US" sz="3200" b="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true!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89474" y="6666846"/>
              <a:ext cx="708624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082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Прямоугольник 1"/>
          <p:cNvSpPr txBox="1"/>
          <p:nvPr/>
        </p:nvSpPr>
        <p:spPr>
          <a:xfrm>
            <a:off x="11048914" y="7068270"/>
            <a:ext cx="1049533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>
              <a:spcBef>
                <a:spcPts val="3000"/>
              </a:spcBef>
              <a:defRPr sz="38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 smtClean="0"/>
              <a:t>Должность</a:t>
            </a:r>
            <a:endParaRPr dirty="0"/>
          </a:p>
        </p:txBody>
      </p:sp>
      <p:sp>
        <p:nvSpPr>
          <p:cNvPr id="118" name="Shape 164"/>
          <p:cNvSpPr txBox="1"/>
          <p:nvPr/>
        </p:nvSpPr>
        <p:spPr>
          <a:xfrm>
            <a:off x="10978683" y="5095974"/>
            <a:ext cx="8246735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8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 smtClean="0"/>
              <a:t>Лектор</a:t>
            </a:r>
            <a:endParaRPr dirty="0"/>
          </a:p>
        </p:txBody>
      </p:sp>
      <p:sp>
        <p:nvSpPr>
          <p:cNvPr id="119" name="Shape 635"/>
          <p:cNvSpPr/>
          <p:nvPr/>
        </p:nvSpPr>
        <p:spPr>
          <a:xfrm>
            <a:off x="11081571" y="4875613"/>
            <a:ext cx="1253069" cy="2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20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716" y="4742263"/>
            <a:ext cx="3879687" cy="37943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6677" y="1997075"/>
            <a:ext cx="18901173" cy="3642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1500" dirty="0"/>
              <a:t>Прототипы и цепочки </a:t>
            </a:r>
            <a:r>
              <a:rPr lang="ru-RU" sz="11500" dirty="0" smtClean="0"/>
              <a:t>прототипов</a:t>
            </a:r>
            <a:endParaRPr lang="ru-RU"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905666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4125575" y="5981700"/>
            <a:ext cx="2419349" cy="5524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003425" y="3378223"/>
            <a:ext cx="17366286" cy="1887793"/>
          </a:xfrm>
          <a:prstGeom prst="roundRect">
            <a:avLst/>
          </a:prstGeom>
          <a:solidFill>
            <a:srgbClr val="D9EDF7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 smtClean="0"/>
              <a:t>Прототипы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Прямоугольник 1"/>
          <p:cNvSpPr txBox="1"/>
          <p:nvPr/>
        </p:nvSpPr>
        <p:spPr>
          <a:xfrm>
            <a:off x="2003424" y="5855969"/>
            <a:ext cx="17366287" cy="317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Т.е. у каждого объекта есть специальное свойство __</a:t>
            </a:r>
            <a:r>
              <a:rPr lang="ru-RU" sz="4000" dirty="0" err="1">
                <a:sym typeface="Helvetica"/>
              </a:rPr>
              <a:t>proto</a:t>
            </a:r>
            <a:r>
              <a:rPr lang="ru-RU" sz="4000" dirty="0">
                <a:sym typeface="Helvetica"/>
              </a:rPr>
              <a:t>__, в котором может находиться другой объект. И когда мы пытаемся обратиться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к определённому свойству нашего объекта, то JS сначала ищет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это свойство в нашем объекте, потом в прототипе, потом в прототипе прототипа и т.д.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0" name="Прямоугольник 1"/>
          <p:cNvSpPr txBox="1"/>
          <p:nvPr/>
        </p:nvSpPr>
        <p:spPr>
          <a:xfrm>
            <a:off x="2663211" y="3968176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smtClean="0">
                <a:solidFill>
                  <a:srgbClr val="3170A8"/>
                </a:solidFill>
                <a:sym typeface="Helvetica"/>
              </a:rPr>
              <a:t>JS </a:t>
            </a:r>
            <a:r>
              <a:rPr lang="ru-RU" sz="4000" dirty="0">
                <a:solidFill>
                  <a:srgbClr val="3170A8"/>
                </a:solidFill>
                <a:sym typeface="Helvetica"/>
              </a:rPr>
              <a:t>— объектно-ориентированный язык, основанный на прототипах</a:t>
            </a:r>
            <a:endParaRPr lang="ru-RU" sz="4000" dirty="0">
              <a:solidFill>
                <a:srgbClr val="3170A8"/>
              </a:solidFill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40306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 smtClean="0"/>
              <a:t>Прототипы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64"/>
          <p:cNvSpPr txBox="1"/>
          <p:nvPr/>
        </p:nvSpPr>
        <p:spPr>
          <a:xfrm>
            <a:off x="1596343" y="3378223"/>
            <a:ext cx="17808294" cy="66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console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user.__proto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__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7" y="4520357"/>
            <a:ext cx="16113031" cy="54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38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4284396" y="4662270"/>
            <a:ext cx="1849704" cy="65494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216281" y="5785857"/>
            <a:ext cx="3800061" cy="717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1741428" y="4083049"/>
            <a:ext cx="1593572" cy="5792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Литеральная форма и </a:t>
            </a:r>
            <a:r>
              <a:rPr lang="ru-RU" dirty="0" smtClean="0"/>
              <a:t>прототипы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1"/>
          <p:cNvSpPr txBox="1"/>
          <p:nvPr/>
        </p:nvSpPr>
        <p:spPr>
          <a:xfrm>
            <a:off x="2036677" y="3378223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Если вы создаёте объект с помощью литерала, то его прототипом автоматически назначается объект типа </a:t>
            </a:r>
            <a:r>
              <a:rPr lang="ru-RU" sz="4000" dirty="0" err="1">
                <a:sym typeface="Helvetica"/>
                <a:hlinkClick r:id="rId3"/>
              </a:rPr>
              <a:t>Object</a:t>
            </a:r>
            <a:r>
              <a:rPr lang="ru-RU" sz="4000" dirty="0">
                <a:sym typeface="Helvetica"/>
              </a:rPr>
              <a:t>, в котором и определено свойство </a:t>
            </a:r>
            <a:r>
              <a:rPr lang="ru-RU" sz="4000" dirty="0" err="1">
                <a:sym typeface="Helvetica"/>
              </a:rPr>
              <a:t>toString</a:t>
            </a:r>
            <a:r>
              <a:rPr lang="ru-RU" sz="4000" dirty="0">
                <a:sym typeface="Helvetica"/>
              </a:rPr>
              <a:t>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9" name="Прямоугольник 1"/>
          <p:cNvSpPr txBox="1"/>
          <p:nvPr/>
        </p:nvSpPr>
        <p:spPr>
          <a:xfrm>
            <a:off x="2038350" y="5795385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Если быть точнее, то </a:t>
            </a:r>
            <a:r>
              <a:rPr lang="ru-RU" sz="4000" dirty="0" err="1">
                <a:sym typeface="Helvetica"/>
              </a:rPr>
              <a:t>Object.prototype</a:t>
            </a:r>
            <a:r>
              <a:rPr lang="ru-RU" sz="4000" dirty="0">
                <a:sym typeface="Helvetica"/>
              </a:rPr>
              <a:t>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108955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 smtClean="0"/>
              <a:t>Прототипы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64"/>
          <p:cNvSpPr txBox="1"/>
          <p:nvPr/>
        </p:nvSpPr>
        <p:spPr>
          <a:xfrm>
            <a:off x="1596343" y="3378223"/>
            <a:ext cx="17808294" cy="66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console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sz="3200" b="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__proto__</a:t>
            </a:r>
            <a:r>
              <a:rPr lang="en-US" sz="3200" b="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__proto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__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4520357"/>
            <a:ext cx="9150045" cy="110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154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6677" y="2121593"/>
            <a:ext cx="18901173" cy="136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sz="11500" dirty="0"/>
              <a:t>Object</a:t>
            </a:r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562628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9883281" y="3378222"/>
            <a:ext cx="1556244" cy="6413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2847320" y="5173980"/>
            <a:ext cx="3505201" cy="6672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036672" y="11305352"/>
            <a:ext cx="17366286" cy="1887793"/>
          </a:xfrm>
          <a:prstGeom prst="roundRect">
            <a:avLst/>
          </a:prstGeom>
          <a:solidFill>
            <a:srgbClr val="F2DEDE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dirty="0" smtClean="0"/>
              <a:t>Object</a:t>
            </a:r>
            <a:endParaRPr lang="en-US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Прямоугольник 1"/>
          <p:cNvSpPr txBox="1"/>
          <p:nvPr/>
        </p:nvSpPr>
        <p:spPr>
          <a:xfrm>
            <a:off x="2003425" y="11587528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4000" dirty="0" smtClean="0">
                <a:solidFill>
                  <a:srgbClr val="C16542"/>
                </a:solidFill>
                <a:sym typeface="Helvetica"/>
              </a:rPr>
              <a:t>	</a:t>
            </a:r>
            <a:r>
              <a:rPr lang="ru-RU" sz="4000" dirty="0" smtClean="0">
                <a:solidFill>
                  <a:srgbClr val="C16542"/>
                </a:solidFill>
                <a:sym typeface="Helvetica"/>
              </a:rPr>
              <a:t>Не </a:t>
            </a:r>
            <a:r>
              <a:rPr lang="ru-RU" sz="4000" dirty="0">
                <a:solidFill>
                  <a:srgbClr val="C16542"/>
                </a:solidFill>
                <a:sym typeface="Helvetica"/>
              </a:rPr>
              <a:t>используйте метод </a:t>
            </a:r>
            <a:r>
              <a:rPr lang="ru-RU" sz="4000" dirty="0" err="1">
                <a:solidFill>
                  <a:srgbClr val="C16542"/>
                </a:solidFill>
                <a:sym typeface="Helvetica"/>
              </a:rPr>
              <a:t>setPrototypeOf</a:t>
            </a:r>
            <a:r>
              <a:rPr lang="ru-RU" sz="4000" dirty="0">
                <a:solidFill>
                  <a:srgbClr val="C16542"/>
                </a:solidFill>
                <a:sym typeface="Helvetica"/>
              </a:rPr>
              <a:t> в </a:t>
            </a:r>
            <a:r>
              <a:rPr lang="ru-RU" sz="4000" dirty="0" err="1" smtClean="0">
                <a:solidFill>
                  <a:srgbClr val="C16542"/>
                </a:solidFill>
                <a:sym typeface="Helvetica"/>
              </a:rPr>
              <a:t>production</a:t>
            </a:r>
            <a:r>
              <a:rPr lang="ru-RU" sz="4000" dirty="0" smtClean="0">
                <a:solidFill>
                  <a:srgbClr val="C16542"/>
                </a:solidFill>
                <a:sym typeface="Helvetica"/>
              </a:rPr>
              <a:t>-коде.</a:t>
            </a:r>
            <a:r>
              <a:rPr lang="en-US" sz="4000" dirty="0" smtClean="0">
                <a:solidFill>
                  <a:srgbClr val="C16542"/>
                </a:solidFill>
                <a:sym typeface="Helvetica"/>
              </a:rPr>
              <a:t/>
            </a:r>
            <a:br>
              <a:rPr lang="en-US" sz="4000" dirty="0" smtClean="0">
                <a:solidFill>
                  <a:srgbClr val="C16542"/>
                </a:solidFill>
                <a:sym typeface="Helvetica"/>
              </a:rPr>
            </a:br>
            <a:r>
              <a:rPr lang="en-US" sz="4000" dirty="0" smtClean="0">
                <a:solidFill>
                  <a:srgbClr val="C16542"/>
                </a:solidFill>
                <a:sym typeface="Helvetica"/>
              </a:rPr>
              <a:t>	</a:t>
            </a:r>
            <a:r>
              <a:rPr lang="ru-RU" sz="4000" dirty="0" smtClean="0">
                <a:solidFill>
                  <a:srgbClr val="C16542"/>
                </a:solidFill>
                <a:sym typeface="Helvetica"/>
              </a:rPr>
              <a:t>Мы его</a:t>
            </a:r>
            <a:r>
              <a:rPr lang="en-US" sz="4000" dirty="0" smtClean="0">
                <a:solidFill>
                  <a:srgbClr val="C16542"/>
                </a:solidFill>
                <a:sym typeface="Helvetica"/>
              </a:rPr>
              <a:t> </a:t>
            </a:r>
            <a:r>
              <a:rPr lang="ru-RU" sz="4000" dirty="0" smtClean="0">
                <a:solidFill>
                  <a:srgbClr val="C16542"/>
                </a:solidFill>
                <a:sym typeface="Helvetica"/>
              </a:rPr>
              <a:t>используем </a:t>
            </a:r>
            <a:r>
              <a:rPr lang="ru-RU" sz="4000" dirty="0">
                <a:solidFill>
                  <a:srgbClr val="C16542"/>
                </a:solidFill>
                <a:sym typeface="Helvetica"/>
              </a:rPr>
              <a:t>только для демонстрации концепций языка</a:t>
            </a:r>
            <a:endParaRPr lang="ru-RU" sz="4000" dirty="0">
              <a:solidFill>
                <a:srgbClr val="C16542"/>
              </a:solidFill>
              <a:latin typeface="+mj-lt"/>
              <a:sym typeface="Helvetica"/>
            </a:endParaRPr>
          </a:p>
        </p:txBody>
      </p:sp>
      <p:sp>
        <p:nvSpPr>
          <p:cNvPr id="10" name="Прямоугольник 1"/>
          <p:cNvSpPr txBox="1"/>
          <p:nvPr/>
        </p:nvSpPr>
        <p:spPr>
          <a:xfrm>
            <a:off x="2036672" y="3331231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JS содержит встроенный объект </a:t>
            </a:r>
            <a:r>
              <a:rPr lang="ru-RU" sz="4000" dirty="0" err="1">
                <a:sym typeface="Helvetica"/>
                <a:hlinkClick r:id="rId3"/>
              </a:rPr>
              <a:t>Object</a:t>
            </a:r>
            <a:r>
              <a:rPr lang="ru-RU" sz="4000" dirty="0">
                <a:sym typeface="Helvetica"/>
              </a:rPr>
              <a:t>, который содержит ряд полезных методов для работы с объектами.</a:t>
            </a:r>
            <a:endParaRPr lang="ru-RU" sz="4000" dirty="0">
              <a:latin typeface="+mj-lt"/>
              <a:sym typeface="Helvetica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886041" y="6840465"/>
            <a:ext cx="18516917" cy="4033709"/>
            <a:chOff x="989474" y="6666846"/>
            <a:chExt cx="18516917" cy="4033709"/>
          </a:xfrm>
        </p:grpSpPr>
        <p:sp>
          <p:nvSpPr>
            <p:cNvPr id="9" name="Shape 164"/>
            <p:cNvSpPr txBox="1"/>
            <p:nvPr/>
          </p:nvSpPr>
          <p:spPr>
            <a:xfrm>
              <a:off x="1698098" y="6666846"/>
              <a:ext cx="17808293" cy="40337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entry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=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id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999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Object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setPrototypeOf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entry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id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89474" y="6668361"/>
              <a:ext cx="708624" cy="4032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  <p:sp>
        <p:nvSpPr>
          <p:cNvPr id="12" name="Прямоугольник 1"/>
          <p:cNvSpPr txBox="1"/>
          <p:nvPr/>
        </p:nvSpPr>
        <p:spPr>
          <a:xfrm>
            <a:off x="2038350" y="5085848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 частности, он содержит статический метод </a:t>
            </a:r>
            <a:r>
              <a:rPr lang="ru-RU" sz="4000" dirty="0" err="1">
                <a:sym typeface="Helvetica"/>
              </a:rPr>
              <a:t>setPrototypeOf</a:t>
            </a:r>
            <a:r>
              <a:rPr lang="ru-RU" sz="4000" dirty="0">
                <a:sym typeface="Helvetica"/>
              </a:rPr>
              <a:t>, который позволяет заменить прототип объекта.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215698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Цепочка </a:t>
            </a:r>
            <a:r>
              <a:rPr lang="ru-RU" dirty="0" smtClean="0"/>
              <a:t>прототипов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3378223"/>
            <a:ext cx="11488464" cy="924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247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Задача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Прямоугольник 1"/>
          <p:cNvSpPr txBox="1"/>
          <p:nvPr/>
        </p:nvSpPr>
        <p:spPr>
          <a:xfrm>
            <a:off x="2036672" y="3331231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Хорошо, мы разобрались с тем, как проверить, есть свойство или нет (правда осталась проблема с прототипами), но что, если нам нужно вывести все свойства?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7" name="Прямоугольник 1"/>
          <p:cNvSpPr txBox="1"/>
          <p:nvPr/>
        </p:nvSpPr>
        <p:spPr>
          <a:xfrm>
            <a:off x="2036671" y="5701401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Например, мы хотим отобразить все свойства объекта в </a:t>
            </a:r>
            <a:r>
              <a:rPr lang="ru-RU" sz="4000" dirty="0" smtClean="0">
                <a:sym typeface="Helvetica"/>
              </a:rPr>
              <a:t>карточке</a:t>
            </a:r>
            <a:br>
              <a:rPr lang="ru-RU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(в </a:t>
            </a:r>
            <a:r>
              <a:rPr lang="ru-RU" sz="4000" dirty="0">
                <a:sym typeface="Helvetica"/>
              </a:rPr>
              <a:t>виде таблички).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4150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8350" y="2121593"/>
            <a:ext cx="18901173" cy="136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sz="11500" dirty="0"/>
              <a:t>Перебор </a:t>
            </a:r>
            <a:r>
              <a:rPr lang="ru-RU" sz="11500" dirty="0" smtClean="0"/>
              <a:t>свойств</a:t>
            </a:r>
            <a:endParaRPr lang="ru-RU"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48974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Прямоугольник 1"/>
          <p:cNvSpPr txBox="1"/>
          <p:nvPr/>
        </p:nvSpPr>
        <p:spPr>
          <a:xfrm>
            <a:off x="2004019" y="3418664"/>
            <a:ext cx="16414609" cy="8149923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>
                <a:hlinkClick r:id="rId2" action="ppaction://hlinksldjump"/>
              </a:rPr>
              <a:t>Объекты</a:t>
            </a:r>
            <a:endParaRPr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>
                <a:hlinkClick r:id="rId3" action="ppaction://hlinksldjump"/>
              </a:rPr>
              <a:t>Свойства </a:t>
            </a:r>
            <a:r>
              <a:rPr lang="ru-RU" dirty="0" smtClean="0">
                <a:hlinkClick r:id="rId3" action="ppaction://hlinksldjump"/>
              </a:rPr>
              <a:t>объекта</a:t>
            </a:r>
            <a:endParaRPr lang="ru-RU"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>
                <a:hlinkClick r:id="rId4" action="ppaction://hlinksldjump"/>
              </a:rPr>
              <a:t>Прототипы и цепочки </a:t>
            </a:r>
            <a:r>
              <a:rPr lang="ru-RU" dirty="0" smtClean="0">
                <a:hlinkClick r:id="rId4" action="ppaction://hlinksldjump"/>
              </a:rPr>
              <a:t>прототипов</a:t>
            </a:r>
            <a:endParaRPr lang="ru-RU"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dirty="0" smtClean="0">
                <a:hlinkClick r:id="rId5" action="ppaction://hlinksldjump"/>
              </a:rPr>
              <a:t>Object</a:t>
            </a:r>
            <a:endParaRPr lang="ru-RU"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>
                <a:hlinkClick r:id="rId6" action="ppaction://hlinksldjump"/>
              </a:rPr>
              <a:t>Перебор </a:t>
            </a:r>
            <a:r>
              <a:rPr lang="ru-RU" dirty="0" smtClean="0">
                <a:hlinkClick r:id="rId6" action="ppaction://hlinksldjump"/>
              </a:rPr>
              <a:t>свойств</a:t>
            </a:r>
            <a:endParaRPr lang="ru-RU"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dirty="0" smtClean="0">
                <a:hlinkClick r:id="rId7" action="ppaction://hlinksldjump"/>
              </a:rPr>
              <a:t>get/set</a:t>
            </a:r>
            <a:endParaRPr lang="ru-RU"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>
                <a:hlinkClick r:id="rId8" action="ppaction://hlinksldjump"/>
              </a:rPr>
              <a:t>Обёртки для примитивов</a:t>
            </a:r>
            <a:endParaRPr lang="ru-RU" dirty="0" smtClean="0"/>
          </a:p>
        </p:txBody>
      </p:sp>
      <p:sp>
        <p:nvSpPr>
          <p:cNvPr id="12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9" name="Shape 164"/>
          <p:cNvSpPr txBox="1"/>
          <p:nvPr/>
        </p:nvSpPr>
        <p:spPr>
          <a:xfrm>
            <a:off x="2036677" y="2047790"/>
            <a:ext cx="15929372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План занятия</a:t>
            </a:r>
            <a:endParaRPr dirty="0"/>
          </a:p>
        </p:txBody>
      </p:sp>
      <p:pic>
        <p:nvPicPr>
          <p:cNvPr id="130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10263778" y="3438525"/>
            <a:ext cx="489948" cy="5524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474971" y="4602957"/>
            <a:ext cx="1474470" cy="6672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Перебор </a:t>
            </a:r>
            <a:r>
              <a:rPr lang="ru-RU" dirty="0" smtClean="0"/>
              <a:t>свойств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рямоугольник 1"/>
          <p:cNvSpPr txBox="1"/>
          <p:nvPr/>
        </p:nvSpPr>
        <p:spPr>
          <a:xfrm>
            <a:off x="2036672" y="3331231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Итак, мы посмотрели на оператор </a:t>
            </a:r>
            <a:r>
              <a:rPr lang="ru-RU" sz="4000" dirty="0" err="1">
                <a:sym typeface="Helvetica"/>
              </a:rPr>
              <a:t>in</a:t>
            </a:r>
            <a:r>
              <a:rPr lang="ru-RU" sz="4000" dirty="0">
                <a:sym typeface="Helvetica"/>
              </a:rPr>
              <a:t>, который позволяет проверять наличие свойства в объекте (включая цепочку прототипа), давайте посмотрим на </a:t>
            </a:r>
            <a:r>
              <a:rPr lang="ru-RU" sz="4000" dirty="0" err="1">
                <a:sym typeface="Helvetica"/>
              </a:rPr>
              <a:t>for</a:t>
            </a:r>
            <a:r>
              <a:rPr lang="ru-RU" sz="4000" dirty="0">
                <a:sym typeface="Helvetica"/>
              </a:rPr>
              <a:t>...</a:t>
            </a:r>
            <a:r>
              <a:rPr lang="ru-RU" sz="4000" dirty="0" err="1">
                <a:sym typeface="Helvetica"/>
              </a:rPr>
              <a:t>in</a:t>
            </a:r>
            <a:r>
              <a:rPr lang="ru-RU" sz="4000" dirty="0">
                <a:sym typeface="Helvetica"/>
              </a:rPr>
              <a:t>:</a:t>
            </a:r>
            <a:endParaRPr lang="ru-RU" sz="4000" dirty="0">
              <a:latin typeface="+mj-lt"/>
              <a:sym typeface="Helvetica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886042" y="5701401"/>
            <a:ext cx="18516917" cy="1786708"/>
            <a:chOff x="989474" y="6666846"/>
            <a:chExt cx="18516917" cy="1786708"/>
          </a:xfrm>
        </p:grpSpPr>
        <p:sp>
          <p:nvSpPr>
            <p:cNvPr id="9" name="Shape 164"/>
            <p:cNvSpPr txBox="1"/>
            <p:nvPr/>
          </p:nvSpPr>
          <p:spPr>
            <a:xfrm>
              <a:off x="1698098" y="6666846"/>
              <a:ext cx="17808293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(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prop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prop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89474" y="6666846"/>
              <a:ext cx="708624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7919287"/>
            <a:ext cx="5835968" cy="273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661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4419600" y="3331231"/>
            <a:ext cx="3832860" cy="6692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036672" y="4062753"/>
            <a:ext cx="3868828" cy="6191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dirty="0" err="1"/>
              <a:t>hasOwnProperties</a:t>
            </a:r>
            <a:endParaRPr lang="en-US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рямоугольник 1"/>
          <p:cNvSpPr txBox="1"/>
          <p:nvPr/>
        </p:nvSpPr>
        <p:spPr>
          <a:xfrm>
            <a:off x="2036672" y="3331231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Прототип </a:t>
            </a:r>
            <a:r>
              <a:rPr lang="ru-RU" sz="4000" dirty="0" err="1">
                <a:sym typeface="Helvetica"/>
              </a:rPr>
              <a:t>Object.prototype</a:t>
            </a:r>
            <a:r>
              <a:rPr lang="ru-RU" sz="4000" dirty="0">
                <a:sym typeface="Helvetica"/>
              </a:rPr>
              <a:t> дарит каждому объекту метод </a:t>
            </a:r>
            <a:r>
              <a:rPr lang="ru-RU" sz="4000" dirty="0" err="1">
                <a:sym typeface="Helvetica"/>
              </a:rPr>
              <a:t>hasOwnProperty</a:t>
            </a:r>
            <a:r>
              <a:rPr lang="ru-RU" sz="4000" dirty="0">
                <a:sym typeface="Helvetica"/>
              </a:rPr>
              <a:t>, который позволяет определить, принадлежит </a:t>
            </a:r>
            <a:r>
              <a:rPr lang="en-US" sz="4000" dirty="0" smtClean="0">
                <a:sym typeface="Helvetica"/>
              </a:rPr>
              <a:t/>
            </a:r>
            <a:br>
              <a:rPr lang="en-US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ли </a:t>
            </a:r>
            <a:r>
              <a:rPr lang="ru-RU" sz="4000" dirty="0">
                <a:sym typeface="Helvetica"/>
              </a:rPr>
              <a:t>свойство нашему объекту или берётся из цепочки прототипов:</a:t>
            </a:r>
            <a:endParaRPr lang="ru-RU" sz="4000" dirty="0">
              <a:latin typeface="+mj-lt"/>
              <a:sym typeface="Helvetica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886042" y="5701401"/>
            <a:ext cx="18516917" cy="2909451"/>
            <a:chOff x="989474" y="6666846"/>
            <a:chExt cx="18516917" cy="2909451"/>
          </a:xfrm>
        </p:grpSpPr>
        <p:sp>
          <p:nvSpPr>
            <p:cNvPr id="9" name="Shape 164"/>
            <p:cNvSpPr txBox="1"/>
            <p:nvPr/>
          </p:nvSpPr>
          <p:spPr>
            <a:xfrm>
              <a:off x="1698098" y="6666846"/>
              <a:ext cx="17808293" cy="2909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(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prop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hasOwnProperty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prop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prop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89474" y="6666846"/>
              <a:ext cx="708624" cy="2909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2" y="9042030"/>
            <a:ext cx="8971704" cy="372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58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9700731" y="3331232"/>
            <a:ext cx="2751619" cy="7168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Нельзя ли попроще?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рямоугольник 1"/>
          <p:cNvSpPr txBox="1"/>
          <p:nvPr/>
        </p:nvSpPr>
        <p:spPr>
          <a:xfrm>
            <a:off x="2036672" y="3331231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Можно, есть статический метод </a:t>
            </a:r>
            <a:r>
              <a:rPr lang="ru-RU" sz="4000" dirty="0" err="1">
                <a:sym typeface="Helvetica"/>
              </a:rPr>
              <a:t>Object.keys</a:t>
            </a:r>
            <a:r>
              <a:rPr lang="ru-RU" sz="4000" dirty="0">
                <a:sym typeface="Helvetica"/>
              </a:rPr>
              <a:t>, который массив собственных перечисляемых свойств (не включая цепочку прототипов).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21124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0544077" y="10945607"/>
            <a:ext cx="427683" cy="5029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1163511" y="12168484"/>
            <a:ext cx="1486382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1163511" y="11524727"/>
            <a:ext cx="1486382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 err="1"/>
              <a:t>Object.defineProperty</a:t>
            </a:r>
            <a:r>
              <a:rPr lang="en-US" dirty="0"/>
              <a:t> &amp; </a:t>
            </a:r>
            <a:r>
              <a:rPr lang="en-US" dirty="0" err="1"/>
              <a:t>Object.defineProperties</a:t>
            </a:r>
            <a:endParaRPr lang="en-US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рямоугольник 1"/>
          <p:cNvSpPr txBox="1"/>
          <p:nvPr/>
        </p:nvSpPr>
        <p:spPr>
          <a:xfrm>
            <a:off x="2036677" y="4762768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При создании свойства в объекте, мы можем определить ряд характеристик (дескриптор), которые определяют поведение этого свойства. Вот, что по этому поводу говорит </a:t>
            </a:r>
            <a:r>
              <a:rPr lang="ru-RU" sz="4000" dirty="0">
                <a:sym typeface="Helvetica"/>
                <a:hlinkClick r:id="rId3"/>
              </a:rPr>
              <a:t>MDN</a:t>
            </a:r>
            <a:r>
              <a:rPr lang="ru-RU" sz="4000" dirty="0">
                <a:sym typeface="Helvetica"/>
              </a:rPr>
              <a:t>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6" name="Прямоугольник 1"/>
          <p:cNvSpPr txBox="1"/>
          <p:nvPr/>
        </p:nvSpPr>
        <p:spPr>
          <a:xfrm>
            <a:off x="2036676" y="7179930"/>
            <a:ext cx="17366287" cy="5632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685800" indent="-685800" algn="l" fontAlgn="base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err="1" smtClean="0">
                <a:solidFill>
                  <a:srgbClr val="3F3F3F"/>
                </a:solidFill>
              </a:rPr>
              <a:t>configurable</a:t>
            </a: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smtClean="0">
                <a:solidFill>
                  <a:srgbClr val="3F3F3F"/>
                </a:solidFill>
              </a:rPr>
              <a:t> </a:t>
            </a:r>
            <a:r>
              <a:rPr lang="ru-RU" sz="4000" dirty="0">
                <a:solidFill>
                  <a:srgbClr val="3F3F3F"/>
                </a:solidFill>
              </a:rPr>
              <a:t>— свойство может быть удалено из содержащего</a:t>
            </a:r>
            <a:br>
              <a:rPr lang="ru-RU" sz="4000" dirty="0">
                <a:solidFill>
                  <a:srgbClr val="3F3F3F"/>
                </a:solidFill>
              </a:rPr>
            </a:br>
            <a:r>
              <a:rPr lang="ru-RU" sz="4000" dirty="0">
                <a:solidFill>
                  <a:srgbClr val="3F3F3F"/>
                </a:solidFill>
              </a:rPr>
              <a:t>его </a:t>
            </a:r>
            <a:r>
              <a:rPr lang="ru-RU" sz="4000" dirty="0" smtClean="0">
                <a:solidFill>
                  <a:srgbClr val="3F3F3F"/>
                </a:solidFill>
              </a:rPr>
              <a:t>объекта</a:t>
            </a:r>
            <a:endParaRPr lang="ru-RU" sz="4000" dirty="0">
              <a:solidFill>
                <a:srgbClr val="3F3F3F"/>
              </a:solidFill>
            </a:endParaRPr>
          </a:p>
          <a:p>
            <a:pPr marL="685800" indent="-685800" algn="l" fontAlgn="base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err="1" smtClean="0">
                <a:solidFill>
                  <a:srgbClr val="3F3F3F"/>
                </a:solidFill>
              </a:rPr>
              <a:t>enumerable</a:t>
            </a: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smtClean="0">
                <a:solidFill>
                  <a:srgbClr val="3F3F3F"/>
                </a:solidFill>
              </a:rPr>
              <a:t> </a:t>
            </a:r>
            <a:r>
              <a:rPr lang="ru-RU" sz="4000" dirty="0">
                <a:solidFill>
                  <a:srgbClr val="3F3F3F"/>
                </a:solidFill>
              </a:rPr>
              <a:t>— свойство можно увидеть через перечисление свойств</a:t>
            </a:r>
          </a:p>
          <a:p>
            <a:pPr marL="685800" indent="-685800" algn="l" fontAlgn="base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err="1" smtClean="0">
                <a:solidFill>
                  <a:srgbClr val="3F3F3F"/>
                </a:solidFill>
              </a:rPr>
              <a:t>value</a:t>
            </a: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smtClean="0">
                <a:solidFill>
                  <a:srgbClr val="3F3F3F"/>
                </a:solidFill>
              </a:rPr>
              <a:t> </a:t>
            </a:r>
            <a:r>
              <a:rPr lang="ru-RU" sz="4000" dirty="0">
                <a:solidFill>
                  <a:srgbClr val="3F3F3F"/>
                </a:solidFill>
              </a:rPr>
              <a:t>— значение, ассоциированное со свойством</a:t>
            </a:r>
          </a:p>
          <a:p>
            <a:pPr marL="685800" indent="-685800" algn="l" fontAlgn="base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err="1" smtClean="0">
                <a:solidFill>
                  <a:srgbClr val="3F3F3F"/>
                </a:solidFill>
              </a:rPr>
              <a:t>writable</a:t>
            </a: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smtClean="0">
                <a:solidFill>
                  <a:srgbClr val="3F3F3F"/>
                </a:solidFill>
              </a:rPr>
              <a:t> </a:t>
            </a:r>
            <a:r>
              <a:rPr lang="ru-RU" sz="4000" dirty="0">
                <a:solidFill>
                  <a:srgbClr val="3F3F3F"/>
                </a:solidFill>
              </a:rPr>
              <a:t>—</a:t>
            </a:r>
            <a:r>
              <a:rPr lang="ru-RU" sz="4000" dirty="0" smtClean="0">
                <a:solidFill>
                  <a:srgbClr val="3F3F3F"/>
                </a:solidFill>
              </a:rPr>
              <a:t> </a:t>
            </a:r>
            <a:r>
              <a:rPr lang="ru-RU" sz="4000" dirty="0">
                <a:solidFill>
                  <a:srgbClr val="3F3F3F"/>
                </a:solidFill>
              </a:rPr>
              <a:t>значение, ассоциированное со свойством, может быть изменено с помощью оператора =</a:t>
            </a:r>
          </a:p>
          <a:p>
            <a:pPr marL="685800" indent="-685800" algn="l" fontAlgn="base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err="1" smtClean="0">
                <a:solidFill>
                  <a:srgbClr val="3F3F3F"/>
                </a:solidFill>
              </a:rPr>
              <a:t>get</a:t>
            </a: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smtClean="0">
                <a:solidFill>
                  <a:srgbClr val="3F3F3F"/>
                </a:solidFill>
              </a:rPr>
              <a:t> </a:t>
            </a:r>
            <a:r>
              <a:rPr lang="ru-RU" sz="4000" dirty="0">
                <a:solidFill>
                  <a:srgbClr val="3F3F3F"/>
                </a:solidFill>
              </a:rPr>
              <a:t>— функция, используемая как </a:t>
            </a:r>
            <a:r>
              <a:rPr lang="ru-RU" sz="4000" dirty="0" err="1">
                <a:solidFill>
                  <a:srgbClr val="3F3F3F"/>
                </a:solidFill>
              </a:rPr>
              <a:t>getter</a:t>
            </a:r>
            <a:r>
              <a:rPr lang="ru-RU" sz="4000" dirty="0">
                <a:solidFill>
                  <a:srgbClr val="3F3F3F"/>
                </a:solidFill>
              </a:rPr>
              <a:t> свойства</a:t>
            </a:r>
          </a:p>
          <a:p>
            <a:pPr marL="685800" indent="-685800" algn="l" fontAlgn="base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err="1" smtClean="0">
                <a:solidFill>
                  <a:srgbClr val="3F3F3F"/>
                </a:solidFill>
              </a:rPr>
              <a:t>set</a:t>
            </a: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smtClean="0">
                <a:solidFill>
                  <a:srgbClr val="3F3F3F"/>
                </a:solidFill>
              </a:rPr>
              <a:t> </a:t>
            </a:r>
            <a:r>
              <a:rPr lang="ru-RU" sz="4000" dirty="0">
                <a:solidFill>
                  <a:srgbClr val="3F3F3F"/>
                </a:solidFill>
              </a:rPr>
              <a:t>— функция, используемая как </a:t>
            </a:r>
            <a:r>
              <a:rPr lang="ru-RU" sz="4000" dirty="0" err="1">
                <a:solidFill>
                  <a:srgbClr val="3F3F3F"/>
                </a:solidFill>
              </a:rPr>
              <a:t>setter</a:t>
            </a:r>
            <a:r>
              <a:rPr lang="ru-RU" sz="4000" dirty="0">
                <a:solidFill>
                  <a:srgbClr val="3F3F3F"/>
                </a:solidFill>
              </a:rPr>
              <a:t> свойства</a:t>
            </a:r>
          </a:p>
        </p:txBody>
      </p:sp>
    </p:spTree>
    <p:extLst>
      <p:ext uri="{BB962C8B-B14F-4D97-AF65-F5344CB8AC3E}">
        <p14:creationId xmlns:p14="http://schemas.microsoft.com/office/powerpoint/2010/main" val="3153944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15672629" y="3435523"/>
            <a:ext cx="1038984" cy="6138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dirty="0" err="1" smtClean="0"/>
              <a:t>Object.getOwnPropertyDescriptor</a:t>
            </a:r>
            <a:endParaRPr lang="en-US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64"/>
          <p:cNvSpPr txBox="1"/>
          <p:nvPr/>
        </p:nvSpPr>
        <p:spPr>
          <a:xfrm>
            <a:off x="1596343" y="4490833"/>
            <a:ext cx="17808294" cy="66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console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Object</a:t>
            </a:r>
            <a:r>
              <a:rPr lang="en-US" sz="3200" b="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getOwnPropertyDescriptor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92D050"/>
                </a:solidFill>
                <a:latin typeface="Consolas" panose="020B0609020204030204" pitchFamily="49" charset="0"/>
              </a:rPr>
              <a:t>'name'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));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 1"/>
          <p:cNvSpPr txBox="1"/>
          <p:nvPr/>
        </p:nvSpPr>
        <p:spPr>
          <a:xfrm>
            <a:off x="2038350" y="3341500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Посмотрим на дескриптор собственных свойств объекта </a:t>
            </a:r>
            <a:r>
              <a:rPr lang="ru-RU" sz="4000" dirty="0" err="1">
                <a:sym typeface="Helvetica"/>
              </a:rPr>
              <a:t>user</a:t>
            </a:r>
            <a:r>
              <a:rPr lang="ru-RU" sz="4000" dirty="0">
                <a:sym typeface="Helvetica"/>
              </a:rPr>
              <a:t>:</a:t>
            </a:r>
            <a:endParaRPr lang="ru-RU" sz="4000" dirty="0">
              <a:latin typeface="+mj-lt"/>
              <a:sym typeface="Helvetic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5596245"/>
            <a:ext cx="17366287" cy="405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2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9739783" y="3438525"/>
            <a:ext cx="1423517" cy="56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dirty="0" err="1"/>
              <a:t>Object.getOwnPropertyDescriptor</a:t>
            </a:r>
            <a:endParaRPr lang="en-US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1"/>
          <p:cNvSpPr txBox="1"/>
          <p:nvPr/>
        </p:nvSpPr>
        <p:spPr>
          <a:xfrm>
            <a:off x="2038350" y="3341500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Вот и ответ на вопрос, почему в </a:t>
            </a:r>
            <a:r>
              <a:rPr lang="ru-RU" sz="4000" dirty="0" err="1">
                <a:sym typeface="Helvetica"/>
              </a:rPr>
              <a:t>for</a:t>
            </a:r>
            <a:r>
              <a:rPr lang="ru-RU" sz="4000" dirty="0">
                <a:sym typeface="Helvetica"/>
              </a:rPr>
              <a:t>..</a:t>
            </a:r>
            <a:r>
              <a:rPr lang="ru-RU" sz="4000" dirty="0" err="1">
                <a:sym typeface="Helvetica"/>
              </a:rPr>
              <a:t>in</a:t>
            </a:r>
            <a:r>
              <a:rPr lang="ru-RU" sz="4000" dirty="0">
                <a:sym typeface="Helvetica"/>
              </a:rPr>
              <a:t> мы не видели некоторых свойств:</a:t>
            </a:r>
            <a:endParaRPr lang="ru-RU" sz="4000" dirty="0">
              <a:latin typeface="+mj-lt"/>
              <a:sym typeface="Helvetica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6" y="4396809"/>
            <a:ext cx="17123131" cy="35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27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9976629" y="5704474"/>
            <a:ext cx="2694342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522491" y="5704474"/>
            <a:ext cx="3935709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663211" y="5704474"/>
            <a:ext cx="1404401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58199" y="4055339"/>
            <a:ext cx="1404401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Как перебрать все свойства объекта?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1"/>
          <p:cNvSpPr txBox="1"/>
          <p:nvPr/>
        </p:nvSpPr>
        <p:spPr>
          <a:xfrm>
            <a:off x="2038350" y="3341500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Если вам нужны все перечисляемые, включая цепочку прототипов,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то через </a:t>
            </a:r>
            <a:r>
              <a:rPr lang="ru-RU" sz="4000" dirty="0" err="1">
                <a:sym typeface="Helvetica"/>
              </a:rPr>
              <a:t>for</a:t>
            </a:r>
            <a:r>
              <a:rPr lang="ru-RU" sz="4000" dirty="0">
                <a:sym typeface="Helvetica"/>
              </a:rPr>
              <a:t>..</a:t>
            </a:r>
            <a:r>
              <a:rPr lang="ru-RU" sz="4000" dirty="0" err="1">
                <a:sym typeface="Helvetica"/>
              </a:rPr>
              <a:t>in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8" name="Прямоугольник 1"/>
          <p:cNvSpPr txBox="1"/>
          <p:nvPr/>
        </p:nvSpPr>
        <p:spPr>
          <a:xfrm>
            <a:off x="2036677" y="5012363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Если вам нужны все перечисляемые собственные,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то </a:t>
            </a:r>
            <a:r>
              <a:rPr lang="ru-RU" sz="4000" dirty="0" err="1">
                <a:sym typeface="Helvetica"/>
              </a:rPr>
              <a:t>for</a:t>
            </a:r>
            <a:r>
              <a:rPr lang="ru-RU" sz="4000" dirty="0">
                <a:sym typeface="Helvetica"/>
              </a:rPr>
              <a:t>..</a:t>
            </a:r>
            <a:r>
              <a:rPr lang="ru-RU" sz="4000" dirty="0" err="1">
                <a:sym typeface="Helvetica"/>
              </a:rPr>
              <a:t>in</a:t>
            </a:r>
            <a:r>
              <a:rPr lang="ru-RU" sz="4000" dirty="0">
                <a:sym typeface="Helvetica"/>
              </a:rPr>
              <a:t> + </a:t>
            </a:r>
            <a:r>
              <a:rPr lang="ru-RU" sz="4000" dirty="0" err="1">
                <a:sym typeface="Helvetica"/>
              </a:rPr>
              <a:t>hasOwnProperty</a:t>
            </a:r>
            <a:r>
              <a:rPr lang="ru-RU" sz="4000" dirty="0">
                <a:sym typeface="Helvetica"/>
              </a:rPr>
              <a:t> (либо </a:t>
            </a:r>
            <a:r>
              <a:rPr lang="ru-RU" sz="4000" dirty="0" err="1">
                <a:sym typeface="Helvetica"/>
              </a:rPr>
              <a:t>Object.keys</a:t>
            </a:r>
            <a:r>
              <a:rPr lang="ru-RU" sz="4000" dirty="0">
                <a:sym typeface="Helvetica"/>
              </a:rPr>
              <a:t>)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29853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11897837" y="8275319"/>
            <a:ext cx="1825783" cy="6883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338628" y="6585122"/>
            <a:ext cx="1834322" cy="7077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dirty="0" err="1"/>
              <a:t>toString</a:t>
            </a:r>
            <a:endParaRPr lang="en-US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1"/>
          <p:cNvSpPr txBox="1"/>
          <p:nvPr/>
        </p:nvSpPr>
        <p:spPr>
          <a:xfrm>
            <a:off x="2038350" y="3341500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Что происходит, когда мы пытаемся использовать объект в «строковом контексте»?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8" name="Прямоугольник 1"/>
          <p:cNvSpPr txBox="1"/>
          <p:nvPr/>
        </p:nvSpPr>
        <p:spPr>
          <a:xfrm>
            <a:off x="2038350" y="6550369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На самом деле вызывается метод </a:t>
            </a:r>
            <a:r>
              <a:rPr lang="ru-RU" sz="4000" dirty="0" err="1">
                <a:sym typeface="Helvetica"/>
              </a:rPr>
              <a:t>toString</a:t>
            </a:r>
            <a:r>
              <a:rPr lang="ru-RU" sz="4000" dirty="0">
                <a:sym typeface="Helvetica"/>
              </a:rPr>
              <a:t>, который </a:t>
            </a:r>
            <a:r>
              <a:rPr lang="ru-RU" sz="4000" dirty="0" smtClean="0">
                <a:sym typeface="Helvetica"/>
              </a:rPr>
              <a:t>определён</a:t>
            </a:r>
            <a:br>
              <a:rPr lang="ru-RU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в </a:t>
            </a:r>
            <a:r>
              <a:rPr lang="ru-RU" sz="4000" dirty="0">
                <a:sym typeface="Helvetica"/>
              </a:rPr>
              <a:t>цепочке прототипов.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9" name="Shape 164"/>
          <p:cNvSpPr txBox="1"/>
          <p:nvPr/>
        </p:nvSpPr>
        <p:spPr>
          <a:xfrm>
            <a:off x="1594670" y="5012363"/>
            <a:ext cx="17808294" cy="12253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console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92D050"/>
                </a:solidFill>
                <a:latin typeface="Consolas" panose="020B0609020204030204" pitchFamily="49" charset="0"/>
              </a:rPr>
              <a:t>`Current user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: ${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sz="3200" b="0" dirty="0">
                <a:solidFill>
                  <a:srgbClr val="92D050"/>
                </a:solidFill>
                <a:latin typeface="Consolas" panose="020B0609020204030204" pitchFamily="49" charset="0"/>
              </a:rPr>
              <a:t>`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fontAlgn="base">
              <a:lnSpc>
                <a:spcPct val="114000"/>
              </a:lnSpc>
            </a:pPr>
            <a:r>
              <a:rPr lang="ru-RU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Current user: [object Object]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Прямоугольник 1"/>
          <p:cNvSpPr txBox="1"/>
          <p:nvPr/>
        </p:nvSpPr>
        <p:spPr>
          <a:xfrm>
            <a:off x="2038350" y="8221232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Что будет, если мы напишем свой метод </a:t>
            </a:r>
            <a:r>
              <a:rPr lang="ru-RU" sz="4000" dirty="0" err="1">
                <a:sym typeface="Helvetica"/>
              </a:rPr>
              <a:t>toString</a:t>
            </a:r>
            <a:r>
              <a:rPr lang="ru-RU" sz="4000" dirty="0">
                <a:sym typeface="Helvetica"/>
              </a:rPr>
              <a:t>? Тогда по правилам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JS сначала будет искать это свойство в нашем объекте и только если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не найдёт — пойдёт искать по цепочке.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963567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dirty="0" err="1"/>
              <a:t>toString</a:t>
            </a:r>
            <a:endParaRPr lang="en-US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64"/>
          <p:cNvSpPr txBox="1"/>
          <p:nvPr/>
        </p:nvSpPr>
        <p:spPr>
          <a:xfrm>
            <a:off x="1596343" y="3341500"/>
            <a:ext cx="17808294" cy="17867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sz="3200" b="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toString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 fontAlgn="base">
              <a:lnSpc>
                <a:spcPct val="114000"/>
              </a:lnSpc>
            </a:pPr>
            <a:r>
              <a:rPr lang="ru-RU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3200" b="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2D050"/>
                </a:solidFill>
                <a:latin typeface="Consolas" panose="020B0609020204030204" pitchFamily="49" charset="0"/>
              </a:rPr>
              <a:t>`User{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${this.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name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sz="3200" b="0" dirty="0">
                <a:solidFill>
                  <a:srgbClr val="92D050"/>
                </a:solidFill>
                <a:latin typeface="Consolas" panose="020B0609020204030204" pitchFamily="49" charset="0"/>
              </a:rPr>
              <a:t>}`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fontAlgn="base">
              <a:lnSpc>
                <a:spcPct val="114000"/>
              </a:lnSpc>
            </a:pPr>
            <a:r>
              <a:rPr lang="ru-RU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21" y="5440878"/>
            <a:ext cx="10416874" cy="144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0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8350" y="3544265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Вопрос к аудитории: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3" y="2110591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Стрелочные </a:t>
            </a:r>
            <a:r>
              <a:rPr lang="ru-RU" dirty="0" smtClean="0"/>
              <a:t>функции на </a:t>
            </a:r>
            <a:r>
              <a:rPr lang="en-US" dirty="0"/>
              <a:t>undefined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1"/>
          <p:cNvSpPr txBox="1"/>
          <p:nvPr/>
        </p:nvSpPr>
        <p:spPr>
          <a:xfrm>
            <a:off x="2201773" y="4813342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sym typeface="Helvetica"/>
              </a:rPr>
              <a:t>Почему это не сработает?</a:t>
            </a:r>
            <a:endParaRPr lang="ru-RU" sz="4000" dirty="0">
              <a:solidFill>
                <a:schemeClr val="bg1">
                  <a:lumMod val="65000"/>
                </a:schemeClr>
              </a:solidFill>
              <a:latin typeface="+mj-lt"/>
              <a:sym typeface="Helvetica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854510" y="6082419"/>
            <a:ext cx="18548449" cy="1792996"/>
            <a:chOff x="957943" y="6666846"/>
            <a:chExt cx="18548449" cy="1792996"/>
          </a:xfrm>
        </p:grpSpPr>
        <p:sp>
          <p:nvSpPr>
            <p:cNvPr id="10" name="Shape 164"/>
            <p:cNvSpPr txBox="1"/>
            <p:nvPr/>
          </p:nvSpPr>
          <p:spPr>
            <a:xfrm>
              <a:off x="1666567" y="6666846"/>
              <a:ext cx="17839825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toString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()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`User {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${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}`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7943" y="6673134"/>
              <a:ext cx="708624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2036673" y="4813342"/>
            <a:ext cx="1651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2953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6677" y="1549399"/>
            <a:ext cx="18901173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1500" dirty="0"/>
              <a:t>Объекты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8350" y="3505562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Попробуем создать новый объект, в котором сразу в литеральной форме прописать метод.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3" y="2110591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Как правильно объявлять методы?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1"/>
          <p:cNvSpPr txBox="1"/>
          <p:nvPr/>
        </p:nvSpPr>
        <p:spPr>
          <a:xfrm>
            <a:off x="2036672" y="5293400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olidFill>
                  <a:srgbClr val="3F3F3F"/>
                </a:solidFill>
                <a:sym typeface="Helvetica"/>
              </a:rPr>
              <a:t>Вариант 1: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854510" y="6518615"/>
            <a:ext cx="18548449" cy="5154938"/>
            <a:chOff x="957943" y="6666845"/>
            <a:chExt cx="18548449" cy="5154938"/>
          </a:xfrm>
        </p:grpSpPr>
        <p:sp>
          <p:nvSpPr>
            <p:cNvPr id="10" name="Shape 164"/>
            <p:cNvSpPr txBox="1"/>
            <p:nvPr/>
          </p:nvSpPr>
          <p:spPr>
            <a:xfrm>
              <a:off x="1666567" y="6666845"/>
              <a:ext cx="17839825" cy="5154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good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code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'45007'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ru-RU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Стильный чехол'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description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'...'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price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1500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toString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`[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${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code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}] ${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 </a:t>
              </a:r>
              <a:r>
                <a:rPr lang="ru-RU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за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${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price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 </a:t>
              </a:r>
              <a:r>
                <a:rPr lang="ru-RU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руб.`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},</a:t>
              </a:r>
              <a:endParaRPr lang="ru-RU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};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7943" y="6666846"/>
              <a:ext cx="708624" cy="5154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9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086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8350" y="3505562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ES2015 (либо </a:t>
            </a:r>
            <a:r>
              <a:rPr lang="ru-RU" sz="4000" dirty="0" err="1">
                <a:sym typeface="Helvetica"/>
              </a:rPr>
              <a:t>транспайлеры</a:t>
            </a:r>
            <a:r>
              <a:rPr lang="ru-RU" sz="4000" dirty="0">
                <a:sym typeface="Helvetica"/>
              </a:rPr>
              <a:t>) позволяют нам использовать сокращённый синтаксис.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3" y="2110591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Как правильно объявлять методы?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1"/>
          <p:cNvSpPr txBox="1"/>
          <p:nvPr/>
        </p:nvSpPr>
        <p:spPr>
          <a:xfrm>
            <a:off x="2036672" y="5293400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smtClean="0">
                <a:sym typeface="Helvetica"/>
              </a:rPr>
              <a:t>Вариант 2: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  <p:sp>
        <p:nvSpPr>
          <p:cNvPr id="12" name="Прямоугольник 1"/>
          <p:cNvSpPr txBox="1"/>
          <p:nvPr/>
        </p:nvSpPr>
        <p:spPr>
          <a:xfrm>
            <a:off x="2038350" y="12039727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Старайтесь использовать более новый синтаксис (при наличии возможности).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854510" y="6518615"/>
            <a:ext cx="18548449" cy="5154938"/>
            <a:chOff x="957943" y="6666845"/>
            <a:chExt cx="18548449" cy="5154938"/>
          </a:xfrm>
        </p:grpSpPr>
        <p:sp>
          <p:nvSpPr>
            <p:cNvPr id="14" name="Shape 164"/>
            <p:cNvSpPr txBox="1"/>
            <p:nvPr/>
          </p:nvSpPr>
          <p:spPr>
            <a:xfrm>
              <a:off x="1666567" y="6666845"/>
              <a:ext cx="17839825" cy="5154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good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code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'45007'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ru-RU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Стильный чехол'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description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'...'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price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1500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toString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 // ES2015</a:t>
              </a:r>
              <a:endPara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`[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${</a:t>
              </a:r>
              <a:r>
                <a:rPr lang="en-US" sz="32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code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}] ${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 </a:t>
              </a:r>
              <a:r>
                <a:rPr lang="ru-RU" sz="3200" b="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за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${</a:t>
              </a:r>
              <a:r>
                <a:rPr lang="en-US" sz="32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price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 </a:t>
              </a:r>
              <a:r>
                <a:rPr lang="ru-RU" sz="3200" b="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руб.`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},</a:t>
              </a:r>
              <a:endParaRPr lang="ru-RU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};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57943" y="6666846"/>
              <a:ext cx="708624" cy="5154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9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7358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2855788" y="6477000"/>
            <a:ext cx="1891471" cy="6872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3969466" y="7748588"/>
            <a:ext cx="1884896" cy="6668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111373" y="3513973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Возникает необходимость сравнения двух объектов (например,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при поиске или сортировке). Варианты решения: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173158" y="2143082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Задача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1"/>
          <p:cNvSpPr txBox="1"/>
          <p:nvPr/>
        </p:nvSpPr>
        <p:spPr>
          <a:xfrm>
            <a:off x="2111372" y="5339348"/>
            <a:ext cx="17366287" cy="1824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742950" indent="-74295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>
                <a:solidFill>
                  <a:srgbClr val="3F3F3F"/>
                </a:solidFill>
              </a:rPr>
              <a:t>Сравнение свойств</a:t>
            </a:r>
          </a:p>
          <a:p>
            <a:pPr marL="742950" indent="-742950"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sz="4000" dirty="0" err="1">
                <a:solidFill>
                  <a:srgbClr val="3F3F3F"/>
                </a:solidFill>
              </a:rPr>
              <a:t>valueOf</a:t>
            </a:r>
            <a:endParaRPr lang="en-US" sz="4000" dirty="0">
              <a:solidFill>
                <a:srgbClr val="3F3F3F"/>
              </a:solidFill>
            </a:endParaRPr>
          </a:p>
        </p:txBody>
      </p:sp>
      <p:sp>
        <p:nvSpPr>
          <p:cNvPr id="12" name="Прямоугольник 1"/>
          <p:cNvSpPr txBox="1"/>
          <p:nvPr/>
        </p:nvSpPr>
        <p:spPr>
          <a:xfrm>
            <a:off x="2111371" y="7666207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Со сравнением свойств всё понятно, рассмотрим </a:t>
            </a:r>
            <a:r>
              <a:rPr lang="ru-RU" sz="4000" dirty="0" err="1">
                <a:sym typeface="Helvetica"/>
              </a:rPr>
              <a:t>valueOf</a:t>
            </a:r>
            <a:r>
              <a:rPr lang="ru-RU" sz="4000" dirty="0">
                <a:sym typeface="Helvetica"/>
              </a:rPr>
              <a:t>.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4582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6495386" y="10558885"/>
            <a:ext cx="1918363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111375" y="3499116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Метод прототипа, вызывающийся при преобразовании объекта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к примитивному типу (не к строковому контексту).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111375" y="2109304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dirty="0" err="1"/>
              <a:t>valueOf</a:t>
            </a:r>
            <a:endParaRPr lang="en-US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1"/>
          <p:cNvSpPr txBox="1"/>
          <p:nvPr/>
        </p:nvSpPr>
        <p:spPr>
          <a:xfrm>
            <a:off x="2111375" y="5316642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Например: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854509" y="6518615"/>
            <a:ext cx="18548449" cy="3470822"/>
            <a:chOff x="957943" y="6666845"/>
            <a:chExt cx="18548449" cy="3470822"/>
          </a:xfrm>
        </p:grpSpPr>
        <p:sp>
          <p:nvSpPr>
            <p:cNvPr id="10" name="Shape 164"/>
            <p:cNvSpPr txBox="1"/>
            <p:nvPr/>
          </p:nvSpPr>
          <p:spPr>
            <a:xfrm>
              <a:off x="1666567" y="6666845"/>
              <a:ext cx="17839825" cy="3470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project1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 ... };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project2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 ... };</a:t>
              </a: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project1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project2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TODO: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7943" y="6666845"/>
              <a:ext cx="708624" cy="3470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</p:grpSp>
      <p:sp>
        <p:nvSpPr>
          <p:cNvPr id="12" name="Прямоугольник 1"/>
          <p:cNvSpPr txBox="1"/>
          <p:nvPr/>
        </p:nvSpPr>
        <p:spPr>
          <a:xfrm>
            <a:off x="2036671" y="10506766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Переопределение </a:t>
            </a:r>
            <a:r>
              <a:rPr lang="ru-RU" sz="4000" dirty="0" err="1">
                <a:sym typeface="Helvetica"/>
              </a:rPr>
              <a:t>valueOf</a:t>
            </a:r>
            <a:r>
              <a:rPr lang="ru-RU" sz="4000" dirty="0">
                <a:sym typeface="Helvetica"/>
              </a:rPr>
              <a:t> позволяет нам задать «собственные правила сравнения».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3628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2825413" y="6741635"/>
            <a:ext cx="1852612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38350" y="4815416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Только через сравнение полей.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0" y="2053894"/>
            <a:ext cx="17366287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Как сравнивать объекты </a:t>
            </a:r>
            <a:r>
              <a:rPr lang="ru-RU" dirty="0" smtClean="0"/>
              <a:t>на равенство?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рямоугольник 1"/>
          <p:cNvSpPr txBox="1"/>
          <p:nvPr/>
        </p:nvSpPr>
        <p:spPr>
          <a:xfrm>
            <a:off x="2036669" y="6027796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Если хотите сравнивать в контексте приведения к примитивным типам (либо приводить к ним), то переопределяйте </a:t>
            </a:r>
            <a:r>
              <a:rPr lang="ru-RU" sz="4000" dirty="0" err="1">
                <a:sym typeface="Helvetica"/>
              </a:rPr>
              <a:t>valueOf</a:t>
            </a:r>
            <a:r>
              <a:rPr lang="ru-RU" sz="4000" dirty="0">
                <a:sym typeface="Helvetica"/>
              </a:rPr>
              <a:t>.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932869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8350" y="3430871"/>
            <a:ext cx="17366287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685800" indent="-685800" algn="l" fontAlgn="base">
              <a:buFont typeface="Arial" panose="020B0604020202020204" pitchFamily="34" charset="0"/>
              <a:buChar char="•"/>
            </a:pPr>
            <a:r>
              <a:rPr lang="ru-RU" sz="4000" dirty="0" err="1">
                <a:solidFill>
                  <a:srgbClr val="3F3F3F"/>
                </a:solidFill>
              </a:rPr>
              <a:t>Object.create</a:t>
            </a:r>
            <a:r>
              <a:rPr lang="ru-RU" sz="4000" dirty="0">
                <a:solidFill>
                  <a:srgbClr val="3F3F3F"/>
                </a:solidFill>
              </a:rPr>
              <a:t>(</a:t>
            </a:r>
            <a:r>
              <a:rPr lang="ru-RU" sz="4000" dirty="0" err="1">
                <a:solidFill>
                  <a:srgbClr val="3F3F3F"/>
                </a:solidFill>
              </a:rPr>
              <a:t>proto</a:t>
            </a:r>
            <a:r>
              <a:rPr lang="ru-RU" sz="4000" dirty="0">
                <a:solidFill>
                  <a:srgbClr val="3F3F3F"/>
                </a:solidFill>
              </a:rPr>
              <a:t>) — позволяет создать объект, используя объект (</a:t>
            </a:r>
            <a:r>
              <a:rPr lang="ru-RU" sz="4000" dirty="0" err="1">
                <a:solidFill>
                  <a:srgbClr val="3F3F3F"/>
                </a:solidFill>
              </a:rPr>
              <a:t>proto</a:t>
            </a:r>
            <a:r>
              <a:rPr lang="ru-RU" sz="4000" dirty="0">
                <a:solidFill>
                  <a:srgbClr val="3F3F3F"/>
                </a:solidFill>
              </a:rPr>
              <a:t>) в качестве </a:t>
            </a:r>
            <a:r>
              <a:rPr lang="ru-RU" sz="4000" dirty="0" smtClean="0">
                <a:solidFill>
                  <a:srgbClr val="3F3F3F"/>
                </a:solidFill>
              </a:rPr>
              <a:t>прототипа</a:t>
            </a:r>
            <a:endParaRPr lang="en-US" sz="4000" dirty="0" smtClean="0">
              <a:solidFill>
                <a:srgbClr val="3F3F3F"/>
              </a:solidFill>
            </a:endParaRPr>
          </a:p>
          <a:p>
            <a:pPr marL="685800" indent="-685800" algn="l" fontAlgn="base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3F3F3F"/>
              </a:solidFill>
            </a:endParaRPr>
          </a:p>
          <a:p>
            <a:pPr marL="685800" indent="-685800" algn="l" fontAlgn="base">
              <a:buFont typeface="Arial" panose="020B0604020202020204" pitchFamily="34" charset="0"/>
              <a:buChar char="•"/>
            </a:pPr>
            <a:r>
              <a:rPr lang="ru-RU" sz="4000" dirty="0" err="1">
                <a:solidFill>
                  <a:srgbClr val="3F3F3F"/>
                </a:solidFill>
              </a:rPr>
              <a:t>Object.getPrototypeOf</a:t>
            </a:r>
            <a:r>
              <a:rPr lang="ru-RU" sz="4000" dirty="0">
                <a:solidFill>
                  <a:srgbClr val="3F3F3F"/>
                </a:solidFill>
              </a:rPr>
              <a:t>(</a:t>
            </a:r>
            <a:r>
              <a:rPr lang="ru-RU" sz="4000" dirty="0" err="1">
                <a:solidFill>
                  <a:srgbClr val="3F3F3F"/>
                </a:solidFill>
              </a:rPr>
              <a:t>obj</a:t>
            </a:r>
            <a:r>
              <a:rPr lang="ru-RU" sz="4000" dirty="0">
                <a:solidFill>
                  <a:srgbClr val="3F3F3F"/>
                </a:solidFill>
              </a:rPr>
              <a:t>) — получение прототипа объекта</a:t>
            </a: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0" y="2053894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Другие полезные методы </a:t>
            </a:r>
            <a:r>
              <a:rPr lang="en-US" dirty="0"/>
              <a:t>Object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911762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8350" y="3430871"/>
            <a:ext cx="17366287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 fontAlgn="base"/>
            <a:r>
              <a:rPr lang="ru-RU" sz="4000" dirty="0">
                <a:solidFill>
                  <a:srgbClr val="3F3F3F"/>
                </a:solidFill>
              </a:rPr>
              <a:t>Нужно разработать приложение, которое позволяет задавать </a:t>
            </a:r>
            <a:r>
              <a:rPr lang="ru-RU" sz="4000" dirty="0" err="1">
                <a:solidFill>
                  <a:srgbClr val="3F3F3F"/>
                </a:solidFill>
              </a:rPr>
              <a:t>гео</a:t>
            </a:r>
            <a:r>
              <a:rPr lang="ru-RU" sz="4000" dirty="0">
                <a:solidFill>
                  <a:srgbClr val="3F3F3F"/>
                </a:solidFill>
              </a:rPr>
              <a:t>-метки, причём делать это не только на карте, а указывая пару координат </a:t>
            </a:r>
            <a:r>
              <a:rPr lang="ru-RU" sz="4000" dirty="0" smtClean="0">
                <a:solidFill>
                  <a:srgbClr val="3F3F3F"/>
                </a:solidFill>
              </a:rPr>
              <a:t/>
            </a:r>
            <a:br>
              <a:rPr lang="ru-RU" sz="4000" dirty="0" smtClean="0">
                <a:solidFill>
                  <a:srgbClr val="3F3F3F"/>
                </a:solidFill>
              </a:rPr>
            </a:br>
            <a:r>
              <a:rPr lang="ru-RU" sz="4000" dirty="0" smtClean="0">
                <a:solidFill>
                  <a:srgbClr val="3F3F3F"/>
                </a:solidFill>
              </a:rPr>
              <a:t>в </a:t>
            </a:r>
            <a:r>
              <a:rPr lang="ru-RU" sz="4000" dirty="0">
                <a:solidFill>
                  <a:srgbClr val="3F3F3F"/>
                </a:solidFill>
              </a:rPr>
              <a:t>виде строки в формате: ‘55.7887400, 49.1221400’, где первое — </a:t>
            </a:r>
            <a:r>
              <a:rPr lang="ru-RU" sz="4000" dirty="0" smtClean="0">
                <a:solidFill>
                  <a:srgbClr val="3F3F3F"/>
                </a:solidFill>
              </a:rPr>
              <a:t/>
            </a:r>
            <a:br>
              <a:rPr lang="ru-RU" sz="4000" dirty="0" smtClean="0">
                <a:solidFill>
                  <a:srgbClr val="3F3F3F"/>
                </a:solidFill>
              </a:rPr>
            </a:br>
            <a:r>
              <a:rPr lang="ru-RU" sz="4000" dirty="0" smtClean="0">
                <a:solidFill>
                  <a:srgbClr val="3F3F3F"/>
                </a:solidFill>
              </a:rPr>
              <a:t>это </a:t>
            </a:r>
            <a:r>
              <a:rPr lang="ru-RU" sz="4000" dirty="0">
                <a:solidFill>
                  <a:srgbClr val="3F3F3F"/>
                </a:solidFill>
              </a:rPr>
              <a:t>широта, второе — долгота.</a:t>
            </a:r>
            <a:endParaRPr lang="ru-RU" sz="2800" dirty="0">
              <a:solidFill>
                <a:srgbClr val="3F3F3F"/>
              </a:solidFill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Задача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Прямоугольник 1"/>
          <p:cNvSpPr txBox="1"/>
          <p:nvPr/>
        </p:nvSpPr>
        <p:spPr>
          <a:xfrm>
            <a:off x="2038350" y="6422211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 fontAlgn="base"/>
            <a:r>
              <a:rPr lang="ru-RU" sz="4000" dirty="0">
                <a:solidFill>
                  <a:srgbClr val="3F3F3F"/>
                </a:solidFill>
              </a:rPr>
              <a:t>Как это реализовать?</a:t>
            </a:r>
            <a:endParaRPr lang="ru-RU" sz="18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5545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1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 smtClean="0"/>
              <a:t>Свойство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" name="Группа 8"/>
          <p:cNvGrpSpPr/>
          <p:nvPr/>
        </p:nvGrpSpPr>
        <p:grpSpPr>
          <a:xfrm>
            <a:off x="854509" y="3566269"/>
            <a:ext cx="18548449" cy="2909451"/>
            <a:chOff x="957943" y="6666845"/>
            <a:chExt cx="18548449" cy="2909451"/>
          </a:xfrm>
        </p:grpSpPr>
        <p:sp>
          <p:nvSpPr>
            <p:cNvPr id="10" name="Shape 164"/>
            <p:cNvSpPr txBox="1"/>
            <p:nvPr/>
          </p:nvSpPr>
          <p:spPr>
            <a:xfrm>
              <a:off x="1666567" y="6666845"/>
              <a:ext cx="17839825" cy="2909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mark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coords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...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};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mark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coords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'55.7887400, 49.1221400'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7943" y="6666845"/>
              <a:ext cx="708624" cy="2909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</p:txBody>
        </p:sp>
      </p:grpSp>
      <p:sp>
        <p:nvSpPr>
          <p:cNvPr id="12" name="Прямоугольник 1"/>
          <p:cNvSpPr txBox="1"/>
          <p:nvPr/>
        </p:nvSpPr>
        <p:spPr>
          <a:xfrm>
            <a:off x="2038350" y="7047913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Но как тогда получать в удобном виде отдельно широту, отдельно долготу?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И как построить логику обработки ошибок?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238670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1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 smtClean="0"/>
              <a:t>Методы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" name="Группа 8"/>
          <p:cNvGrpSpPr/>
          <p:nvPr/>
        </p:nvGrpSpPr>
        <p:grpSpPr>
          <a:xfrm>
            <a:off x="854509" y="3566269"/>
            <a:ext cx="18548450" cy="6842971"/>
            <a:chOff x="957943" y="6666845"/>
            <a:chExt cx="18548450" cy="6842971"/>
          </a:xfrm>
        </p:grpSpPr>
        <p:sp>
          <p:nvSpPr>
            <p:cNvPr id="10" name="Shape 164"/>
            <p:cNvSpPr txBox="1"/>
            <p:nvPr/>
          </p:nvSpPr>
          <p:spPr>
            <a:xfrm>
              <a:off x="1666567" y="6666845"/>
              <a:ext cx="17839826" cy="68429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mark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latitude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...,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longitude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...,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setCoords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value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...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},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getCoords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...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},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};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mark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setCoords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'55.7887400, 49.1221400'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7943" y="6670764"/>
              <a:ext cx="708624" cy="68390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12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10344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6677" y="2121593"/>
            <a:ext cx="18901173" cy="136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sz="11500" dirty="0"/>
              <a:t>get/set</a:t>
            </a:r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96364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6" y="3378224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В JS объекты представляют из себя набор свойств (пар ключ—значение).</a:t>
            </a: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Объекты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оугольник 1"/>
          <p:cNvSpPr txBox="1"/>
          <p:nvPr/>
        </p:nvSpPr>
        <p:spPr>
          <a:xfrm>
            <a:off x="2036676" y="5026170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Вопрос к аудитории:</a:t>
            </a:r>
          </a:p>
        </p:txBody>
      </p:sp>
      <p:sp>
        <p:nvSpPr>
          <p:cNvPr id="12" name="Прямоугольник 1"/>
          <p:cNvSpPr txBox="1"/>
          <p:nvPr/>
        </p:nvSpPr>
        <p:spPr>
          <a:xfrm>
            <a:off x="2276475" y="6058563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smtClean="0">
                <a:solidFill>
                  <a:schemeClr val="bg1">
                    <a:lumMod val="65000"/>
                  </a:schemeClr>
                </a:solidFill>
                <a:latin typeface="+mj-lt"/>
                <a:sym typeface="Helvetica"/>
              </a:rPr>
              <a:t>Зачем </a:t>
            </a:r>
            <a:r>
              <a:rPr lang="ru-RU" sz="4000" dirty="0">
                <a:solidFill>
                  <a:schemeClr val="bg1">
                    <a:lumMod val="65000"/>
                  </a:schemeClr>
                </a:solidFill>
                <a:latin typeface="+mj-lt"/>
                <a:sym typeface="Helvetica"/>
              </a:rPr>
              <a:t>нам нужны объекты?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003425" y="6058563"/>
            <a:ext cx="1651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0647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1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dirty="0" smtClean="0"/>
              <a:t>get/set</a:t>
            </a:r>
            <a:endParaRPr lang="en-US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" name="Группа 8"/>
          <p:cNvGrpSpPr/>
          <p:nvPr/>
        </p:nvGrpSpPr>
        <p:grpSpPr>
          <a:xfrm>
            <a:off x="854509" y="6077454"/>
            <a:ext cx="18548449" cy="7400424"/>
            <a:chOff x="957943" y="6666845"/>
            <a:chExt cx="18548449" cy="7400424"/>
          </a:xfrm>
        </p:grpSpPr>
        <p:sp>
          <p:nvSpPr>
            <p:cNvPr id="10" name="Shape 164"/>
            <p:cNvSpPr txBox="1"/>
            <p:nvPr/>
          </p:nvSpPr>
          <p:spPr>
            <a:xfrm>
              <a:off x="1666567" y="6666845"/>
              <a:ext cx="17839825" cy="73656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mark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latitude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...,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longitude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...,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set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coords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value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...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},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get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coords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...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};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mark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coords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'55.7887400, 49.1221400'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 // 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вызов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setter'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а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mark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coords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вызов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getter'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а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7943" y="6666845"/>
              <a:ext cx="708624" cy="7400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12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13</a:t>
              </a:r>
            </a:p>
          </p:txBody>
        </p:sp>
      </p:grpSp>
      <p:sp>
        <p:nvSpPr>
          <p:cNvPr id="12" name="Прямоугольник 1"/>
          <p:cNvSpPr txBox="1"/>
          <p:nvPr/>
        </p:nvSpPr>
        <p:spPr>
          <a:xfrm>
            <a:off x="2038350" y="3566269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ES6 появилась возможность сделать подобные методы (их называют </a:t>
            </a:r>
            <a:r>
              <a:rPr lang="ru-RU" sz="4000" dirty="0" err="1">
                <a:sym typeface="Helvetica"/>
              </a:rPr>
              <a:t>access</a:t>
            </a:r>
            <a:r>
              <a:rPr lang="ru-RU" sz="4000" dirty="0">
                <a:sym typeface="Helvetica"/>
              </a:rPr>
              <a:t> </a:t>
            </a:r>
            <a:r>
              <a:rPr lang="ru-RU" sz="4000" dirty="0" err="1">
                <a:sym typeface="Helvetica"/>
              </a:rPr>
              <a:t>property</a:t>
            </a:r>
            <a:r>
              <a:rPr lang="ru-RU" sz="4000" dirty="0">
                <a:sym typeface="Helvetica"/>
              </a:rPr>
              <a:t>) в более удобном виде (скрыв факт того, что будет вызываться метод).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538332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6677" y="2121593"/>
            <a:ext cx="18901173" cy="136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sz="11500" dirty="0"/>
              <a:t>Обёртки для </a:t>
            </a:r>
            <a:r>
              <a:rPr lang="ru-RU" sz="11500" dirty="0" smtClean="0"/>
              <a:t>примитивов</a:t>
            </a:r>
            <a:endParaRPr lang="ru-RU"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36309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0"/>
          <p:cNvSpPr/>
          <p:nvPr/>
        </p:nvSpPr>
        <p:spPr>
          <a:xfrm>
            <a:off x="4445000" y="9912349"/>
            <a:ext cx="336550" cy="5980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1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Обёртки для </a:t>
            </a:r>
            <a:r>
              <a:rPr lang="ru-RU" dirty="0" smtClean="0"/>
              <a:t>примитивов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64"/>
          <p:cNvSpPr txBox="1"/>
          <p:nvPr/>
        </p:nvSpPr>
        <p:spPr>
          <a:xfrm>
            <a:off x="1563130" y="8523543"/>
            <a:ext cx="17839825" cy="66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console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92D050"/>
                </a:solidFill>
                <a:latin typeface="Consolas" panose="020B0609020204030204" pitchFamily="49" charset="0"/>
              </a:rPr>
              <a:t>'Hello </a:t>
            </a:r>
            <a:r>
              <a:rPr lang="en-US" sz="3200" b="0" dirty="0" err="1">
                <a:solidFill>
                  <a:srgbClr val="92D050"/>
                </a:solidFill>
                <a:latin typeface="Consolas" panose="020B0609020204030204" pitchFamily="49" charset="0"/>
              </a:rPr>
              <a:t>world'</a:t>
            </a:r>
            <a:r>
              <a:rPr lang="en-US" sz="3200" b="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length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Прямоугольник 1"/>
          <p:cNvSpPr txBox="1"/>
          <p:nvPr/>
        </p:nvSpPr>
        <p:spPr>
          <a:xfrm>
            <a:off x="2036670" y="3566269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 JS все типы данных делятся на два больших класса: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  <p:sp>
        <p:nvSpPr>
          <p:cNvPr id="13" name="Прямоугольник 1"/>
          <p:cNvSpPr txBox="1"/>
          <p:nvPr/>
        </p:nvSpPr>
        <p:spPr>
          <a:xfrm>
            <a:off x="2036669" y="4846348"/>
            <a:ext cx="17366287" cy="1824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685800" indent="-68580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3F3F3F"/>
                </a:solidFill>
              </a:rPr>
              <a:t>примитивы</a:t>
            </a:r>
          </a:p>
          <a:p>
            <a:pPr marL="685800" indent="-68580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3F3F3F"/>
                </a:solidFill>
              </a:rPr>
              <a:t>объекты</a:t>
            </a:r>
          </a:p>
        </p:txBody>
      </p:sp>
      <p:sp>
        <p:nvSpPr>
          <p:cNvPr id="14" name="Прямоугольник 1"/>
          <p:cNvSpPr txBox="1"/>
          <p:nvPr/>
        </p:nvSpPr>
        <p:spPr>
          <a:xfrm>
            <a:off x="2036668" y="7243464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Например, строка — это примитив. Но при этом возможно следующее: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  <p:sp>
        <p:nvSpPr>
          <p:cNvPr id="15" name="Прямоугольник 1"/>
          <p:cNvSpPr txBox="1"/>
          <p:nvPr/>
        </p:nvSpPr>
        <p:spPr>
          <a:xfrm>
            <a:off x="2036667" y="9759700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Оператор . — обращение к свойству объекта, но строка — это </a:t>
            </a:r>
            <a:r>
              <a:rPr lang="ru-RU" sz="4000" dirty="0" smtClean="0">
                <a:sym typeface="Helvetica"/>
              </a:rPr>
              <a:t>примитив, а </a:t>
            </a:r>
            <a:r>
              <a:rPr lang="ru-RU" sz="4000" dirty="0">
                <a:sym typeface="Helvetica"/>
              </a:rPr>
              <a:t>не объект.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481957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2890079" y="5505449"/>
            <a:ext cx="1478721" cy="5966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1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Как это происходит?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рямоугольник 1"/>
          <p:cNvSpPr txBox="1"/>
          <p:nvPr/>
        </p:nvSpPr>
        <p:spPr>
          <a:xfrm>
            <a:off x="2036670" y="3566269"/>
            <a:ext cx="17366287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JS при использовании примитива с операторами, работающими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с объектами, производит следующую операцию: неявно заворачивает примитив в соответствующий объектный тип. Например, для строк —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это </a:t>
            </a:r>
            <a:r>
              <a:rPr lang="ru-RU" sz="4000" dirty="0" err="1">
                <a:sym typeface="Helvetica"/>
                <a:hlinkClick r:id="rId3"/>
              </a:rPr>
              <a:t>String</a:t>
            </a:r>
            <a:r>
              <a:rPr lang="ru-RU" sz="4000" dirty="0">
                <a:sym typeface="Helvetica"/>
              </a:rPr>
              <a:t>.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  <p:sp>
        <p:nvSpPr>
          <p:cNvPr id="11" name="Прямоугольник 1"/>
          <p:cNvSpPr txBox="1"/>
          <p:nvPr/>
        </p:nvSpPr>
        <p:spPr>
          <a:xfrm>
            <a:off x="2038350" y="6693007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Для чисел и </a:t>
            </a:r>
            <a:r>
              <a:rPr lang="ru-RU" sz="4000" dirty="0" err="1">
                <a:sym typeface="Helvetica"/>
              </a:rPr>
              <a:t>boolean</a:t>
            </a:r>
            <a:r>
              <a:rPr lang="ru-RU" sz="4000" dirty="0">
                <a:sym typeface="Helvetica"/>
              </a:rPr>
              <a:t> это будет </a:t>
            </a:r>
            <a:r>
              <a:rPr lang="en-US" sz="4000" dirty="0">
                <a:sym typeface="Helvetica"/>
              </a:rPr>
              <a:t>`</a:t>
            </a:r>
            <a:r>
              <a:rPr lang="ru-RU" sz="4000" dirty="0" err="1" smtClean="0">
                <a:sym typeface="Helvetica"/>
              </a:rPr>
              <a:t>Number</a:t>
            </a:r>
            <a:r>
              <a:rPr lang="en-US" sz="4000" dirty="0" smtClean="0">
                <a:sym typeface="Helvetica"/>
              </a:rPr>
              <a:t>`</a:t>
            </a:r>
            <a:r>
              <a:rPr lang="ru-RU" sz="4000" dirty="0" smtClean="0">
                <a:sym typeface="Helvetica"/>
              </a:rPr>
              <a:t> </a:t>
            </a:r>
            <a:r>
              <a:rPr lang="ru-RU" sz="4000" dirty="0">
                <a:sym typeface="Helvetica"/>
              </a:rPr>
              <a:t>и </a:t>
            </a:r>
            <a:r>
              <a:rPr lang="en-US" sz="4000" dirty="0" smtClean="0">
                <a:sym typeface="Helvetica"/>
              </a:rPr>
              <a:t>`</a:t>
            </a:r>
            <a:r>
              <a:rPr lang="ru-RU" sz="4000" dirty="0" err="1" smtClean="0">
                <a:sym typeface="Helvetica"/>
              </a:rPr>
              <a:t>Boolean</a:t>
            </a:r>
            <a:r>
              <a:rPr lang="en-US" sz="4000" dirty="0" smtClean="0">
                <a:sym typeface="Helvetica"/>
              </a:rPr>
              <a:t>`</a:t>
            </a:r>
            <a:r>
              <a:rPr lang="ru-RU" sz="4000" dirty="0" smtClean="0">
                <a:sym typeface="Helvetica"/>
              </a:rPr>
              <a:t>, </a:t>
            </a:r>
            <a:r>
              <a:rPr lang="ru-RU" sz="4000" dirty="0">
                <a:sym typeface="Helvetica"/>
              </a:rPr>
              <a:t>соответственно.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298159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1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Зачем нужны обёртки?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рямоугольник 1"/>
          <p:cNvSpPr txBox="1"/>
          <p:nvPr/>
        </p:nvSpPr>
        <p:spPr>
          <a:xfrm>
            <a:off x="2036670" y="3566269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Обёртки содержат полезные свойства для конкретного типа данных: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  <p:sp>
        <p:nvSpPr>
          <p:cNvPr id="11" name="Прямоугольник 1"/>
          <p:cNvSpPr txBox="1"/>
          <p:nvPr/>
        </p:nvSpPr>
        <p:spPr>
          <a:xfrm>
            <a:off x="2038350" y="4846348"/>
            <a:ext cx="17366287" cy="2748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685800" indent="-68580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3F3F3F"/>
                </a:solidFill>
              </a:rPr>
              <a:t>для строк — методы поиска, замены, конвертация регистра</a:t>
            </a:r>
          </a:p>
          <a:p>
            <a:pPr marL="685800" indent="-68580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3F3F3F"/>
                </a:solidFill>
              </a:rPr>
              <a:t>для чисел — методы преобразования (различные системы счисления), константы, хранящие </a:t>
            </a:r>
            <a:r>
              <a:rPr lang="ru-RU" sz="4000" dirty="0" err="1">
                <a:solidFill>
                  <a:srgbClr val="3F3F3F"/>
                </a:solidFill>
              </a:rPr>
              <a:t>max</a:t>
            </a:r>
            <a:r>
              <a:rPr lang="ru-RU" sz="4000" dirty="0">
                <a:solidFill>
                  <a:srgbClr val="3F3F3F"/>
                </a:solidFill>
              </a:rPr>
              <a:t> и </a:t>
            </a:r>
            <a:r>
              <a:rPr lang="ru-RU" sz="4000" dirty="0" err="1">
                <a:solidFill>
                  <a:srgbClr val="3F3F3F"/>
                </a:solidFill>
              </a:rPr>
              <a:t>min</a:t>
            </a:r>
            <a:r>
              <a:rPr lang="ru-RU" sz="4000" dirty="0">
                <a:solidFill>
                  <a:srgbClr val="3F3F3F"/>
                </a:solidFill>
              </a:rPr>
              <a:t>-допустимые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42684174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4480754" y="4950815"/>
            <a:ext cx="1529521" cy="7078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480754" y="6184726"/>
            <a:ext cx="1043745" cy="7078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9740823" y="6892613"/>
            <a:ext cx="1151015" cy="6559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1" y="2121593"/>
            <a:ext cx="17366287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Чем отличаются обёртки</a:t>
            </a:r>
            <a:br>
              <a:rPr lang="ru-RU" dirty="0"/>
            </a:br>
            <a:r>
              <a:rPr lang="ru-RU" dirty="0"/>
              <a:t>от примитивов?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рямоугольник 1"/>
          <p:cNvSpPr txBox="1"/>
          <p:nvPr/>
        </p:nvSpPr>
        <p:spPr>
          <a:xfrm>
            <a:off x="2038350" y="4950814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Оператор </a:t>
            </a:r>
            <a:r>
              <a:rPr lang="ru-RU" sz="4000" dirty="0" err="1">
                <a:sym typeface="Helvetica"/>
              </a:rPr>
              <a:t>typeof</a:t>
            </a:r>
            <a:r>
              <a:rPr lang="ru-RU" sz="4000" dirty="0">
                <a:sym typeface="Helvetica"/>
              </a:rPr>
              <a:t> вернёт разные значения для примитива и объекта.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  <p:sp>
        <p:nvSpPr>
          <p:cNvPr id="11" name="Прямоугольник 1"/>
          <p:cNvSpPr txBox="1"/>
          <p:nvPr/>
        </p:nvSpPr>
        <p:spPr>
          <a:xfrm>
            <a:off x="2038350" y="6230893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 fontAlgn="base"/>
            <a:r>
              <a:rPr lang="ru-RU" sz="4000" dirty="0">
                <a:solidFill>
                  <a:srgbClr val="3F3F3F"/>
                </a:solidFill>
              </a:rPr>
              <a:t>Оператор === при сравнении объекта (даже если внутри то же </a:t>
            </a:r>
            <a:r>
              <a:rPr lang="ru-RU" sz="4000" dirty="0" smtClean="0">
                <a:solidFill>
                  <a:srgbClr val="3F3F3F"/>
                </a:solidFill>
              </a:rPr>
              <a:t>значение) с </a:t>
            </a:r>
            <a:r>
              <a:rPr lang="ru-RU" sz="4000" dirty="0">
                <a:solidFill>
                  <a:srgbClr val="3F3F3F"/>
                </a:solidFill>
              </a:rPr>
              <a:t>примитивом вернёт </a:t>
            </a:r>
            <a:r>
              <a:rPr lang="ru-RU" sz="4000" dirty="0" err="1">
                <a:solidFill>
                  <a:srgbClr val="3F3F3F"/>
                </a:solidFill>
              </a:rPr>
              <a:t>false</a:t>
            </a:r>
            <a:r>
              <a:rPr lang="ru-RU" sz="4000" dirty="0">
                <a:solidFill>
                  <a:srgbClr val="3F3F3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5845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1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Итоги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рямоугольник 1"/>
          <p:cNvSpPr txBox="1"/>
          <p:nvPr/>
        </p:nvSpPr>
        <p:spPr>
          <a:xfrm>
            <a:off x="2036670" y="3566269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Сегодня мы с вами рассмотрели достаточно много важных вещей: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  <p:sp>
        <p:nvSpPr>
          <p:cNvPr id="11" name="Прямоугольник 1"/>
          <p:cNvSpPr txBox="1"/>
          <p:nvPr/>
        </p:nvSpPr>
        <p:spPr>
          <a:xfrm>
            <a:off x="2038350" y="4846348"/>
            <a:ext cx="17366287" cy="655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914400" indent="-91440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>
                <a:solidFill>
                  <a:srgbClr val="3F3F3F"/>
                </a:solidFill>
              </a:rPr>
              <a:t>Объекты</a:t>
            </a:r>
          </a:p>
          <a:p>
            <a:pPr marL="914400" indent="-91440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>
                <a:solidFill>
                  <a:srgbClr val="3F3F3F"/>
                </a:solidFill>
              </a:rPr>
              <a:t>Свойства объекта</a:t>
            </a:r>
          </a:p>
          <a:p>
            <a:pPr marL="914400" indent="-91440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>
                <a:solidFill>
                  <a:srgbClr val="3F3F3F"/>
                </a:solidFill>
              </a:rPr>
              <a:t>Прототипы и цепочки прототипов</a:t>
            </a:r>
          </a:p>
          <a:p>
            <a:pPr marL="914400" indent="-91440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 err="1">
                <a:solidFill>
                  <a:srgbClr val="3F3F3F"/>
                </a:solidFill>
              </a:rPr>
              <a:t>Object</a:t>
            </a:r>
            <a:endParaRPr lang="ru-RU" sz="4000" dirty="0">
              <a:solidFill>
                <a:srgbClr val="3F3F3F"/>
              </a:solidFill>
            </a:endParaRPr>
          </a:p>
          <a:p>
            <a:pPr marL="914400" indent="-91440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>
                <a:solidFill>
                  <a:srgbClr val="3F3F3F"/>
                </a:solidFill>
              </a:rPr>
              <a:t>Перебор свойств</a:t>
            </a:r>
          </a:p>
          <a:p>
            <a:pPr marL="914400" indent="-91440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 err="1">
                <a:solidFill>
                  <a:srgbClr val="3F3F3F"/>
                </a:solidFill>
              </a:rPr>
              <a:t>get</a:t>
            </a:r>
            <a:r>
              <a:rPr lang="ru-RU" sz="4000" dirty="0">
                <a:solidFill>
                  <a:srgbClr val="3F3F3F"/>
                </a:solidFill>
              </a:rPr>
              <a:t>/</a:t>
            </a:r>
            <a:r>
              <a:rPr lang="ru-RU" sz="4000" dirty="0" err="1">
                <a:solidFill>
                  <a:srgbClr val="3F3F3F"/>
                </a:solidFill>
              </a:rPr>
              <a:t>set</a:t>
            </a:r>
            <a:endParaRPr lang="ru-RU" sz="4000" dirty="0">
              <a:solidFill>
                <a:srgbClr val="3F3F3F"/>
              </a:solidFill>
            </a:endParaRPr>
          </a:p>
          <a:p>
            <a:pPr marL="914400" indent="-91440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>
                <a:solidFill>
                  <a:srgbClr val="3F3F3F"/>
                </a:solidFill>
              </a:rPr>
              <a:t>Обёртки для примитивов</a:t>
            </a:r>
          </a:p>
        </p:txBody>
      </p:sp>
    </p:spTree>
    <p:extLst>
      <p:ext uri="{BB962C8B-B14F-4D97-AF65-F5344CB8AC3E}">
        <p14:creationId xmlns:p14="http://schemas.microsoft.com/office/powerpoint/2010/main" val="20193147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55"/>
          <p:cNvSpPr txBox="1"/>
          <p:nvPr/>
        </p:nvSpPr>
        <p:spPr>
          <a:xfrm>
            <a:off x="2357235" y="3138769"/>
            <a:ext cx="14949379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80000"/>
              </a:lnSpc>
              <a:defRPr sz="105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Спасибо за внимание!</a:t>
            </a:r>
          </a:p>
        </p:txBody>
      </p:sp>
      <p:sp>
        <p:nvSpPr>
          <p:cNvPr id="202" name="Shape 55"/>
          <p:cNvSpPr txBox="1"/>
          <p:nvPr/>
        </p:nvSpPr>
        <p:spPr>
          <a:xfrm>
            <a:off x="2365222" y="7039909"/>
            <a:ext cx="9648940" cy="878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90000"/>
              </a:lnSpc>
              <a:defRPr sz="56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 smtClean="0"/>
              <a:t>Лектор</a:t>
            </a:r>
            <a:endParaRPr lang="ru-RU" dirty="0"/>
          </a:p>
        </p:txBody>
      </p:sp>
      <p:sp>
        <p:nvSpPr>
          <p:cNvPr id="203" name="Shape 55"/>
          <p:cNvSpPr txBox="1"/>
          <p:nvPr/>
        </p:nvSpPr>
        <p:spPr>
          <a:xfrm>
            <a:off x="2365222" y="8113084"/>
            <a:ext cx="9648940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90000"/>
              </a:lnSpc>
              <a:defRPr sz="2500" b="1" cap="all" spc="249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Д</a:t>
            </a:r>
            <a:r>
              <a:rPr lang="ru-RU" dirty="0" smtClean="0"/>
              <a:t>олжность</a:t>
            </a:r>
            <a:endParaRPr lang="en-US" dirty="0"/>
          </a:p>
        </p:txBody>
      </p:sp>
      <p:pic>
        <p:nvPicPr>
          <p:cNvPr id="20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8350" y="1549399"/>
            <a:ext cx="18901173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1500" dirty="0"/>
              <a:t>Свойства объекта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86945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6" y="3378224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Вспомним, варианты доступа к свойствам объекта: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Свойства объекта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оугольник 1"/>
          <p:cNvSpPr txBox="1"/>
          <p:nvPr/>
        </p:nvSpPr>
        <p:spPr>
          <a:xfrm>
            <a:off x="2038350" y="9328689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Вопрос к аудитории:</a:t>
            </a:r>
          </a:p>
        </p:txBody>
      </p:sp>
      <p:sp>
        <p:nvSpPr>
          <p:cNvPr id="12" name="Прямоугольник 1"/>
          <p:cNvSpPr txBox="1"/>
          <p:nvPr/>
        </p:nvSpPr>
        <p:spPr>
          <a:xfrm>
            <a:off x="2276475" y="10361082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sym typeface="Helvetica"/>
              </a:rPr>
              <a:t>Когда и какой способ предпочтительнее?</a:t>
            </a:r>
            <a:endParaRPr lang="ru-RU" sz="4000" dirty="0">
              <a:solidFill>
                <a:schemeClr val="bg1">
                  <a:lumMod val="65000"/>
                </a:schemeClr>
              </a:solidFill>
              <a:latin typeface="+mj-lt"/>
              <a:sym typeface="Helvetica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954972" y="4410617"/>
            <a:ext cx="18548449" cy="4593565"/>
            <a:chOff x="957943" y="6666846"/>
            <a:chExt cx="18548449" cy="4593565"/>
          </a:xfrm>
        </p:grpSpPr>
        <p:sp>
          <p:nvSpPr>
            <p:cNvPr id="9" name="Shape 164"/>
            <p:cNvSpPr txBox="1"/>
            <p:nvPr/>
          </p:nvSpPr>
          <p:spPr>
            <a:xfrm>
              <a:off x="1666567" y="6666846"/>
              <a:ext cx="17839825" cy="45935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'Nemo'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balance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10000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};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// 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Вариант 1: 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dot notation'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user.name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// 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Вариант 2: 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bracket notation'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[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'name'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]);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7943" y="6666846"/>
              <a:ext cx="708624" cy="45935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8</a:t>
              </a:r>
              <a:endParaRPr kumimoji="0" lang="en-US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  <p:sp>
        <p:nvSpPr>
          <p:cNvPr id="13" name="Прямоугольник 12"/>
          <p:cNvSpPr/>
          <p:nvPr/>
        </p:nvSpPr>
        <p:spPr>
          <a:xfrm>
            <a:off x="2003425" y="10361082"/>
            <a:ext cx="1651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5882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6" y="3378224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ES6 предоставляет нам удобный способ извлечения </a:t>
            </a:r>
            <a:r>
              <a:rPr lang="ru-RU" sz="4000" dirty="0" smtClean="0">
                <a:sym typeface="Helvetica"/>
              </a:rPr>
              <a:t>свойств</a:t>
            </a:r>
            <a:r>
              <a:rPr lang="en-US" sz="4000" dirty="0" smtClean="0">
                <a:sym typeface="Helvetica"/>
              </a:rPr>
              <a:t/>
            </a:r>
            <a:br>
              <a:rPr lang="en-US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с </a:t>
            </a:r>
            <a:r>
              <a:rPr lang="ru-RU" sz="4000" dirty="0">
                <a:sym typeface="Helvetica"/>
              </a:rPr>
              <a:t>помощью </a:t>
            </a:r>
            <a:r>
              <a:rPr lang="ru-RU" sz="4000" b="1" dirty="0" err="1">
                <a:sym typeface="Helvetica"/>
              </a:rPr>
              <a:t>Object</a:t>
            </a:r>
            <a:r>
              <a:rPr lang="ru-RU" sz="4000" b="1" dirty="0">
                <a:sym typeface="Helvetica"/>
              </a:rPr>
              <a:t> </a:t>
            </a:r>
            <a:r>
              <a:rPr lang="ru-RU" sz="4000" b="1" dirty="0" err="1">
                <a:sym typeface="Helvetica"/>
              </a:rPr>
              <a:t>Destructing</a:t>
            </a:r>
            <a:r>
              <a:rPr lang="ru-RU" sz="4000" dirty="0">
                <a:sym typeface="Helvetica"/>
              </a:rPr>
              <a:t>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Извлечение свойств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64"/>
          <p:cNvSpPr txBox="1"/>
          <p:nvPr/>
        </p:nvSpPr>
        <p:spPr>
          <a:xfrm>
            <a:off x="1563138" y="5026170"/>
            <a:ext cx="17839825" cy="66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{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name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balance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 </a:t>
            </a:r>
            <a:r>
              <a:rPr lang="en-US" sz="32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59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6" y="3301392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 JS мы в любой момент можем как добавить объекту новое свойство, так и удалить его: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Добавление и удаление свойств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" name="Группа 6"/>
          <p:cNvGrpSpPr/>
          <p:nvPr/>
        </p:nvGrpSpPr>
        <p:grpSpPr>
          <a:xfrm>
            <a:off x="854514" y="5026170"/>
            <a:ext cx="18548449" cy="2348079"/>
            <a:chOff x="957943" y="6666846"/>
            <a:chExt cx="18548449" cy="2348079"/>
          </a:xfrm>
        </p:grpSpPr>
        <p:sp>
          <p:nvSpPr>
            <p:cNvPr id="8" name="Shape 164"/>
            <p:cNvSpPr txBox="1"/>
            <p:nvPr/>
          </p:nvSpPr>
          <p:spPr>
            <a:xfrm>
              <a:off x="1666567" y="6666846"/>
              <a:ext cx="17839825" cy="2348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address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'...'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[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'address'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]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'...'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delete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address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7943" y="6666846"/>
              <a:ext cx="708624" cy="2348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013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1686</Words>
  <Application>Microsoft Office PowerPoint</Application>
  <PresentationFormat>Произвольный</PresentationFormat>
  <Paragraphs>348</Paragraphs>
  <Slides>57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Helvetica</vt:lpstr>
      <vt:lpstr>Helvetica Light</vt:lpstr>
      <vt:lpstr>Helvetica Neue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Gerasimov</dc:creator>
  <cp:lastModifiedBy>Roman Gerasimov</cp:lastModifiedBy>
  <cp:revision>141</cp:revision>
  <dcterms:modified xsi:type="dcterms:W3CDTF">2019-01-14T19:53:03Z</dcterms:modified>
</cp:coreProperties>
</file>