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D8B1B-0D3E-4FAF-AA6F-91EDD1E190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1F44C1-6636-4048-84D6-F552841CA5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Identified most known foreign operations of the Wagner Group using Wikipedia</a:t>
          </a:r>
        </a:p>
      </dgm:t>
    </dgm:pt>
    <dgm:pt modelId="{9A0F763C-EBD7-4430-AC62-161B3C9CEC53}" type="parTrans" cxnId="{BEEDA95F-E548-44CD-9E53-89D570839B9D}">
      <dgm:prSet/>
      <dgm:spPr/>
      <dgm:t>
        <a:bodyPr/>
        <a:lstStyle/>
        <a:p>
          <a:endParaRPr lang="en-US"/>
        </a:p>
      </dgm:t>
    </dgm:pt>
    <dgm:pt modelId="{DF1DA66B-1B8A-44BA-88C6-1FAB510D91BD}" type="sibTrans" cxnId="{BEEDA95F-E548-44CD-9E53-89D570839B9D}">
      <dgm:prSet/>
      <dgm:spPr/>
      <dgm:t>
        <a:bodyPr/>
        <a:lstStyle/>
        <a:p>
          <a:endParaRPr lang="en-US"/>
        </a:p>
      </dgm:t>
    </dgm:pt>
    <dgm:pt modelId="{971D34C2-CCDE-421C-B054-ACD63AE7F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Imported data and created a separate table consolidating all the events in a single country</a:t>
          </a:r>
        </a:p>
      </dgm:t>
    </dgm:pt>
    <dgm:pt modelId="{92982FBA-E85A-490B-99D6-0F0FD8D184A9}" type="parTrans" cxnId="{E6E62941-E57F-4AF8-9ACF-FF39B2989CEB}">
      <dgm:prSet/>
      <dgm:spPr/>
      <dgm:t>
        <a:bodyPr/>
        <a:lstStyle/>
        <a:p>
          <a:endParaRPr lang="en-US"/>
        </a:p>
      </dgm:t>
    </dgm:pt>
    <dgm:pt modelId="{2F10B5AE-1838-4865-B332-C083F1D7C2A9}" type="sibTrans" cxnId="{E6E62941-E57F-4AF8-9ACF-FF39B2989CEB}">
      <dgm:prSet/>
      <dgm:spPr/>
      <dgm:t>
        <a:bodyPr/>
        <a:lstStyle/>
        <a:p>
          <a:endParaRPr lang="en-US"/>
        </a:p>
      </dgm:t>
    </dgm:pt>
    <dgm:pt modelId="{A3A043D0-1656-4134-A04F-5525224084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Showing in on the two different maps</a:t>
          </a:r>
        </a:p>
      </dgm:t>
    </dgm:pt>
    <dgm:pt modelId="{14F4734A-2216-4EED-A3D5-53D18EB3FAE1}" type="parTrans" cxnId="{85762FDE-F4DA-4CC6-B222-F6803C0D66D2}">
      <dgm:prSet/>
      <dgm:spPr/>
      <dgm:t>
        <a:bodyPr/>
        <a:lstStyle/>
        <a:p>
          <a:endParaRPr lang="en-US"/>
        </a:p>
      </dgm:t>
    </dgm:pt>
    <dgm:pt modelId="{F0E2467C-CD1E-4EBA-BDD0-2B855BF05CBC}" type="sibTrans" cxnId="{85762FDE-F4DA-4CC6-B222-F6803C0D66D2}">
      <dgm:prSet/>
      <dgm:spPr/>
      <dgm:t>
        <a:bodyPr/>
        <a:lstStyle/>
        <a:p>
          <a:endParaRPr lang="en-US"/>
        </a:p>
      </dgm:t>
    </dgm:pt>
    <dgm:pt modelId="{7A238980-D810-4F9A-9236-292659010039}" type="pres">
      <dgm:prSet presAssocID="{3C2D8B1B-0D3E-4FAF-AA6F-91EDD1E19046}" presName="root" presStyleCnt="0">
        <dgm:presLayoutVars>
          <dgm:dir/>
          <dgm:resizeHandles val="exact"/>
        </dgm:presLayoutVars>
      </dgm:prSet>
      <dgm:spPr/>
    </dgm:pt>
    <dgm:pt modelId="{47B3A99E-3071-4F8C-AAAA-B5E621E64D7A}" type="pres">
      <dgm:prSet presAssocID="{301F44C1-6636-4048-84D6-F552841CA50F}" presName="compNode" presStyleCnt="0"/>
      <dgm:spPr/>
    </dgm:pt>
    <dgm:pt modelId="{AA50DB8A-794C-4071-9AD9-6194D7B303C6}" type="pres">
      <dgm:prSet presAssocID="{301F44C1-6636-4048-84D6-F552841CA5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B8CAB7-F812-4AF6-BB8B-120B7326E9F6}" type="pres">
      <dgm:prSet presAssocID="{301F44C1-6636-4048-84D6-F552841CA50F}" presName="spaceRect" presStyleCnt="0"/>
      <dgm:spPr/>
    </dgm:pt>
    <dgm:pt modelId="{EFEF094F-B703-434B-96E5-56D391D1AAC8}" type="pres">
      <dgm:prSet presAssocID="{301F44C1-6636-4048-84D6-F552841CA50F}" presName="textRect" presStyleLbl="revTx" presStyleIdx="0" presStyleCnt="3">
        <dgm:presLayoutVars>
          <dgm:chMax val="1"/>
          <dgm:chPref val="1"/>
        </dgm:presLayoutVars>
      </dgm:prSet>
      <dgm:spPr/>
    </dgm:pt>
    <dgm:pt modelId="{DEBD98F2-3DE8-4636-B941-3045C0231157}" type="pres">
      <dgm:prSet presAssocID="{DF1DA66B-1B8A-44BA-88C6-1FAB510D91BD}" presName="sibTrans" presStyleCnt="0"/>
      <dgm:spPr/>
    </dgm:pt>
    <dgm:pt modelId="{756C7878-3A09-48EF-B203-5E142C86418E}" type="pres">
      <dgm:prSet presAssocID="{971D34C2-CCDE-421C-B054-ACD63AE7F030}" presName="compNode" presStyleCnt="0"/>
      <dgm:spPr/>
    </dgm:pt>
    <dgm:pt modelId="{E99735D8-446B-4FF0-82D8-4B85EAE2F124}" type="pres">
      <dgm:prSet presAssocID="{971D34C2-CCDE-421C-B054-ACD63AE7F0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4BAA66-25E6-4A3D-B44F-EE48E26B3B7C}" type="pres">
      <dgm:prSet presAssocID="{971D34C2-CCDE-421C-B054-ACD63AE7F030}" presName="spaceRect" presStyleCnt="0"/>
      <dgm:spPr/>
    </dgm:pt>
    <dgm:pt modelId="{6F3A48F0-F25D-4A24-A51C-698EC0BD0123}" type="pres">
      <dgm:prSet presAssocID="{971D34C2-CCDE-421C-B054-ACD63AE7F030}" presName="textRect" presStyleLbl="revTx" presStyleIdx="1" presStyleCnt="3">
        <dgm:presLayoutVars>
          <dgm:chMax val="1"/>
          <dgm:chPref val="1"/>
        </dgm:presLayoutVars>
      </dgm:prSet>
      <dgm:spPr/>
    </dgm:pt>
    <dgm:pt modelId="{A5611EEE-BF11-4642-8EA3-1D5CD1E98033}" type="pres">
      <dgm:prSet presAssocID="{2F10B5AE-1838-4865-B332-C083F1D7C2A9}" presName="sibTrans" presStyleCnt="0"/>
      <dgm:spPr/>
    </dgm:pt>
    <dgm:pt modelId="{11D433C6-7048-4866-A243-329293DC4F73}" type="pres">
      <dgm:prSet presAssocID="{A3A043D0-1656-4134-A04F-55252240846E}" presName="compNode" presStyleCnt="0"/>
      <dgm:spPr/>
    </dgm:pt>
    <dgm:pt modelId="{405FF08E-9CAC-49F1-9DE7-CFDE8388FA91}" type="pres">
      <dgm:prSet presAssocID="{A3A043D0-1656-4134-A04F-5525224084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6BE29EA-039A-42C1-92C9-7AB5E4A17498}" type="pres">
      <dgm:prSet presAssocID="{A3A043D0-1656-4134-A04F-55252240846E}" presName="spaceRect" presStyleCnt="0"/>
      <dgm:spPr/>
    </dgm:pt>
    <dgm:pt modelId="{0A82A111-58E4-4744-9502-F44CEC606F5E}" type="pres">
      <dgm:prSet presAssocID="{A3A043D0-1656-4134-A04F-5525224084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EDA95F-E548-44CD-9E53-89D570839B9D}" srcId="{3C2D8B1B-0D3E-4FAF-AA6F-91EDD1E19046}" destId="{301F44C1-6636-4048-84D6-F552841CA50F}" srcOrd="0" destOrd="0" parTransId="{9A0F763C-EBD7-4430-AC62-161B3C9CEC53}" sibTransId="{DF1DA66B-1B8A-44BA-88C6-1FAB510D91BD}"/>
    <dgm:cxn modelId="{E6E62941-E57F-4AF8-9ACF-FF39B2989CEB}" srcId="{3C2D8B1B-0D3E-4FAF-AA6F-91EDD1E19046}" destId="{971D34C2-CCDE-421C-B054-ACD63AE7F030}" srcOrd="1" destOrd="0" parTransId="{92982FBA-E85A-490B-99D6-0F0FD8D184A9}" sibTransId="{2F10B5AE-1838-4865-B332-C083F1D7C2A9}"/>
    <dgm:cxn modelId="{F293DC90-1273-472A-B7F0-D871FA68E733}" type="presOf" srcId="{301F44C1-6636-4048-84D6-F552841CA50F}" destId="{EFEF094F-B703-434B-96E5-56D391D1AAC8}" srcOrd="0" destOrd="0" presId="urn:microsoft.com/office/officeart/2018/2/layout/IconLabelList"/>
    <dgm:cxn modelId="{65888392-B55C-4E18-8CA1-C70A7C8B60E8}" type="presOf" srcId="{A3A043D0-1656-4134-A04F-55252240846E}" destId="{0A82A111-58E4-4744-9502-F44CEC606F5E}" srcOrd="0" destOrd="0" presId="urn:microsoft.com/office/officeart/2018/2/layout/IconLabelList"/>
    <dgm:cxn modelId="{A5C98E95-C95A-4FFC-B13E-289DB2EAC895}" type="presOf" srcId="{3C2D8B1B-0D3E-4FAF-AA6F-91EDD1E19046}" destId="{7A238980-D810-4F9A-9236-292659010039}" srcOrd="0" destOrd="0" presId="urn:microsoft.com/office/officeart/2018/2/layout/IconLabelList"/>
    <dgm:cxn modelId="{85762FDE-F4DA-4CC6-B222-F6803C0D66D2}" srcId="{3C2D8B1B-0D3E-4FAF-AA6F-91EDD1E19046}" destId="{A3A043D0-1656-4134-A04F-55252240846E}" srcOrd="2" destOrd="0" parTransId="{14F4734A-2216-4EED-A3D5-53D18EB3FAE1}" sibTransId="{F0E2467C-CD1E-4EBA-BDD0-2B855BF05CBC}"/>
    <dgm:cxn modelId="{9C0730E0-1FD1-47A7-823F-9BBF9F3515EE}" type="presOf" srcId="{971D34C2-CCDE-421C-B054-ACD63AE7F030}" destId="{6F3A48F0-F25D-4A24-A51C-698EC0BD0123}" srcOrd="0" destOrd="0" presId="urn:microsoft.com/office/officeart/2018/2/layout/IconLabelList"/>
    <dgm:cxn modelId="{D7EA8F3A-38DB-47A0-9C11-D2A5489CEF98}" type="presParOf" srcId="{7A238980-D810-4F9A-9236-292659010039}" destId="{47B3A99E-3071-4F8C-AAAA-B5E621E64D7A}" srcOrd="0" destOrd="0" presId="urn:microsoft.com/office/officeart/2018/2/layout/IconLabelList"/>
    <dgm:cxn modelId="{BAC2EB0D-A938-488C-8928-E76776519DF4}" type="presParOf" srcId="{47B3A99E-3071-4F8C-AAAA-B5E621E64D7A}" destId="{AA50DB8A-794C-4071-9AD9-6194D7B303C6}" srcOrd="0" destOrd="0" presId="urn:microsoft.com/office/officeart/2018/2/layout/IconLabelList"/>
    <dgm:cxn modelId="{33161985-2798-4B81-9084-D80F6E62C5CF}" type="presParOf" srcId="{47B3A99E-3071-4F8C-AAAA-B5E621E64D7A}" destId="{EBB8CAB7-F812-4AF6-BB8B-120B7326E9F6}" srcOrd="1" destOrd="0" presId="urn:microsoft.com/office/officeart/2018/2/layout/IconLabelList"/>
    <dgm:cxn modelId="{2B2EFCAD-DEDA-4929-BE21-87D0FCED9F3D}" type="presParOf" srcId="{47B3A99E-3071-4F8C-AAAA-B5E621E64D7A}" destId="{EFEF094F-B703-434B-96E5-56D391D1AAC8}" srcOrd="2" destOrd="0" presId="urn:microsoft.com/office/officeart/2018/2/layout/IconLabelList"/>
    <dgm:cxn modelId="{DA4DB6CC-FADB-4CB6-A416-F7238CEFDB52}" type="presParOf" srcId="{7A238980-D810-4F9A-9236-292659010039}" destId="{DEBD98F2-3DE8-4636-B941-3045C0231157}" srcOrd="1" destOrd="0" presId="urn:microsoft.com/office/officeart/2018/2/layout/IconLabelList"/>
    <dgm:cxn modelId="{64BC89C1-1880-4EEC-9C64-504FCC7C8877}" type="presParOf" srcId="{7A238980-D810-4F9A-9236-292659010039}" destId="{756C7878-3A09-48EF-B203-5E142C86418E}" srcOrd="2" destOrd="0" presId="urn:microsoft.com/office/officeart/2018/2/layout/IconLabelList"/>
    <dgm:cxn modelId="{48092390-1689-43E2-BBCA-E9E8FA00B9C7}" type="presParOf" srcId="{756C7878-3A09-48EF-B203-5E142C86418E}" destId="{E99735D8-446B-4FF0-82D8-4B85EAE2F124}" srcOrd="0" destOrd="0" presId="urn:microsoft.com/office/officeart/2018/2/layout/IconLabelList"/>
    <dgm:cxn modelId="{AE4DD24A-82FF-454C-B352-138E78875B75}" type="presParOf" srcId="{756C7878-3A09-48EF-B203-5E142C86418E}" destId="{DA4BAA66-25E6-4A3D-B44F-EE48E26B3B7C}" srcOrd="1" destOrd="0" presId="urn:microsoft.com/office/officeart/2018/2/layout/IconLabelList"/>
    <dgm:cxn modelId="{7CD3791E-6A14-45B2-A7A0-6BF719EFC765}" type="presParOf" srcId="{756C7878-3A09-48EF-B203-5E142C86418E}" destId="{6F3A48F0-F25D-4A24-A51C-698EC0BD0123}" srcOrd="2" destOrd="0" presId="urn:microsoft.com/office/officeart/2018/2/layout/IconLabelList"/>
    <dgm:cxn modelId="{8E3FA898-4047-4335-9E5E-5F159EB75421}" type="presParOf" srcId="{7A238980-D810-4F9A-9236-292659010039}" destId="{A5611EEE-BF11-4642-8EA3-1D5CD1E98033}" srcOrd="3" destOrd="0" presId="urn:microsoft.com/office/officeart/2018/2/layout/IconLabelList"/>
    <dgm:cxn modelId="{549604E2-432D-45AE-BC39-54945FBA0305}" type="presParOf" srcId="{7A238980-D810-4F9A-9236-292659010039}" destId="{11D433C6-7048-4866-A243-329293DC4F73}" srcOrd="4" destOrd="0" presId="urn:microsoft.com/office/officeart/2018/2/layout/IconLabelList"/>
    <dgm:cxn modelId="{26624B80-5425-40CD-B880-47F8BF35858B}" type="presParOf" srcId="{11D433C6-7048-4866-A243-329293DC4F73}" destId="{405FF08E-9CAC-49F1-9DE7-CFDE8388FA91}" srcOrd="0" destOrd="0" presId="urn:microsoft.com/office/officeart/2018/2/layout/IconLabelList"/>
    <dgm:cxn modelId="{F067622C-6AD0-4E75-B33B-A8F43E81C5C0}" type="presParOf" srcId="{11D433C6-7048-4866-A243-329293DC4F73}" destId="{F6BE29EA-039A-42C1-92C9-7AB5E4A17498}" srcOrd="1" destOrd="0" presId="urn:microsoft.com/office/officeart/2018/2/layout/IconLabelList"/>
    <dgm:cxn modelId="{E01CA96C-D567-4E4B-B8FF-715621C897DB}" type="presParOf" srcId="{11D433C6-7048-4866-A243-329293DC4F73}" destId="{0A82A111-58E4-4744-9502-F44CEC606F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DB8A-794C-4071-9AD9-6194D7B303C6}">
      <dsp:nvSpPr>
        <dsp:cNvPr id="0" name=""/>
        <dsp:cNvSpPr/>
      </dsp:nvSpPr>
      <dsp:spPr>
        <a:xfrm>
          <a:off x="378647" y="971546"/>
          <a:ext cx="615410" cy="615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F094F-B703-434B-96E5-56D391D1AAC8}">
      <dsp:nvSpPr>
        <dsp:cNvPr id="0" name=""/>
        <dsp:cNvSpPr/>
      </dsp:nvSpPr>
      <dsp:spPr>
        <a:xfrm>
          <a:off x="2563" y="1842795"/>
          <a:ext cx="1367578" cy="83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Identified most known foreign operations of the Wagner Group using Wikipedia</a:t>
          </a:r>
        </a:p>
      </dsp:txBody>
      <dsp:txXfrm>
        <a:off x="2563" y="1842795"/>
        <a:ext cx="1367578" cy="833367"/>
      </dsp:txXfrm>
    </dsp:sp>
    <dsp:sp modelId="{E99735D8-446B-4FF0-82D8-4B85EAE2F124}">
      <dsp:nvSpPr>
        <dsp:cNvPr id="0" name=""/>
        <dsp:cNvSpPr/>
      </dsp:nvSpPr>
      <dsp:spPr>
        <a:xfrm>
          <a:off x="1985551" y="971546"/>
          <a:ext cx="615410" cy="615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A48F0-F25D-4A24-A51C-698EC0BD0123}">
      <dsp:nvSpPr>
        <dsp:cNvPr id="0" name=""/>
        <dsp:cNvSpPr/>
      </dsp:nvSpPr>
      <dsp:spPr>
        <a:xfrm>
          <a:off x="1609467" y="1842795"/>
          <a:ext cx="1367578" cy="83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Imported data and created a separate table consolidating all the events in a single country</a:t>
          </a:r>
        </a:p>
      </dsp:txBody>
      <dsp:txXfrm>
        <a:off x="1609467" y="1842795"/>
        <a:ext cx="1367578" cy="833367"/>
      </dsp:txXfrm>
    </dsp:sp>
    <dsp:sp modelId="{405FF08E-9CAC-49F1-9DE7-CFDE8388FA91}">
      <dsp:nvSpPr>
        <dsp:cNvPr id="0" name=""/>
        <dsp:cNvSpPr/>
      </dsp:nvSpPr>
      <dsp:spPr>
        <a:xfrm>
          <a:off x="3592455" y="971546"/>
          <a:ext cx="615410" cy="615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2A111-58E4-4744-9502-F44CEC606F5E}">
      <dsp:nvSpPr>
        <dsp:cNvPr id="0" name=""/>
        <dsp:cNvSpPr/>
      </dsp:nvSpPr>
      <dsp:spPr>
        <a:xfrm>
          <a:off x="3216371" y="1842795"/>
          <a:ext cx="1367578" cy="83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Showing in on the two different maps</a:t>
          </a:r>
        </a:p>
      </dsp:txBody>
      <dsp:txXfrm>
        <a:off x="3216371" y="1842795"/>
        <a:ext cx="1367578" cy="83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24AF-78C6-A30D-6832-B8145B32C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332EB-D5E1-0862-D9A5-FBE4BB5A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1005-8FEB-DF48-E26A-3D9DBDF8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DC5-AA92-84F7-A04D-BF7791D5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E887-B199-4F5B-272E-BB42D3A6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F7F7-8F74-ECF2-668C-03F12C6C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BF41-5379-DD5E-FDCE-0C6D70195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B951-2E49-645B-7608-F75E59F2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9CA0-A192-6B0D-D06F-4951789B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09-DF0D-5D43-1823-CD7D348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74B72-FAC0-8CE0-8A91-6B097ACD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FBF08-6B33-96ED-F275-E0893502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77A8-10DC-4D27-2A94-8B6D2B74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8763-BF0E-EE17-94C5-EAC840B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705A-BDFD-AC9A-7642-90A0EBDB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EC7E-E2E8-F150-7CDA-75B51E7D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1A3-C75E-BB05-9F63-16FAC35C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1C3C-744C-AC83-EB24-71933673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6180-4BED-8E50-2EBB-7212A7F2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3DA2-8E3F-67AD-257E-2E8C5D9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6C26-E431-A03A-0CB7-0367CBCE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EFF9D-050C-6271-309F-AEFA3BC7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D7D8-E169-6C4F-999D-67114CB7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55AE-49FE-FA69-0606-6A9C3EF8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DFDA-086E-F84E-2D94-44369799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F826-8D70-7C81-B84D-458053A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F9E-80D5-8428-6FB6-D95E013BC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83D4D-3D52-C3A8-69E3-54C30D80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A3B58-D444-D6F8-6F52-9CBD0667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ADB3-BBAC-2FF1-4E9C-9F5B4300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D8D9-C40C-1FB3-1136-CFDB73C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1BB-1912-644B-9055-4D778B03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5D4A-78E5-F29C-B88E-F9FB2310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CB653-9F2E-2347-E100-11075222F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81840-0FEE-58B3-C3B6-E4B7992F2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D823B-896E-DA4B-F5CE-9B0E27708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A0A7A-89A8-A31B-65AA-BFE0CEE1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6BCDE-B26B-8CF1-301F-22697204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88190-6A95-FAC2-102B-30176FB2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613D-E88C-9F72-2C92-00ECB4A9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1B4E1-92C2-D443-EA0E-8A443CC1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6D7B-4BFC-F293-AA97-D916A245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12F4A-57AE-6CD0-64DB-CD9C7788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2E88A-CCFC-F3B5-6653-9E445EC3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3D272-8C6D-8222-B40A-EF26419B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E811-2D36-EF5F-BF15-6E3A0693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B82B-CF9B-022B-5C91-B69034A2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BC7A-76A2-6F12-6C38-1A6C9045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99C09-8B95-BECD-67AA-A657F45E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C8BC-CF34-2039-B8BB-E4722705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3B26-E274-FE03-910E-71762EBD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282F-6117-EE12-F931-05D734FE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2D27-91F6-62E2-B989-53DC76C5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51CF-670C-217B-017F-6F9893DB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0D48-CAE9-8670-BC63-2B6196B8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6DCBF-3E87-ADDF-0AF1-4A67701B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6CB0-A4D3-F2B8-BFE4-2F074CA0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0D7C-0229-357E-C80A-819CAC3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4C2CC-075D-47CF-2B97-4AF6533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2D3B-4B0D-48D9-CC91-C05B5627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405C-7903-5E4F-FEA2-937A3809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754C-E3A2-44D9-8B7A-22DC7D6D81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97F6-8129-735C-8B25-8558284B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71B2-3A67-B920-2847-98DC2EB2D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189B-44C1-49E4-BA6A-FBC53636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dat.pro/2022/10/05/film-o-gruppe-vagner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3063/northern-hemisphere-glob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pikachu-png/download/47366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xnio.com/flags-of-the-world/flag-of-syria" TargetMode="External"/><Relationship Id="rId13" Type="http://schemas.openxmlformats.org/officeDocument/2006/relationships/hyperlink" Target="https://commons.wikimedia.org/wiki/File:Flag_of_Mozambique.sv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12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kraine_in_the_Eurovision_Song_Contest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en.wikipedia.org/wiki/Libya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jayrec.nyc/logo_api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skull and crosshairs&#10;&#10;Description automatically generated with low confidence">
            <a:extLst>
              <a:ext uri="{FF2B5EF4-FFF2-40B4-BE49-F238E27FC236}">
                <a16:creationId xmlns:a16="http://schemas.microsoft.com/office/drawing/2014/main" id="{754AB604-5E6D-BFF6-181E-802E027ED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480" r="9089" b="115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71133-5655-0358-7109-4539C119F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Human Rights Violations and the Wagner Group: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ED37-6EDA-955F-773E-996E191BF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Amir Haviv</a:t>
            </a:r>
          </a:p>
          <a:p>
            <a:pPr algn="l"/>
            <a:r>
              <a:rPr lang="en-US" sz="2000" dirty="0"/>
              <a:t>5/11/2023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946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F069-5305-EA69-8EF3-1A14EE0A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08B6-7705-BEBF-85EE-C5952D69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Human rights violations often occur in the shadows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Wagner Group, a private military organization with ties to the Russian government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Known for involvement in various wars, raising concerns about human rights violations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CADC0295-9F4E-637C-A459-D70FD1E8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28578-EB3F-75D7-AE8E-872A3964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D615-99DD-8BCC-0140-3B0EAE4B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Primary goal: create a heatmap highlighting countries where the Wagner Group may have violated human rights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Data collection methods: Web Scraping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globe&#10;&#10;Description automatically generated with low confidence">
            <a:extLst>
              <a:ext uri="{FF2B5EF4-FFF2-40B4-BE49-F238E27FC236}">
                <a16:creationId xmlns:a16="http://schemas.microsoft.com/office/drawing/2014/main" id="{3F3CE490-2EBC-0666-1155-D018D0BF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6461" y="2398957"/>
            <a:ext cx="402874" cy="40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A8485-69DC-B980-E547-4B95E827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61" y="3429000"/>
            <a:ext cx="402371" cy="402371"/>
          </a:xfrm>
          <a:prstGeom prst="rect">
            <a:avLst/>
          </a:prstGeom>
        </p:spPr>
      </p:pic>
      <p:pic>
        <p:nvPicPr>
          <p:cNvPr id="9" name="Picture 8" descr="A yellow stuffed animal wearing a hat">
            <a:extLst>
              <a:ext uri="{FF2B5EF4-FFF2-40B4-BE49-F238E27FC236}">
                <a16:creationId xmlns:a16="http://schemas.microsoft.com/office/drawing/2014/main" id="{19B6E353-ABC6-3C08-5391-10D5505BF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8513" y="3124482"/>
            <a:ext cx="3537105" cy="32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E38CA-968A-2B69-959E-9E4FCD0F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Collection and Organization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F71317A-2E90-2AAE-B2BD-39E9FFDB6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89250"/>
              </p:ext>
            </p:extLst>
          </p:nvPr>
        </p:nvGraphicFramePr>
        <p:xfrm>
          <a:off x="897769" y="1909192"/>
          <a:ext cx="4586513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table&#10;&#10;Description automatically generated with low confidence">
            <a:extLst>
              <a:ext uri="{FF2B5EF4-FFF2-40B4-BE49-F238E27FC236}">
                <a16:creationId xmlns:a16="http://schemas.microsoft.com/office/drawing/2014/main" id="{C8E90158-0024-853B-5AF6-D616858C9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72" y="1615705"/>
            <a:ext cx="5666547" cy="36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ED260-A9B6-8704-35DA-D93E7E86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160"/>
            <a:ext cx="4391024" cy="15575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Casualties and Number of Operations Maps</a:t>
            </a:r>
          </a:p>
        </p:txBody>
      </p:sp>
      <p:pic>
        <p:nvPicPr>
          <p:cNvPr id="7" name="Picture 6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1EB0F88-4021-537F-813E-96028DAC3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6" r="1" b="1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map, text, atlas&#10;&#10;Description automatically generated">
            <a:extLst>
              <a:ext uri="{FF2B5EF4-FFF2-40B4-BE49-F238E27FC236}">
                <a16:creationId xmlns:a16="http://schemas.microsoft.com/office/drawing/2014/main" id="{576CD256-0918-16EF-85C5-52687E6F2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r="6586" b="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34F67-DADD-26C7-C560-F4F0A2A9BBE4}"/>
              </a:ext>
            </a:extLst>
          </p:cNvPr>
          <p:cNvGrpSpPr/>
          <p:nvPr/>
        </p:nvGrpSpPr>
        <p:grpSpPr>
          <a:xfrm>
            <a:off x="6865592" y="4781363"/>
            <a:ext cx="4111290" cy="567111"/>
            <a:chOff x="6496633" y="4638752"/>
            <a:chExt cx="4111290" cy="567111"/>
          </a:xfrm>
        </p:grpSpPr>
        <p:pic>
          <p:nvPicPr>
            <p:cNvPr id="9" name="Picture 8" descr="A blue and yellow flag&#10;&#10;Description automatically generated with medium confidence">
              <a:extLst>
                <a:ext uri="{FF2B5EF4-FFF2-40B4-BE49-F238E27FC236}">
                  <a16:creationId xmlns:a16="http://schemas.microsoft.com/office/drawing/2014/main" id="{ACEC6D9C-450B-0FC8-037B-051FF2CC3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496633" y="4669978"/>
              <a:ext cx="790575" cy="535885"/>
            </a:xfrm>
            <a:prstGeom prst="rect">
              <a:avLst/>
            </a:prstGeom>
          </p:spPr>
        </p:pic>
        <p:pic>
          <p:nvPicPr>
            <p:cNvPr id="13" name="Picture 12" descr="A flag with green white and black stripes&#10;&#10;Description automatically generated with low confidence">
              <a:extLst>
                <a:ext uri="{FF2B5EF4-FFF2-40B4-BE49-F238E27FC236}">
                  <a16:creationId xmlns:a16="http://schemas.microsoft.com/office/drawing/2014/main" id="{0D2215CB-50F1-03A3-4ED9-218DCDDC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603538" y="4668352"/>
              <a:ext cx="790575" cy="537511"/>
            </a:xfrm>
            <a:prstGeom prst="rect">
              <a:avLst/>
            </a:prstGeom>
          </p:spPr>
        </p:pic>
        <p:pic>
          <p:nvPicPr>
            <p:cNvPr id="27" name="Picture 26" descr="A picture containing logo, symbol, graphics, graphic design&#10;&#10;Description automatically generated">
              <a:extLst>
                <a:ext uri="{FF2B5EF4-FFF2-40B4-BE49-F238E27FC236}">
                  <a16:creationId xmlns:a16="http://schemas.microsoft.com/office/drawing/2014/main" id="{21B503DF-47CA-72CF-EC8C-FA1560F3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8710443" y="4668352"/>
              <a:ext cx="790575" cy="490178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A36F959-21DE-0F84-1364-4433915E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9817348" y="4638752"/>
              <a:ext cx="790575" cy="490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12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57FE7-CBEB-39BF-407E-AEBA48B3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6100">
                <a:solidFill>
                  <a:schemeClr val="bg1"/>
                </a:solidFill>
              </a:rPr>
              <a:t>Web Scraping for Human Rights Violations Keywords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D9B4-4E6C-7E9F-5006-D25E05B8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Searched for phrases related to human rights violations like “violations”, “Abuse”, “torture”, “Persecution”, and “discrimination”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Table summarizing the number of times each keyword was found per website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0BB6C-C32E-5CE3-992E-E11B1812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Bar Chart of the Keywords </a:t>
            </a:r>
          </a:p>
        </p:txBody>
      </p:sp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DD8F552-6A9C-7146-24EF-8B012A10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85" y="617779"/>
            <a:ext cx="5487812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544A-116D-06BC-1E71-2421051F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Better showing the distribution of all the keywords among the websites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5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ECE3C-3657-88C3-1BBE-7AB18DFB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Time:</a:t>
            </a:r>
          </a:p>
        </p:txBody>
      </p:sp>
      <p:pic>
        <p:nvPicPr>
          <p:cNvPr id="5" name="Content Placeholder 4" descr="A black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843FA8A-19D9-A4EB-2C07-1675CCE77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9757" y="467208"/>
            <a:ext cx="609108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Human Rights Violations and the Wagner Group: An Analysis</vt:lpstr>
      <vt:lpstr>Introduction</vt:lpstr>
      <vt:lpstr>Project Overview</vt:lpstr>
      <vt:lpstr>Data Collection and Organization</vt:lpstr>
      <vt:lpstr>Casualties and Number of Operations Maps</vt:lpstr>
      <vt:lpstr>Web Scraping for Human Rights Violations Keywords</vt:lpstr>
      <vt:lpstr>Bar Chart of the Keywords </vt:lpstr>
      <vt:lpstr>Next Time: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Rights Violations and the Wagner Group: An Analysis</dc:title>
  <dc:creator>Amir Haviv</dc:creator>
  <cp:lastModifiedBy>Amir Haviv</cp:lastModifiedBy>
  <cp:revision>1</cp:revision>
  <dcterms:created xsi:type="dcterms:W3CDTF">2023-05-09T22:29:48Z</dcterms:created>
  <dcterms:modified xsi:type="dcterms:W3CDTF">2023-05-09T23:37:20Z</dcterms:modified>
</cp:coreProperties>
</file>