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62" r:id="rId8"/>
    <p:sldId id="268" r:id="rId9"/>
    <p:sldId id="269" r:id="rId10"/>
    <p:sldId id="265" r:id="rId11"/>
    <p:sldId id="264" r:id="rId12"/>
    <p:sldId id="270" r:id="rId13"/>
    <p:sldId id="259" r:id="rId14"/>
    <p:sldId id="260" r:id="rId15"/>
    <p:sldId id="272" r:id="rId16"/>
    <p:sldId id="273" r:id="rId17"/>
    <p:sldId id="274" r:id="rId18"/>
    <p:sldId id="261"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442604" y="4434840"/>
            <a:ext cx="6915207" cy="1122202"/>
          </a:xfrm>
        </p:spPr>
        <p:txBody>
          <a:bodyPr/>
          <a:lstStyle/>
          <a:p>
            <a:r>
              <a:rPr lang="en-US" sz="2800" dirty="0"/>
              <a:t>Exploring Collection of Social Media data as a method of identifying PMC Wagner Activity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Jason Driscoll, ECON 8320</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Results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Proper Nouns</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Cumulative Mentions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Polarity</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Subjectivity</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Results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19" name="Content Placeholder 18">
            <a:extLst>
              <a:ext uri="{FF2B5EF4-FFF2-40B4-BE49-F238E27FC236}">
                <a16:creationId xmlns:a16="http://schemas.microsoft.com/office/drawing/2014/main" id="{9775F222-48B6-7634-9078-E2863B077D23}"/>
              </a:ext>
            </a:extLst>
          </p:cNvPr>
          <p:cNvPicPr>
            <a:picLocks noGrp="1" noChangeAspect="1"/>
          </p:cNvPicPr>
          <p:nvPr>
            <p:ph sz="half" idx="2"/>
          </p:nvPr>
        </p:nvPicPr>
        <p:blipFill>
          <a:blip r:embed="rId2"/>
          <a:stretch>
            <a:fillRect/>
          </a:stretch>
        </p:blipFill>
        <p:spPr>
          <a:xfrm>
            <a:off x="836612" y="1905841"/>
            <a:ext cx="9265184" cy="4331676"/>
          </a:xfrm>
        </p:spPr>
      </p:pic>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Results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6" name="Content Placeholder 5">
            <a:extLst>
              <a:ext uri="{FF2B5EF4-FFF2-40B4-BE49-F238E27FC236}">
                <a16:creationId xmlns:a16="http://schemas.microsoft.com/office/drawing/2014/main" id="{79896AB9-951B-9D22-914B-D032B0FC94EC}"/>
              </a:ext>
            </a:extLst>
          </p:cNvPr>
          <p:cNvPicPr>
            <a:picLocks noGrp="1" noChangeAspect="1"/>
          </p:cNvPicPr>
          <p:nvPr>
            <p:ph sz="half" idx="2"/>
          </p:nvPr>
        </p:nvPicPr>
        <p:blipFill>
          <a:blip r:embed="rId2"/>
          <a:stretch>
            <a:fillRect/>
          </a:stretch>
        </p:blipFill>
        <p:spPr>
          <a:xfrm>
            <a:off x="910556" y="1847273"/>
            <a:ext cx="9914462" cy="4515260"/>
          </a:xfrm>
        </p:spPr>
      </p:pic>
    </p:spTree>
    <p:extLst>
      <p:ext uri="{BB962C8B-B14F-4D97-AF65-F5344CB8AC3E}">
        <p14:creationId xmlns:p14="http://schemas.microsoft.com/office/powerpoint/2010/main" val="184625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Results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10" name="Content Placeholder 9">
            <a:extLst>
              <a:ext uri="{FF2B5EF4-FFF2-40B4-BE49-F238E27FC236}">
                <a16:creationId xmlns:a16="http://schemas.microsoft.com/office/drawing/2014/main" id="{EADFA2EF-5995-B9E6-BE89-DBA8F0565D79}"/>
              </a:ext>
            </a:extLst>
          </p:cNvPr>
          <p:cNvPicPr>
            <a:picLocks noGrp="1" noChangeAspect="1"/>
          </p:cNvPicPr>
          <p:nvPr>
            <p:ph sz="half" idx="2"/>
          </p:nvPr>
        </p:nvPicPr>
        <p:blipFill>
          <a:blip r:embed="rId2"/>
          <a:stretch>
            <a:fillRect/>
          </a:stretch>
        </p:blipFill>
        <p:spPr>
          <a:xfrm>
            <a:off x="1070931" y="1856509"/>
            <a:ext cx="9698669" cy="4553506"/>
          </a:xfrm>
        </p:spPr>
      </p:pic>
    </p:spTree>
    <p:extLst>
      <p:ext uri="{BB962C8B-B14F-4D97-AF65-F5344CB8AC3E}">
        <p14:creationId xmlns:p14="http://schemas.microsoft.com/office/powerpoint/2010/main" val="239517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Results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6" name="Content Placeholder 5">
            <a:extLst>
              <a:ext uri="{FF2B5EF4-FFF2-40B4-BE49-F238E27FC236}">
                <a16:creationId xmlns:a16="http://schemas.microsoft.com/office/drawing/2014/main" id="{3C6A3A30-0929-293B-5BDB-701910015436}"/>
              </a:ext>
            </a:extLst>
          </p:cNvPr>
          <p:cNvPicPr>
            <a:picLocks noGrp="1" noChangeAspect="1"/>
          </p:cNvPicPr>
          <p:nvPr>
            <p:ph sz="half" idx="2"/>
          </p:nvPr>
        </p:nvPicPr>
        <p:blipFill>
          <a:blip r:embed="rId2"/>
          <a:stretch>
            <a:fillRect/>
          </a:stretch>
        </p:blipFill>
        <p:spPr>
          <a:xfrm>
            <a:off x="1619249" y="1854590"/>
            <a:ext cx="9436775" cy="4241410"/>
          </a:xfrm>
        </p:spPr>
      </p:pic>
    </p:spTree>
    <p:extLst>
      <p:ext uri="{BB962C8B-B14F-4D97-AF65-F5344CB8AC3E}">
        <p14:creationId xmlns:p14="http://schemas.microsoft.com/office/powerpoint/2010/main" val="420455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Continuation</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2684341" y="2823162"/>
            <a:ext cx="2882475" cy="823912"/>
          </a:xfrm>
        </p:spPr>
        <p:txBody>
          <a:bodyPr/>
          <a:lstStyle/>
          <a:p>
            <a:r>
              <a:rPr lang="en-US" dirty="0"/>
              <a:t>Fix Access Issues</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776340" y="3742242"/>
            <a:ext cx="2882475" cy="1997867"/>
          </a:xfrm>
        </p:spPr>
        <p:txBody>
          <a:bodyPr>
            <a:normAutofit/>
          </a:bodyPr>
          <a:lstStyle/>
          <a:p>
            <a:r>
              <a:rPr lang="en-US" dirty="0"/>
              <a:t>Gain access to geographic info. </a:t>
            </a:r>
          </a:p>
          <a:p>
            <a:r>
              <a:rPr lang="en-US" dirty="0"/>
              <a:t>​Gain access to full archive searches. </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7085529" y="2833981"/>
            <a:ext cx="2896671" cy="823912"/>
          </a:xfrm>
        </p:spPr>
        <p:txBody>
          <a:bodyPr/>
          <a:lstStyle/>
          <a:p>
            <a:r>
              <a:rPr lang="en-US" dirty="0"/>
              <a:t>Use Change-Over-Time</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7162264" y="3742242"/>
            <a:ext cx="2896671" cy="1997867"/>
          </a:xfrm>
        </p:spPr>
        <p:txBody>
          <a:bodyPr>
            <a:normAutofit/>
          </a:bodyPr>
          <a:lstStyle/>
          <a:p>
            <a:r>
              <a:rPr lang="en-US" dirty="0"/>
              <a:t>Broader time frame enables meaningful analysis of changes.</a:t>
            </a:r>
          </a:p>
          <a:p>
            <a:r>
              <a:rPr lang="en-US" dirty="0"/>
              <a:t>Visualizing change in cumulative total, polarity, subjectivity more in line with original proposal. </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Work Cited</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fontScale="625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#Edward, Andrew (2021, Jun 13) An Extensive Guide to 	collecting tweets from Twitter API v2 for </a:t>
            </a:r>
          </a:p>
          <a:p>
            <a:pPr marL="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#academic research using Python 3. Towards 	Data Science.</a:t>
            </a:r>
          </a:p>
          <a:p>
            <a:pPr marL="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#https://towardsdatascience.com/an-extensive-	guide-to-collecting-tweets-from-twitter-api-v2-	for-academic-research-using-python-3-	518fcb71df2a</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85000" lnSpcReduction="20000"/>
          </a:bodyPr>
          <a:lstStyle/>
          <a:p>
            <a:r>
              <a:rPr lang="en-US" dirty="0"/>
              <a:t>Objective</a:t>
            </a:r>
          </a:p>
          <a:p>
            <a:r>
              <a:rPr lang="en-US" dirty="0"/>
              <a:t>Methods</a:t>
            </a:r>
          </a:p>
          <a:p>
            <a:r>
              <a:rPr lang="en-US" dirty="0"/>
              <a:t>Obstacles</a:t>
            </a:r>
          </a:p>
          <a:p>
            <a:r>
              <a:rPr lang="en-US" dirty="0"/>
              <a:t>Revised Methods</a:t>
            </a:r>
          </a:p>
          <a:p>
            <a:r>
              <a:rPr lang="en-US" dirty="0"/>
              <a:t>Data Cleaning</a:t>
            </a:r>
          </a:p>
          <a:p>
            <a:r>
              <a:rPr lang="en-US" dirty="0"/>
              <a:t>Results</a:t>
            </a:r>
          </a:p>
          <a:p>
            <a:r>
              <a:rPr lang="en-US" dirty="0"/>
              <a:t>Continuation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Objective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Investigate the collection and analysis of data from the internet, and social networking in particular, as methods of augmenting traditional data sources in evaluating the probability of PMC Wagner operating in a specific geographic region.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6270037"/>
            <a:ext cx="4179570" cy="365125"/>
          </a:xfrm>
        </p:spPr>
        <p:txBody>
          <a:bodyPr/>
          <a:lstStyle/>
          <a:p>
            <a:r>
              <a:rPr lang="en-US" dirty="0"/>
              <a:t>Relevant Assumptions</a:t>
            </a:r>
          </a:p>
        </p:txBody>
      </p:sp>
      <p:pic>
        <p:nvPicPr>
          <p:cNvPr id="5" name="Picture 4">
            <a:extLst>
              <a:ext uri="{FF2B5EF4-FFF2-40B4-BE49-F238E27FC236}">
                <a16:creationId xmlns:a16="http://schemas.microsoft.com/office/drawing/2014/main" id="{F305CBC2-5839-759F-6BBF-8C7C9A919FC6}"/>
              </a:ext>
            </a:extLst>
          </p:cNvPr>
          <p:cNvPicPr>
            <a:picLocks noChangeAspect="1"/>
          </p:cNvPicPr>
          <p:nvPr/>
        </p:nvPicPr>
        <p:blipFill>
          <a:blip r:embed="rId2"/>
          <a:stretch>
            <a:fillRect/>
          </a:stretch>
        </p:blipFill>
        <p:spPr>
          <a:xfrm>
            <a:off x="1063400" y="1921163"/>
            <a:ext cx="10107520" cy="4121197"/>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Methods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5" name="TextBox 4">
            <a:extLst>
              <a:ext uri="{FF2B5EF4-FFF2-40B4-BE49-F238E27FC236}">
                <a16:creationId xmlns:a16="http://schemas.microsoft.com/office/drawing/2014/main" id="{92667512-5B9D-6F97-726D-AA73B3725AE1}"/>
              </a:ext>
            </a:extLst>
          </p:cNvPr>
          <p:cNvSpPr txBox="1"/>
          <p:nvPr/>
        </p:nvSpPr>
        <p:spPr>
          <a:xfrm>
            <a:off x="1233577" y="1570007"/>
            <a:ext cx="806569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Step 1 – collect Twitter data from defined geographic regions.</a:t>
            </a:r>
          </a:p>
          <a:p>
            <a:pPr marL="285750" indent="-285750">
              <a:buFont typeface="Arial" panose="020B0604020202020204" pitchFamily="34" charset="0"/>
              <a:buChar char="•"/>
            </a:pPr>
            <a:r>
              <a:rPr lang="en-US" dirty="0"/>
              <a:t>Step 2 – complete analysis using NLP tools available in Python.</a:t>
            </a:r>
          </a:p>
          <a:p>
            <a:pPr marL="285750" indent="-285750">
              <a:buFont typeface="Arial" panose="020B0604020202020204" pitchFamily="34" charset="0"/>
              <a:buChar char="•"/>
            </a:pPr>
            <a:r>
              <a:rPr lang="en-US" dirty="0"/>
              <a:t>Step 3 – provide visualizations of cumulative numbers, polarity and subjectivity of tweets within various geographic regions. </a:t>
            </a:r>
          </a:p>
        </p:txBody>
      </p:sp>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Obstacles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6" name="TextBox 5">
            <a:extLst>
              <a:ext uri="{FF2B5EF4-FFF2-40B4-BE49-F238E27FC236}">
                <a16:creationId xmlns:a16="http://schemas.microsoft.com/office/drawing/2014/main" id="{CC0A6530-2AB6-B30E-8079-8653103ACDEA}"/>
              </a:ext>
            </a:extLst>
          </p:cNvPr>
          <p:cNvSpPr txBox="1"/>
          <p:nvPr/>
        </p:nvSpPr>
        <p:spPr>
          <a:xfrm>
            <a:off x="905774" y="1500996"/>
            <a:ext cx="839350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Twitter API 403 Errors</a:t>
            </a:r>
          </a:p>
          <a:p>
            <a:pPr marL="285750" indent="-285750">
              <a:buFont typeface="Arial" panose="020B0604020202020204" pitchFamily="34" charset="0"/>
              <a:buChar char="•"/>
            </a:pPr>
            <a:r>
              <a:rPr lang="en-US" dirty="0"/>
              <a:t>Account Access Issues</a:t>
            </a:r>
          </a:p>
          <a:p>
            <a:pPr marL="285750" indent="-285750">
              <a:buFont typeface="Arial" panose="020B0604020202020204" pitchFamily="34" charset="0"/>
              <a:buChar char="•"/>
            </a:pPr>
            <a:r>
              <a:rPr lang="en-US" dirty="0"/>
              <a:t>Bing is Dumb and Mean and has Few Results</a:t>
            </a:r>
          </a:p>
        </p:txBody>
      </p:sp>
      <p:pic>
        <p:nvPicPr>
          <p:cNvPr id="14" name="Picture 13">
            <a:extLst>
              <a:ext uri="{FF2B5EF4-FFF2-40B4-BE49-F238E27FC236}">
                <a16:creationId xmlns:a16="http://schemas.microsoft.com/office/drawing/2014/main" id="{CEF7B120-05D1-C0AF-4015-7E0FE56546ED}"/>
              </a:ext>
            </a:extLst>
          </p:cNvPr>
          <p:cNvPicPr>
            <a:picLocks noChangeAspect="1"/>
          </p:cNvPicPr>
          <p:nvPr/>
        </p:nvPicPr>
        <p:blipFill>
          <a:blip r:embed="rId2"/>
          <a:stretch>
            <a:fillRect/>
          </a:stretch>
        </p:blipFill>
        <p:spPr>
          <a:xfrm>
            <a:off x="905774" y="2925604"/>
            <a:ext cx="7517597" cy="2697108"/>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76774" y="874315"/>
            <a:ext cx="6696075" cy="1909763"/>
          </a:xfrm>
        </p:spPr>
        <p:txBody>
          <a:bodyPr/>
          <a:lstStyle/>
          <a:p>
            <a:r>
              <a:rPr lang="en-US" dirty="0"/>
              <a:t>Obstacles Continue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15940" y="3097984"/>
            <a:ext cx="6696074" cy="2207261"/>
          </a:xfrm>
        </p:spPr>
        <p:txBody>
          <a:bodyPr/>
          <a:lstStyle/>
          <a:p>
            <a:pPr marL="285750" indent="-285750">
              <a:buFont typeface="Arial" panose="020B0604020202020204" pitchFamily="34" charset="0"/>
              <a:buChar char="•"/>
            </a:pPr>
            <a:r>
              <a:rPr lang="en-US" dirty="0"/>
              <a:t>Recent Twitter Changes</a:t>
            </a:r>
          </a:p>
          <a:p>
            <a:pPr marL="285750" indent="-285750">
              <a:buFont typeface="Arial" panose="020B0604020202020204" pitchFamily="34" charset="0"/>
              <a:buChar char="•"/>
            </a:pPr>
            <a:r>
              <a:rPr lang="en-US" dirty="0"/>
              <a:t>Account Upgrades</a:t>
            </a:r>
          </a:p>
          <a:p>
            <a:pPr marL="285750" indent="-285750">
              <a:buFont typeface="Arial" panose="020B0604020202020204" pitchFamily="34" charset="0"/>
              <a:buChar char="•"/>
            </a:pPr>
            <a:r>
              <a:rPr lang="en-US" dirty="0"/>
              <a:t>The </a:t>
            </a:r>
            <a:r>
              <a:rPr lang="en-US" dirty="0" err="1"/>
              <a:t>place.fields</a:t>
            </a:r>
            <a:r>
              <a:rPr lang="en-US" dirty="0"/>
              <a:t> Fiasco</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Andrew Edward is a hero</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42" name="TextBox 41">
            <a:extLst>
              <a:ext uri="{FF2B5EF4-FFF2-40B4-BE49-F238E27FC236}">
                <a16:creationId xmlns:a16="http://schemas.microsoft.com/office/drawing/2014/main" id="{07C3BADF-F1BD-1061-5F44-70E0783FC197}"/>
              </a:ext>
            </a:extLst>
          </p:cNvPr>
          <p:cNvSpPr txBox="1"/>
          <p:nvPr/>
        </p:nvSpPr>
        <p:spPr>
          <a:xfrm>
            <a:off x="1406106" y="2147976"/>
            <a:ext cx="667684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An Extensive Guide to Collecting Tweets from Twitter API v2 for Academic Research Using Python 3, </a:t>
            </a:r>
            <a:r>
              <a:rPr lang="en-US" i="1" dirty="0"/>
              <a:t>Towards Data Science,</a:t>
            </a:r>
          </a:p>
          <a:p>
            <a:endParaRPr lang="en-US" i="1" dirty="0"/>
          </a:p>
          <a:p>
            <a:r>
              <a:rPr lang="en-US" dirty="0"/>
              <a:t>Guidance and templating for successful API requests.</a:t>
            </a:r>
          </a:p>
          <a:p>
            <a:endParaRPr lang="en-US" dirty="0"/>
          </a:p>
          <a:p>
            <a:pPr marL="285750" indent="-285750">
              <a:buFont typeface="Arial" panose="020B0604020202020204" pitchFamily="34" charset="0"/>
              <a:buChar char="•"/>
            </a:pPr>
            <a:r>
              <a:rPr lang="en-US" dirty="0"/>
              <a:t>Results obtained: 2607</a:t>
            </a:r>
          </a:p>
          <a:p>
            <a:pPr marL="285750" indent="-285750">
              <a:buFont typeface="Arial" panose="020B0604020202020204" pitchFamily="34" charset="0"/>
              <a:buChar char="•"/>
            </a:pPr>
            <a:r>
              <a:rPr lang="en-US" dirty="0"/>
              <a:t>Relevant Results after Cleaning: 563</a:t>
            </a:r>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Cleaning</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5" name="TextBox 4">
            <a:extLst>
              <a:ext uri="{FF2B5EF4-FFF2-40B4-BE49-F238E27FC236}">
                <a16:creationId xmlns:a16="http://schemas.microsoft.com/office/drawing/2014/main" id="{98DC6940-FF1C-49F9-A129-BBCC451C8C38}"/>
              </a:ext>
            </a:extLst>
          </p:cNvPr>
          <p:cNvSpPr txBox="1"/>
          <p:nvPr/>
        </p:nvSpPr>
        <p:spPr>
          <a:xfrm>
            <a:off x="1328468" y="1889185"/>
            <a:ext cx="704778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Size of data set causes problems with NLP</a:t>
            </a:r>
          </a:p>
          <a:p>
            <a:pPr marL="285750" indent="-285750">
              <a:buFont typeface="Arial" panose="020B0604020202020204" pitchFamily="34" charset="0"/>
              <a:buChar char="•"/>
            </a:pPr>
            <a:r>
              <a:rPr lang="en-US" dirty="0"/>
              <a:t>Reduced size by selecting subset of relevant tweets</a:t>
            </a:r>
          </a:p>
          <a:p>
            <a:pPr marL="285750" indent="-285750">
              <a:buFont typeface="Arial" panose="020B0604020202020204" pitchFamily="34" charset="0"/>
              <a:buChar char="•"/>
            </a:pPr>
            <a:r>
              <a:rPr lang="en-US" dirty="0"/>
              <a:t>NLP was much happier</a:t>
            </a:r>
          </a:p>
          <a:p>
            <a:pPr marL="285750" indent="-285750">
              <a:buFont typeface="Arial" panose="020B0604020202020204" pitchFamily="34" charset="0"/>
              <a:buChar char="•"/>
            </a:pPr>
            <a:r>
              <a:rPr lang="en-US" dirty="0"/>
              <a:t>Tools for Polarity and Subjectivity run successfully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{78E7D3A5-49E5-4339-B84D-89F469948726}tf67328976_win32</Template>
  <TotalTime>23</TotalTime>
  <Words>385</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Exploring Collection of Social Media data as a method of identifying PMC Wagner Activity</vt:lpstr>
      <vt:lpstr>AGENDA</vt:lpstr>
      <vt:lpstr>Objective</vt:lpstr>
      <vt:lpstr>PowerPoint Presentation</vt:lpstr>
      <vt:lpstr>Methods</vt:lpstr>
      <vt:lpstr>Obstacles</vt:lpstr>
      <vt:lpstr>Obstacles Continue</vt:lpstr>
      <vt:lpstr>Andrew Edward is a hero</vt:lpstr>
      <vt:lpstr>Cleaning</vt:lpstr>
      <vt:lpstr>Results</vt:lpstr>
      <vt:lpstr>Results</vt:lpstr>
      <vt:lpstr>Results</vt:lpstr>
      <vt:lpstr>Results</vt:lpstr>
      <vt:lpstr>Results</vt:lpstr>
      <vt:lpstr>Continuation</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Collection of Social Media data as a method of identifying PMC Wagner Activity</dc:title>
  <dc:creator>Jason Driscoll</dc:creator>
  <cp:lastModifiedBy>Jason Driscoll</cp:lastModifiedBy>
  <cp:revision>1</cp:revision>
  <dcterms:created xsi:type="dcterms:W3CDTF">2023-05-11T04:27:13Z</dcterms:created>
  <dcterms:modified xsi:type="dcterms:W3CDTF">2023-05-11T04:50:59Z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