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62" r:id="rId4"/>
    <p:sldId id="265" r:id="rId5"/>
    <p:sldId id="266" r:id="rId6"/>
    <p:sldId id="267"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747B"/>
    <a:srgbClr val="DAA2A3"/>
    <a:srgbClr val="BC7B6B"/>
    <a:srgbClr val="89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65"/>
    <p:restoredTop sz="96181"/>
  </p:normalViewPr>
  <p:slideViewPr>
    <p:cSldViewPr snapToGrid="0">
      <p:cViewPr>
        <p:scale>
          <a:sx n="90" d="100"/>
          <a:sy n="90" d="100"/>
        </p:scale>
        <p:origin x="1080"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4C6FD-1294-4416-85CC-BD9E2DE66FC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9AE119B-68F3-4833-AE91-5819C7A18262}">
      <dgm:prSet/>
      <dgm:spPr/>
      <dgm:t>
        <a:bodyPr/>
        <a:lstStyle/>
        <a:p>
          <a:r>
            <a:rPr lang="en-US" dirty="0"/>
            <a:t>The Human Rights Violators &amp; War Crimes Center of Homeland Security Investigations was interested in data mining tools to gather information on the Wagner Private Military Company’s operations in Africa. </a:t>
          </a:r>
        </a:p>
      </dgm:t>
    </dgm:pt>
    <dgm:pt modelId="{D5BE0F70-7846-4FF2-89E9-B796E1D35C82}" type="parTrans" cxnId="{843AAF53-4953-46BB-AFD1-C93E0BBE8181}">
      <dgm:prSet/>
      <dgm:spPr/>
      <dgm:t>
        <a:bodyPr/>
        <a:lstStyle/>
        <a:p>
          <a:endParaRPr lang="en-US"/>
        </a:p>
      </dgm:t>
    </dgm:pt>
    <dgm:pt modelId="{8C06B6C6-83F6-427E-8667-AF6B9F47878D}" type="sibTrans" cxnId="{843AAF53-4953-46BB-AFD1-C93E0BBE8181}">
      <dgm:prSet/>
      <dgm:spPr/>
      <dgm:t>
        <a:bodyPr/>
        <a:lstStyle/>
        <a:p>
          <a:endParaRPr lang="en-US"/>
        </a:p>
      </dgm:t>
    </dgm:pt>
    <dgm:pt modelId="{6BC4FE13-5586-47C3-B7A2-AA6C620A6D6D}">
      <dgm:prSet/>
      <dgm:spPr/>
      <dgm:t>
        <a:bodyPr/>
        <a:lstStyle/>
        <a:p>
          <a:r>
            <a:rPr lang="en-US"/>
            <a:t>The Wagner Group is Russian paramilitary organization. It is a network of mercenaries that operate as the private army of Russian President Vladimir Putin in support of Russian interests. </a:t>
          </a:r>
        </a:p>
      </dgm:t>
    </dgm:pt>
    <dgm:pt modelId="{2D9BA22C-D860-4387-86C7-DFAFD5A5542B}" type="parTrans" cxnId="{1CEA86C1-3F11-4255-8872-204973740612}">
      <dgm:prSet/>
      <dgm:spPr/>
      <dgm:t>
        <a:bodyPr/>
        <a:lstStyle/>
        <a:p>
          <a:endParaRPr lang="en-US"/>
        </a:p>
      </dgm:t>
    </dgm:pt>
    <dgm:pt modelId="{7D15D07B-F85E-4E2C-83EF-3A6D97F30152}" type="sibTrans" cxnId="{1CEA86C1-3F11-4255-8872-204973740612}">
      <dgm:prSet/>
      <dgm:spPr/>
      <dgm:t>
        <a:bodyPr/>
        <a:lstStyle/>
        <a:p>
          <a:endParaRPr lang="en-US"/>
        </a:p>
      </dgm:t>
    </dgm:pt>
    <dgm:pt modelId="{0E42E2B3-34EB-4E28-862E-520399EDE855}">
      <dgm:prSet/>
      <dgm:spPr/>
      <dgm:t>
        <a:bodyPr/>
        <a:lstStyle/>
        <a:p>
          <a:r>
            <a:rPr lang="en-US"/>
            <a:t>The group's activities have raised concerns among governments and international organizations all over the world.</a:t>
          </a:r>
        </a:p>
      </dgm:t>
    </dgm:pt>
    <dgm:pt modelId="{047E5BDA-DF22-4E57-A49D-D014806B3E3F}" type="parTrans" cxnId="{04C04F66-DF34-4AA3-BB6A-A180DB5A3E6B}">
      <dgm:prSet/>
      <dgm:spPr/>
      <dgm:t>
        <a:bodyPr/>
        <a:lstStyle/>
        <a:p>
          <a:endParaRPr lang="en-US"/>
        </a:p>
      </dgm:t>
    </dgm:pt>
    <dgm:pt modelId="{9C3EDB7E-E99A-4D5A-9F39-16B8647F79D4}" type="sibTrans" cxnId="{04C04F66-DF34-4AA3-BB6A-A180DB5A3E6B}">
      <dgm:prSet/>
      <dgm:spPr/>
      <dgm:t>
        <a:bodyPr/>
        <a:lstStyle/>
        <a:p>
          <a:endParaRPr lang="en-US"/>
        </a:p>
      </dgm:t>
    </dgm:pt>
    <dgm:pt modelId="{45EF9E29-D748-4BEE-8CBE-264BD5EC5930}">
      <dgm:prSet/>
      <dgm:spPr/>
      <dgm:t>
        <a:bodyPr/>
        <a:lstStyle/>
        <a:p>
          <a:r>
            <a:rPr lang="en-US"/>
            <a:t>They work in the shadows therefore making it difficult to obtain accurate information on the structure, leadership, financing and objectives of their operations.</a:t>
          </a:r>
        </a:p>
      </dgm:t>
    </dgm:pt>
    <dgm:pt modelId="{8ED6C20F-639F-46EF-91DB-0486511E24A5}" type="parTrans" cxnId="{FCAF765D-566C-4DB2-934B-003134EE5D8B}">
      <dgm:prSet/>
      <dgm:spPr/>
      <dgm:t>
        <a:bodyPr/>
        <a:lstStyle/>
        <a:p>
          <a:endParaRPr lang="en-US"/>
        </a:p>
      </dgm:t>
    </dgm:pt>
    <dgm:pt modelId="{E537F224-380A-402B-98F6-287829646FB3}" type="sibTrans" cxnId="{FCAF765D-566C-4DB2-934B-003134EE5D8B}">
      <dgm:prSet/>
      <dgm:spPr/>
      <dgm:t>
        <a:bodyPr/>
        <a:lstStyle/>
        <a:p>
          <a:endParaRPr lang="en-US"/>
        </a:p>
      </dgm:t>
    </dgm:pt>
    <dgm:pt modelId="{2F695588-053D-F141-898D-C3DB91A932DD}" type="pres">
      <dgm:prSet presAssocID="{B124C6FD-1294-4416-85CC-BD9E2DE66FCE}" presName="vert0" presStyleCnt="0">
        <dgm:presLayoutVars>
          <dgm:dir/>
          <dgm:animOne val="branch"/>
          <dgm:animLvl val="lvl"/>
        </dgm:presLayoutVars>
      </dgm:prSet>
      <dgm:spPr/>
    </dgm:pt>
    <dgm:pt modelId="{D7B4AC47-76F4-0249-886B-39FBBA7169EA}" type="pres">
      <dgm:prSet presAssocID="{49AE119B-68F3-4833-AE91-5819C7A18262}" presName="thickLine" presStyleLbl="alignNode1" presStyleIdx="0" presStyleCnt="4"/>
      <dgm:spPr/>
    </dgm:pt>
    <dgm:pt modelId="{529C16A2-88D0-B541-9A4B-B23DE57584FD}" type="pres">
      <dgm:prSet presAssocID="{49AE119B-68F3-4833-AE91-5819C7A18262}" presName="horz1" presStyleCnt="0"/>
      <dgm:spPr/>
    </dgm:pt>
    <dgm:pt modelId="{E8B74219-EF7B-1442-B0CF-17BCE041AE96}" type="pres">
      <dgm:prSet presAssocID="{49AE119B-68F3-4833-AE91-5819C7A18262}" presName="tx1" presStyleLbl="revTx" presStyleIdx="0" presStyleCnt="4"/>
      <dgm:spPr/>
    </dgm:pt>
    <dgm:pt modelId="{44CD2638-F17C-674A-B9BD-F64AC82D3053}" type="pres">
      <dgm:prSet presAssocID="{49AE119B-68F3-4833-AE91-5819C7A18262}" presName="vert1" presStyleCnt="0"/>
      <dgm:spPr/>
    </dgm:pt>
    <dgm:pt modelId="{316AD069-9E52-4D46-BB07-552C647882D3}" type="pres">
      <dgm:prSet presAssocID="{6BC4FE13-5586-47C3-B7A2-AA6C620A6D6D}" presName="thickLine" presStyleLbl="alignNode1" presStyleIdx="1" presStyleCnt="4"/>
      <dgm:spPr/>
    </dgm:pt>
    <dgm:pt modelId="{88062578-F98E-1043-AE89-C9A704D47EFC}" type="pres">
      <dgm:prSet presAssocID="{6BC4FE13-5586-47C3-B7A2-AA6C620A6D6D}" presName="horz1" presStyleCnt="0"/>
      <dgm:spPr/>
    </dgm:pt>
    <dgm:pt modelId="{F6A8DD8C-A6C0-6444-B4AD-246322BD30D3}" type="pres">
      <dgm:prSet presAssocID="{6BC4FE13-5586-47C3-B7A2-AA6C620A6D6D}" presName="tx1" presStyleLbl="revTx" presStyleIdx="1" presStyleCnt="4"/>
      <dgm:spPr/>
    </dgm:pt>
    <dgm:pt modelId="{A4FAB248-8256-6E4C-959B-82C1533ACED5}" type="pres">
      <dgm:prSet presAssocID="{6BC4FE13-5586-47C3-B7A2-AA6C620A6D6D}" presName="vert1" presStyleCnt="0"/>
      <dgm:spPr/>
    </dgm:pt>
    <dgm:pt modelId="{E9AFF5B2-A6BA-E14D-B7D8-7ACEF05C6D85}" type="pres">
      <dgm:prSet presAssocID="{0E42E2B3-34EB-4E28-862E-520399EDE855}" presName="thickLine" presStyleLbl="alignNode1" presStyleIdx="2" presStyleCnt="4"/>
      <dgm:spPr/>
    </dgm:pt>
    <dgm:pt modelId="{6760CE9A-0416-0044-A4AE-AF458821B793}" type="pres">
      <dgm:prSet presAssocID="{0E42E2B3-34EB-4E28-862E-520399EDE855}" presName="horz1" presStyleCnt="0"/>
      <dgm:spPr/>
    </dgm:pt>
    <dgm:pt modelId="{5D4BB241-C595-BC48-827F-CD03AD0464AB}" type="pres">
      <dgm:prSet presAssocID="{0E42E2B3-34EB-4E28-862E-520399EDE855}" presName="tx1" presStyleLbl="revTx" presStyleIdx="2" presStyleCnt="4"/>
      <dgm:spPr/>
    </dgm:pt>
    <dgm:pt modelId="{F63962AD-1A08-F642-B5AA-C7CFDF058D84}" type="pres">
      <dgm:prSet presAssocID="{0E42E2B3-34EB-4E28-862E-520399EDE855}" presName="vert1" presStyleCnt="0"/>
      <dgm:spPr/>
    </dgm:pt>
    <dgm:pt modelId="{66B4B92E-3ACC-EF46-8BB7-0DA503D23F6B}" type="pres">
      <dgm:prSet presAssocID="{45EF9E29-D748-4BEE-8CBE-264BD5EC5930}" presName="thickLine" presStyleLbl="alignNode1" presStyleIdx="3" presStyleCnt="4"/>
      <dgm:spPr/>
    </dgm:pt>
    <dgm:pt modelId="{B03925E7-72C6-8B4C-9474-CE1859794C0D}" type="pres">
      <dgm:prSet presAssocID="{45EF9E29-D748-4BEE-8CBE-264BD5EC5930}" presName="horz1" presStyleCnt="0"/>
      <dgm:spPr/>
    </dgm:pt>
    <dgm:pt modelId="{5BC9D35D-DD30-FB4F-ACB6-04C0164647BE}" type="pres">
      <dgm:prSet presAssocID="{45EF9E29-D748-4BEE-8CBE-264BD5EC5930}" presName="tx1" presStyleLbl="revTx" presStyleIdx="3" presStyleCnt="4"/>
      <dgm:spPr/>
    </dgm:pt>
    <dgm:pt modelId="{8C964768-64EF-DC48-96B5-F9C6881B8CE4}" type="pres">
      <dgm:prSet presAssocID="{45EF9E29-D748-4BEE-8CBE-264BD5EC5930}" presName="vert1" presStyleCnt="0"/>
      <dgm:spPr/>
    </dgm:pt>
  </dgm:ptLst>
  <dgm:cxnLst>
    <dgm:cxn modelId="{FD6CF807-B8DC-704A-BC84-9BDF2B30375C}" type="presOf" srcId="{49AE119B-68F3-4833-AE91-5819C7A18262}" destId="{E8B74219-EF7B-1442-B0CF-17BCE041AE96}" srcOrd="0" destOrd="0" presId="urn:microsoft.com/office/officeart/2008/layout/LinedList"/>
    <dgm:cxn modelId="{66734122-DD53-6F4F-82EC-3188AC6B8324}" type="presOf" srcId="{45EF9E29-D748-4BEE-8CBE-264BD5EC5930}" destId="{5BC9D35D-DD30-FB4F-ACB6-04C0164647BE}" srcOrd="0" destOrd="0" presId="urn:microsoft.com/office/officeart/2008/layout/LinedList"/>
    <dgm:cxn modelId="{88211424-D9F9-9A46-94E5-12800586AD67}" type="presOf" srcId="{6BC4FE13-5586-47C3-B7A2-AA6C620A6D6D}" destId="{F6A8DD8C-A6C0-6444-B4AD-246322BD30D3}" srcOrd="0" destOrd="0" presId="urn:microsoft.com/office/officeart/2008/layout/LinedList"/>
    <dgm:cxn modelId="{843AAF53-4953-46BB-AFD1-C93E0BBE8181}" srcId="{B124C6FD-1294-4416-85CC-BD9E2DE66FCE}" destId="{49AE119B-68F3-4833-AE91-5819C7A18262}" srcOrd="0" destOrd="0" parTransId="{D5BE0F70-7846-4FF2-89E9-B796E1D35C82}" sibTransId="{8C06B6C6-83F6-427E-8667-AF6B9F47878D}"/>
    <dgm:cxn modelId="{FCAF765D-566C-4DB2-934B-003134EE5D8B}" srcId="{B124C6FD-1294-4416-85CC-BD9E2DE66FCE}" destId="{45EF9E29-D748-4BEE-8CBE-264BD5EC5930}" srcOrd="3" destOrd="0" parTransId="{8ED6C20F-639F-46EF-91DB-0486511E24A5}" sibTransId="{E537F224-380A-402B-98F6-287829646FB3}"/>
    <dgm:cxn modelId="{04C04F66-DF34-4AA3-BB6A-A180DB5A3E6B}" srcId="{B124C6FD-1294-4416-85CC-BD9E2DE66FCE}" destId="{0E42E2B3-34EB-4E28-862E-520399EDE855}" srcOrd="2" destOrd="0" parTransId="{047E5BDA-DF22-4E57-A49D-D014806B3E3F}" sibTransId="{9C3EDB7E-E99A-4D5A-9F39-16B8647F79D4}"/>
    <dgm:cxn modelId="{1CEA86C1-3F11-4255-8872-204973740612}" srcId="{B124C6FD-1294-4416-85CC-BD9E2DE66FCE}" destId="{6BC4FE13-5586-47C3-B7A2-AA6C620A6D6D}" srcOrd="1" destOrd="0" parTransId="{2D9BA22C-D860-4387-86C7-DFAFD5A5542B}" sibTransId="{7D15D07B-F85E-4E2C-83EF-3A6D97F30152}"/>
    <dgm:cxn modelId="{6D5609E7-FC15-E249-A9DE-81AED019F686}" type="presOf" srcId="{0E42E2B3-34EB-4E28-862E-520399EDE855}" destId="{5D4BB241-C595-BC48-827F-CD03AD0464AB}" srcOrd="0" destOrd="0" presId="urn:microsoft.com/office/officeart/2008/layout/LinedList"/>
    <dgm:cxn modelId="{8F4C8DE9-B3D2-1845-9A98-7C8C223CB32E}" type="presOf" srcId="{B124C6FD-1294-4416-85CC-BD9E2DE66FCE}" destId="{2F695588-053D-F141-898D-C3DB91A932DD}" srcOrd="0" destOrd="0" presId="urn:microsoft.com/office/officeart/2008/layout/LinedList"/>
    <dgm:cxn modelId="{DDAF302C-C905-BC45-A704-3B46158ECEC0}" type="presParOf" srcId="{2F695588-053D-F141-898D-C3DB91A932DD}" destId="{D7B4AC47-76F4-0249-886B-39FBBA7169EA}" srcOrd="0" destOrd="0" presId="urn:microsoft.com/office/officeart/2008/layout/LinedList"/>
    <dgm:cxn modelId="{62E962DB-FBE4-0240-86FE-7782DD051B2C}" type="presParOf" srcId="{2F695588-053D-F141-898D-C3DB91A932DD}" destId="{529C16A2-88D0-B541-9A4B-B23DE57584FD}" srcOrd="1" destOrd="0" presId="urn:microsoft.com/office/officeart/2008/layout/LinedList"/>
    <dgm:cxn modelId="{591ED16B-FF81-D545-9A93-383C946F105C}" type="presParOf" srcId="{529C16A2-88D0-B541-9A4B-B23DE57584FD}" destId="{E8B74219-EF7B-1442-B0CF-17BCE041AE96}" srcOrd="0" destOrd="0" presId="urn:microsoft.com/office/officeart/2008/layout/LinedList"/>
    <dgm:cxn modelId="{34C57B44-7587-5142-BDAC-4A8F9EBC6FFE}" type="presParOf" srcId="{529C16A2-88D0-B541-9A4B-B23DE57584FD}" destId="{44CD2638-F17C-674A-B9BD-F64AC82D3053}" srcOrd="1" destOrd="0" presId="urn:microsoft.com/office/officeart/2008/layout/LinedList"/>
    <dgm:cxn modelId="{750C0A2D-A966-EA43-8647-B9F0EACF018C}" type="presParOf" srcId="{2F695588-053D-F141-898D-C3DB91A932DD}" destId="{316AD069-9E52-4D46-BB07-552C647882D3}" srcOrd="2" destOrd="0" presId="urn:microsoft.com/office/officeart/2008/layout/LinedList"/>
    <dgm:cxn modelId="{A9F3C159-A4FA-954B-BB44-5313BE521B86}" type="presParOf" srcId="{2F695588-053D-F141-898D-C3DB91A932DD}" destId="{88062578-F98E-1043-AE89-C9A704D47EFC}" srcOrd="3" destOrd="0" presId="urn:microsoft.com/office/officeart/2008/layout/LinedList"/>
    <dgm:cxn modelId="{D4528FB7-D73E-9641-9B97-31491CC0E08E}" type="presParOf" srcId="{88062578-F98E-1043-AE89-C9A704D47EFC}" destId="{F6A8DD8C-A6C0-6444-B4AD-246322BD30D3}" srcOrd="0" destOrd="0" presId="urn:microsoft.com/office/officeart/2008/layout/LinedList"/>
    <dgm:cxn modelId="{B6F11F9D-AF21-5040-8E52-B75B4F5BA5D8}" type="presParOf" srcId="{88062578-F98E-1043-AE89-C9A704D47EFC}" destId="{A4FAB248-8256-6E4C-959B-82C1533ACED5}" srcOrd="1" destOrd="0" presId="urn:microsoft.com/office/officeart/2008/layout/LinedList"/>
    <dgm:cxn modelId="{94537D05-7F3A-4242-978F-7DAB8B27A40A}" type="presParOf" srcId="{2F695588-053D-F141-898D-C3DB91A932DD}" destId="{E9AFF5B2-A6BA-E14D-B7D8-7ACEF05C6D85}" srcOrd="4" destOrd="0" presId="urn:microsoft.com/office/officeart/2008/layout/LinedList"/>
    <dgm:cxn modelId="{413455E9-48D7-7042-A4E0-CD7593407D17}" type="presParOf" srcId="{2F695588-053D-F141-898D-C3DB91A932DD}" destId="{6760CE9A-0416-0044-A4AE-AF458821B793}" srcOrd="5" destOrd="0" presId="urn:microsoft.com/office/officeart/2008/layout/LinedList"/>
    <dgm:cxn modelId="{6F6CCCAF-C56C-C94C-9679-F276A2C4B782}" type="presParOf" srcId="{6760CE9A-0416-0044-A4AE-AF458821B793}" destId="{5D4BB241-C595-BC48-827F-CD03AD0464AB}" srcOrd="0" destOrd="0" presId="urn:microsoft.com/office/officeart/2008/layout/LinedList"/>
    <dgm:cxn modelId="{003FD499-E9CB-8241-B9E0-C56D14EFC55A}" type="presParOf" srcId="{6760CE9A-0416-0044-A4AE-AF458821B793}" destId="{F63962AD-1A08-F642-B5AA-C7CFDF058D84}" srcOrd="1" destOrd="0" presId="urn:microsoft.com/office/officeart/2008/layout/LinedList"/>
    <dgm:cxn modelId="{06C374E6-F433-2E42-9B1F-7BD20874B663}" type="presParOf" srcId="{2F695588-053D-F141-898D-C3DB91A932DD}" destId="{66B4B92E-3ACC-EF46-8BB7-0DA503D23F6B}" srcOrd="6" destOrd="0" presId="urn:microsoft.com/office/officeart/2008/layout/LinedList"/>
    <dgm:cxn modelId="{35CC6176-CE51-BC42-AF1B-3D7A96025F68}" type="presParOf" srcId="{2F695588-053D-F141-898D-C3DB91A932DD}" destId="{B03925E7-72C6-8B4C-9474-CE1859794C0D}" srcOrd="7" destOrd="0" presId="urn:microsoft.com/office/officeart/2008/layout/LinedList"/>
    <dgm:cxn modelId="{ED0E78D5-9899-954B-8A39-BC7EF3B5BB21}" type="presParOf" srcId="{B03925E7-72C6-8B4C-9474-CE1859794C0D}" destId="{5BC9D35D-DD30-FB4F-ACB6-04C0164647BE}" srcOrd="0" destOrd="0" presId="urn:microsoft.com/office/officeart/2008/layout/LinedList"/>
    <dgm:cxn modelId="{270A66AF-0721-9E4C-8842-265DAE674507}" type="presParOf" srcId="{B03925E7-72C6-8B4C-9474-CE1859794C0D}" destId="{8C964768-64EF-DC48-96B5-F9C6881B8C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11096-D9BC-4F6D-8068-372E935530C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6893791-17E8-45C4-9DA8-FCC110928289}">
      <dgm:prSet custT="1"/>
      <dgm:spPr>
        <a:solidFill>
          <a:schemeClr val="bg2">
            <a:lumMod val="75000"/>
          </a:schemeClr>
        </a:solidFill>
      </dgm:spPr>
      <dgm:t>
        <a:bodyPr/>
        <a:lstStyle/>
        <a:p>
          <a:r>
            <a:rPr lang="en-US" sz="1550"/>
            <a:t>Data mining and web scraping can be useful for gathering relevant web articles and extracting valuable information.</a:t>
          </a:r>
        </a:p>
      </dgm:t>
    </dgm:pt>
    <dgm:pt modelId="{9AD3E933-86D5-43FE-BA74-E2E9B34FF7CD}" type="parTrans" cxnId="{A01FD3C6-2A3D-448E-B798-69EBF0DF79EC}">
      <dgm:prSet/>
      <dgm:spPr/>
      <dgm:t>
        <a:bodyPr/>
        <a:lstStyle/>
        <a:p>
          <a:endParaRPr lang="en-US" sz="1550"/>
        </a:p>
      </dgm:t>
    </dgm:pt>
    <dgm:pt modelId="{EA4D2B47-9F52-4F79-A3CD-7BB28B7019E9}" type="sibTrans" cxnId="{A01FD3C6-2A3D-448E-B798-69EBF0DF79EC}">
      <dgm:prSet custT="1"/>
      <dgm:spPr/>
      <dgm:t>
        <a:bodyPr/>
        <a:lstStyle/>
        <a:p>
          <a:endParaRPr lang="en-US" sz="1550"/>
        </a:p>
      </dgm:t>
    </dgm:pt>
    <dgm:pt modelId="{6C67F6A2-57D9-432C-B782-188AA17F24F5}">
      <dgm:prSet custT="1"/>
      <dgm:spPr/>
      <dgm:t>
        <a:bodyPr/>
        <a:lstStyle/>
        <a:p>
          <a:r>
            <a:rPr lang="en-US" sz="1550"/>
            <a:t>Text analysis requires a lot more effort and creative thinking than quantitative analysis.</a:t>
          </a:r>
        </a:p>
      </dgm:t>
    </dgm:pt>
    <dgm:pt modelId="{2407BF76-883C-433A-A453-E3BE4568C9B7}" type="parTrans" cxnId="{DDAA3496-6915-4A99-8717-3451641777D7}">
      <dgm:prSet/>
      <dgm:spPr/>
      <dgm:t>
        <a:bodyPr/>
        <a:lstStyle/>
        <a:p>
          <a:endParaRPr lang="en-US" sz="1550"/>
        </a:p>
      </dgm:t>
    </dgm:pt>
    <dgm:pt modelId="{A38FAD48-40F4-427B-AAA1-F100966F43E2}" type="sibTrans" cxnId="{DDAA3496-6915-4A99-8717-3451641777D7}">
      <dgm:prSet custT="1"/>
      <dgm:spPr/>
      <dgm:t>
        <a:bodyPr/>
        <a:lstStyle/>
        <a:p>
          <a:endParaRPr lang="en-US" sz="1550"/>
        </a:p>
      </dgm:t>
    </dgm:pt>
    <dgm:pt modelId="{C45218C1-45D4-4CD0-9E6A-9116D2BF918E}">
      <dgm:prSet custT="1"/>
      <dgm:spPr/>
      <dgm:t>
        <a:bodyPr/>
        <a:lstStyle/>
        <a:p>
          <a:r>
            <a:rPr lang="en-US" sz="1550"/>
            <a:t>It's important to be comfortable with changing direction when necessary.</a:t>
          </a:r>
        </a:p>
      </dgm:t>
    </dgm:pt>
    <dgm:pt modelId="{A786E90D-E13B-449D-9706-39B2DB8DAB68}" type="parTrans" cxnId="{3FA7114C-E81A-45BC-922C-E13D97213632}">
      <dgm:prSet/>
      <dgm:spPr/>
      <dgm:t>
        <a:bodyPr/>
        <a:lstStyle/>
        <a:p>
          <a:endParaRPr lang="en-US" sz="1550"/>
        </a:p>
      </dgm:t>
    </dgm:pt>
    <dgm:pt modelId="{77A3B742-2B78-4BA2-B6D6-2EA6F22F8BFF}" type="sibTrans" cxnId="{3FA7114C-E81A-45BC-922C-E13D97213632}">
      <dgm:prSet custT="1"/>
      <dgm:spPr/>
      <dgm:t>
        <a:bodyPr/>
        <a:lstStyle/>
        <a:p>
          <a:endParaRPr lang="en-US" sz="1550"/>
        </a:p>
      </dgm:t>
    </dgm:pt>
    <dgm:pt modelId="{C00B63BB-44D2-4593-A5C0-3660B71E9DE0}">
      <dgm:prSet custT="1"/>
      <dgm:spPr/>
      <dgm:t>
        <a:bodyPr/>
        <a:lstStyle/>
        <a:p>
          <a:r>
            <a:rPr lang="en-US" sz="1550"/>
            <a:t>Having a wide selection of tools available and understanding how and when to use them is significant.</a:t>
          </a:r>
        </a:p>
      </dgm:t>
    </dgm:pt>
    <dgm:pt modelId="{E6C5F058-C690-426E-8151-57D1086B6378}" type="parTrans" cxnId="{348033DE-0A5C-4B07-B23E-C87F75355C94}">
      <dgm:prSet/>
      <dgm:spPr/>
      <dgm:t>
        <a:bodyPr/>
        <a:lstStyle/>
        <a:p>
          <a:endParaRPr lang="en-US" sz="1550"/>
        </a:p>
      </dgm:t>
    </dgm:pt>
    <dgm:pt modelId="{DC7C290D-91BE-45B1-B34A-9E3F4EBDEB18}" type="sibTrans" cxnId="{348033DE-0A5C-4B07-B23E-C87F75355C94}">
      <dgm:prSet custT="1"/>
      <dgm:spPr/>
      <dgm:t>
        <a:bodyPr/>
        <a:lstStyle/>
        <a:p>
          <a:endParaRPr lang="en-US" sz="1550"/>
        </a:p>
      </dgm:t>
    </dgm:pt>
    <dgm:pt modelId="{720266FE-1848-445F-955F-DA56DBA9A1DE}">
      <dgm:prSet custT="1"/>
      <dgm:spPr>
        <a:solidFill>
          <a:schemeClr val="accent2"/>
        </a:solidFill>
      </dgm:spPr>
      <dgm:t>
        <a:bodyPr/>
        <a:lstStyle/>
        <a:p>
          <a:r>
            <a:rPr lang="en-US" sz="1550" dirty="0"/>
            <a:t>Building reproducible and robust code is crucial.</a:t>
          </a:r>
        </a:p>
      </dgm:t>
    </dgm:pt>
    <dgm:pt modelId="{D18C3221-28A0-4F07-99DA-CC5217B0FC6D}" type="parTrans" cxnId="{6A6B80C6-B295-4DEC-81BF-2438BB44A070}">
      <dgm:prSet/>
      <dgm:spPr/>
      <dgm:t>
        <a:bodyPr/>
        <a:lstStyle/>
        <a:p>
          <a:endParaRPr lang="en-US" sz="1550"/>
        </a:p>
      </dgm:t>
    </dgm:pt>
    <dgm:pt modelId="{C79F485A-5822-4088-A2BE-EBEFAEBABC8A}" type="sibTrans" cxnId="{6A6B80C6-B295-4DEC-81BF-2438BB44A070}">
      <dgm:prSet custT="1"/>
      <dgm:spPr/>
      <dgm:t>
        <a:bodyPr/>
        <a:lstStyle/>
        <a:p>
          <a:endParaRPr lang="en-US" sz="1550"/>
        </a:p>
      </dgm:t>
    </dgm:pt>
    <dgm:pt modelId="{0F87B9E7-4276-46E9-9BAC-8F5DD30C2724}">
      <dgm:prSet custT="1"/>
      <dgm:spPr>
        <a:solidFill>
          <a:srgbClr val="BC7B6B"/>
        </a:solidFill>
      </dgm:spPr>
      <dgm:t>
        <a:bodyPr/>
        <a:lstStyle/>
        <a:p>
          <a:r>
            <a:rPr lang="en-US" sz="1550" b="0" i="0" dirty="0"/>
            <a:t>The Bing News API had a limitation of extracting news articles within a month timeframe, which hindered the initial project objective.</a:t>
          </a:r>
          <a:endParaRPr lang="en-US" sz="1550" dirty="0"/>
        </a:p>
      </dgm:t>
    </dgm:pt>
    <dgm:pt modelId="{23E5C9FC-8658-4CF6-9AE5-D64EEA899DBD}" type="parTrans" cxnId="{8E2245F8-47E8-4CA1-B7F4-81CE7E28047D}">
      <dgm:prSet/>
      <dgm:spPr/>
      <dgm:t>
        <a:bodyPr/>
        <a:lstStyle/>
        <a:p>
          <a:endParaRPr lang="en-US" sz="1550"/>
        </a:p>
      </dgm:t>
    </dgm:pt>
    <dgm:pt modelId="{D30E8AD5-1AB1-472F-9933-D57B3927C768}" type="sibTrans" cxnId="{8E2245F8-47E8-4CA1-B7F4-81CE7E28047D}">
      <dgm:prSet custT="1"/>
      <dgm:spPr/>
      <dgm:t>
        <a:bodyPr/>
        <a:lstStyle/>
        <a:p>
          <a:endParaRPr lang="en-US" sz="1550"/>
        </a:p>
      </dgm:t>
    </dgm:pt>
    <dgm:pt modelId="{ECC0779A-536F-4B65-A0EB-9EDA67B1610A}">
      <dgm:prSet custT="1"/>
      <dgm:spPr>
        <a:solidFill>
          <a:srgbClr val="DAA2A3"/>
        </a:solidFill>
      </dgm:spPr>
      <dgm:t>
        <a:bodyPr/>
        <a:lstStyle/>
        <a:p>
          <a:r>
            <a:rPr lang="en-US" sz="1550"/>
            <a:t>Different HTML structures for webpages.</a:t>
          </a:r>
        </a:p>
      </dgm:t>
    </dgm:pt>
    <dgm:pt modelId="{A79099CA-35F9-458B-919D-5B82094753F1}" type="parTrans" cxnId="{3F086187-7990-4618-B93E-CA00B03D9F54}">
      <dgm:prSet/>
      <dgm:spPr/>
      <dgm:t>
        <a:bodyPr/>
        <a:lstStyle/>
        <a:p>
          <a:endParaRPr lang="en-US" sz="1550"/>
        </a:p>
      </dgm:t>
    </dgm:pt>
    <dgm:pt modelId="{3C1C4A13-FB00-4700-A84B-836A21DD9AFF}" type="sibTrans" cxnId="{3F086187-7990-4618-B93E-CA00B03D9F54}">
      <dgm:prSet custT="1"/>
      <dgm:spPr/>
      <dgm:t>
        <a:bodyPr/>
        <a:lstStyle/>
        <a:p>
          <a:endParaRPr lang="en-US" sz="1550"/>
        </a:p>
      </dgm:t>
    </dgm:pt>
    <dgm:pt modelId="{4144A63F-3BF0-405B-A502-2B73CB1868C3}">
      <dgm:prSet custT="1"/>
      <dgm:spPr>
        <a:solidFill>
          <a:srgbClr val="95747B"/>
        </a:solidFill>
      </dgm:spPr>
      <dgm:t>
        <a:bodyPr/>
        <a:lstStyle/>
        <a:p>
          <a:r>
            <a:rPr lang="en-US" sz="1550" b="0" i="0"/>
            <a:t>Attempt to implement multiprocessing failed.</a:t>
          </a:r>
          <a:endParaRPr lang="en-US" sz="1550"/>
        </a:p>
      </dgm:t>
    </dgm:pt>
    <dgm:pt modelId="{71BAEF1B-6DBD-4C67-A24E-762C6A4DB29B}" type="parTrans" cxnId="{7D1436A2-EA83-4000-BE97-D1D7F16E9DB2}">
      <dgm:prSet/>
      <dgm:spPr/>
      <dgm:t>
        <a:bodyPr/>
        <a:lstStyle/>
        <a:p>
          <a:endParaRPr lang="en-US" sz="1550"/>
        </a:p>
      </dgm:t>
    </dgm:pt>
    <dgm:pt modelId="{3BF85258-E8FB-4945-8265-B8FF37D97FDA}" type="sibTrans" cxnId="{7D1436A2-EA83-4000-BE97-D1D7F16E9DB2}">
      <dgm:prSet/>
      <dgm:spPr/>
      <dgm:t>
        <a:bodyPr/>
        <a:lstStyle/>
        <a:p>
          <a:endParaRPr lang="en-US" sz="1550"/>
        </a:p>
      </dgm:t>
    </dgm:pt>
    <dgm:pt modelId="{913DE8A5-5C77-5F41-8569-C4989201C13A}" type="pres">
      <dgm:prSet presAssocID="{5AB11096-D9BC-4F6D-8068-372E935530C0}" presName="Name0" presStyleCnt="0">
        <dgm:presLayoutVars>
          <dgm:dir/>
          <dgm:resizeHandles val="exact"/>
        </dgm:presLayoutVars>
      </dgm:prSet>
      <dgm:spPr/>
    </dgm:pt>
    <dgm:pt modelId="{CA7D3019-6EE7-9847-81AF-5B60E186B2B4}" type="pres">
      <dgm:prSet presAssocID="{06893791-17E8-45C4-9DA8-FCC110928289}" presName="node" presStyleLbl="node1" presStyleIdx="0" presStyleCnt="8">
        <dgm:presLayoutVars>
          <dgm:bulletEnabled val="1"/>
        </dgm:presLayoutVars>
      </dgm:prSet>
      <dgm:spPr/>
    </dgm:pt>
    <dgm:pt modelId="{405616E2-4C3B-8A47-9814-416AE6D336D7}" type="pres">
      <dgm:prSet presAssocID="{EA4D2B47-9F52-4F79-A3CD-7BB28B7019E9}" presName="sibTrans" presStyleLbl="sibTrans1D1" presStyleIdx="0" presStyleCnt="7"/>
      <dgm:spPr/>
    </dgm:pt>
    <dgm:pt modelId="{7F23885C-F894-5E4F-8457-B893E1C72910}" type="pres">
      <dgm:prSet presAssocID="{EA4D2B47-9F52-4F79-A3CD-7BB28B7019E9}" presName="connectorText" presStyleLbl="sibTrans1D1" presStyleIdx="0" presStyleCnt="7"/>
      <dgm:spPr/>
    </dgm:pt>
    <dgm:pt modelId="{971431E5-C307-8545-8B0E-755E529A0BE6}" type="pres">
      <dgm:prSet presAssocID="{6C67F6A2-57D9-432C-B782-188AA17F24F5}" presName="node" presStyleLbl="node1" presStyleIdx="1" presStyleCnt="8">
        <dgm:presLayoutVars>
          <dgm:bulletEnabled val="1"/>
        </dgm:presLayoutVars>
      </dgm:prSet>
      <dgm:spPr/>
    </dgm:pt>
    <dgm:pt modelId="{1C31DEBF-193B-A24D-B60A-E63592F8DCBC}" type="pres">
      <dgm:prSet presAssocID="{A38FAD48-40F4-427B-AAA1-F100966F43E2}" presName="sibTrans" presStyleLbl="sibTrans1D1" presStyleIdx="1" presStyleCnt="7"/>
      <dgm:spPr/>
    </dgm:pt>
    <dgm:pt modelId="{D8EB6F04-9522-424D-8003-05F084E98F7B}" type="pres">
      <dgm:prSet presAssocID="{A38FAD48-40F4-427B-AAA1-F100966F43E2}" presName="connectorText" presStyleLbl="sibTrans1D1" presStyleIdx="1" presStyleCnt="7"/>
      <dgm:spPr/>
    </dgm:pt>
    <dgm:pt modelId="{8CCE094A-E89D-B04C-8B9F-088CBCB314A3}" type="pres">
      <dgm:prSet presAssocID="{C45218C1-45D4-4CD0-9E6A-9116D2BF918E}" presName="node" presStyleLbl="node1" presStyleIdx="2" presStyleCnt="8">
        <dgm:presLayoutVars>
          <dgm:bulletEnabled val="1"/>
        </dgm:presLayoutVars>
      </dgm:prSet>
      <dgm:spPr/>
    </dgm:pt>
    <dgm:pt modelId="{05414664-8F01-8A42-A3CC-14E54A1EECED}" type="pres">
      <dgm:prSet presAssocID="{77A3B742-2B78-4BA2-B6D6-2EA6F22F8BFF}" presName="sibTrans" presStyleLbl="sibTrans1D1" presStyleIdx="2" presStyleCnt="7"/>
      <dgm:spPr/>
    </dgm:pt>
    <dgm:pt modelId="{F129D9D1-3AF0-5043-B0FE-A5C2BAEFC17A}" type="pres">
      <dgm:prSet presAssocID="{77A3B742-2B78-4BA2-B6D6-2EA6F22F8BFF}" presName="connectorText" presStyleLbl="sibTrans1D1" presStyleIdx="2" presStyleCnt="7"/>
      <dgm:spPr/>
    </dgm:pt>
    <dgm:pt modelId="{5E492C32-33C2-2547-96D1-B38592C2856F}" type="pres">
      <dgm:prSet presAssocID="{C00B63BB-44D2-4593-A5C0-3660B71E9DE0}" presName="node" presStyleLbl="node1" presStyleIdx="3" presStyleCnt="8">
        <dgm:presLayoutVars>
          <dgm:bulletEnabled val="1"/>
        </dgm:presLayoutVars>
      </dgm:prSet>
      <dgm:spPr/>
    </dgm:pt>
    <dgm:pt modelId="{DDBA8CE7-7360-F647-BEC9-D9F0D2B286ED}" type="pres">
      <dgm:prSet presAssocID="{DC7C290D-91BE-45B1-B34A-9E3F4EBDEB18}" presName="sibTrans" presStyleLbl="sibTrans1D1" presStyleIdx="3" presStyleCnt="7"/>
      <dgm:spPr/>
    </dgm:pt>
    <dgm:pt modelId="{AC2146F3-8F21-7048-ABCA-B69985631DD9}" type="pres">
      <dgm:prSet presAssocID="{DC7C290D-91BE-45B1-B34A-9E3F4EBDEB18}" presName="connectorText" presStyleLbl="sibTrans1D1" presStyleIdx="3" presStyleCnt="7"/>
      <dgm:spPr/>
    </dgm:pt>
    <dgm:pt modelId="{F2166C56-EA8F-F34D-AF07-CDB0926320A4}" type="pres">
      <dgm:prSet presAssocID="{720266FE-1848-445F-955F-DA56DBA9A1DE}" presName="node" presStyleLbl="node1" presStyleIdx="4" presStyleCnt="8">
        <dgm:presLayoutVars>
          <dgm:bulletEnabled val="1"/>
        </dgm:presLayoutVars>
      </dgm:prSet>
      <dgm:spPr/>
    </dgm:pt>
    <dgm:pt modelId="{022F0518-A9A5-BF44-B2D1-54D04EC15FEB}" type="pres">
      <dgm:prSet presAssocID="{C79F485A-5822-4088-A2BE-EBEFAEBABC8A}" presName="sibTrans" presStyleLbl="sibTrans1D1" presStyleIdx="4" presStyleCnt="7"/>
      <dgm:spPr/>
    </dgm:pt>
    <dgm:pt modelId="{A2094B0B-8B5A-DB4D-AE32-CDED04A0FD4B}" type="pres">
      <dgm:prSet presAssocID="{C79F485A-5822-4088-A2BE-EBEFAEBABC8A}" presName="connectorText" presStyleLbl="sibTrans1D1" presStyleIdx="4" presStyleCnt="7"/>
      <dgm:spPr/>
    </dgm:pt>
    <dgm:pt modelId="{23C5527F-7027-3F49-9116-EACFFAA877DD}" type="pres">
      <dgm:prSet presAssocID="{0F87B9E7-4276-46E9-9BAC-8F5DD30C2724}" presName="node" presStyleLbl="node1" presStyleIdx="5" presStyleCnt="8">
        <dgm:presLayoutVars>
          <dgm:bulletEnabled val="1"/>
        </dgm:presLayoutVars>
      </dgm:prSet>
      <dgm:spPr/>
    </dgm:pt>
    <dgm:pt modelId="{C0DD7044-266F-E44B-80FF-390F5EF5AF99}" type="pres">
      <dgm:prSet presAssocID="{D30E8AD5-1AB1-472F-9933-D57B3927C768}" presName="sibTrans" presStyleLbl="sibTrans1D1" presStyleIdx="5" presStyleCnt="7"/>
      <dgm:spPr/>
    </dgm:pt>
    <dgm:pt modelId="{81ECB2A9-2A19-8647-8895-8C5E49A5EEDC}" type="pres">
      <dgm:prSet presAssocID="{D30E8AD5-1AB1-472F-9933-D57B3927C768}" presName="connectorText" presStyleLbl="sibTrans1D1" presStyleIdx="5" presStyleCnt="7"/>
      <dgm:spPr/>
    </dgm:pt>
    <dgm:pt modelId="{2503BFAC-4EC7-0748-B391-0AFD9EE65D35}" type="pres">
      <dgm:prSet presAssocID="{ECC0779A-536F-4B65-A0EB-9EDA67B1610A}" presName="node" presStyleLbl="node1" presStyleIdx="6" presStyleCnt="8">
        <dgm:presLayoutVars>
          <dgm:bulletEnabled val="1"/>
        </dgm:presLayoutVars>
      </dgm:prSet>
      <dgm:spPr/>
    </dgm:pt>
    <dgm:pt modelId="{59CB43A1-7AFB-A544-BF46-D9EB77C3CD7C}" type="pres">
      <dgm:prSet presAssocID="{3C1C4A13-FB00-4700-A84B-836A21DD9AFF}" presName="sibTrans" presStyleLbl="sibTrans1D1" presStyleIdx="6" presStyleCnt="7"/>
      <dgm:spPr/>
    </dgm:pt>
    <dgm:pt modelId="{08C16D8E-9213-514F-9459-3DDAC216C061}" type="pres">
      <dgm:prSet presAssocID="{3C1C4A13-FB00-4700-A84B-836A21DD9AFF}" presName="connectorText" presStyleLbl="sibTrans1D1" presStyleIdx="6" presStyleCnt="7"/>
      <dgm:spPr/>
    </dgm:pt>
    <dgm:pt modelId="{AAD3B696-D23E-C440-A7CA-580CFB784FE0}" type="pres">
      <dgm:prSet presAssocID="{4144A63F-3BF0-405B-A502-2B73CB1868C3}" presName="node" presStyleLbl="node1" presStyleIdx="7" presStyleCnt="8">
        <dgm:presLayoutVars>
          <dgm:bulletEnabled val="1"/>
        </dgm:presLayoutVars>
      </dgm:prSet>
      <dgm:spPr/>
    </dgm:pt>
  </dgm:ptLst>
  <dgm:cxnLst>
    <dgm:cxn modelId="{93A50B03-E1E9-4A4F-BB16-6A4C2A4FD39F}" type="presOf" srcId="{77A3B742-2B78-4BA2-B6D6-2EA6F22F8BFF}" destId="{05414664-8F01-8A42-A3CC-14E54A1EECED}" srcOrd="0" destOrd="0" presId="urn:microsoft.com/office/officeart/2016/7/layout/RepeatingBendingProcessNew"/>
    <dgm:cxn modelId="{F0F81707-A64C-6845-8D14-F54794ACB8A0}" type="presOf" srcId="{720266FE-1848-445F-955F-DA56DBA9A1DE}" destId="{F2166C56-EA8F-F34D-AF07-CDB0926320A4}" srcOrd="0" destOrd="0" presId="urn:microsoft.com/office/officeart/2016/7/layout/RepeatingBendingProcessNew"/>
    <dgm:cxn modelId="{DA087F0D-E5BC-EC4A-B8FE-DE54D907B808}" type="presOf" srcId="{EA4D2B47-9F52-4F79-A3CD-7BB28B7019E9}" destId="{405616E2-4C3B-8A47-9814-416AE6D336D7}" srcOrd="0" destOrd="0" presId="urn:microsoft.com/office/officeart/2016/7/layout/RepeatingBendingProcessNew"/>
    <dgm:cxn modelId="{16697F20-97E8-7242-8F43-DF2CA93A8809}" type="presOf" srcId="{C79F485A-5822-4088-A2BE-EBEFAEBABC8A}" destId="{A2094B0B-8B5A-DB4D-AE32-CDED04A0FD4B}" srcOrd="1" destOrd="0" presId="urn:microsoft.com/office/officeart/2016/7/layout/RepeatingBendingProcessNew"/>
    <dgm:cxn modelId="{C5D74730-B201-574C-BD04-88008E744F3D}" type="presOf" srcId="{C45218C1-45D4-4CD0-9E6A-9116D2BF918E}" destId="{8CCE094A-E89D-B04C-8B9F-088CBCB314A3}" srcOrd="0" destOrd="0" presId="urn:microsoft.com/office/officeart/2016/7/layout/RepeatingBendingProcessNew"/>
    <dgm:cxn modelId="{30AB8731-5594-414A-BDD0-306B7B11DD00}" type="presOf" srcId="{3C1C4A13-FB00-4700-A84B-836A21DD9AFF}" destId="{08C16D8E-9213-514F-9459-3DDAC216C061}" srcOrd="1" destOrd="0" presId="urn:microsoft.com/office/officeart/2016/7/layout/RepeatingBendingProcessNew"/>
    <dgm:cxn modelId="{86EA0C39-A510-E049-9C30-585E9FB3E96E}" type="presOf" srcId="{77A3B742-2B78-4BA2-B6D6-2EA6F22F8BFF}" destId="{F129D9D1-3AF0-5043-B0FE-A5C2BAEFC17A}" srcOrd="1" destOrd="0" presId="urn:microsoft.com/office/officeart/2016/7/layout/RepeatingBendingProcessNew"/>
    <dgm:cxn modelId="{2B77553C-0529-8748-9815-240877A1D01E}" type="presOf" srcId="{EA4D2B47-9F52-4F79-A3CD-7BB28B7019E9}" destId="{7F23885C-F894-5E4F-8457-B893E1C72910}" srcOrd="1" destOrd="0" presId="urn:microsoft.com/office/officeart/2016/7/layout/RepeatingBendingProcessNew"/>
    <dgm:cxn modelId="{F7C9EA43-3C02-9644-ADD8-6B0F2D2C4600}" type="presOf" srcId="{5AB11096-D9BC-4F6D-8068-372E935530C0}" destId="{913DE8A5-5C77-5F41-8569-C4989201C13A}" srcOrd="0" destOrd="0" presId="urn:microsoft.com/office/officeart/2016/7/layout/RepeatingBendingProcessNew"/>
    <dgm:cxn modelId="{114B004B-DBBA-174A-AAC9-0B4D55601512}" type="presOf" srcId="{C00B63BB-44D2-4593-A5C0-3660B71E9DE0}" destId="{5E492C32-33C2-2547-96D1-B38592C2856F}" srcOrd="0" destOrd="0" presId="urn:microsoft.com/office/officeart/2016/7/layout/RepeatingBendingProcessNew"/>
    <dgm:cxn modelId="{3FA7114C-E81A-45BC-922C-E13D97213632}" srcId="{5AB11096-D9BC-4F6D-8068-372E935530C0}" destId="{C45218C1-45D4-4CD0-9E6A-9116D2BF918E}" srcOrd="2" destOrd="0" parTransId="{A786E90D-E13B-449D-9706-39B2DB8DAB68}" sibTransId="{77A3B742-2B78-4BA2-B6D6-2EA6F22F8BFF}"/>
    <dgm:cxn modelId="{4139964E-2B36-5948-A36D-26770A62530F}" type="presOf" srcId="{DC7C290D-91BE-45B1-B34A-9E3F4EBDEB18}" destId="{DDBA8CE7-7360-F647-BEC9-D9F0D2B286ED}" srcOrd="0" destOrd="0" presId="urn:microsoft.com/office/officeart/2016/7/layout/RepeatingBendingProcessNew"/>
    <dgm:cxn modelId="{DCD9B06D-D466-D54B-B519-50BC4DDBAEEB}" type="presOf" srcId="{4144A63F-3BF0-405B-A502-2B73CB1868C3}" destId="{AAD3B696-D23E-C440-A7CA-580CFB784FE0}" srcOrd="0" destOrd="0" presId="urn:microsoft.com/office/officeart/2016/7/layout/RepeatingBendingProcessNew"/>
    <dgm:cxn modelId="{4D471985-6E54-4E4A-9546-8C794C0964A6}" type="presOf" srcId="{6C67F6A2-57D9-432C-B782-188AA17F24F5}" destId="{971431E5-C307-8545-8B0E-755E529A0BE6}" srcOrd="0" destOrd="0" presId="urn:microsoft.com/office/officeart/2016/7/layout/RepeatingBendingProcessNew"/>
    <dgm:cxn modelId="{3F086187-7990-4618-B93E-CA00B03D9F54}" srcId="{5AB11096-D9BC-4F6D-8068-372E935530C0}" destId="{ECC0779A-536F-4B65-A0EB-9EDA67B1610A}" srcOrd="6" destOrd="0" parTransId="{A79099CA-35F9-458B-919D-5B82094753F1}" sibTransId="{3C1C4A13-FB00-4700-A84B-836A21DD9AFF}"/>
    <dgm:cxn modelId="{50964894-B8B4-9D43-A6EB-CBA6CDA26D88}" type="presOf" srcId="{06893791-17E8-45C4-9DA8-FCC110928289}" destId="{CA7D3019-6EE7-9847-81AF-5B60E186B2B4}" srcOrd="0" destOrd="0" presId="urn:microsoft.com/office/officeart/2016/7/layout/RepeatingBendingProcessNew"/>
    <dgm:cxn modelId="{DDAA3496-6915-4A99-8717-3451641777D7}" srcId="{5AB11096-D9BC-4F6D-8068-372E935530C0}" destId="{6C67F6A2-57D9-432C-B782-188AA17F24F5}" srcOrd="1" destOrd="0" parTransId="{2407BF76-883C-433A-A453-E3BE4568C9B7}" sibTransId="{A38FAD48-40F4-427B-AAA1-F100966F43E2}"/>
    <dgm:cxn modelId="{7D1436A2-EA83-4000-BE97-D1D7F16E9DB2}" srcId="{5AB11096-D9BC-4F6D-8068-372E935530C0}" destId="{4144A63F-3BF0-405B-A502-2B73CB1868C3}" srcOrd="7" destOrd="0" parTransId="{71BAEF1B-6DBD-4C67-A24E-762C6A4DB29B}" sibTransId="{3BF85258-E8FB-4945-8265-B8FF37D97FDA}"/>
    <dgm:cxn modelId="{E3061CB7-10BB-444A-ADD8-C2D4F5FD8196}" type="presOf" srcId="{DC7C290D-91BE-45B1-B34A-9E3F4EBDEB18}" destId="{AC2146F3-8F21-7048-ABCA-B69985631DD9}" srcOrd="1" destOrd="0" presId="urn:microsoft.com/office/officeart/2016/7/layout/RepeatingBendingProcessNew"/>
    <dgm:cxn modelId="{82CE55BD-57C4-694A-A614-1CCC4D8B689F}" type="presOf" srcId="{D30E8AD5-1AB1-472F-9933-D57B3927C768}" destId="{C0DD7044-266F-E44B-80FF-390F5EF5AF99}" srcOrd="0" destOrd="0" presId="urn:microsoft.com/office/officeart/2016/7/layout/RepeatingBendingProcessNew"/>
    <dgm:cxn modelId="{0E3FE3BE-31F8-8641-8F98-EACD6F3118DD}" type="presOf" srcId="{A38FAD48-40F4-427B-AAA1-F100966F43E2}" destId="{D8EB6F04-9522-424D-8003-05F084E98F7B}" srcOrd="1" destOrd="0" presId="urn:microsoft.com/office/officeart/2016/7/layout/RepeatingBendingProcessNew"/>
    <dgm:cxn modelId="{B031AAC5-E829-A44C-AB07-E8461D0F9EC8}" type="presOf" srcId="{C79F485A-5822-4088-A2BE-EBEFAEBABC8A}" destId="{022F0518-A9A5-BF44-B2D1-54D04EC15FEB}" srcOrd="0" destOrd="0" presId="urn:microsoft.com/office/officeart/2016/7/layout/RepeatingBendingProcessNew"/>
    <dgm:cxn modelId="{6A6B80C6-B295-4DEC-81BF-2438BB44A070}" srcId="{5AB11096-D9BC-4F6D-8068-372E935530C0}" destId="{720266FE-1848-445F-955F-DA56DBA9A1DE}" srcOrd="4" destOrd="0" parTransId="{D18C3221-28A0-4F07-99DA-CC5217B0FC6D}" sibTransId="{C79F485A-5822-4088-A2BE-EBEFAEBABC8A}"/>
    <dgm:cxn modelId="{A01FD3C6-2A3D-448E-B798-69EBF0DF79EC}" srcId="{5AB11096-D9BC-4F6D-8068-372E935530C0}" destId="{06893791-17E8-45C4-9DA8-FCC110928289}" srcOrd="0" destOrd="0" parTransId="{9AD3E933-86D5-43FE-BA74-E2E9B34FF7CD}" sibTransId="{EA4D2B47-9F52-4F79-A3CD-7BB28B7019E9}"/>
    <dgm:cxn modelId="{6C8C07D4-BC95-A54E-BC1E-BFF96ADB4F1A}" type="presOf" srcId="{3C1C4A13-FB00-4700-A84B-836A21DD9AFF}" destId="{59CB43A1-7AFB-A544-BF46-D9EB77C3CD7C}" srcOrd="0" destOrd="0" presId="urn:microsoft.com/office/officeart/2016/7/layout/RepeatingBendingProcessNew"/>
    <dgm:cxn modelId="{A9C61DD7-0F1C-764D-B28D-C97E3B02BA30}" type="presOf" srcId="{0F87B9E7-4276-46E9-9BAC-8F5DD30C2724}" destId="{23C5527F-7027-3F49-9116-EACFFAA877DD}" srcOrd="0" destOrd="0" presId="urn:microsoft.com/office/officeart/2016/7/layout/RepeatingBendingProcessNew"/>
    <dgm:cxn modelId="{348033DE-0A5C-4B07-B23E-C87F75355C94}" srcId="{5AB11096-D9BC-4F6D-8068-372E935530C0}" destId="{C00B63BB-44D2-4593-A5C0-3660B71E9DE0}" srcOrd="3" destOrd="0" parTransId="{E6C5F058-C690-426E-8151-57D1086B6378}" sibTransId="{DC7C290D-91BE-45B1-B34A-9E3F4EBDEB18}"/>
    <dgm:cxn modelId="{2F5FC9E6-94E3-6C4B-8E2D-73BFAEDD7218}" type="presOf" srcId="{ECC0779A-536F-4B65-A0EB-9EDA67B1610A}" destId="{2503BFAC-4EC7-0748-B391-0AFD9EE65D35}" srcOrd="0" destOrd="0" presId="urn:microsoft.com/office/officeart/2016/7/layout/RepeatingBendingProcessNew"/>
    <dgm:cxn modelId="{F41294F6-CFBC-6B4F-A994-556D6E453206}" type="presOf" srcId="{D30E8AD5-1AB1-472F-9933-D57B3927C768}" destId="{81ECB2A9-2A19-8647-8895-8C5E49A5EEDC}" srcOrd="1" destOrd="0" presId="urn:microsoft.com/office/officeart/2016/7/layout/RepeatingBendingProcessNew"/>
    <dgm:cxn modelId="{8E2245F8-47E8-4CA1-B7F4-81CE7E28047D}" srcId="{5AB11096-D9BC-4F6D-8068-372E935530C0}" destId="{0F87B9E7-4276-46E9-9BAC-8F5DD30C2724}" srcOrd="5" destOrd="0" parTransId="{23E5C9FC-8658-4CF6-9AE5-D64EEA899DBD}" sibTransId="{D30E8AD5-1AB1-472F-9933-D57B3927C768}"/>
    <dgm:cxn modelId="{7FEEE1FE-8A21-204E-9150-47F34871E071}" type="presOf" srcId="{A38FAD48-40F4-427B-AAA1-F100966F43E2}" destId="{1C31DEBF-193B-A24D-B60A-E63592F8DCBC}" srcOrd="0" destOrd="0" presId="urn:microsoft.com/office/officeart/2016/7/layout/RepeatingBendingProcessNew"/>
    <dgm:cxn modelId="{F90E01E9-A175-C344-866C-D0B110FEDBC0}" type="presParOf" srcId="{913DE8A5-5C77-5F41-8569-C4989201C13A}" destId="{CA7D3019-6EE7-9847-81AF-5B60E186B2B4}" srcOrd="0" destOrd="0" presId="urn:microsoft.com/office/officeart/2016/7/layout/RepeatingBendingProcessNew"/>
    <dgm:cxn modelId="{59A82C27-F55A-984B-A465-A19D2EEE1FCD}" type="presParOf" srcId="{913DE8A5-5C77-5F41-8569-C4989201C13A}" destId="{405616E2-4C3B-8A47-9814-416AE6D336D7}" srcOrd="1" destOrd="0" presId="urn:microsoft.com/office/officeart/2016/7/layout/RepeatingBendingProcessNew"/>
    <dgm:cxn modelId="{DACA129B-7206-104C-96B6-4764C9584485}" type="presParOf" srcId="{405616E2-4C3B-8A47-9814-416AE6D336D7}" destId="{7F23885C-F894-5E4F-8457-B893E1C72910}" srcOrd="0" destOrd="0" presId="urn:microsoft.com/office/officeart/2016/7/layout/RepeatingBendingProcessNew"/>
    <dgm:cxn modelId="{5E9C88B7-D4F7-2247-AF88-C60021AF3FAC}" type="presParOf" srcId="{913DE8A5-5C77-5F41-8569-C4989201C13A}" destId="{971431E5-C307-8545-8B0E-755E529A0BE6}" srcOrd="2" destOrd="0" presId="urn:microsoft.com/office/officeart/2016/7/layout/RepeatingBendingProcessNew"/>
    <dgm:cxn modelId="{C051A034-08B9-8249-9805-D6662A93A7AF}" type="presParOf" srcId="{913DE8A5-5C77-5F41-8569-C4989201C13A}" destId="{1C31DEBF-193B-A24D-B60A-E63592F8DCBC}" srcOrd="3" destOrd="0" presId="urn:microsoft.com/office/officeart/2016/7/layout/RepeatingBendingProcessNew"/>
    <dgm:cxn modelId="{A043C394-50CD-5742-A9F8-9FC395C78B61}" type="presParOf" srcId="{1C31DEBF-193B-A24D-B60A-E63592F8DCBC}" destId="{D8EB6F04-9522-424D-8003-05F084E98F7B}" srcOrd="0" destOrd="0" presId="urn:microsoft.com/office/officeart/2016/7/layout/RepeatingBendingProcessNew"/>
    <dgm:cxn modelId="{56A88970-ADBC-6049-AFF6-7E4063CF00C3}" type="presParOf" srcId="{913DE8A5-5C77-5F41-8569-C4989201C13A}" destId="{8CCE094A-E89D-B04C-8B9F-088CBCB314A3}" srcOrd="4" destOrd="0" presId="urn:microsoft.com/office/officeart/2016/7/layout/RepeatingBendingProcessNew"/>
    <dgm:cxn modelId="{14B6BECD-8DD9-0541-A9C7-F1E3F97CE675}" type="presParOf" srcId="{913DE8A5-5C77-5F41-8569-C4989201C13A}" destId="{05414664-8F01-8A42-A3CC-14E54A1EECED}" srcOrd="5" destOrd="0" presId="urn:microsoft.com/office/officeart/2016/7/layout/RepeatingBendingProcessNew"/>
    <dgm:cxn modelId="{8007B694-5312-F34C-ACB0-D9CEE9FF5076}" type="presParOf" srcId="{05414664-8F01-8A42-A3CC-14E54A1EECED}" destId="{F129D9D1-3AF0-5043-B0FE-A5C2BAEFC17A}" srcOrd="0" destOrd="0" presId="urn:microsoft.com/office/officeart/2016/7/layout/RepeatingBendingProcessNew"/>
    <dgm:cxn modelId="{DDA7D660-BA35-8B40-B0A3-EBB8A4393907}" type="presParOf" srcId="{913DE8A5-5C77-5F41-8569-C4989201C13A}" destId="{5E492C32-33C2-2547-96D1-B38592C2856F}" srcOrd="6" destOrd="0" presId="urn:microsoft.com/office/officeart/2016/7/layout/RepeatingBendingProcessNew"/>
    <dgm:cxn modelId="{44066D3F-703C-6C46-A01B-F15833732249}" type="presParOf" srcId="{913DE8A5-5C77-5F41-8569-C4989201C13A}" destId="{DDBA8CE7-7360-F647-BEC9-D9F0D2B286ED}" srcOrd="7" destOrd="0" presId="urn:microsoft.com/office/officeart/2016/7/layout/RepeatingBendingProcessNew"/>
    <dgm:cxn modelId="{85129E43-F0FD-1A40-B87C-268720D23754}" type="presParOf" srcId="{DDBA8CE7-7360-F647-BEC9-D9F0D2B286ED}" destId="{AC2146F3-8F21-7048-ABCA-B69985631DD9}" srcOrd="0" destOrd="0" presId="urn:microsoft.com/office/officeart/2016/7/layout/RepeatingBendingProcessNew"/>
    <dgm:cxn modelId="{8EB0AF1E-7354-F34A-ACC3-33D9908A1E77}" type="presParOf" srcId="{913DE8A5-5C77-5F41-8569-C4989201C13A}" destId="{F2166C56-EA8F-F34D-AF07-CDB0926320A4}" srcOrd="8" destOrd="0" presId="urn:microsoft.com/office/officeart/2016/7/layout/RepeatingBendingProcessNew"/>
    <dgm:cxn modelId="{6F413DC5-5608-1C47-A67E-D4734E386A31}" type="presParOf" srcId="{913DE8A5-5C77-5F41-8569-C4989201C13A}" destId="{022F0518-A9A5-BF44-B2D1-54D04EC15FEB}" srcOrd="9" destOrd="0" presId="urn:microsoft.com/office/officeart/2016/7/layout/RepeatingBendingProcessNew"/>
    <dgm:cxn modelId="{A2AC3EB4-7A20-F247-8384-F13815BFFE79}" type="presParOf" srcId="{022F0518-A9A5-BF44-B2D1-54D04EC15FEB}" destId="{A2094B0B-8B5A-DB4D-AE32-CDED04A0FD4B}" srcOrd="0" destOrd="0" presId="urn:microsoft.com/office/officeart/2016/7/layout/RepeatingBendingProcessNew"/>
    <dgm:cxn modelId="{04300129-2702-B94A-AD2E-1B8E485E60BB}" type="presParOf" srcId="{913DE8A5-5C77-5F41-8569-C4989201C13A}" destId="{23C5527F-7027-3F49-9116-EACFFAA877DD}" srcOrd="10" destOrd="0" presId="urn:microsoft.com/office/officeart/2016/7/layout/RepeatingBendingProcessNew"/>
    <dgm:cxn modelId="{DEB40CD1-BCE2-E54D-B69B-44D896F10520}" type="presParOf" srcId="{913DE8A5-5C77-5F41-8569-C4989201C13A}" destId="{C0DD7044-266F-E44B-80FF-390F5EF5AF99}" srcOrd="11" destOrd="0" presId="urn:microsoft.com/office/officeart/2016/7/layout/RepeatingBendingProcessNew"/>
    <dgm:cxn modelId="{5656A05E-53A6-904F-BC1C-3399D17D71F4}" type="presParOf" srcId="{C0DD7044-266F-E44B-80FF-390F5EF5AF99}" destId="{81ECB2A9-2A19-8647-8895-8C5E49A5EEDC}" srcOrd="0" destOrd="0" presId="urn:microsoft.com/office/officeart/2016/7/layout/RepeatingBendingProcessNew"/>
    <dgm:cxn modelId="{D544F69D-6C3E-844E-9D1C-FB85EDC78768}" type="presParOf" srcId="{913DE8A5-5C77-5F41-8569-C4989201C13A}" destId="{2503BFAC-4EC7-0748-B391-0AFD9EE65D35}" srcOrd="12" destOrd="0" presId="urn:microsoft.com/office/officeart/2016/7/layout/RepeatingBendingProcessNew"/>
    <dgm:cxn modelId="{E89E9B31-21AB-7B45-A223-5AA04BBFCB97}" type="presParOf" srcId="{913DE8A5-5C77-5F41-8569-C4989201C13A}" destId="{59CB43A1-7AFB-A544-BF46-D9EB77C3CD7C}" srcOrd="13" destOrd="0" presId="urn:microsoft.com/office/officeart/2016/7/layout/RepeatingBendingProcessNew"/>
    <dgm:cxn modelId="{E06FFCD3-8409-3547-86FF-4EA5565D3CA0}" type="presParOf" srcId="{59CB43A1-7AFB-A544-BF46-D9EB77C3CD7C}" destId="{08C16D8E-9213-514F-9459-3DDAC216C061}" srcOrd="0" destOrd="0" presId="urn:microsoft.com/office/officeart/2016/7/layout/RepeatingBendingProcessNew"/>
    <dgm:cxn modelId="{45E1F657-F30F-EE47-92FF-1CD2DD62098C}" type="presParOf" srcId="{913DE8A5-5C77-5F41-8569-C4989201C13A}" destId="{AAD3B696-D23E-C440-A7CA-580CFB784FE0}"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DD055B-B7A3-4E47-B0BC-92F6CBF7552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CD3844C-634D-4FF6-8B41-14A8A3B383BE}">
      <dgm:prSet/>
      <dgm:spPr/>
      <dgm:t>
        <a:bodyPr/>
        <a:lstStyle/>
        <a:p>
          <a:r>
            <a:rPr lang="en-US" b="0" i="0"/>
            <a:t>Dedicate more time to fine tune the text analysis rather than focusing on the development of the web scraping tool.</a:t>
          </a:r>
          <a:endParaRPr lang="en-US"/>
        </a:p>
      </dgm:t>
    </dgm:pt>
    <dgm:pt modelId="{D91EA184-C8CC-4A27-8B0C-CDF60586A6A4}" type="parTrans" cxnId="{13B423E6-A15F-4A9D-8291-1A6B30E2D87C}">
      <dgm:prSet/>
      <dgm:spPr/>
      <dgm:t>
        <a:bodyPr/>
        <a:lstStyle/>
        <a:p>
          <a:endParaRPr lang="en-US" sz="2000"/>
        </a:p>
      </dgm:t>
    </dgm:pt>
    <dgm:pt modelId="{E2C7ADF4-DB7B-4D3E-8672-699545C3CA0B}" type="sibTrans" cxnId="{13B423E6-A15F-4A9D-8291-1A6B30E2D87C}">
      <dgm:prSet/>
      <dgm:spPr/>
      <dgm:t>
        <a:bodyPr/>
        <a:lstStyle/>
        <a:p>
          <a:endParaRPr lang="en-US"/>
        </a:p>
      </dgm:t>
    </dgm:pt>
    <dgm:pt modelId="{D2CDD4D6-A5F2-45FD-B29F-F1373A66CB99}">
      <dgm:prSet/>
      <dgm:spPr/>
      <dgm:t>
        <a:bodyPr/>
        <a:lstStyle/>
        <a:p>
          <a:r>
            <a:rPr lang="en-US" b="0" i="0"/>
            <a:t>Extend the scrape_website function to work on wiki tables to provide more functionality to the users.</a:t>
          </a:r>
          <a:endParaRPr lang="en-US"/>
        </a:p>
      </dgm:t>
    </dgm:pt>
    <dgm:pt modelId="{703C2434-1FC8-4F2B-95F2-7D48F50EE3E4}" type="parTrans" cxnId="{58088D95-DA6A-47BF-903B-BA4C3A4555EE}">
      <dgm:prSet/>
      <dgm:spPr/>
      <dgm:t>
        <a:bodyPr/>
        <a:lstStyle/>
        <a:p>
          <a:endParaRPr lang="en-US" sz="2000"/>
        </a:p>
      </dgm:t>
    </dgm:pt>
    <dgm:pt modelId="{4C74D178-828E-4633-AE41-2E7F23E69511}" type="sibTrans" cxnId="{58088D95-DA6A-47BF-903B-BA4C3A4555EE}">
      <dgm:prSet/>
      <dgm:spPr/>
      <dgm:t>
        <a:bodyPr/>
        <a:lstStyle/>
        <a:p>
          <a:endParaRPr lang="en-US"/>
        </a:p>
      </dgm:t>
    </dgm:pt>
    <dgm:pt modelId="{D7D028B4-2B8C-4BA3-B279-86BDEFC604E2}">
      <dgm:prSet/>
      <dgm:spPr/>
      <dgm:t>
        <a:bodyPr/>
        <a:lstStyle/>
        <a:p>
          <a:r>
            <a:rPr lang="en-US" b="0" i="0"/>
            <a:t>Provide additional information such as affiliation of the people, their country of origin, any recent conflicts they may have been involved with, and other details that the HRVWCC could use to aid their mission.</a:t>
          </a:r>
          <a:endParaRPr lang="en-US"/>
        </a:p>
      </dgm:t>
    </dgm:pt>
    <dgm:pt modelId="{8DD42433-D75D-49D6-BE53-0B9032C85B67}" type="parTrans" cxnId="{220CB8F9-B022-465D-9536-68E7E66914B2}">
      <dgm:prSet/>
      <dgm:spPr/>
      <dgm:t>
        <a:bodyPr/>
        <a:lstStyle/>
        <a:p>
          <a:endParaRPr lang="en-US" sz="2000"/>
        </a:p>
      </dgm:t>
    </dgm:pt>
    <dgm:pt modelId="{632A81D9-1BEF-4536-9322-6B8155C463B1}" type="sibTrans" cxnId="{220CB8F9-B022-465D-9536-68E7E66914B2}">
      <dgm:prSet/>
      <dgm:spPr/>
      <dgm:t>
        <a:bodyPr/>
        <a:lstStyle/>
        <a:p>
          <a:endParaRPr lang="en-US"/>
        </a:p>
      </dgm:t>
    </dgm:pt>
    <dgm:pt modelId="{9054488D-1D7E-4D32-A3C6-636555CE949B}" type="pres">
      <dgm:prSet presAssocID="{CCDD055B-B7A3-4E47-B0BC-92F6CBF7552D}" presName="root" presStyleCnt="0">
        <dgm:presLayoutVars>
          <dgm:dir/>
          <dgm:resizeHandles val="exact"/>
        </dgm:presLayoutVars>
      </dgm:prSet>
      <dgm:spPr/>
    </dgm:pt>
    <dgm:pt modelId="{FF308E1B-BF1C-45F9-9711-7A56F6E1362B}" type="pres">
      <dgm:prSet presAssocID="{FCD3844C-634D-4FF6-8B41-14A8A3B383BE}" presName="compNode" presStyleCnt="0"/>
      <dgm:spPr/>
    </dgm:pt>
    <dgm:pt modelId="{47053159-A64F-467B-BCEB-660A05ABFEB3}" type="pres">
      <dgm:prSet presAssocID="{FCD3844C-634D-4FF6-8B41-14A8A3B383BE}" presName="bgRect" presStyleLbl="bgShp" presStyleIdx="0" presStyleCnt="3"/>
      <dgm:spPr/>
    </dgm:pt>
    <dgm:pt modelId="{B16FD263-0FEF-4227-9DB6-23088212CEB1}" type="pres">
      <dgm:prSet presAssocID="{FCD3844C-634D-4FF6-8B41-14A8A3B383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7802A40-E093-4BCF-B63A-F40DD8318930}" type="pres">
      <dgm:prSet presAssocID="{FCD3844C-634D-4FF6-8B41-14A8A3B383BE}" presName="spaceRect" presStyleCnt="0"/>
      <dgm:spPr/>
    </dgm:pt>
    <dgm:pt modelId="{21A06048-E53B-4891-B9A4-A587C246F9EB}" type="pres">
      <dgm:prSet presAssocID="{FCD3844C-634D-4FF6-8B41-14A8A3B383BE}" presName="parTx" presStyleLbl="revTx" presStyleIdx="0" presStyleCnt="3">
        <dgm:presLayoutVars>
          <dgm:chMax val="0"/>
          <dgm:chPref val="0"/>
        </dgm:presLayoutVars>
      </dgm:prSet>
      <dgm:spPr/>
    </dgm:pt>
    <dgm:pt modelId="{5DC485E8-E0F4-4C8C-941E-A63649E401E2}" type="pres">
      <dgm:prSet presAssocID="{E2C7ADF4-DB7B-4D3E-8672-699545C3CA0B}" presName="sibTrans" presStyleCnt="0"/>
      <dgm:spPr/>
    </dgm:pt>
    <dgm:pt modelId="{B3B2A10B-4BC9-4E96-9C1D-C3BC9FEE32B0}" type="pres">
      <dgm:prSet presAssocID="{D2CDD4D6-A5F2-45FD-B29F-F1373A66CB99}" presName="compNode" presStyleCnt="0"/>
      <dgm:spPr/>
    </dgm:pt>
    <dgm:pt modelId="{371AD2D6-45EC-46F4-A542-A1C12B7D26E7}" type="pres">
      <dgm:prSet presAssocID="{D2CDD4D6-A5F2-45FD-B29F-F1373A66CB99}" presName="bgRect" presStyleLbl="bgShp" presStyleIdx="1" presStyleCnt="3"/>
      <dgm:spPr/>
    </dgm:pt>
    <dgm:pt modelId="{793B6A94-537C-489E-B2C6-89E64C732BA9}" type="pres">
      <dgm:prSet presAssocID="{D2CDD4D6-A5F2-45FD-B29F-F1373A66CB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ails"/>
        </a:ext>
      </dgm:extLst>
    </dgm:pt>
    <dgm:pt modelId="{303DE3F7-8153-47BF-BCB4-3ACCAD3A869B}" type="pres">
      <dgm:prSet presAssocID="{D2CDD4D6-A5F2-45FD-B29F-F1373A66CB99}" presName="spaceRect" presStyleCnt="0"/>
      <dgm:spPr/>
    </dgm:pt>
    <dgm:pt modelId="{58656638-9E28-425F-9F90-1639CC898019}" type="pres">
      <dgm:prSet presAssocID="{D2CDD4D6-A5F2-45FD-B29F-F1373A66CB99}" presName="parTx" presStyleLbl="revTx" presStyleIdx="1" presStyleCnt="3">
        <dgm:presLayoutVars>
          <dgm:chMax val="0"/>
          <dgm:chPref val="0"/>
        </dgm:presLayoutVars>
      </dgm:prSet>
      <dgm:spPr/>
    </dgm:pt>
    <dgm:pt modelId="{B71909AC-DDAE-4B0A-B6D8-F98B549B35B3}" type="pres">
      <dgm:prSet presAssocID="{4C74D178-828E-4633-AE41-2E7F23E69511}" presName="sibTrans" presStyleCnt="0"/>
      <dgm:spPr/>
    </dgm:pt>
    <dgm:pt modelId="{1BE30636-9CB4-492D-9185-12229E38BB9E}" type="pres">
      <dgm:prSet presAssocID="{D7D028B4-2B8C-4BA3-B279-86BDEFC604E2}" presName="compNode" presStyleCnt="0"/>
      <dgm:spPr/>
    </dgm:pt>
    <dgm:pt modelId="{40F5D751-6A13-4948-B5A0-B958CCFF248D}" type="pres">
      <dgm:prSet presAssocID="{D7D028B4-2B8C-4BA3-B279-86BDEFC604E2}" presName="bgRect" presStyleLbl="bgShp" presStyleIdx="2" presStyleCnt="3"/>
      <dgm:spPr/>
    </dgm:pt>
    <dgm:pt modelId="{DF0BD6EE-A414-47F5-977B-B3E630184E88}" type="pres">
      <dgm:prSet presAssocID="{D7D028B4-2B8C-4BA3-B279-86BDEFC604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0843A511-81A4-413B-A29C-2D0664510ACC}" type="pres">
      <dgm:prSet presAssocID="{D7D028B4-2B8C-4BA3-B279-86BDEFC604E2}" presName="spaceRect" presStyleCnt="0"/>
      <dgm:spPr/>
    </dgm:pt>
    <dgm:pt modelId="{B85F1EF1-4853-42BB-975B-D6DD70AE5967}" type="pres">
      <dgm:prSet presAssocID="{D7D028B4-2B8C-4BA3-B279-86BDEFC604E2}" presName="parTx" presStyleLbl="revTx" presStyleIdx="2" presStyleCnt="3">
        <dgm:presLayoutVars>
          <dgm:chMax val="0"/>
          <dgm:chPref val="0"/>
        </dgm:presLayoutVars>
      </dgm:prSet>
      <dgm:spPr/>
    </dgm:pt>
  </dgm:ptLst>
  <dgm:cxnLst>
    <dgm:cxn modelId="{1240658E-ECB8-47DB-AB1E-11C11AC5C397}" type="presOf" srcId="{D2CDD4D6-A5F2-45FD-B29F-F1373A66CB99}" destId="{58656638-9E28-425F-9F90-1639CC898019}" srcOrd="0" destOrd="0" presId="urn:microsoft.com/office/officeart/2018/2/layout/IconVerticalSolidList"/>
    <dgm:cxn modelId="{9255B48E-18C4-4DB7-A8F2-4DDEE27C9936}" type="presOf" srcId="{FCD3844C-634D-4FF6-8B41-14A8A3B383BE}" destId="{21A06048-E53B-4891-B9A4-A587C246F9EB}" srcOrd="0" destOrd="0" presId="urn:microsoft.com/office/officeart/2018/2/layout/IconVerticalSolidList"/>
    <dgm:cxn modelId="{58088D95-DA6A-47BF-903B-BA4C3A4555EE}" srcId="{CCDD055B-B7A3-4E47-B0BC-92F6CBF7552D}" destId="{D2CDD4D6-A5F2-45FD-B29F-F1373A66CB99}" srcOrd="1" destOrd="0" parTransId="{703C2434-1FC8-4F2B-95F2-7D48F50EE3E4}" sibTransId="{4C74D178-828E-4633-AE41-2E7F23E69511}"/>
    <dgm:cxn modelId="{91F80AE0-B952-491D-B5FD-0C01289B06E3}" type="presOf" srcId="{CCDD055B-B7A3-4E47-B0BC-92F6CBF7552D}" destId="{9054488D-1D7E-4D32-A3C6-636555CE949B}" srcOrd="0" destOrd="0" presId="urn:microsoft.com/office/officeart/2018/2/layout/IconVerticalSolidList"/>
    <dgm:cxn modelId="{13B423E6-A15F-4A9D-8291-1A6B30E2D87C}" srcId="{CCDD055B-B7A3-4E47-B0BC-92F6CBF7552D}" destId="{FCD3844C-634D-4FF6-8B41-14A8A3B383BE}" srcOrd="0" destOrd="0" parTransId="{D91EA184-C8CC-4A27-8B0C-CDF60586A6A4}" sibTransId="{E2C7ADF4-DB7B-4D3E-8672-699545C3CA0B}"/>
    <dgm:cxn modelId="{33C4F8F8-AFCB-4789-9CD1-5CD2F704E4E9}" type="presOf" srcId="{D7D028B4-2B8C-4BA3-B279-86BDEFC604E2}" destId="{B85F1EF1-4853-42BB-975B-D6DD70AE5967}" srcOrd="0" destOrd="0" presId="urn:microsoft.com/office/officeart/2018/2/layout/IconVerticalSolidList"/>
    <dgm:cxn modelId="{220CB8F9-B022-465D-9536-68E7E66914B2}" srcId="{CCDD055B-B7A3-4E47-B0BC-92F6CBF7552D}" destId="{D7D028B4-2B8C-4BA3-B279-86BDEFC604E2}" srcOrd="2" destOrd="0" parTransId="{8DD42433-D75D-49D6-BE53-0B9032C85B67}" sibTransId="{632A81D9-1BEF-4536-9322-6B8155C463B1}"/>
    <dgm:cxn modelId="{7BD18540-D28D-4A3D-AC4C-3F5446E911EC}" type="presParOf" srcId="{9054488D-1D7E-4D32-A3C6-636555CE949B}" destId="{FF308E1B-BF1C-45F9-9711-7A56F6E1362B}" srcOrd="0" destOrd="0" presId="urn:microsoft.com/office/officeart/2018/2/layout/IconVerticalSolidList"/>
    <dgm:cxn modelId="{3B824C93-EAB6-49CC-9392-6505F3608905}" type="presParOf" srcId="{FF308E1B-BF1C-45F9-9711-7A56F6E1362B}" destId="{47053159-A64F-467B-BCEB-660A05ABFEB3}" srcOrd="0" destOrd="0" presId="urn:microsoft.com/office/officeart/2018/2/layout/IconVerticalSolidList"/>
    <dgm:cxn modelId="{14B2E190-58BF-47D8-9389-3331AE8BC382}" type="presParOf" srcId="{FF308E1B-BF1C-45F9-9711-7A56F6E1362B}" destId="{B16FD263-0FEF-4227-9DB6-23088212CEB1}" srcOrd="1" destOrd="0" presId="urn:microsoft.com/office/officeart/2018/2/layout/IconVerticalSolidList"/>
    <dgm:cxn modelId="{2BC259D5-13F2-4857-BF58-EB028750E996}" type="presParOf" srcId="{FF308E1B-BF1C-45F9-9711-7A56F6E1362B}" destId="{47802A40-E093-4BCF-B63A-F40DD8318930}" srcOrd="2" destOrd="0" presId="urn:microsoft.com/office/officeart/2018/2/layout/IconVerticalSolidList"/>
    <dgm:cxn modelId="{7AD1DF03-838C-4421-BB6C-CDF652F98FB3}" type="presParOf" srcId="{FF308E1B-BF1C-45F9-9711-7A56F6E1362B}" destId="{21A06048-E53B-4891-B9A4-A587C246F9EB}" srcOrd="3" destOrd="0" presId="urn:microsoft.com/office/officeart/2018/2/layout/IconVerticalSolidList"/>
    <dgm:cxn modelId="{73874E63-AFA0-4992-B5F0-5AC3187A260B}" type="presParOf" srcId="{9054488D-1D7E-4D32-A3C6-636555CE949B}" destId="{5DC485E8-E0F4-4C8C-941E-A63649E401E2}" srcOrd="1" destOrd="0" presId="urn:microsoft.com/office/officeart/2018/2/layout/IconVerticalSolidList"/>
    <dgm:cxn modelId="{C93904A1-B611-4A7D-AB82-9FD339DD55A5}" type="presParOf" srcId="{9054488D-1D7E-4D32-A3C6-636555CE949B}" destId="{B3B2A10B-4BC9-4E96-9C1D-C3BC9FEE32B0}" srcOrd="2" destOrd="0" presId="urn:microsoft.com/office/officeart/2018/2/layout/IconVerticalSolidList"/>
    <dgm:cxn modelId="{BB64BB59-6317-4C01-967F-0DC9F1577430}" type="presParOf" srcId="{B3B2A10B-4BC9-4E96-9C1D-C3BC9FEE32B0}" destId="{371AD2D6-45EC-46F4-A542-A1C12B7D26E7}" srcOrd="0" destOrd="0" presId="urn:microsoft.com/office/officeart/2018/2/layout/IconVerticalSolidList"/>
    <dgm:cxn modelId="{89BDE15E-B087-49FF-B1DC-AF7DC802E07B}" type="presParOf" srcId="{B3B2A10B-4BC9-4E96-9C1D-C3BC9FEE32B0}" destId="{793B6A94-537C-489E-B2C6-89E64C732BA9}" srcOrd="1" destOrd="0" presId="urn:microsoft.com/office/officeart/2018/2/layout/IconVerticalSolidList"/>
    <dgm:cxn modelId="{9FED2129-358F-4E15-869D-E8624A9A96DD}" type="presParOf" srcId="{B3B2A10B-4BC9-4E96-9C1D-C3BC9FEE32B0}" destId="{303DE3F7-8153-47BF-BCB4-3ACCAD3A869B}" srcOrd="2" destOrd="0" presId="urn:microsoft.com/office/officeart/2018/2/layout/IconVerticalSolidList"/>
    <dgm:cxn modelId="{B41D4F7A-411B-43A6-8BFA-5AB29EC568AC}" type="presParOf" srcId="{B3B2A10B-4BC9-4E96-9C1D-C3BC9FEE32B0}" destId="{58656638-9E28-425F-9F90-1639CC898019}" srcOrd="3" destOrd="0" presId="urn:microsoft.com/office/officeart/2018/2/layout/IconVerticalSolidList"/>
    <dgm:cxn modelId="{E4DC6109-6865-450D-BDC9-539032911BF7}" type="presParOf" srcId="{9054488D-1D7E-4D32-A3C6-636555CE949B}" destId="{B71909AC-DDAE-4B0A-B6D8-F98B549B35B3}" srcOrd="3" destOrd="0" presId="urn:microsoft.com/office/officeart/2018/2/layout/IconVerticalSolidList"/>
    <dgm:cxn modelId="{669E6024-8758-4A1E-B813-FC4C9C197FA6}" type="presParOf" srcId="{9054488D-1D7E-4D32-A3C6-636555CE949B}" destId="{1BE30636-9CB4-492D-9185-12229E38BB9E}" srcOrd="4" destOrd="0" presId="urn:microsoft.com/office/officeart/2018/2/layout/IconVerticalSolidList"/>
    <dgm:cxn modelId="{526EEC2C-2847-40A2-9ED4-77C3B0FC7DEB}" type="presParOf" srcId="{1BE30636-9CB4-492D-9185-12229E38BB9E}" destId="{40F5D751-6A13-4948-B5A0-B958CCFF248D}" srcOrd="0" destOrd="0" presId="urn:microsoft.com/office/officeart/2018/2/layout/IconVerticalSolidList"/>
    <dgm:cxn modelId="{27F53ADB-EDE7-49BE-A0A2-29619617B02E}" type="presParOf" srcId="{1BE30636-9CB4-492D-9185-12229E38BB9E}" destId="{DF0BD6EE-A414-47F5-977B-B3E630184E88}" srcOrd="1" destOrd="0" presId="urn:microsoft.com/office/officeart/2018/2/layout/IconVerticalSolidList"/>
    <dgm:cxn modelId="{846161DD-34F6-4C83-ABA0-6A574DA9C7A7}" type="presParOf" srcId="{1BE30636-9CB4-492D-9185-12229E38BB9E}" destId="{0843A511-81A4-413B-A29C-2D0664510ACC}" srcOrd="2" destOrd="0" presId="urn:microsoft.com/office/officeart/2018/2/layout/IconVerticalSolidList"/>
    <dgm:cxn modelId="{69979203-C03E-4E1F-B482-DF52151C27A6}" type="presParOf" srcId="{1BE30636-9CB4-492D-9185-12229E38BB9E}" destId="{B85F1EF1-4853-42BB-975B-D6DD70AE59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4AC47-76F4-0249-886B-39FBBA7169EA}">
      <dsp:nvSpPr>
        <dsp:cNvPr id="0" name=""/>
        <dsp:cNvSpPr/>
      </dsp:nvSpPr>
      <dsp:spPr>
        <a:xfrm>
          <a:off x="0" y="0"/>
          <a:ext cx="7954195"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B74219-EF7B-1442-B0CF-17BCE041AE96}">
      <dsp:nvSpPr>
        <dsp:cNvPr id="0" name=""/>
        <dsp:cNvSpPr/>
      </dsp:nvSpPr>
      <dsp:spPr>
        <a:xfrm>
          <a:off x="0" y="0"/>
          <a:ext cx="7954195" cy="130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Human Rights Violators &amp; War Crimes Center of Homeland Security Investigations was interested in data mining tools to gather information on the Wagner Private Military Company’s operations in Africa. </a:t>
          </a:r>
        </a:p>
      </dsp:txBody>
      <dsp:txXfrm>
        <a:off x="0" y="0"/>
        <a:ext cx="7954195" cy="1302020"/>
      </dsp:txXfrm>
    </dsp:sp>
    <dsp:sp modelId="{316AD069-9E52-4D46-BB07-552C647882D3}">
      <dsp:nvSpPr>
        <dsp:cNvPr id="0" name=""/>
        <dsp:cNvSpPr/>
      </dsp:nvSpPr>
      <dsp:spPr>
        <a:xfrm>
          <a:off x="0" y="1302020"/>
          <a:ext cx="7954195"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8DD8C-A6C0-6444-B4AD-246322BD30D3}">
      <dsp:nvSpPr>
        <dsp:cNvPr id="0" name=""/>
        <dsp:cNvSpPr/>
      </dsp:nvSpPr>
      <dsp:spPr>
        <a:xfrm>
          <a:off x="0" y="1302020"/>
          <a:ext cx="7954195" cy="130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Wagner Group is Russian paramilitary organization. It is a network of mercenaries that operate as the private army of Russian President Vladimir Putin in support of Russian interests. </a:t>
          </a:r>
        </a:p>
      </dsp:txBody>
      <dsp:txXfrm>
        <a:off x="0" y="1302020"/>
        <a:ext cx="7954195" cy="1302020"/>
      </dsp:txXfrm>
    </dsp:sp>
    <dsp:sp modelId="{E9AFF5B2-A6BA-E14D-B7D8-7ACEF05C6D85}">
      <dsp:nvSpPr>
        <dsp:cNvPr id="0" name=""/>
        <dsp:cNvSpPr/>
      </dsp:nvSpPr>
      <dsp:spPr>
        <a:xfrm>
          <a:off x="0" y="2604040"/>
          <a:ext cx="7954195"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BB241-C595-BC48-827F-CD03AD0464AB}">
      <dsp:nvSpPr>
        <dsp:cNvPr id="0" name=""/>
        <dsp:cNvSpPr/>
      </dsp:nvSpPr>
      <dsp:spPr>
        <a:xfrm>
          <a:off x="0" y="2604040"/>
          <a:ext cx="7954195" cy="130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group's activities have raised concerns among governments and international organizations all over the world.</a:t>
          </a:r>
        </a:p>
      </dsp:txBody>
      <dsp:txXfrm>
        <a:off x="0" y="2604040"/>
        <a:ext cx="7954195" cy="1302020"/>
      </dsp:txXfrm>
    </dsp:sp>
    <dsp:sp modelId="{66B4B92E-3ACC-EF46-8BB7-0DA503D23F6B}">
      <dsp:nvSpPr>
        <dsp:cNvPr id="0" name=""/>
        <dsp:cNvSpPr/>
      </dsp:nvSpPr>
      <dsp:spPr>
        <a:xfrm>
          <a:off x="0" y="3906060"/>
          <a:ext cx="7954195"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C9D35D-DD30-FB4F-ACB6-04C0164647BE}">
      <dsp:nvSpPr>
        <dsp:cNvPr id="0" name=""/>
        <dsp:cNvSpPr/>
      </dsp:nvSpPr>
      <dsp:spPr>
        <a:xfrm>
          <a:off x="0" y="3906060"/>
          <a:ext cx="7954195" cy="130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They work in the shadows therefore making it difficult to obtain accurate information on the structure, leadership, financing and objectives of their operations.</a:t>
          </a:r>
        </a:p>
      </dsp:txBody>
      <dsp:txXfrm>
        <a:off x="0" y="3906060"/>
        <a:ext cx="7954195" cy="1302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616E2-4C3B-8A47-9814-416AE6D336D7}">
      <dsp:nvSpPr>
        <dsp:cNvPr id="0" name=""/>
        <dsp:cNvSpPr/>
      </dsp:nvSpPr>
      <dsp:spPr>
        <a:xfrm>
          <a:off x="2302404" y="943293"/>
          <a:ext cx="497071" cy="91440"/>
        </a:xfrm>
        <a:custGeom>
          <a:avLst/>
          <a:gdLst/>
          <a:ahLst/>
          <a:cxnLst/>
          <a:rect l="0" t="0" r="0" b="0"/>
          <a:pathLst>
            <a:path>
              <a:moveTo>
                <a:pt x="0" y="45720"/>
              </a:moveTo>
              <a:lnTo>
                <a:pt x="49707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2537748" y="986372"/>
        <a:ext cx="26383" cy="5281"/>
      </dsp:txXfrm>
    </dsp:sp>
    <dsp:sp modelId="{CA7D3019-6EE7-9847-81AF-5B60E186B2B4}">
      <dsp:nvSpPr>
        <dsp:cNvPr id="0" name=""/>
        <dsp:cNvSpPr/>
      </dsp:nvSpPr>
      <dsp:spPr>
        <a:xfrm>
          <a:off x="9980" y="300745"/>
          <a:ext cx="2294224" cy="1376534"/>
        </a:xfrm>
        <a:prstGeom prst="rect">
          <a:avLst/>
        </a:prstGeom>
        <a:solidFill>
          <a:schemeClr val="bg2">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kern="1200"/>
            <a:t>Data mining and web scraping can be useful for gathering relevant web articles and extracting valuable information.</a:t>
          </a:r>
        </a:p>
      </dsp:txBody>
      <dsp:txXfrm>
        <a:off x="9980" y="300745"/>
        <a:ext cx="2294224" cy="1376534"/>
      </dsp:txXfrm>
    </dsp:sp>
    <dsp:sp modelId="{1C31DEBF-193B-A24D-B60A-E63592F8DCBC}">
      <dsp:nvSpPr>
        <dsp:cNvPr id="0" name=""/>
        <dsp:cNvSpPr/>
      </dsp:nvSpPr>
      <dsp:spPr>
        <a:xfrm>
          <a:off x="5124300" y="943293"/>
          <a:ext cx="497071" cy="91440"/>
        </a:xfrm>
        <a:custGeom>
          <a:avLst/>
          <a:gdLst/>
          <a:ahLst/>
          <a:cxnLst/>
          <a:rect l="0" t="0" r="0" b="0"/>
          <a:pathLst>
            <a:path>
              <a:moveTo>
                <a:pt x="0" y="45720"/>
              </a:moveTo>
              <a:lnTo>
                <a:pt x="49707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5359644" y="986372"/>
        <a:ext cx="26383" cy="5281"/>
      </dsp:txXfrm>
    </dsp:sp>
    <dsp:sp modelId="{971431E5-C307-8545-8B0E-755E529A0BE6}">
      <dsp:nvSpPr>
        <dsp:cNvPr id="0" name=""/>
        <dsp:cNvSpPr/>
      </dsp:nvSpPr>
      <dsp:spPr>
        <a:xfrm>
          <a:off x="2831875" y="300745"/>
          <a:ext cx="2294224" cy="1376534"/>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kern="1200"/>
            <a:t>Text analysis requires a lot more effort and creative thinking than quantitative analysis.</a:t>
          </a:r>
        </a:p>
      </dsp:txBody>
      <dsp:txXfrm>
        <a:off x="2831875" y="300745"/>
        <a:ext cx="2294224" cy="1376534"/>
      </dsp:txXfrm>
    </dsp:sp>
    <dsp:sp modelId="{05414664-8F01-8A42-A3CC-14E54A1EECED}">
      <dsp:nvSpPr>
        <dsp:cNvPr id="0" name=""/>
        <dsp:cNvSpPr/>
      </dsp:nvSpPr>
      <dsp:spPr>
        <a:xfrm>
          <a:off x="1157092" y="1675480"/>
          <a:ext cx="5643791" cy="497071"/>
        </a:xfrm>
        <a:custGeom>
          <a:avLst/>
          <a:gdLst/>
          <a:ahLst/>
          <a:cxnLst/>
          <a:rect l="0" t="0" r="0" b="0"/>
          <a:pathLst>
            <a:path>
              <a:moveTo>
                <a:pt x="5643791" y="0"/>
              </a:moveTo>
              <a:lnTo>
                <a:pt x="5643791" y="265635"/>
              </a:lnTo>
              <a:lnTo>
                <a:pt x="0" y="265635"/>
              </a:lnTo>
              <a:lnTo>
                <a:pt x="0" y="49707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3837277" y="1921375"/>
        <a:ext cx="283420" cy="5281"/>
      </dsp:txXfrm>
    </dsp:sp>
    <dsp:sp modelId="{8CCE094A-E89D-B04C-8B9F-088CBCB314A3}">
      <dsp:nvSpPr>
        <dsp:cNvPr id="0" name=""/>
        <dsp:cNvSpPr/>
      </dsp:nvSpPr>
      <dsp:spPr>
        <a:xfrm>
          <a:off x="5653771" y="300745"/>
          <a:ext cx="2294224" cy="1376534"/>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kern="1200"/>
            <a:t>It's important to be comfortable with changing direction when necessary.</a:t>
          </a:r>
        </a:p>
      </dsp:txBody>
      <dsp:txXfrm>
        <a:off x="5653771" y="300745"/>
        <a:ext cx="2294224" cy="1376534"/>
      </dsp:txXfrm>
    </dsp:sp>
    <dsp:sp modelId="{DDBA8CE7-7360-F647-BEC9-D9F0D2B286ED}">
      <dsp:nvSpPr>
        <dsp:cNvPr id="0" name=""/>
        <dsp:cNvSpPr/>
      </dsp:nvSpPr>
      <dsp:spPr>
        <a:xfrm>
          <a:off x="2302404" y="2847499"/>
          <a:ext cx="497071" cy="91440"/>
        </a:xfrm>
        <a:custGeom>
          <a:avLst/>
          <a:gdLst/>
          <a:ahLst/>
          <a:cxnLst/>
          <a:rect l="0" t="0" r="0" b="0"/>
          <a:pathLst>
            <a:path>
              <a:moveTo>
                <a:pt x="0" y="45720"/>
              </a:moveTo>
              <a:lnTo>
                <a:pt x="49707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2537748" y="2890578"/>
        <a:ext cx="26383" cy="5281"/>
      </dsp:txXfrm>
    </dsp:sp>
    <dsp:sp modelId="{5E492C32-33C2-2547-96D1-B38592C2856F}">
      <dsp:nvSpPr>
        <dsp:cNvPr id="0" name=""/>
        <dsp:cNvSpPr/>
      </dsp:nvSpPr>
      <dsp:spPr>
        <a:xfrm>
          <a:off x="9980" y="2204951"/>
          <a:ext cx="2294224" cy="1376534"/>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kern="1200"/>
            <a:t>Having a wide selection of tools available and understanding how and when to use them is significant.</a:t>
          </a:r>
        </a:p>
      </dsp:txBody>
      <dsp:txXfrm>
        <a:off x="9980" y="2204951"/>
        <a:ext cx="2294224" cy="1376534"/>
      </dsp:txXfrm>
    </dsp:sp>
    <dsp:sp modelId="{022F0518-A9A5-BF44-B2D1-54D04EC15FEB}">
      <dsp:nvSpPr>
        <dsp:cNvPr id="0" name=""/>
        <dsp:cNvSpPr/>
      </dsp:nvSpPr>
      <dsp:spPr>
        <a:xfrm>
          <a:off x="5124300" y="2847499"/>
          <a:ext cx="497071" cy="91440"/>
        </a:xfrm>
        <a:custGeom>
          <a:avLst/>
          <a:gdLst/>
          <a:ahLst/>
          <a:cxnLst/>
          <a:rect l="0" t="0" r="0" b="0"/>
          <a:pathLst>
            <a:path>
              <a:moveTo>
                <a:pt x="0" y="45720"/>
              </a:moveTo>
              <a:lnTo>
                <a:pt x="49707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5359644" y="2890578"/>
        <a:ext cx="26383" cy="5281"/>
      </dsp:txXfrm>
    </dsp:sp>
    <dsp:sp modelId="{F2166C56-EA8F-F34D-AF07-CDB0926320A4}">
      <dsp:nvSpPr>
        <dsp:cNvPr id="0" name=""/>
        <dsp:cNvSpPr/>
      </dsp:nvSpPr>
      <dsp:spPr>
        <a:xfrm>
          <a:off x="2831875" y="2204951"/>
          <a:ext cx="2294224" cy="1376534"/>
        </a:xfrm>
        <a:prstGeom prst="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kern="1200" dirty="0"/>
            <a:t>Building reproducible and robust code is crucial.</a:t>
          </a:r>
        </a:p>
      </dsp:txBody>
      <dsp:txXfrm>
        <a:off x="2831875" y="2204951"/>
        <a:ext cx="2294224" cy="1376534"/>
      </dsp:txXfrm>
    </dsp:sp>
    <dsp:sp modelId="{C0DD7044-266F-E44B-80FF-390F5EF5AF99}">
      <dsp:nvSpPr>
        <dsp:cNvPr id="0" name=""/>
        <dsp:cNvSpPr/>
      </dsp:nvSpPr>
      <dsp:spPr>
        <a:xfrm>
          <a:off x="1157092" y="3579686"/>
          <a:ext cx="5643791" cy="497071"/>
        </a:xfrm>
        <a:custGeom>
          <a:avLst/>
          <a:gdLst/>
          <a:ahLst/>
          <a:cxnLst/>
          <a:rect l="0" t="0" r="0" b="0"/>
          <a:pathLst>
            <a:path>
              <a:moveTo>
                <a:pt x="5643791" y="0"/>
              </a:moveTo>
              <a:lnTo>
                <a:pt x="5643791" y="265635"/>
              </a:lnTo>
              <a:lnTo>
                <a:pt x="0" y="265635"/>
              </a:lnTo>
              <a:lnTo>
                <a:pt x="0" y="497071"/>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3837277" y="3825581"/>
        <a:ext cx="283420" cy="5281"/>
      </dsp:txXfrm>
    </dsp:sp>
    <dsp:sp modelId="{23C5527F-7027-3F49-9116-EACFFAA877DD}">
      <dsp:nvSpPr>
        <dsp:cNvPr id="0" name=""/>
        <dsp:cNvSpPr/>
      </dsp:nvSpPr>
      <dsp:spPr>
        <a:xfrm>
          <a:off x="5653771" y="2204951"/>
          <a:ext cx="2294224" cy="1376534"/>
        </a:xfrm>
        <a:prstGeom prst="rect">
          <a:avLst/>
        </a:prstGeom>
        <a:solidFill>
          <a:srgbClr val="BC7B6B"/>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b="0" i="0" kern="1200" dirty="0"/>
            <a:t>The Bing News API had a limitation of extracting news articles within a month timeframe, which hindered the initial project objective.</a:t>
          </a:r>
          <a:endParaRPr lang="en-US" sz="1550" kern="1200" dirty="0"/>
        </a:p>
      </dsp:txBody>
      <dsp:txXfrm>
        <a:off x="5653771" y="2204951"/>
        <a:ext cx="2294224" cy="1376534"/>
      </dsp:txXfrm>
    </dsp:sp>
    <dsp:sp modelId="{59CB43A1-7AFB-A544-BF46-D9EB77C3CD7C}">
      <dsp:nvSpPr>
        <dsp:cNvPr id="0" name=""/>
        <dsp:cNvSpPr/>
      </dsp:nvSpPr>
      <dsp:spPr>
        <a:xfrm>
          <a:off x="2302404" y="4751704"/>
          <a:ext cx="497071" cy="91440"/>
        </a:xfrm>
        <a:custGeom>
          <a:avLst/>
          <a:gdLst/>
          <a:ahLst/>
          <a:cxnLst/>
          <a:rect l="0" t="0" r="0" b="0"/>
          <a:pathLst>
            <a:path>
              <a:moveTo>
                <a:pt x="0" y="45720"/>
              </a:moveTo>
              <a:lnTo>
                <a:pt x="49707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88975">
            <a:lnSpc>
              <a:spcPct val="90000"/>
            </a:lnSpc>
            <a:spcBef>
              <a:spcPct val="0"/>
            </a:spcBef>
            <a:spcAft>
              <a:spcPct val="35000"/>
            </a:spcAft>
            <a:buNone/>
          </a:pPr>
          <a:endParaRPr lang="en-US" sz="1550" kern="1200"/>
        </a:p>
      </dsp:txBody>
      <dsp:txXfrm>
        <a:off x="2537748" y="4794784"/>
        <a:ext cx="26383" cy="5281"/>
      </dsp:txXfrm>
    </dsp:sp>
    <dsp:sp modelId="{2503BFAC-4EC7-0748-B391-0AFD9EE65D35}">
      <dsp:nvSpPr>
        <dsp:cNvPr id="0" name=""/>
        <dsp:cNvSpPr/>
      </dsp:nvSpPr>
      <dsp:spPr>
        <a:xfrm>
          <a:off x="9980" y="4109157"/>
          <a:ext cx="2294224" cy="1376534"/>
        </a:xfrm>
        <a:prstGeom prst="rect">
          <a:avLst/>
        </a:prstGeom>
        <a:solidFill>
          <a:srgbClr val="DAA2A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kern="1200"/>
            <a:t>Different HTML structures for webpages.</a:t>
          </a:r>
        </a:p>
      </dsp:txBody>
      <dsp:txXfrm>
        <a:off x="9980" y="4109157"/>
        <a:ext cx="2294224" cy="1376534"/>
      </dsp:txXfrm>
    </dsp:sp>
    <dsp:sp modelId="{AAD3B696-D23E-C440-A7CA-580CFB784FE0}">
      <dsp:nvSpPr>
        <dsp:cNvPr id="0" name=""/>
        <dsp:cNvSpPr/>
      </dsp:nvSpPr>
      <dsp:spPr>
        <a:xfrm>
          <a:off x="2831875" y="4109157"/>
          <a:ext cx="2294224" cy="1376534"/>
        </a:xfrm>
        <a:prstGeom prst="rect">
          <a:avLst/>
        </a:prstGeom>
        <a:solidFill>
          <a:srgbClr val="95747B"/>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19" tIns="118003" rIns="112419" bIns="118003" numCol="1" spcCol="1270" anchor="ctr" anchorCtr="0">
          <a:noAutofit/>
        </a:bodyPr>
        <a:lstStyle/>
        <a:p>
          <a:pPr marL="0" lvl="0" indent="0" algn="ctr" defTabSz="688975">
            <a:lnSpc>
              <a:spcPct val="90000"/>
            </a:lnSpc>
            <a:spcBef>
              <a:spcPct val="0"/>
            </a:spcBef>
            <a:spcAft>
              <a:spcPct val="35000"/>
            </a:spcAft>
            <a:buNone/>
          </a:pPr>
          <a:r>
            <a:rPr lang="en-US" sz="1550" b="0" i="0" kern="1200"/>
            <a:t>Attempt to implement multiprocessing failed.</a:t>
          </a:r>
          <a:endParaRPr lang="en-US" sz="1550" kern="1200"/>
        </a:p>
      </dsp:txBody>
      <dsp:txXfrm>
        <a:off x="2831875" y="4109157"/>
        <a:ext cx="2294224" cy="1376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53159-A64F-467B-BCEB-660A05ABFEB3}">
      <dsp:nvSpPr>
        <dsp:cNvPr id="0" name=""/>
        <dsp:cNvSpPr/>
      </dsp:nvSpPr>
      <dsp:spPr>
        <a:xfrm>
          <a:off x="0" y="621"/>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FD263-0FEF-4227-9DB6-23088212CEB1}">
      <dsp:nvSpPr>
        <dsp:cNvPr id="0" name=""/>
        <dsp:cNvSpPr/>
      </dsp:nvSpPr>
      <dsp:spPr>
        <a:xfrm>
          <a:off x="439582" y="327583"/>
          <a:ext cx="799241" cy="799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A06048-E53B-4891-B9A4-A587C246F9EB}">
      <dsp:nvSpPr>
        <dsp:cNvPr id="0" name=""/>
        <dsp:cNvSpPr/>
      </dsp:nvSpPr>
      <dsp:spPr>
        <a:xfrm>
          <a:off x="1678407" y="621"/>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844550">
            <a:lnSpc>
              <a:spcPct val="90000"/>
            </a:lnSpc>
            <a:spcBef>
              <a:spcPct val="0"/>
            </a:spcBef>
            <a:spcAft>
              <a:spcPct val="35000"/>
            </a:spcAft>
            <a:buNone/>
          </a:pPr>
          <a:r>
            <a:rPr lang="en-US" sz="1900" b="0" i="0" kern="1200"/>
            <a:t>Dedicate more time to fine tune the text analysis rather than focusing on the development of the web scraping tool.</a:t>
          </a:r>
          <a:endParaRPr lang="en-US" sz="1900" kern="1200"/>
        </a:p>
      </dsp:txBody>
      <dsp:txXfrm>
        <a:off x="1678407" y="621"/>
        <a:ext cx="6049859" cy="1453166"/>
      </dsp:txXfrm>
    </dsp:sp>
    <dsp:sp modelId="{371AD2D6-45EC-46F4-A542-A1C12B7D26E7}">
      <dsp:nvSpPr>
        <dsp:cNvPr id="0" name=""/>
        <dsp:cNvSpPr/>
      </dsp:nvSpPr>
      <dsp:spPr>
        <a:xfrm>
          <a:off x="0" y="1817078"/>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B6A94-537C-489E-B2C6-89E64C732BA9}">
      <dsp:nvSpPr>
        <dsp:cNvPr id="0" name=""/>
        <dsp:cNvSpPr/>
      </dsp:nvSpPr>
      <dsp:spPr>
        <a:xfrm>
          <a:off x="439582" y="2144041"/>
          <a:ext cx="799241" cy="799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656638-9E28-425F-9F90-1639CC898019}">
      <dsp:nvSpPr>
        <dsp:cNvPr id="0" name=""/>
        <dsp:cNvSpPr/>
      </dsp:nvSpPr>
      <dsp:spPr>
        <a:xfrm>
          <a:off x="1678407" y="1817078"/>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844550">
            <a:lnSpc>
              <a:spcPct val="90000"/>
            </a:lnSpc>
            <a:spcBef>
              <a:spcPct val="0"/>
            </a:spcBef>
            <a:spcAft>
              <a:spcPct val="35000"/>
            </a:spcAft>
            <a:buNone/>
          </a:pPr>
          <a:r>
            <a:rPr lang="en-US" sz="1900" b="0" i="0" kern="1200"/>
            <a:t>Extend the scrape_website function to work on wiki tables to provide more functionality to the users.</a:t>
          </a:r>
          <a:endParaRPr lang="en-US" sz="1900" kern="1200"/>
        </a:p>
      </dsp:txBody>
      <dsp:txXfrm>
        <a:off x="1678407" y="1817078"/>
        <a:ext cx="6049859" cy="1453166"/>
      </dsp:txXfrm>
    </dsp:sp>
    <dsp:sp modelId="{40F5D751-6A13-4948-B5A0-B958CCFF248D}">
      <dsp:nvSpPr>
        <dsp:cNvPr id="0" name=""/>
        <dsp:cNvSpPr/>
      </dsp:nvSpPr>
      <dsp:spPr>
        <a:xfrm>
          <a:off x="0" y="3633536"/>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BD6EE-A414-47F5-977B-B3E630184E88}">
      <dsp:nvSpPr>
        <dsp:cNvPr id="0" name=""/>
        <dsp:cNvSpPr/>
      </dsp:nvSpPr>
      <dsp:spPr>
        <a:xfrm>
          <a:off x="439582" y="3960499"/>
          <a:ext cx="799241" cy="799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F1EF1-4853-42BB-975B-D6DD70AE5967}">
      <dsp:nvSpPr>
        <dsp:cNvPr id="0" name=""/>
        <dsp:cNvSpPr/>
      </dsp:nvSpPr>
      <dsp:spPr>
        <a:xfrm>
          <a:off x="1678407" y="3633536"/>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844550">
            <a:lnSpc>
              <a:spcPct val="90000"/>
            </a:lnSpc>
            <a:spcBef>
              <a:spcPct val="0"/>
            </a:spcBef>
            <a:spcAft>
              <a:spcPct val="35000"/>
            </a:spcAft>
            <a:buNone/>
          </a:pPr>
          <a:r>
            <a:rPr lang="en-US" sz="1900" b="0" i="0" kern="1200"/>
            <a:t>Provide additional information such as affiliation of the people, their country of origin, any recent conflicts they may have been involved with, and other details that the HRVWCC could use to aid their mission.</a:t>
          </a:r>
          <a:endParaRPr lang="en-US" sz="1900" kern="1200"/>
        </a:p>
      </dsp:txBody>
      <dsp:txXfrm>
        <a:off x="1678407" y="3633536"/>
        <a:ext cx="6049859" cy="14531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45845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2952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5179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63458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183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5/10/23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81708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3383268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9375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0607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26096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51681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5/10/23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998650894"/>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pythontutorial.net/python-basics/python-write-text-file/" TargetMode="External"/><Relationship Id="rId3" Type="http://schemas.openxmlformats.org/officeDocument/2006/relationships/hyperlink" Target="https://www.analyticsvidhya.com/blog/2021/11/web-scraping-a-news-article-and-performing-sentiment-analysis-using-nlp/" TargetMode="External"/><Relationship Id="rId7" Type="http://schemas.openxmlformats.org/officeDocument/2006/relationships/hyperlink" Target="https://chat.openai.com/" TargetMode="External"/><Relationship Id="rId12" Type="http://schemas.openxmlformats.org/officeDocument/2006/relationships/hyperlink" Target="https://en.wikipedia.org/wiki/Wagner_Group" TargetMode="External"/><Relationship Id="rId2" Type="http://schemas.openxmlformats.org/officeDocument/2006/relationships/hyperlink" Target="https://www.analyticsvidhya.com/blog/2021/05/how-to-build-word-cloud-in-python/" TargetMode="External"/><Relationship Id="rId1" Type="http://schemas.openxmlformats.org/officeDocument/2006/relationships/slideLayout" Target="../slideLayouts/slideLayout2.xml"/><Relationship Id="rId6" Type="http://schemas.openxmlformats.org/officeDocument/2006/relationships/hyperlink" Target="https://learn.microsoft.com/en-us/bing/search-apis/bing-news-search/overview" TargetMode="External"/><Relationship Id="rId11" Type="http://schemas.openxmlformats.org/officeDocument/2006/relationships/hyperlink" Target="https://stackoverflow.com/questions/62566605/plotly-list-of-valid-country-names-from-iso-3-code" TargetMode="External"/><Relationship Id="rId5" Type="http://schemas.openxmlformats.org/officeDocument/2006/relationships/hyperlink" Target="https://towardsdatascience.com/generate-meaningful-word-clouds-in-python-5b85f5668eeb" TargetMode="External"/><Relationship Id="rId10" Type="http://schemas.openxmlformats.org/officeDocument/2006/relationships/hyperlink" Target="https://stackoverflow.com/questions/32370281/how-to-embed-image-or-picture-in-jupyter-notebook-either-from-a-local-machine-o" TargetMode="External"/><Relationship Id="rId4" Type="http://schemas.openxmlformats.org/officeDocument/2006/relationships/hyperlink" Target="https://spacy.io/usage/spacy-101" TargetMode="External"/><Relationship Id="rId9" Type="http://schemas.openxmlformats.org/officeDocument/2006/relationships/hyperlink" Target="https://realpython.com/python-coun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D7C0-EF65-6046-660D-26ABE85BB66D}"/>
              </a:ext>
            </a:extLst>
          </p:cNvPr>
          <p:cNvSpPr>
            <a:spLocks noGrp="1"/>
          </p:cNvSpPr>
          <p:nvPr>
            <p:ph type="ctrTitle"/>
          </p:nvPr>
        </p:nvSpPr>
        <p:spPr>
          <a:xfrm>
            <a:off x="1100015" y="537765"/>
            <a:ext cx="7315200" cy="3255264"/>
          </a:xfrm>
        </p:spPr>
        <p:txBody>
          <a:bodyPr>
            <a:normAutofit/>
          </a:bodyPr>
          <a:lstStyle/>
          <a:p>
            <a:r>
              <a:rPr lang="en-US" dirty="0"/>
              <a:t>Tools for Data Analysis: Semester Project</a:t>
            </a:r>
          </a:p>
        </p:txBody>
      </p:sp>
      <p:sp>
        <p:nvSpPr>
          <p:cNvPr id="3" name="Subtitle 2">
            <a:extLst>
              <a:ext uri="{FF2B5EF4-FFF2-40B4-BE49-F238E27FC236}">
                <a16:creationId xmlns:a16="http://schemas.microsoft.com/office/drawing/2014/main" id="{2CB27E13-A18B-A79F-AC05-C183F4F62C65}"/>
              </a:ext>
            </a:extLst>
          </p:cNvPr>
          <p:cNvSpPr>
            <a:spLocks noGrp="1"/>
          </p:cNvSpPr>
          <p:nvPr>
            <p:ph type="subTitle" idx="1"/>
          </p:nvPr>
        </p:nvSpPr>
        <p:spPr>
          <a:xfrm>
            <a:off x="1100015" y="4120588"/>
            <a:ext cx="7486937" cy="914400"/>
          </a:xfrm>
        </p:spPr>
        <p:txBody>
          <a:bodyPr>
            <a:normAutofit lnSpcReduction="10000"/>
          </a:bodyPr>
          <a:lstStyle/>
          <a:p>
            <a:r>
              <a:rPr lang="en-US" dirty="0"/>
              <a:t>Wagner Group News from BING news API for the Human Rights Violators &amp; War Crimes Center of Homeland Security Investigations </a:t>
            </a:r>
          </a:p>
        </p:txBody>
      </p:sp>
      <p:sp>
        <p:nvSpPr>
          <p:cNvPr id="4" name="TextBox 3">
            <a:extLst>
              <a:ext uri="{FF2B5EF4-FFF2-40B4-BE49-F238E27FC236}">
                <a16:creationId xmlns:a16="http://schemas.microsoft.com/office/drawing/2014/main" id="{B0D9515C-9F43-7EAC-94F5-2CCE0879076C}"/>
              </a:ext>
            </a:extLst>
          </p:cNvPr>
          <p:cNvSpPr txBox="1"/>
          <p:nvPr/>
        </p:nvSpPr>
        <p:spPr>
          <a:xfrm>
            <a:off x="9601078" y="5749748"/>
            <a:ext cx="2848302" cy="553998"/>
          </a:xfrm>
          <a:prstGeom prst="rect">
            <a:avLst/>
          </a:prstGeom>
          <a:noFill/>
        </p:spPr>
        <p:txBody>
          <a:bodyPr wrap="square" rtlCol="0">
            <a:spAutoFit/>
          </a:bodyPr>
          <a:lstStyle/>
          <a:p>
            <a:r>
              <a:rPr lang="en-US" sz="1500" dirty="0"/>
              <a:t>Nana Adwoa Nkrumah</a:t>
            </a:r>
          </a:p>
          <a:p>
            <a:endParaRPr lang="en-US" sz="1500" dirty="0"/>
          </a:p>
        </p:txBody>
      </p:sp>
    </p:spTree>
    <p:extLst>
      <p:ext uri="{BB962C8B-B14F-4D97-AF65-F5344CB8AC3E}">
        <p14:creationId xmlns:p14="http://schemas.microsoft.com/office/powerpoint/2010/main" val="148642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4D3C-0891-009A-D2CD-54D39352BF02}"/>
              </a:ext>
            </a:extLst>
          </p:cNvPr>
          <p:cNvSpPr>
            <a:spLocks noGrp="1"/>
          </p:cNvSpPr>
          <p:nvPr>
            <p:ph type="title"/>
          </p:nvPr>
        </p:nvSpPr>
        <p:spPr/>
        <p:txBody>
          <a:bodyPr/>
          <a:lstStyle/>
          <a:p>
            <a:r>
              <a:rPr lang="en-US" dirty="0"/>
              <a:t>Introduction</a:t>
            </a:r>
          </a:p>
        </p:txBody>
      </p:sp>
      <p:graphicFrame>
        <p:nvGraphicFramePr>
          <p:cNvPr id="5" name="Content Placeholder 2">
            <a:extLst>
              <a:ext uri="{FF2B5EF4-FFF2-40B4-BE49-F238E27FC236}">
                <a16:creationId xmlns:a16="http://schemas.microsoft.com/office/drawing/2014/main" id="{D49D0A6E-7785-7E68-63A7-C001C0E03F3E}"/>
              </a:ext>
            </a:extLst>
          </p:cNvPr>
          <p:cNvGraphicFramePr>
            <a:graphicFrameLocks noGrp="1"/>
          </p:cNvGraphicFramePr>
          <p:nvPr>
            <p:ph idx="1"/>
          </p:nvPr>
        </p:nvGraphicFramePr>
        <p:xfrm>
          <a:off x="3586163" y="864108"/>
          <a:ext cx="7954195" cy="520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40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80EA-C967-64FC-8E0F-C0F0124C9825}"/>
              </a:ext>
            </a:extLst>
          </p:cNvPr>
          <p:cNvSpPr>
            <a:spLocks noGrp="1"/>
          </p:cNvSpPr>
          <p:nvPr>
            <p:ph type="title"/>
          </p:nvPr>
        </p:nvSpPr>
        <p:spPr/>
        <p:txBody>
          <a:bodyPr/>
          <a:lstStyle/>
          <a:p>
            <a:r>
              <a:rPr lang="en-US" dirty="0"/>
              <a:t>Objective and Content</a:t>
            </a:r>
          </a:p>
        </p:txBody>
      </p:sp>
      <p:sp>
        <p:nvSpPr>
          <p:cNvPr id="3" name="Content Placeholder 2">
            <a:extLst>
              <a:ext uri="{FF2B5EF4-FFF2-40B4-BE49-F238E27FC236}">
                <a16:creationId xmlns:a16="http://schemas.microsoft.com/office/drawing/2014/main" id="{04D43C0C-688A-2E90-6C30-97ECB8851918}"/>
              </a:ext>
            </a:extLst>
          </p:cNvPr>
          <p:cNvSpPr>
            <a:spLocks noGrp="1"/>
          </p:cNvSpPr>
          <p:nvPr>
            <p:ph idx="1"/>
          </p:nvPr>
        </p:nvSpPr>
        <p:spPr>
          <a:xfrm>
            <a:off x="3826406" y="864108"/>
            <a:ext cx="7315200" cy="5120640"/>
          </a:xfrm>
        </p:spPr>
        <p:txBody>
          <a:bodyPr>
            <a:normAutofit fontScale="92500" lnSpcReduction="20000"/>
          </a:bodyPr>
          <a:lstStyle/>
          <a:p>
            <a:endParaRPr lang="en-US" sz="2200" dirty="0">
              <a:effectLst/>
              <a:ea typeface="Calibri" panose="020F0502020204030204" pitchFamily="34" charset="0"/>
            </a:endParaRPr>
          </a:p>
          <a:p>
            <a:endParaRPr lang="en-US" sz="2600" dirty="0">
              <a:ea typeface="Calibri" panose="020F0502020204030204" pitchFamily="34" charset="0"/>
            </a:endParaRPr>
          </a:p>
          <a:p>
            <a:r>
              <a:rPr lang="en-US" sz="2600" dirty="0">
                <a:effectLst/>
                <a:ea typeface="Calibri" panose="020F0502020204030204" pitchFamily="34" charset="0"/>
              </a:rPr>
              <a:t>To address the needs of HRVWCC, I employed tools introduced during the semester to collect and clean data and conducted some fundamental analysis.</a:t>
            </a:r>
          </a:p>
          <a:p>
            <a:r>
              <a:rPr lang="en-US" sz="2600" dirty="0">
                <a:effectLst/>
                <a:ea typeface="Calibri" panose="020F0502020204030204" pitchFamily="34" charset="0"/>
              </a:rPr>
              <a:t> The final product is a custom web scraping tool that extract news articles into a text file for analysis.</a:t>
            </a:r>
          </a:p>
          <a:p>
            <a:pPr marL="0" indent="0">
              <a:buNone/>
            </a:pPr>
            <a:endParaRPr lang="en-US" sz="2600" dirty="0">
              <a:effectLst/>
              <a:ea typeface="Calibri" panose="020F0502020204030204" pitchFamily="34" charset="0"/>
            </a:endParaRPr>
          </a:p>
          <a:p>
            <a:pPr>
              <a:lnSpc>
                <a:spcPct val="150000"/>
              </a:lnSpc>
            </a:pPr>
            <a:r>
              <a:rPr lang="en-US" sz="2600" dirty="0">
                <a:ea typeface="Calibri" panose="020F0502020204030204" pitchFamily="34" charset="0"/>
              </a:rPr>
              <a:t>Content of Presentation</a:t>
            </a:r>
          </a:p>
          <a:p>
            <a:pPr lvl="1">
              <a:lnSpc>
                <a:spcPct val="150000"/>
              </a:lnSpc>
            </a:pPr>
            <a:r>
              <a:rPr lang="en-US" sz="2200" dirty="0">
                <a:ea typeface="Calibri" panose="020F0502020204030204" pitchFamily="34" charset="0"/>
              </a:rPr>
              <a:t>Structure and architecture of the tool</a:t>
            </a:r>
          </a:p>
          <a:p>
            <a:pPr lvl="1">
              <a:lnSpc>
                <a:spcPct val="150000"/>
              </a:lnSpc>
            </a:pPr>
            <a:r>
              <a:rPr lang="en-US" sz="2200" dirty="0">
                <a:ea typeface="Calibri" panose="020F0502020204030204" pitchFamily="34" charset="0"/>
              </a:rPr>
              <a:t>Sharing findings and visualizations from the data</a:t>
            </a:r>
          </a:p>
          <a:p>
            <a:pPr lvl="1">
              <a:lnSpc>
                <a:spcPct val="150000"/>
              </a:lnSpc>
            </a:pPr>
            <a:r>
              <a:rPr lang="en-US" sz="2200" dirty="0">
                <a:effectLst/>
                <a:ea typeface="Calibri" panose="020F0502020204030204" pitchFamily="34" charset="0"/>
              </a:rPr>
              <a:t>Summary of tools</a:t>
            </a:r>
            <a:r>
              <a:rPr lang="en-US" sz="2200" dirty="0">
                <a:ea typeface="Calibri" panose="020F0502020204030204" pitchFamily="34" charset="0"/>
              </a:rPr>
              <a:t>, lessons and challenges of this project.</a:t>
            </a:r>
          </a:p>
          <a:p>
            <a:pPr marL="502920" lvl="1" indent="0">
              <a:buNone/>
            </a:pPr>
            <a:endParaRPr lang="en-US" dirty="0">
              <a:latin typeface="Calibri" panose="020F0502020204030204" pitchFamily="34" charset="0"/>
              <a:ea typeface="Calibri" panose="020F0502020204030204" pitchFamily="34" charset="0"/>
            </a:endParaRPr>
          </a:p>
          <a:p>
            <a:pPr lvl="1"/>
            <a:endParaRPr lang="en-US" dirty="0">
              <a:latin typeface="Calibri" panose="020F0502020204030204" pitchFamily="34" charset="0"/>
              <a:ea typeface="Calibri" panose="020F0502020204030204" pitchFamily="34" charset="0"/>
            </a:endParaRPr>
          </a:p>
          <a:p>
            <a:pPr lvl="1"/>
            <a:endParaRPr lang="en-US" dirty="0">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a:p>
            <a:endParaRPr lang="en-US" sz="1800" dirty="0"/>
          </a:p>
        </p:txBody>
      </p:sp>
    </p:spTree>
    <p:extLst>
      <p:ext uri="{BB962C8B-B14F-4D97-AF65-F5344CB8AC3E}">
        <p14:creationId xmlns:p14="http://schemas.microsoft.com/office/powerpoint/2010/main" val="173133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E7F47-29C3-6B23-587C-5F226ED08597}"/>
              </a:ext>
            </a:extLst>
          </p:cNvPr>
          <p:cNvSpPr>
            <a:spLocks noGrp="1"/>
          </p:cNvSpPr>
          <p:nvPr>
            <p:ph type="title"/>
          </p:nvPr>
        </p:nvSpPr>
        <p:spPr>
          <a:xfrm>
            <a:off x="8895775" y="1123837"/>
            <a:ext cx="2947482" cy="4601183"/>
          </a:xfrm>
        </p:spPr>
        <p:txBody>
          <a:bodyPr>
            <a:normAutofit/>
          </a:bodyPr>
          <a:lstStyle/>
          <a:p>
            <a:r>
              <a:rPr lang="en-US" dirty="0"/>
              <a:t>Learnings and Challenges</a:t>
            </a:r>
          </a:p>
        </p:txBody>
      </p:sp>
      <p:sp>
        <p:nvSpPr>
          <p:cNvPr id="13" name="Rectangle 12">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88B1AF0-A4E2-0480-3DEB-E93041780C91}"/>
              </a:ext>
            </a:extLst>
          </p:cNvPr>
          <p:cNvGraphicFramePr>
            <a:graphicFrameLocks noGrp="1"/>
          </p:cNvGraphicFramePr>
          <p:nvPr>
            <p:ph idx="1"/>
            <p:extLst>
              <p:ext uri="{D42A27DB-BD31-4B8C-83A1-F6EECF244321}">
                <p14:modId xmlns:p14="http://schemas.microsoft.com/office/powerpoint/2010/main" val="2691744841"/>
              </p:ext>
            </p:extLst>
          </p:nvPr>
        </p:nvGraphicFramePr>
        <p:xfrm>
          <a:off x="589056" y="535781"/>
          <a:ext cx="7957976" cy="578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51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13FC-00CD-8C39-9E7F-4DCB2700DA61}"/>
              </a:ext>
            </a:extLst>
          </p:cNvPr>
          <p:cNvSpPr>
            <a:spLocks noGrp="1"/>
          </p:cNvSpPr>
          <p:nvPr>
            <p:ph type="title"/>
          </p:nvPr>
        </p:nvSpPr>
        <p:spPr>
          <a:xfrm>
            <a:off x="252919" y="1123837"/>
            <a:ext cx="2947482" cy="4601183"/>
          </a:xfrm>
        </p:spPr>
        <p:txBody>
          <a:bodyPr>
            <a:normAutofit/>
          </a:bodyPr>
          <a:lstStyle/>
          <a:p>
            <a:r>
              <a:rPr lang="en-US" b="0" i="0" dirty="0">
                <a:effectLst/>
              </a:rPr>
              <a:t>What could have been done differently</a:t>
            </a:r>
            <a:br>
              <a:rPr lang="en-US" b="0" i="0" dirty="0">
                <a:effectLst/>
                <a:latin typeface="Söhne"/>
              </a:rPr>
            </a:br>
            <a:endParaRPr lang="en-US" dirty="0"/>
          </a:p>
        </p:txBody>
      </p:sp>
      <p:graphicFrame>
        <p:nvGraphicFramePr>
          <p:cNvPr id="5" name="Content Placeholder 2">
            <a:extLst>
              <a:ext uri="{FF2B5EF4-FFF2-40B4-BE49-F238E27FC236}">
                <a16:creationId xmlns:a16="http://schemas.microsoft.com/office/drawing/2014/main" id="{45E05374-9803-4ACD-00F5-9BEBC887CF9B}"/>
              </a:ext>
            </a:extLst>
          </p:cNvPr>
          <p:cNvGraphicFramePr>
            <a:graphicFrameLocks noGrp="1"/>
          </p:cNvGraphicFramePr>
          <p:nvPr>
            <p:ph idx="1"/>
            <p:extLst>
              <p:ext uri="{D42A27DB-BD31-4B8C-83A1-F6EECF244321}">
                <p14:modId xmlns:p14="http://schemas.microsoft.com/office/powerpoint/2010/main" val="127629068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916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602D-A778-32EB-1A9C-14A2C58DA5C2}"/>
              </a:ext>
            </a:extLst>
          </p:cNvPr>
          <p:cNvSpPr>
            <a:spLocks noGrp="1"/>
          </p:cNvSpPr>
          <p:nvPr>
            <p:ph type="title"/>
          </p:nvPr>
        </p:nvSpPr>
        <p:spPr/>
        <p:txBody>
          <a:bodyPr/>
          <a:lstStyle/>
          <a:p>
            <a:r>
              <a:rPr lang="en-US"/>
              <a:t>Summary and Conclusion</a:t>
            </a:r>
            <a:endParaRPr lang="en-US" dirty="0"/>
          </a:p>
        </p:txBody>
      </p:sp>
      <p:sp>
        <p:nvSpPr>
          <p:cNvPr id="3" name="Content Placeholder 2">
            <a:extLst>
              <a:ext uri="{FF2B5EF4-FFF2-40B4-BE49-F238E27FC236}">
                <a16:creationId xmlns:a16="http://schemas.microsoft.com/office/drawing/2014/main" id="{DE9565AD-C6AA-0C83-B303-9E92CE8C0E21}"/>
              </a:ext>
            </a:extLst>
          </p:cNvPr>
          <p:cNvSpPr>
            <a:spLocks noGrp="1"/>
          </p:cNvSpPr>
          <p:nvPr>
            <p:ph idx="1"/>
          </p:nvPr>
        </p:nvSpPr>
        <p:spPr/>
        <p:txBody>
          <a:bodyPr>
            <a:normAutofit/>
          </a:bodyPr>
          <a:lstStyle/>
          <a:p>
            <a:pPr algn="l">
              <a:buFont typeface="Arial" panose="020B0604020202020204" pitchFamily="34" charset="0"/>
              <a:buChar char="•"/>
            </a:pPr>
            <a:r>
              <a:rPr lang="en-US" sz="2400" b="0" i="0">
                <a:effectLst/>
                <a:latin typeface="Söhne"/>
              </a:rPr>
              <a:t>The project presented both challenges and opportunities for growth.</a:t>
            </a:r>
          </a:p>
          <a:p>
            <a:pPr algn="l">
              <a:buFont typeface="Arial" panose="020B0604020202020204" pitchFamily="34" charset="0"/>
              <a:buChar char="•"/>
            </a:pPr>
            <a:r>
              <a:rPr lang="en-US" sz="2400" b="0" i="0">
                <a:effectLst/>
                <a:latin typeface="Söhne"/>
              </a:rPr>
              <a:t>There is room for improvement in terms of the tool's robustness.</a:t>
            </a:r>
          </a:p>
          <a:p>
            <a:pPr algn="l">
              <a:buFont typeface="Arial" panose="020B0604020202020204" pitchFamily="34" charset="0"/>
              <a:buChar char="•"/>
            </a:pPr>
            <a:r>
              <a:rPr lang="en-US" sz="2400" b="0" i="0">
                <a:effectLst/>
                <a:latin typeface="Söhne"/>
              </a:rPr>
              <a:t>The experience and practicality of the project and class were valuable.</a:t>
            </a:r>
          </a:p>
          <a:p>
            <a:pPr algn="l">
              <a:buFont typeface="Arial" panose="020B0604020202020204" pitchFamily="34" charset="0"/>
              <a:buChar char="•"/>
            </a:pPr>
            <a:r>
              <a:rPr lang="en-US" sz="2400" b="0" i="0">
                <a:effectLst/>
                <a:latin typeface="Söhne"/>
              </a:rPr>
              <a:t>The learnings about web scraping, data processing, adaptability, and tool proficiency can be applied to future projects.</a:t>
            </a:r>
            <a:br>
              <a:rPr lang="en-US" sz="2400"/>
            </a:br>
            <a:endParaRPr lang="en-US" sz="2400"/>
          </a:p>
          <a:p>
            <a:endParaRPr lang="en-US" sz="2400" dirty="0"/>
          </a:p>
        </p:txBody>
      </p:sp>
    </p:spTree>
    <p:extLst>
      <p:ext uri="{BB962C8B-B14F-4D97-AF65-F5344CB8AC3E}">
        <p14:creationId xmlns:p14="http://schemas.microsoft.com/office/powerpoint/2010/main" val="332643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3FD7-5956-0801-26C1-16004C5B06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2CAF95B-B242-27CF-9BC6-8BA2831FB58A}"/>
              </a:ext>
            </a:extLst>
          </p:cNvPr>
          <p:cNvSpPr>
            <a:spLocks noGrp="1"/>
          </p:cNvSpPr>
          <p:nvPr>
            <p:ph idx="1"/>
          </p:nvPr>
        </p:nvSpPr>
        <p:spPr>
          <a:xfrm>
            <a:off x="3663528" y="1332738"/>
            <a:ext cx="7937922" cy="5182362"/>
          </a:xfrm>
        </p:spPr>
        <p:txBody>
          <a:bodyPr>
            <a:noAutofit/>
          </a:bodyPr>
          <a:lstStyle/>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Analytics Vidhya. (2021, May 5).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How to Build Word Cloud in Python? </a:t>
            </a:r>
            <a:r>
              <a:rPr lang="en-US" sz="1300" kern="100" dirty="0">
                <a:effectLst/>
                <a:latin typeface="Calibri" panose="020F0502020204030204" pitchFamily="34" charset="0"/>
                <a:ea typeface="Calibri" panose="020F0502020204030204" pitchFamily="34" charset="0"/>
                <a:cs typeface="Calibri" panose="020F0502020204030204" pitchFamily="34" charset="0"/>
              </a:rPr>
              <a:t>Retrieved May 5,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https://www.analyticsvidhya.com/blog/2021/05/how-to-build-word-cloud-in-python/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Analytics Vidhya. (2021, November 1).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Web Scraping a News Article and Performing Sentiment Analysis using NLP.</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May 5,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https://www.analyticsvidhya.com/blog/2021/11/web-scraping-a-news-article-and-performing-sentiment-analysis-using-nlp/</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err="1">
                <a:effectLst/>
                <a:latin typeface="Calibri" panose="020F0502020204030204" pitchFamily="34" charset="0"/>
                <a:ea typeface="Calibri" panose="020F0502020204030204" pitchFamily="34" charset="0"/>
                <a:cs typeface="Calibri" panose="020F0502020204030204" pitchFamily="34" charset="0"/>
              </a:rPr>
              <a:t>spaCy</a:t>
            </a:r>
            <a:r>
              <a:rPr lang="en-US" sz="1300" kern="100" dirty="0">
                <a:effectLst/>
                <a:latin typeface="Calibri" panose="020F0502020204030204" pitchFamily="34" charset="0"/>
                <a:ea typeface="Calibri" panose="020F0502020204030204" pitchFamily="34" charset="0"/>
                <a:cs typeface="Calibri" panose="020F0502020204030204" pitchFamily="34" charset="0"/>
              </a:rPr>
              <a:t> 101: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Everything you need to know.</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April 20,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4"/>
              </a:rPr>
              <a:t>https://spacy.io/usage/spacy-101</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Medium. (2020, July 3).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Generate Meaningful Word Clouds in Python</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May 5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5"/>
              </a:rPr>
              <a:t>https://towardsdatascience.com/generate-meaningful-word-clouds-in-python-5b85f5668eeb</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Microsoft.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Bing News Search API overview</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April 3,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6"/>
              </a:rPr>
              <a:t>https://learn.microsoft.com/en-us/bing/search-apis/bing-news-search/overview</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err="1">
                <a:effectLst/>
                <a:latin typeface="Calibri" panose="020F0502020204030204" pitchFamily="34" charset="0"/>
                <a:ea typeface="Calibri" panose="020F0502020204030204" pitchFamily="34" charset="0"/>
                <a:cs typeface="Calibri" panose="020F0502020204030204" pitchFamily="34" charset="0"/>
              </a:rPr>
              <a:t>OpenAI</a:t>
            </a:r>
            <a:r>
              <a:rPr lang="en-US" sz="1300" kern="100" dirty="0">
                <a:effectLst/>
                <a:latin typeface="Calibri" panose="020F0502020204030204" pitchFamily="34" charset="0"/>
                <a:ea typeface="Calibri" panose="020F0502020204030204" pitchFamily="34" charset="0"/>
                <a:cs typeface="Calibri" panose="020F0502020204030204" pitchFamily="34" charset="0"/>
              </a:rPr>
              <a:t> Chat. Retrieved March 18,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7"/>
              </a:rPr>
              <a:t>https://chat.openai.com/</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Python Tutorial.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Python write to Text File.</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April 25,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8"/>
              </a:rPr>
              <a:t>https://www.pythontutorial.net/python-basics/python-write-text-file/</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Real Python.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Python Counter.</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May 2,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9"/>
              </a:rPr>
              <a:t>https://realpython.com/python-counter/</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Stack Overflow. (2015, August 12).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How to embed image or picture in </a:t>
            </a:r>
            <a:r>
              <a:rPr lang="en-US" sz="1300" i="1" kern="100" dirty="0" err="1">
                <a:effectLst/>
                <a:latin typeface="Calibri" panose="020F0502020204030204" pitchFamily="34" charset="0"/>
                <a:ea typeface="Calibri" panose="020F0502020204030204" pitchFamily="34" charset="0"/>
                <a:cs typeface="Calibri" panose="020F0502020204030204" pitchFamily="34" charset="0"/>
              </a:rPr>
              <a:t>Jupyter</a:t>
            </a:r>
            <a:r>
              <a:rPr lang="en-US" sz="1300" i="1" kern="100" dirty="0">
                <a:effectLst/>
                <a:latin typeface="Calibri" panose="020F0502020204030204" pitchFamily="34" charset="0"/>
                <a:ea typeface="Calibri" panose="020F0502020204030204" pitchFamily="34" charset="0"/>
                <a:cs typeface="Calibri" panose="020F0502020204030204" pitchFamily="34" charset="0"/>
              </a:rPr>
              <a:t> Notebook either from a local machine or from a web resource?</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May 7,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10"/>
              </a:rPr>
              <a:t>https://stackoverflow.com/questions/32370281/how-to-embed-image-or-picture-in-jupyter-notebook-either-from-a-local-machine-o</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Stack Overflow. (2020, May 27). </a:t>
            </a:r>
            <a:r>
              <a:rPr lang="en-US" sz="1300" i="1" kern="100" dirty="0" err="1">
                <a:effectLst/>
                <a:latin typeface="Calibri" panose="020F0502020204030204" pitchFamily="34" charset="0"/>
                <a:ea typeface="Calibri" panose="020F0502020204030204" pitchFamily="34" charset="0"/>
                <a:cs typeface="Calibri" panose="020F0502020204030204" pitchFamily="34" charset="0"/>
              </a:rPr>
              <a:t>Plotly</a:t>
            </a:r>
            <a:r>
              <a:rPr lang="en-US" sz="1300" i="1" kern="100" dirty="0">
                <a:effectLst/>
                <a:latin typeface="Calibri" panose="020F0502020204030204" pitchFamily="34" charset="0"/>
                <a:ea typeface="Calibri" panose="020F0502020204030204" pitchFamily="34" charset="0"/>
                <a:cs typeface="Calibri" panose="020F0502020204030204" pitchFamily="34" charset="0"/>
              </a:rPr>
              <a:t> list of valid country names from ISO 3 code</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May 7,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11"/>
              </a:rPr>
              <a:t>https://stackoverflow.com/questions/62566605/plotly-list-of-valid-country-names-from-iso-3-code</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Wikipedia. (2023, April 14). </a:t>
            </a:r>
            <a:r>
              <a:rPr lang="en-US" sz="1300" i="1" kern="100" dirty="0">
                <a:effectLst/>
                <a:latin typeface="Calibri" panose="020F0502020204030204" pitchFamily="34" charset="0"/>
                <a:ea typeface="Calibri" panose="020F0502020204030204" pitchFamily="34" charset="0"/>
                <a:cs typeface="Calibri" panose="020F0502020204030204" pitchFamily="34" charset="0"/>
              </a:rPr>
              <a:t>Wagner Group</a:t>
            </a:r>
            <a:r>
              <a:rPr lang="en-US" sz="1300" kern="100" dirty="0">
                <a:effectLst/>
                <a:latin typeface="Calibri" panose="020F0502020204030204" pitchFamily="34" charset="0"/>
                <a:ea typeface="Calibri" panose="020F0502020204030204" pitchFamily="34" charset="0"/>
                <a:cs typeface="Calibri" panose="020F0502020204030204" pitchFamily="34" charset="0"/>
              </a:rPr>
              <a:t>. Retrieved April 2, 2023, from </a:t>
            </a:r>
            <a:r>
              <a:rPr lang="en-US" sz="13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12"/>
              </a:rPr>
              <a:t>https://en.wikipedia.org/wiki/Wagner_Group</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300" dirty="0"/>
          </a:p>
        </p:txBody>
      </p:sp>
    </p:spTree>
    <p:extLst>
      <p:ext uri="{BB962C8B-B14F-4D97-AF65-F5344CB8AC3E}">
        <p14:creationId xmlns:p14="http://schemas.microsoft.com/office/powerpoint/2010/main" val="4267029571"/>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{4CA21116-7A08-8742-A9BF-A084B4C5FCDB}tf10001124</Template>
  <TotalTime>504</TotalTime>
  <Words>822</Words>
  <Application>Microsoft Macintosh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Söhne</vt:lpstr>
      <vt:lpstr>Wingdings 2</vt:lpstr>
      <vt:lpstr>Frame</vt:lpstr>
      <vt:lpstr>Tools for Data Analysis: Semester Project</vt:lpstr>
      <vt:lpstr>Introduction</vt:lpstr>
      <vt:lpstr>Objective and Content</vt:lpstr>
      <vt:lpstr>Learnings and Challenges</vt:lpstr>
      <vt:lpstr>What could have been done differently </vt:lpstr>
      <vt:lpstr>Summary and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Analysis: Final Project</dc:title>
  <dc:creator>Nana Adwoa Nkrumah</dc:creator>
  <cp:lastModifiedBy>Nana Adwoa Nkrumah</cp:lastModifiedBy>
  <cp:revision>21</cp:revision>
  <dcterms:created xsi:type="dcterms:W3CDTF">2023-05-06T21:25:19Z</dcterms:created>
  <dcterms:modified xsi:type="dcterms:W3CDTF">2023-05-11T00:49:42Z</dcterms:modified>
</cp:coreProperties>
</file>