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22:51:27.887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1 24575,'37'20'0,"3"0"0,3 1 0,14 5 0,14 7 0,13 9 0,-37-18 0,0 0 0,4 3 0,1 1 0,5 2 0,1 0 0,5 3 0,1 1 0,4 2 0,1 2 0,5 4 0,0 1 0,3 4 0,1 1 0,4 5 0,2 2-328,-24-15 0,2 2 0,1 1 320,8 5 0,1 0 0,2 2 8,-13-9 0,2 1 0,1 0 0,0 0-246,4 1 0,0 1 0,2-1 0,0 0 109,2 1 1,1-1 0,0 0-1,1-2 137,1 0 0,1-1 0,1 0 0,0-2 0,2 0 0,0-1 0,1 0 0,1-1-246,1 1 0,0-1 0,0 0 0,2 1 17,6 3 1,0 1-1,1 0 1,1 1 31,-16-6 0,0 0 1,1 1-1,1 1 0,0 0 0,7 5 0,1 1 1,1 1-1,0 0 0,1 1 33,-11-6 0,1 1 0,0 0 0,0 1 0,1 0 0,0 0 0,3 2 0,0 0 0,0 1 0,0 1 0,1-1 0,-1 0 102,3 2 1,0 0-1,0 0 1,0 1-1,0-1 1,0 1 61,0-1 0,-1 0 0,1 0 0,0 0 0,-1 0 0,2 1-141,-11-6 1,0 0-1,0 1 1,1-1-1,0 1 1,-1-1-1,0 0 43,11 6 1,0 0 0,-1-1 0,1 1 0,-1 0 0,1 0 97,0 0 0,1 0 0,-1 0 0,1 1 0,-1-1 0,0 0 0,-1-1 0,-1 0 0,0 0 0,0-1 0,0 1 0,-1-1 0,-2-1 0,-1-1 0,-1 0 0,1 0 0,0 1 0,0-1 0,2 2 0,0 0 0,0 0 0,0 0 0,1 1 0,1 0 0,-9-3 0,0 0 0,2 0 0,-1 1 0,0 0 0,0 0 0,-1 0 0,9 6 0,1 1 0,-1-1 0,-1 1 0,0-1 0,-2 0 0,-3-2 0,-1 1 0,-1-1 0,-1-1 0,-1 0 0,-2 0 17,4 3 1,-2 0 0,-1-1-1,-3-1 1,-2-2-18,4 4 0,-3-2 0,-2-1 0,0 1 224,-1-2 1,-1 0-1,0-1 1,0 1-225,-1-1 0,-1-1 0,1 1 0,0-1 0,1 1 0,0 0 0,1 0 0,0 0 0,3 1 0,0 0 0,2 0 0,0 0 0,3 2 0,2 0 0,1 0 0,0 0 245,3 1 1,1 0 0,1 0 0,-1-1-216,3 1 1,0 0-1,0-1 1,-1 0-31,-3-3 0,-1 0 0,0-1 0,-1 0 0,-3-2 0,-1-2 0,1 1 0,1-1 0,6 3 0,0 0 0,3 0 0,2 1 0,-7-5 0,1 0 0,2 1 0,1 0 0,0 0 183,4 2 0,1-1 0,0 1 1,0 0-1,0 0-183,1-1 0,0 1 0,-1 0 0,0-1 0,-3-1 0,-10-4 0,-1-1 0,-2 0 0,-1-1 0,-3 0 120,7 3 1,-4 0-1,0-1 1,-2 0-121,19 11 0,-2-2 0,-1 0 0,-7-5 0,-1 0 0,0-1 219,-5-3 1,0 0-1,-1-1-219,-2-2 0,0-1 0,-1 1 0,0-2 0,-1 1 0,-1-1 0,-2-2 0,-2 0 0,0-1 0,26 12 0,-2-1 0,-2-2 0,-1-1 0,2 1 0,1 1 0,0 0 0,-1 0 491,-3-1 1,-3-1-166,-5-3 0,-3 0 165,0 0 1,-2 0-1,2 3 1,-2 0-1,0 0 1,-3 0-1,-10-5 1,-4-1 102,24 15-594,-28-18 0,-17-9 0,-13-9 0,-10-4 0,-8-5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22:51:31.636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11354 24575,'66'-31'0,"18"-12"0,-26 11 0,6-4 0,17-10 0,5-4-328,-21 12 0,2-1 0,0-1 0,6-4 0,2-1 0,-1-2 278,0-1 0,0 0 0,0-1 50,-4 1 0,0-1 0,-2 0 0,-2 2 0,-1 0 0,0 1-27,-3 0 1,0 2 0,0-1 26,0 1 0,0 0 0,0-1 0,2 0 0,0-1 0,1 0 0,3-2 0,0 0 0,1 0 0,1-2 0,2 1 0,-1 0 0,2-1 0,-1 0 0,1 1 0,-2 0 0,0 1 0,0-1 0,-2 1 0,0 0 0,-1-1 0,-1 1 0,-1-1 0,1 1 0,1-2 0,-1 0 0,2-1 0,1 0 0,1-1 0,0 0 0,1 0 0,1 1 0,1-1-258,3-1 1,1 0-1,1 0 258,4-2 0,1 0 0,0 0 0,-20 13 0,1 0 0,1-1 0,0 0 0,3-2 0,1-1 0,0 0 0,0-1 0,2-1 0,-1 0 0,0-1 0,1 0-246,0-2 0,0 0 0,1 0 0,-2-1 94,0 1 1,0-1-1,-1 0 1,-2 0 151,-3 1 0,0 0 0,-2 0 0,-2 0 46,16-14 0,-2 1 0,-3 0-46,-11 8 0,-1 1 0,-1-2 0,1-3 0,1-1 0,-1-1 0,-2 0 0,1 0 0,-1-1 0,1-1 0,1-1 0,0-1 0,4-3 0,1-1 0,-1 2 0,-5 6 0,0 1 0,1 0 0,2 0 0,1 0 0,2 0 0,3-1 0,2 1 0,0 0-203,3 0 1,0-1-1,2 1 203,-16 14 0,1-1 0,1 1 0,0 0 0,2-1 0,0 1 0,0 0 0,2 0 0,1-2 0,1 0 0,0 1 0,1 0 0,1-1 0,0 0 0,0 1 0,1-1 0,0 0 0,1 0 0,0 0 0,0 0 0,-1-1 0,1 1 0,0 0 0,0 1 0,-2 0 0,-1 2 0,0-1 0,0 1 0,-1 1 0,1 0 0,-1 0 0,-1 1 0,18-11 0,-1 0 0,-1 1 0,-2 3 0,-2-1 0,-1 1 0,-3 2 0,-1 0 0,-1 1 169,-2 1 1,-1 1-1,1 0-169,0 1 0,1 1 0,1 0 0,3 1 0,2 0 0,0 1 0,4 1 0,1 0 0,0 1 0,3 1 0,0 0 0,0 1 0,-2 1 0,0 1 0,-1 1 0,-2 0 0,0 1 0,-1 0 0,-3 1 0,-1 1 0,-1 0 0,0 1 0,-1 0 0,0 0 0,0 0 0,0 0 0,0 1 0,0-1 0,0 1 0,-1-1 0,0 1 0,-1-1 0,0 1 0,-1 0 0,-1-1 0,1 0 0,0 0 0,1 0 0,0 0 0,0 1 0,0 0 0,1-1 0,5-1 0,1 0 0,0 0 0,2 0 0,0 0 0,-1 1 0,0-1 0,0 1 0,-1 0 0,-1 1 0,-1 0 0,-1 0 0,-6 3 0,-1 0 0,-1 1 491,26-9 1,-1 1-251,-6 3 1,-1 0-242,-3 3 0,-1-1 0,-1 1 0,1 0 0,-1-1 0,1 0 0,1-2 0,1 0 0,-1-1 0,1 0 0,-2 0 0,0 0 0,0 0 0,0 0 0,-3 1 0,0 0 409,-1-1 1,0 2-410,-3 0 0,-2 1 491,-4 3 1,-3 0-331,-5 3 1,-1 0 228,-6 4 1,-2 1-391,39-14 150,-3 1-150,5-1 0,-42 15 0,1 0 0,4-2 0,0 1 0,-1-1 0,-1 0 0,-1 0 0,-2 0 0,36-15 0,-17 6 0,-1 0 0,-4 0 0,-9 2 0,-11 4 0,-24 12 0,-15 6 0,-1 3 0,-1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8T22:53:14.94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2989 333 24575,'-37'-3'0,"-10"0"0,-13 1 0,-11 2 0,-9 0 0,-4 3 0,0 4 0,0 7 0,-2 7 0,-3 6 0,-6 4 0,43-15 0,-1 2 0,-3 1 0,-2 0 0,-4 2 0,0 1 0,-1 0 0,1 0 0,5 0 0,1 1 0,4 0 0,1 0 0,2 3 0,0 2 0,0 3 0,1 1 0,-2 4 0,1 3 0,0 2 0,0 2 0,3 1 0,0 1 0,0 2 0,1 1 0,-1 2 0,1 2 0,-1 2 0,0 1 0,-1 3 0,0 1 0,0 2 0,0 0 0,0 2 0,1 1 0,0 1 0,2-1 0,3-1 0,3-1 0,6-4 0,4-1 0,6-6 0,3-2 0,-4 40 0,6-8 0,6-11 0,2-8 0,2-9 0,2 3 0,-1 13 0,1 19 0,2-32 0,0 4 0,-2 15 0,-1 3 0,-1 2 0,-1-1 0,1-2 0,-1 0 0,-1 11 0,1 4 0,3-20 0,-1 3 0,2 3-339,-1 8 1,1 3 0,1 0 338,0 5 0,1 1 0,2-2 0,1-9 0,2-2 0,1-3-86,1-11 1,1-2 0,1 0 85,5 31 0,1-1 0,1-5 0,0-2 0,2 0 0,1-2 0,2-1 0,2-2 0,0-5 0,2-1 0,3 2 0,3 1 0,3 1 0,2 0 0,3 2 0,1-1 0,4 3 0,2-1 0,0-2 0,3-1 0,2 0 0,3-1 0,5 1 0,2-2 0,-17-28 0,1 0 0,1-2 0,2-1 0,2-1 0,2-2 0,2-1 0,2-2 0,2-2 0,2-2 0,1-1 0,1-2 0,1-3 0,0-1 0,1-3 0,29 8 0,0-6 0,-2-6 0,1-6 0,4-4 0,2-4 0,-30-4 0,1-2 0,1 0 0,4-1 0,1-1 0,0 1 0,4-1 0,1 1 0,0-1-280,4 1 0,1 0 0,0 1 280,3 1 0,0 0 0,1 2 0,2 0 0,0 1 0,0 1 0,0 1 0,0 0 0,1 0 0,-1 2 0,-1-1 0,1 1 0,1-2 0,0 1 0,0-1 0,-1-2 0,-1 0 0,1-1 0,1-2 0,0 0 0,-1-2 0,0-2 0,0-1 0,0-2 0,-1-1 0,0-2 0,0-1 0,1-2 0,-1-2 0,1-1 0,2-3 0,0-1 0,0-1 0,3-2 0,1-1 0,0-2-360,-19 3 0,0 0 1,1-2-1,0 0 360,1-2 0,0-1 0,0-1 0,0 0 0,1-3 0,0 0 0,-1-1 0,0-1 0,-2-1 0,0-1 0,-1-2 0,0-1 0,-3-1 0,0-3 0,-1-1 0,0-1 0,1-3 0,1-2 0,-2-1 0,0-1 0,-1-2 0,-1-1 0,-1-1 0,0-1 0,0 1 0,-1-2 0,-1 0 0,-2 0 0,-4 2 0,0-1 0,-3 0 0,-3-2 0,10-15 0,-4-1 0,-5-4-34,-7 0 1,-6-4 0,-5-3 33,-6-6 0,-6-4 0,-4-2 0,-5-6 0,-5-2 0,-2 0 0,-3 25 0,-2 0 0,-1 0 0,0 0 0,-1-20 0,0 0 0,-2 1 0,0 7 0,-2 0 0,-1 2 0,-1 3 0,-2 1 0,0 1-118,-2-1 0,-1 1 0,-1 1 118,0 0 0,-2 2 0,0 2 377,-4-18 0,0 5-377,2 15 0,-2 3 0,-5-4 0,-4-1 0,-10-12 0,-5-3 317,8 22 1,-1-2 0,-3 0-318,-1-1 0,-2 1 0,0 2 0,-14-17 0,-1 4 496,3 11 1,-1 3-497,-3 1 0,-2 0 0,-6 1 0,-2 0 0,-7-3 0,-2 1 17,21 22 0,-1-1 1,-1 0-18,-3-2 0,-2 0 0,-1-1 0,-7-4 0,-1 0 0,-3-1-385,13 11 0,-1-1 0,-2 0 0,-1 0 385,-6-2 0,0 0 0,-3 1 0,0 0 0,-5-2 0,-2 1 0,0 1 0,-1 0 0,0 2 0,-1 1 0,0 0 0,-1 1-332,-1 1 0,-2 1 0,1 1 0,-1 1 332,0 1 0,-1 1 0,1 1 0,0 1 0,1 1 0,1 1 0,0 1 0,1 1-268,3 1 1,0 1 0,1 1-1,0 0 268,4 2 0,1 0 0,0 2 0,0 0 0,-21-5 0,0 2 0,1 1 0,2 2 0,2 2 0,-1 2 0,2 2 0,0 2 0,2 2 79,8 2 1,1 2 0,1 1-80,7 2 0,2 1 0,1 1 0,-25-1 0,2 2 676,8 0 0,2 2-676,2 1 0,2 1 941,3 2 1,2 1-942,2 2 0,1 0 692,6 2 1,2 1-693,6-1 0,3 2 331,-38 14-331,17 3 0,15 0 0,18-3 0,16-8 0,9-6 0,6-4 0,4-4 0,0 0 0,2-2 0,0-1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E6C55-B6EA-E040-87ED-3FF9C8F5F51A}" type="datetimeFigureOut">
              <a:rPr lang="en-US" smtClean="0"/>
              <a:t>5/10/23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66F8B-99E1-364C-9FFB-489DD6A46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50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566F8B-99E1-364C-9FFB-489DD6A46B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23C8-8741-8347-8250-6181CCB7B43A}" type="datetimeFigureOut">
              <a:rPr lang="en-US" smtClean="0"/>
              <a:t>5/10/23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D712-E8AC-3643-A501-4B88D2F57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11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23C8-8741-8347-8250-6181CCB7B43A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D712-E8AC-3643-A501-4B88D2F57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2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23C8-8741-8347-8250-6181CCB7B43A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D712-E8AC-3643-A501-4B88D2F57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26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23C8-8741-8347-8250-6181CCB7B43A}" type="datetimeFigureOut">
              <a:rPr lang="en-US" smtClean="0"/>
              <a:t>5/10/23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D712-E8AC-3643-A501-4B88D2F57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59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23C8-8741-8347-8250-6181CCB7B43A}" type="datetimeFigureOut">
              <a:rPr lang="en-US" smtClean="0"/>
              <a:t>5/10/23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D712-E8AC-3643-A501-4B88D2F57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32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23C8-8741-8347-8250-6181CCB7B43A}" type="datetimeFigureOut">
              <a:rPr lang="en-US" smtClean="0"/>
              <a:t>5/10/23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D712-E8AC-3643-A501-4B88D2F57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99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23C8-8741-8347-8250-6181CCB7B43A}" type="datetimeFigureOut">
              <a:rPr lang="en-US" smtClean="0"/>
              <a:t>5/10/23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D712-E8AC-3643-A501-4B88D2F57E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405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23C8-8741-8347-8250-6181CCB7B43A}" type="datetimeFigureOut">
              <a:rPr lang="en-US" smtClean="0"/>
              <a:t>5/10/23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D712-E8AC-3643-A501-4B88D2F57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7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23C8-8741-8347-8250-6181CCB7B43A}" type="datetimeFigureOut">
              <a:rPr lang="en-US" smtClean="0"/>
              <a:t>5/10/23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D712-E8AC-3643-A501-4B88D2F57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20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23C8-8741-8347-8250-6181CCB7B43A}" type="datetimeFigureOut">
              <a:rPr lang="en-US" smtClean="0"/>
              <a:t>5/10/23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D712-E8AC-3643-A501-4B88D2F57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68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12F23C8-8741-8347-8250-6181CCB7B43A}" type="datetimeFigureOut">
              <a:rPr lang="en-US" smtClean="0"/>
              <a:t>5/10/23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AD712-E8AC-3643-A501-4B88D2F57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24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12F23C8-8741-8347-8250-6181CCB7B43A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B2AD712-E8AC-3643-A501-4B88D2F57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customXml" Target="../ink/ink3.xml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85FAF-81D8-AC47-7CE2-2511E29D8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682496"/>
            <a:ext cx="8991600" cy="1746504"/>
          </a:xfrm>
        </p:spPr>
        <p:txBody>
          <a:bodyPr>
            <a:normAutofit/>
          </a:bodyPr>
          <a:lstStyle/>
          <a:p>
            <a:r>
              <a:rPr lang="en-US" cap="none" dirty="0"/>
              <a:t>Semester Project:</a:t>
            </a:r>
            <a:br>
              <a:rPr lang="en-US" cap="none" dirty="0"/>
            </a:br>
            <a:r>
              <a:rPr lang="en-US" sz="3100" cap="none" dirty="0">
                <a:latin typeface="Georgia" panose="02040502050405020303" pitchFamily="18" charset="0"/>
              </a:rPr>
              <a:t>Web Scraping </a:t>
            </a:r>
            <a:r>
              <a:rPr lang="en-US" sz="3100" cap="none" dirty="0" err="1">
                <a:latin typeface="Georgia" panose="02040502050405020303" pitchFamily="18" charset="0"/>
              </a:rPr>
              <a:t>www.nilcollegeathletes.com</a:t>
            </a:r>
            <a:endParaRPr lang="en-US" sz="3100" cap="none" dirty="0">
              <a:latin typeface="Georgia" panose="020405020504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6CBAD-6818-FA36-223B-571FDDEEAF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Scott Ricketts</a:t>
            </a:r>
          </a:p>
          <a:p>
            <a:r>
              <a:rPr lang="en-US" dirty="0"/>
              <a:t>ECON 8320: Tools for Data Analysis</a:t>
            </a:r>
          </a:p>
          <a:p>
            <a:r>
              <a:rPr lang="en-US" dirty="0"/>
              <a:t>Spring 2023</a:t>
            </a:r>
          </a:p>
        </p:txBody>
      </p:sp>
    </p:spTree>
    <p:extLst>
      <p:ext uri="{BB962C8B-B14F-4D97-AF65-F5344CB8AC3E}">
        <p14:creationId xmlns:p14="http://schemas.microsoft.com/office/powerpoint/2010/main" val="2959637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D2098-A62C-D170-B822-CADAA5F31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4"/>
            <a:ext cx="7729728" cy="1188720"/>
          </a:xfrm>
        </p:spPr>
        <p:txBody>
          <a:bodyPr/>
          <a:lstStyle/>
          <a:p>
            <a:r>
              <a:rPr lang="en-US" cap="none" dirty="0">
                <a:latin typeface="Georgia" panose="02040502050405020303" pitchFamily="18" charset="0"/>
              </a:rPr>
              <a:t>Analysis &amp; Visualizations</a:t>
            </a:r>
          </a:p>
        </p:txBody>
      </p:sp>
      <p:pic>
        <p:nvPicPr>
          <p:cNvPr id="13" name="Content Placeholder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C4AD1C4-F6A2-1FFD-1D39-C7B9C82EF11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69483" y="1954760"/>
            <a:ext cx="6253034" cy="4466453"/>
          </a:xfrm>
        </p:spPr>
      </p:pic>
    </p:spTree>
    <p:extLst>
      <p:ext uri="{BB962C8B-B14F-4D97-AF65-F5344CB8AC3E}">
        <p14:creationId xmlns:p14="http://schemas.microsoft.com/office/powerpoint/2010/main" val="2451728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D96A9-2FB7-7281-586C-CEDBBDBA83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The 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189E46-336A-6E1D-29BB-139DDD2B5B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709895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BD9AFB-8491-6BC2-A405-DF59FE856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4"/>
            <a:ext cx="7729728" cy="1188720"/>
          </a:xfrm>
        </p:spPr>
        <p:txBody>
          <a:bodyPr/>
          <a:lstStyle/>
          <a:p>
            <a:r>
              <a:rPr lang="en-US" cap="none" dirty="0">
                <a:latin typeface="Georgia" panose="02040502050405020303" pitchFamily="18" charset="0"/>
              </a:rPr>
              <a:t>The Proposal</a:t>
            </a:r>
          </a:p>
        </p:txBody>
      </p:sp>
      <p:pic>
        <p:nvPicPr>
          <p:cNvPr id="12" name="Content Placeholder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804BDBF-0931-CB3C-973A-CB0DFF6A6E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1731" y="2244941"/>
            <a:ext cx="2902827" cy="2057047"/>
          </a:xfrm>
        </p:spPr>
      </p:pic>
      <p:pic>
        <p:nvPicPr>
          <p:cNvPr id="14" name="Picture 1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D6CB25A4-9E88-9B9E-05A2-4210F7E13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8516" y="2187386"/>
            <a:ext cx="3170733" cy="2114602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A2D0358-BF65-A048-C9BA-5474AA142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7174" y="4424483"/>
            <a:ext cx="2878289" cy="2057047"/>
          </a:xfrm>
          <a:prstGeom prst="rect">
            <a:avLst/>
          </a:prstGeom>
        </p:spPr>
      </p:pic>
      <p:sp>
        <p:nvSpPr>
          <p:cNvPr id="17" name="Right Arrow 16">
            <a:extLst>
              <a:ext uri="{FF2B5EF4-FFF2-40B4-BE49-F238E27FC236}">
                <a16:creationId xmlns:a16="http://schemas.microsoft.com/office/drawing/2014/main" id="{946D8C42-BDB4-3EFC-8031-2370846AE823}"/>
              </a:ext>
            </a:extLst>
          </p:cNvPr>
          <p:cNvSpPr/>
          <p:nvPr/>
        </p:nvSpPr>
        <p:spPr>
          <a:xfrm>
            <a:off x="3777425" y="2660127"/>
            <a:ext cx="1062681" cy="481853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4EBCF794-B0E9-70F1-9786-915E3E174A83}"/>
              </a:ext>
            </a:extLst>
          </p:cNvPr>
          <p:cNvSpPr/>
          <p:nvPr/>
        </p:nvSpPr>
        <p:spPr>
          <a:xfrm rot="10800000">
            <a:off x="7062968" y="2660127"/>
            <a:ext cx="1062681" cy="481853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09F81284-E8C2-14C2-6229-F1CB379D470A}"/>
              </a:ext>
            </a:extLst>
          </p:cNvPr>
          <p:cNvSpPr/>
          <p:nvPr/>
        </p:nvSpPr>
        <p:spPr>
          <a:xfrm rot="16200000">
            <a:off x="5409669" y="3563878"/>
            <a:ext cx="1062681" cy="481853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DE363886-C00F-F31D-F47B-BE69F75169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4593" y="1939525"/>
            <a:ext cx="1753887" cy="131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308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BD9AFB-8491-6BC2-A405-DF59FE856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4"/>
            <a:ext cx="7729728" cy="1188720"/>
          </a:xfrm>
        </p:spPr>
        <p:txBody>
          <a:bodyPr/>
          <a:lstStyle/>
          <a:p>
            <a:r>
              <a:rPr lang="en-US" strike="sngStrike" cap="none" dirty="0">
                <a:latin typeface="Georgia" panose="02040502050405020303" pitchFamily="18" charset="0"/>
              </a:rPr>
              <a:t>The Proposal</a:t>
            </a:r>
          </a:p>
        </p:txBody>
      </p:sp>
      <p:pic>
        <p:nvPicPr>
          <p:cNvPr id="12" name="Content Placeholder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804BDBF-0931-CB3C-973A-CB0DFF6A6E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1731" y="2244941"/>
            <a:ext cx="2902827" cy="2057047"/>
          </a:xfrm>
        </p:spPr>
      </p:pic>
      <p:pic>
        <p:nvPicPr>
          <p:cNvPr id="14" name="Picture 1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D6CB25A4-9E88-9B9E-05A2-4210F7E13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8516" y="2187386"/>
            <a:ext cx="3170733" cy="2114602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A2D0358-BF65-A048-C9BA-5474AA142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7174" y="4424483"/>
            <a:ext cx="2878289" cy="2057047"/>
          </a:xfrm>
          <a:prstGeom prst="rect">
            <a:avLst/>
          </a:prstGeom>
        </p:spPr>
      </p:pic>
      <p:sp>
        <p:nvSpPr>
          <p:cNvPr id="17" name="Right Arrow 16">
            <a:extLst>
              <a:ext uri="{FF2B5EF4-FFF2-40B4-BE49-F238E27FC236}">
                <a16:creationId xmlns:a16="http://schemas.microsoft.com/office/drawing/2014/main" id="{946D8C42-BDB4-3EFC-8031-2370846AE823}"/>
              </a:ext>
            </a:extLst>
          </p:cNvPr>
          <p:cNvSpPr/>
          <p:nvPr/>
        </p:nvSpPr>
        <p:spPr>
          <a:xfrm>
            <a:off x="3777425" y="2660127"/>
            <a:ext cx="1062681" cy="481853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4EBCF794-B0E9-70F1-9786-915E3E174A83}"/>
              </a:ext>
            </a:extLst>
          </p:cNvPr>
          <p:cNvSpPr/>
          <p:nvPr/>
        </p:nvSpPr>
        <p:spPr>
          <a:xfrm rot="10800000">
            <a:off x="7062968" y="2660127"/>
            <a:ext cx="1062681" cy="481853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09F81284-E8C2-14C2-6229-F1CB379D470A}"/>
              </a:ext>
            </a:extLst>
          </p:cNvPr>
          <p:cNvSpPr/>
          <p:nvPr/>
        </p:nvSpPr>
        <p:spPr>
          <a:xfrm rot="16200000">
            <a:off x="5409669" y="3563878"/>
            <a:ext cx="1062681" cy="481853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DE363886-C00F-F31D-F47B-BE69F75169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4593" y="1939525"/>
            <a:ext cx="1753887" cy="13154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7E6D55-46F4-0D77-1C1F-0896ADB2E458}"/>
              </a:ext>
            </a:extLst>
          </p:cNvPr>
          <p:cNvSpPr txBox="1"/>
          <p:nvPr/>
        </p:nvSpPr>
        <p:spPr>
          <a:xfrm rot="20407206">
            <a:off x="7536067" y="662258"/>
            <a:ext cx="2918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Bradley Hand ITC" panose="020F0502020204030204" pitchFamily="34" charset="0"/>
                <a:cs typeface="Bradley Hand ITC" panose="020F0502020204030204" pitchFamily="34" charset="0"/>
              </a:rPr>
              <a:t>The Reality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69273FF-0EEE-9F97-1A4F-41C2806FB693}"/>
                  </a:ext>
                </a:extLst>
              </p14:cNvPr>
              <p14:cNvContentPartPr/>
              <p14:nvPr/>
            </p14:nvContentPartPr>
            <p14:xfrm>
              <a:off x="3911698" y="1929852"/>
              <a:ext cx="7141680" cy="3966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69273FF-0EEE-9F97-1A4F-41C2806FB69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48698" y="1867212"/>
                <a:ext cx="7267320" cy="409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06C5E8E-DAE7-085F-DFC8-6544D108C880}"/>
                  </a:ext>
                </a:extLst>
              </p14:cNvPr>
              <p14:cNvContentPartPr/>
              <p14:nvPr/>
            </p14:nvContentPartPr>
            <p14:xfrm>
              <a:off x="3830338" y="2032092"/>
              <a:ext cx="6759720" cy="4087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06C5E8E-DAE7-085F-DFC8-6544D108C88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67338" y="1969452"/>
                <a:ext cx="6885360" cy="421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E0032C6-8D75-A3D9-63EC-2AC8B4AD9D6D}"/>
                  </a:ext>
                </a:extLst>
              </p14:cNvPr>
              <p14:cNvContentPartPr/>
              <p14:nvPr/>
            </p14:nvContentPartPr>
            <p14:xfrm>
              <a:off x="783298" y="1893132"/>
              <a:ext cx="3337200" cy="28000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E0032C6-8D75-A3D9-63EC-2AC8B4AD9D6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5298" y="1875492"/>
                <a:ext cx="3372840" cy="283572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Up Arrow 19">
            <a:extLst>
              <a:ext uri="{FF2B5EF4-FFF2-40B4-BE49-F238E27FC236}">
                <a16:creationId xmlns:a16="http://schemas.microsoft.com/office/drawing/2014/main" id="{C29BF28B-F251-49A9-44FE-CDA5D6BFFC15}"/>
              </a:ext>
            </a:extLst>
          </p:cNvPr>
          <p:cNvSpPr/>
          <p:nvPr/>
        </p:nvSpPr>
        <p:spPr>
          <a:xfrm rot="1092423">
            <a:off x="1629103" y="4693212"/>
            <a:ext cx="346842" cy="10349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1A396E-F6B0-2180-1843-A1E1D5F0F6FD}"/>
              </a:ext>
            </a:extLst>
          </p:cNvPr>
          <p:cNvSpPr txBox="1"/>
          <p:nvPr/>
        </p:nvSpPr>
        <p:spPr>
          <a:xfrm>
            <a:off x="448153" y="5726727"/>
            <a:ext cx="2918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Bradley Hand ITC" panose="020F0502020204030204" pitchFamily="34" charset="0"/>
                <a:cs typeface="Bradley Hand ITC" panose="020F0502020204030204" pitchFamily="34" charset="0"/>
              </a:rPr>
              <a:t>Just this one + some </a:t>
            </a:r>
            <a:r>
              <a:rPr lang="en-US" sz="2400" b="1" dirty="0" err="1">
                <a:solidFill>
                  <a:srgbClr val="0070C0"/>
                </a:solidFill>
                <a:latin typeface="Bradley Hand ITC" panose="020F0502020204030204" pitchFamily="34" charset="0"/>
                <a:cs typeface="Bradley Hand ITC" panose="020F0502020204030204" pitchFamily="34" charset="0"/>
              </a:rPr>
              <a:t>px</a:t>
            </a:r>
            <a:r>
              <a:rPr lang="en-US" sz="2400" b="1" dirty="0">
                <a:solidFill>
                  <a:srgbClr val="0070C0"/>
                </a:solidFill>
                <a:latin typeface="Bradley Hand ITC" panose="020F0502020204030204" pitchFamily="34" charset="0"/>
                <a:cs typeface="Bradley Hand ITC" panose="020F0502020204030204" pitchFamily="34" charset="0"/>
              </a:rPr>
              <a:t> charts</a:t>
            </a:r>
          </a:p>
        </p:txBody>
      </p:sp>
    </p:spTree>
    <p:extLst>
      <p:ext uri="{BB962C8B-B14F-4D97-AF65-F5344CB8AC3E}">
        <p14:creationId xmlns:p14="http://schemas.microsoft.com/office/powerpoint/2010/main" val="3806069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D2098-A62C-D170-B822-CADAA5F31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34428"/>
            <a:ext cx="7729728" cy="1188720"/>
          </a:xfrm>
        </p:spPr>
        <p:txBody>
          <a:bodyPr/>
          <a:lstStyle/>
          <a:p>
            <a:r>
              <a:rPr lang="en-US" cap="none" dirty="0">
                <a:latin typeface="Georgia" panose="02040502050405020303" pitchFamily="18" charset="0"/>
              </a:rPr>
              <a:t>NIL Main Athlete Page</a:t>
            </a:r>
          </a:p>
        </p:txBody>
      </p:sp>
      <p:pic>
        <p:nvPicPr>
          <p:cNvPr id="6" name="Picture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DE37F9B5-3FBD-6FCD-46D5-22A529B22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31" y="1725950"/>
            <a:ext cx="7010199" cy="47976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8777CE-6D6A-751C-05D1-98F046417043}"/>
              </a:ext>
            </a:extLst>
          </p:cNvPr>
          <p:cNvSpPr txBox="1"/>
          <p:nvPr/>
        </p:nvSpPr>
        <p:spPr>
          <a:xfrm>
            <a:off x="8254314" y="1742303"/>
            <a:ext cx="36328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Georgia" panose="02040502050405020303" pitchFamily="18" charset="0"/>
              </a:rPr>
              <a:t>First Challenge: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Collecting each sponsor for athlete who had more than one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9F369F76-6648-2CD4-2030-7258EAE67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0302" y="3284897"/>
            <a:ext cx="4605064" cy="19915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7937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D2098-A62C-D170-B822-CADAA5F31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34428"/>
            <a:ext cx="7729728" cy="1188720"/>
          </a:xfrm>
        </p:spPr>
        <p:txBody>
          <a:bodyPr/>
          <a:lstStyle/>
          <a:p>
            <a:r>
              <a:rPr lang="en-US" cap="none" dirty="0">
                <a:latin typeface="Georgia" panose="02040502050405020303" pitchFamily="18" charset="0"/>
              </a:rPr>
              <a:t>NIL Main Athlete Page (cont.)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8777CE-6D6A-751C-05D1-98F046417043}"/>
              </a:ext>
            </a:extLst>
          </p:cNvPr>
          <p:cNvSpPr txBox="1"/>
          <p:nvPr/>
        </p:nvSpPr>
        <p:spPr>
          <a:xfrm>
            <a:off x="8254314" y="1742303"/>
            <a:ext cx="36328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Georgia" panose="02040502050405020303" pitchFamily="18" charset="0"/>
              </a:rPr>
              <a:t>Second Challenge: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Looking for “Next” and concatenating the data frames into one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D9D9A9F-2E85-EE7B-2B60-8DB4C3B96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897277"/>
            <a:ext cx="7772400" cy="18899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C6EA445-0FE2-7F09-453F-C386F56EC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4161332"/>
            <a:ext cx="7772400" cy="16672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2072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D2098-A62C-D170-B822-CADAA5F31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34428"/>
            <a:ext cx="7729728" cy="1188720"/>
          </a:xfrm>
        </p:spPr>
        <p:txBody>
          <a:bodyPr/>
          <a:lstStyle/>
          <a:p>
            <a:r>
              <a:rPr lang="en-US" cap="none" dirty="0">
                <a:latin typeface="Georgia" panose="02040502050405020303" pitchFamily="18" charset="0"/>
              </a:rPr>
              <a:t>NIL More Info Page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8777CE-6D6A-751C-05D1-98F046417043}"/>
              </a:ext>
            </a:extLst>
          </p:cNvPr>
          <p:cNvSpPr txBox="1"/>
          <p:nvPr/>
        </p:nvSpPr>
        <p:spPr>
          <a:xfrm>
            <a:off x="8254314" y="1742303"/>
            <a:ext cx="36328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Georgia" panose="02040502050405020303" pitchFamily="18" charset="0"/>
              </a:rPr>
              <a:t>Third Challenge: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Navigating to “More Info” page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Scraping social media and gender, creating data frame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76CEE85-DFFE-CC70-7BB8-F35C07D5B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90" y="1742303"/>
            <a:ext cx="6233679" cy="39907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AC3769B-0EF3-AE32-8C4C-B18E12A27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679" y="3981556"/>
            <a:ext cx="4891521" cy="21622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4826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D2098-A62C-D170-B822-CADAA5F31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34428"/>
            <a:ext cx="7729728" cy="1188720"/>
          </a:xfrm>
        </p:spPr>
        <p:txBody>
          <a:bodyPr/>
          <a:lstStyle/>
          <a:p>
            <a:r>
              <a:rPr lang="en-US" cap="none" dirty="0">
                <a:latin typeface="Georgia" panose="02040502050405020303" pitchFamily="18" charset="0"/>
              </a:rPr>
              <a:t>Clean NIL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8777CE-6D6A-751C-05D1-98F046417043}"/>
              </a:ext>
            </a:extLst>
          </p:cNvPr>
          <p:cNvSpPr txBox="1"/>
          <p:nvPr/>
        </p:nvSpPr>
        <p:spPr>
          <a:xfrm>
            <a:off x="8254314" y="1742303"/>
            <a:ext cx="36328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Georgia" panose="02040502050405020303" pitchFamily="18" charset="0"/>
              </a:rPr>
              <a:t>Fourth Challenge: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Merging both data frames into on clean data 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321ECD-0756-D7D5-BBF8-821E0E572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500" y="5327213"/>
            <a:ext cx="6616700" cy="5969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Table&#10;&#10;Description automatically generated with medium confidence">
            <a:extLst>
              <a:ext uri="{FF2B5EF4-FFF2-40B4-BE49-F238E27FC236}">
                <a16:creationId xmlns:a16="http://schemas.microsoft.com/office/drawing/2014/main" id="{29F5DE6A-E0F9-9B80-8758-B923883CE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742303"/>
            <a:ext cx="7772400" cy="28695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670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D2098-A62C-D170-B822-CADAA5F31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4"/>
            <a:ext cx="7729728" cy="1188720"/>
          </a:xfrm>
        </p:spPr>
        <p:txBody>
          <a:bodyPr/>
          <a:lstStyle/>
          <a:p>
            <a:r>
              <a:rPr lang="en-US" cap="none" dirty="0">
                <a:latin typeface="Georgia" panose="02040502050405020303" pitchFamily="18" charset="0"/>
              </a:rPr>
              <a:t>Analysis &amp; Visualizations</a:t>
            </a: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890A441E-140C-1DE8-1277-1386C222C75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79413" y="2210708"/>
            <a:ext cx="5462587" cy="3901847"/>
          </a:xfrm>
        </p:spPr>
      </p:pic>
      <p:pic>
        <p:nvPicPr>
          <p:cNvPr id="12" name="Content Placeholder 11" descr="Chart, histogram&#10;&#10;Description automatically generated">
            <a:extLst>
              <a:ext uri="{FF2B5EF4-FFF2-40B4-BE49-F238E27FC236}">
                <a16:creationId xmlns:a16="http://schemas.microsoft.com/office/drawing/2014/main" id="{E3CEA227-DA86-E295-26FF-4F4FC01615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38888" y="2210709"/>
            <a:ext cx="5462586" cy="3901846"/>
          </a:xfrm>
        </p:spPr>
      </p:pic>
    </p:spTree>
    <p:extLst>
      <p:ext uri="{BB962C8B-B14F-4D97-AF65-F5344CB8AC3E}">
        <p14:creationId xmlns:p14="http://schemas.microsoft.com/office/powerpoint/2010/main" val="3116621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D2098-A62C-D170-B822-CADAA5F31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4"/>
            <a:ext cx="7729728" cy="1188720"/>
          </a:xfrm>
        </p:spPr>
        <p:txBody>
          <a:bodyPr/>
          <a:lstStyle/>
          <a:p>
            <a:r>
              <a:rPr lang="en-US" cap="none" dirty="0">
                <a:latin typeface="Georgia" panose="02040502050405020303" pitchFamily="18" charset="0"/>
              </a:rPr>
              <a:t>Analysis &amp; Visualizations</a:t>
            </a:r>
          </a:p>
        </p:txBody>
      </p:sp>
      <p:pic>
        <p:nvPicPr>
          <p:cNvPr id="10" name="Content Placeholder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8014890C-65EA-8968-0CF4-8261E70D71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79413" y="2210708"/>
            <a:ext cx="5462587" cy="3901847"/>
          </a:xfrm>
        </p:spPr>
      </p:pic>
      <p:pic>
        <p:nvPicPr>
          <p:cNvPr id="16" name="Content Placeholder 15" descr="Chart, funnel chart&#10;&#10;Description automatically generated">
            <a:extLst>
              <a:ext uri="{FF2B5EF4-FFF2-40B4-BE49-F238E27FC236}">
                <a16:creationId xmlns:a16="http://schemas.microsoft.com/office/drawing/2014/main" id="{8E5C6C36-9C71-6C26-77D0-62583B7C7A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38888" y="2210709"/>
            <a:ext cx="5462586" cy="3901846"/>
          </a:xfrm>
        </p:spPr>
      </p:pic>
    </p:spTree>
    <p:extLst>
      <p:ext uri="{BB962C8B-B14F-4D97-AF65-F5344CB8AC3E}">
        <p14:creationId xmlns:p14="http://schemas.microsoft.com/office/powerpoint/2010/main" val="401791239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{A50691C0-7EA3-5841-902F-47D4FBB4F14B}tf10001120</Template>
  <TotalTime>271</TotalTime>
  <Words>127</Words>
  <Application>Microsoft Macintosh PowerPoint</Application>
  <PresentationFormat>Widescreen</PresentationFormat>
  <Paragraphs>27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Bradley Hand ITC</vt:lpstr>
      <vt:lpstr>Calibri</vt:lpstr>
      <vt:lpstr>Georgia</vt:lpstr>
      <vt:lpstr>Gill Sans MT</vt:lpstr>
      <vt:lpstr>Parcel</vt:lpstr>
      <vt:lpstr>Semester Project: Web Scraping www.nilcollegeathletes.com</vt:lpstr>
      <vt:lpstr>The Proposal</vt:lpstr>
      <vt:lpstr>The Proposal</vt:lpstr>
      <vt:lpstr>NIL Main Athlete Page</vt:lpstr>
      <vt:lpstr>NIL Main Athlete Page (cont.)</vt:lpstr>
      <vt:lpstr>NIL More Info Page</vt:lpstr>
      <vt:lpstr>Clean NIL Data</vt:lpstr>
      <vt:lpstr>Analysis &amp; Visualizations</vt:lpstr>
      <vt:lpstr>Analysis &amp; Visualizations</vt:lpstr>
      <vt:lpstr>Analysis &amp; Visualizations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Semester Project: Web Scraping www.nilcollegeathletes.com</dc:title>
  <dc:creator>scottricketts1@gmail.com</dc:creator>
  <cp:lastModifiedBy>scottricketts1@gmail.com</cp:lastModifiedBy>
  <cp:revision>4</cp:revision>
  <dcterms:created xsi:type="dcterms:W3CDTF">2023-05-08T22:28:08Z</dcterms:created>
  <dcterms:modified xsi:type="dcterms:W3CDTF">2023-05-11T02:12:16Z</dcterms:modified>
</cp:coreProperties>
</file>