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0" d="100"/>
          <a:sy n="70" d="100"/>
        </p:scale>
        <p:origin x="1034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F068-F799-307A-6757-50D4EAD11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4C075-E701-414F-7D2D-957A5EA17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BE13-29B2-FFDA-B0BA-EE0B1E8F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C58A-40E5-FF60-2A61-AB50C969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25E2-3A86-7897-C893-D2D5AE15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95D-7ED3-0E71-6749-C2F5BCAD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C38EB-E8F2-0487-4C37-B18F2E9AA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A109-5D6B-9B1C-A9C6-3E65C19F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F70C5-3D0A-76B6-EB8A-2BB1ECA1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1433-5722-BE54-67B4-04128411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210CB-9093-1F7B-B763-06591EE8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2E18D-C7FE-6241-A434-B4D6A3975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3FE63-4646-2525-6A4B-140400A5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BB18-DF4F-BFD9-9A75-685EAD78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96AE-8066-7EBB-B690-51AB2385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80E2-E419-51B6-5234-FAA16A34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4E71-817B-D8AE-B998-DAF9EE58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368F-DC02-B709-EABE-EF616D17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FA02-CBE5-BE3B-028A-56510BFD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229C-301B-23C1-2DB7-ABCB20AB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B778-6F1A-B3E4-7B82-739A0ADA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FDA7-08DF-5E48-5A71-537AD1A4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FA4D-6135-B3E6-73E7-141BC63D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2749-170A-6658-4B39-977BB525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754E-4BDF-CC0A-C12E-078AE19E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F7E8-93EB-E229-8FA4-C8B06082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B04C-B44E-A903-A05E-38236016A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D6107-EB13-906C-0648-713E68A5E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555-AEED-62F8-B437-0D864307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85622-DE06-9002-15DA-C1496205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77088-8AD6-1A68-2A83-2DE40D1E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F097-5F1C-4E14-A105-CD0F453F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7CB3-C955-9B15-6686-07410158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73A11-03FE-635F-33BC-B7998042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BAB97-2733-4974-C202-E7CA40972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DB47E-D465-47D4-C0BB-DB8C7D12E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9132-2B84-880F-5343-5A1BB3D0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D45DD-3C39-7FE5-1987-6117FC4F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0316-6EF2-96E5-3650-BE1EE5F1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FBC8-B670-BCAA-6052-697A02E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04BEA-13DF-E462-53FC-5744C62A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B2952-1CDF-1922-F009-FACE57A6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C23CB-6EEB-852B-812A-E8992A13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9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C107-479A-A0B5-2F6B-B2C2F3BD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11002-29AC-05E6-F07F-AC6FD68A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B4C8-EF07-A924-988E-F6F96976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8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270C-419E-26C1-E218-9A23571F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69EA-A47A-C46C-B6DB-083C275C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1611D-CB5E-DD19-4A09-E9C8ED02C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FCD5F-174D-A19E-AD18-263B4A04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F899-861F-18FC-F092-2044315C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6178D-4799-6FBC-3DA7-45EE5D2C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9694-514C-9BEC-EBBA-611C3334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F67D5-D39E-7E41-8771-B98C93200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49723-FFB8-F3C5-1B7A-45E6CB88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972F9-92B5-8DD7-14E2-EED8B134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4F89F-F5B6-B3C8-5C41-72634779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D5DBC-7152-989B-60C1-C8CF3130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ADD2B-F7AA-B8EA-599B-FFBF1CF2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37A2D-B237-A44D-8763-C309B545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CF3E-DB62-C3AD-D74F-FCBCDA41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C6D7-F954-4A98-BDAC-3BF0008F310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7FBE-D929-0C13-84F8-570A303D4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896D-CF9D-13A9-2F7D-146E1CF6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5C5D-0ACC-47C7-A0BE-AE823523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B0A4287-9F6D-796D-492F-54FC56942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17442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43A8E-992E-0F3A-5060-01A02E944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0684"/>
            <a:ext cx="9144000" cy="981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Scraping NIL Deals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6CAF-BA80-0BED-6EEA-999F350E5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123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Troy Gilmore – May 18, 2023</a:t>
            </a:r>
          </a:p>
        </p:txBody>
      </p:sp>
    </p:spTree>
    <p:extLst>
      <p:ext uri="{BB962C8B-B14F-4D97-AF65-F5344CB8AC3E}">
        <p14:creationId xmlns:p14="http://schemas.microsoft.com/office/powerpoint/2010/main" val="50814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E5A6C99-0F35-9A51-7F45-13819541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17442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50FA-EBF3-6253-30CA-BFF49D5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722" y="842056"/>
            <a:ext cx="3865282" cy="1325563"/>
          </a:xfrm>
        </p:spPr>
        <p:txBody>
          <a:bodyPr/>
          <a:lstStyle/>
          <a:p>
            <a:pPr algn="ctr"/>
            <a:r>
              <a:rPr lang="en-US" b="1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BC2D-C368-7D31-963E-F10DA72D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2014" y="2158774"/>
            <a:ext cx="3355033" cy="27105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Athlete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School(s)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Sponsorship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Social Media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E06D0-3713-9426-8D44-A2065791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3" y="-2"/>
            <a:ext cx="547737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07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E5A6C99-0F35-9A51-7F45-13819541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17442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50FA-EBF3-6253-30CA-BFF49D5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722" y="842056"/>
            <a:ext cx="3865282" cy="1325563"/>
          </a:xfrm>
        </p:spPr>
        <p:txBody>
          <a:bodyPr/>
          <a:lstStyle/>
          <a:p>
            <a:pPr algn="ctr"/>
            <a:r>
              <a:rPr lang="en-US" b="1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BC2D-C368-7D31-963E-F10DA72D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2014" y="2158774"/>
            <a:ext cx="3355033" cy="27105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Athlete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School(s)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Sponsorship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Social Media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674EC-5F09-DE48-B590-831F46F37E70}"/>
              </a:ext>
            </a:extLst>
          </p:cNvPr>
          <p:cNvGrpSpPr/>
          <p:nvPr/>
        </p:nvGrpSpPr>
        <p:grpSpPr>
          <a:xfrm>
            <a:off x="749863" y="-2"/>
            <a:ext cx="7202151" cy="6858000"/>
            <a:chOff x="749863" y="-2"/>
            <a:chExt cx="7202151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6E06D0-3713-9426-8D44-A2065791F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863" y="-2"/>
              <a:ext cx="5477376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08BEA69D-C952-FDB9-1B8F-CABD5A262F69}"/>
                </a:ext>
              </a:extLst>
            </p:cNvPr>
            <p:cNvSpPr txBox="1">
              <a:spLocks/>
            </p:cNvSpPr>
            <p:nvPr/>
          </p:nvSpPr>
          <p:spPr>
            <a:xfrm>
              <a:off x="2356491" y="1981200"/>
              <a:ext cx="1154152" cy="288471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15875">
              <a:solidFill>
                <a:schemeClr val="accent2"/>
              </a:solidFill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E033B2-B799-7C7E-4F79-81EC27DF83D7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3510643" y="2125436"/>
              <a:ext cx="4397828" cy="242207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458D527F-66BB-6DB3-4666-7170CD5F697E}"/>
                </a:ext>
              </a:extLst>
            </p:cNvPr>
            <p:cNvSpPr txBox="1">
              <a:spLocks/>
            </p:cNvSpPr>
            <p:nvPr/>
          </p:nvSpPr>
          <p:spPr>
            <a:xfrm>
              <a:off x="930729" y="2754086"/>
              <a:ext cx="1425762" cy="457200"/>
            </a:xfrm>
            <a:prstGeom prst="rect">
              <a:avLst/>
            </a:prstGeom>
            <a:solidFill>
              <a:schemeClr val="accent6">
                <a:alpha val="17000"/>
              </a:schemeClr>
            </a:solidFill>
            <a:ln w="15875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28A5BF-6D18-A6C3-BBAF-83BCE8CB05D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2356491" y="2873829"/>
              <a:ext cx="5595523" cy="108857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49AE56C9-F8A7-9227-4551-A8A5FACA14B7}"/>
                </a:ext>
              </a:extLst>
            </p:cNvPr>
            <p:cNvSpPr txBox="1">
              <a:spLocks/>
            </p:cNvSpPr>
            <p:nvPr/>
          </p:nvSpPr>
          <p:spPr>
            <a:xfrm>
              <a:off x="2356491" y="2269671"/>
              <a:ext cx="1108933" cy="242208"/>
            </a:xfrm>
            <a:prstGeom prst="rect">
              <a:avLst/>
            </a:prstGeom>
            <a:solidFill>
              <a:srgbClr val="7030A0">
                <a:alpha val="17000"/>
              </a:srgbClr>
            </a:solidFill>
            <a:ln w="15875">
              <a:solidFill>
                <a:srgbClr val="7030A0"/>
              </a:solidFill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7A931F-C753-0B02-50AC-3C4EBAD8356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465424" y="2390775"/>
              <a:ext cx="4486590" cy="1006576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61CE3D83-E0B9-1BC9-A42F-1AD362DB0D76}"/>
                </a:ext>
              </a:extLst>
            </p:cNvPr>
            <p:cNvSpPr txBox="1">
              <a:spLocks/>
            </p:cNvSpPr>
            <p:nvPr/>
          </p:nvSpPr>
          <p:spPr>
            <a:xfrm>
              <a:off x="1072242" y="3859995"/>
              <a:ext cx="4882243" cy="897062"/>
            </a:xfrm>
            <a:prstGeom prst="rect">
              <a:avLst/>
            </a:prstGeom>
            <a:solidFill>
              <a:srgbClr val="00B0F0">
                <a:alpha val="17000"/>
              </a:srgbClr>
            </a:solidFill>
            <a:ln w="15875">
              <a:solidFill>
                <a:srgbClr val="00B0F0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09C888-C4FD-F8DE-C28C-91D8594A675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5954485" y="3924300"/>
              <a:ext cx="1997529" cy="38422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88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E5A6C99-0F35-9A51-7F45-13819541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17442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50FA-EBF3-6253-30CA-BFF49D5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722" y="842056"/>
            <a:ext cx="3865282" cy="1325563"/>
          </a:xfrm>
        </p:spPr>
        <p:txBody>
          <a:bodyPr/>
          <a:lstStyle/>
          <a:p>
            <a:pPr algn="ctr"/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BC2D-C368-7D31-963E-F10DA72D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3437" y="2158774"/>
            <a:ext cx="3143610" cy="2710517"/>
          </a:xfrm>
        </p:spPr>
        <p:txBody>
          <a:bodyPr/>
          <a:lstStyle/>
          <a:p>
            <a:r>
              <a:rPr lang="en-US" dirty="0"/>
              <a:t>Selenium</a:t>
            </a:r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 err="1"/>
              <a:t>RegEx</a:t>
            </a:r>
            <a:r>
              <a:rPr lang="en-US" dirty="0"/>
              <a:t> (re)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E06D0-3713-9426-8D44-A2065791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3" y="-2"/>
            <a:ext cx="547737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30AE5E5-77E5-193F-6CB2-C4049C8FBC42}"/>
              </a:ext>
            </a:extLst>
          </p:cNvPr>
          <p:cNvSpPr/>
          <p:nvPr/>
        </p:nvSpPr>
        <p:spPr>
          <a:xfrm>
            <a:off x="2555101" y="5725887"/>
            <a:ext cx="1866900" cy="653142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E5A6C99-0F35-9A51-7F45-13819541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17442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50FA-EBF3-6253-30CA-BFF49D5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36" y="92756"/>
            <a:ext cx="10244307" cy="1325563"/>
          </a:xfrm>
        </p:spPr>
        <p:txBody>
          <a:bodyPr/>
          <a:lstStyle/>
          <a:p>
            <a:pPr algn="ctr"/>
            <a:r>
              <a:rPr lang="en-US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BC2D-C368-7D31-963E-F10DA72D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971" y="1511075"/>
            <a:ext cx="10689771" cy="5140096"/>
          </a:xfrm>
        </p:spPr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dirty="0">
                <a:sym typeface="Wingdings" panose="05000000000000000000" pitchFamily="2" charset="2"/>
              </a:rPr>
              <a:t> click “Load More” 200x = ~5,000 athlete containers</a:t>
            </a:r>
            <a:endParaRPr lang="en-US" dirty="0"/>
          </a:p>
          <a:p>
            <a:r>
              <a:rPr lang="en-US" dirty="0" err="1"/>
              <a:t>BeautifulSoup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dirty="0"/>
              <a:t>Extract variables directly</a:t>
            </a:r>
          </a:p>
          <a:p>
            <a:pPr lvl="1"/>
            <a:r>
              <a:rPr lang="en-US" dirty="0"/>
              <a:t>Extract athlete URL for every athlete</a:t>
            </a:r>
          </a:p>
          <a:p>
            <a:r>
              <a:rPr lang="en-US" dirty="0"/>
              <a:t>Beautiful Soup + </a:t>
            </a:r>
            <a:r>
              <a:rPr lang="en-US" dirty="0" err="1"/>
              <a:t>RegEx</a:t>
            </a:r>
            <a:r>
              <a:rPr lang="en-US" dirty="0"/>
              <a:t> (re)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Load athlete URL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Extract social media URLs</a:t>
            </a:r>
          </a:p>
          <a:p>
            <a:r>
              <a:rPr lang="en-US" dirty="0">
                <a:sym typeface="Wingdings" panose="05000000000000000000" pitchFamily="2" charset="2"/>
              </a:rPr>
              <a:t> “Sport” variable 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Build library of 41 unique positions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Manually create dictionary {position : sport}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conditionals to fill in sport for each athlete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4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E5A6C99-0F35-9A51-7F45-13819541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17442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50FA-EBF3-6253-30CA-BFF49D5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830" y="555399"/>
            <a:ext cx="4615543" cy="1325563"/>
          </a:xfrm>
        </p:spPr>
        <p:txBody>
          <a:bodyPr/>
          <a:lstStyle/>
          <a:p>
            <a:pPr algn="ctr"/>
            <a:r>
              <a:rPr lang="en-US" b="1" dirty="0"/>
              <a:t>Overall</a:t>
            </a:r>
            <a:br>
              <a:rPr lang="en-US" b="1" dirty="0"/>
            </a:br>
            <a:r>
              <a:rPr lang="en-US" b="1" dirty="0"/>
              <a:t>Counts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1C6B8E-AC2A-26D3-89D3-C1C0EF304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29" y="0"/>
            <a:ext cx="7392761" cy="685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6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E5A6C99-0F35-9A51-7F45-13819541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17442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1C6B8E-AC2A-26D3-89D3-C1C0EF304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0116" y="139019"/>
            <a:ext cx="10689770" cy="64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50FA-EBF3-6253-30CA-BFF49D5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387" y="224830"/>
            <a:ext cx="5143500" cy="1325563"/>
          </a:xfrm>
        </p:spPr>
        <p:txBody>
          <a:bodyPr/>
          <a:lstStyle/>
          <a:p>
            <a:pPr algn="ctr"/>
            <a:r>
              <a:rPr lang="en-US" b="1" dirty="0"/>
              <a:t>Top Clients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F4CC33-972C-57B8-DB60-3A2471E5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71503"/>
            <a:ext cx="4211638" cy="362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2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E5A6C99-0F35-9A51-7F45-13819541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17442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50FA-EBF3-6253-30CA-BFF49D5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55" y="1157029"/>
            <a:ext cx="4468586" cy="1001487"/>
          </a:xfrm>
        </p:spPr>
        <p:txBody>
          <a:bodyPr/>
          <a:lstStyle/>
          <a:p>
            <a:pPr algn="ctr"/>
            <a:r>
              <a:rPr lang="en-US" b="1" dirty="0"/>
              <a:t>Top Players</a:t>
            </a:r>
          </a:p>
        </p:txBody>
      </p:sp>
      <p:pic>
        <p:nvPicPr>
          <p:cNvPr id="4100" name="Picture 4" descr="Angel Reese, LSU reveal date they are visiting White House">
            <a:extLst>
              <a:ext uri="{FF2B5EF4-FFF2-40B4-BE49-F238E27FC236}">
                <a16:creationId xmlns:a16="http://schemas.microsoft.com/office/drawing/2014/main" id="{57F295AE-BCBA-F5A7-FAC2-D41B936C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296" y="0"/>
            <a:ext cx="4909684" cy="68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1C6B8E-AC2A-26D3-89D3-C1C0EF304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5878" y="2466460"/>
            <a:ext cx="8161566" cy="390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77A0C-F2A2-BDEF-1696-D0AAA23796CC}"/>
              </a:ext>
            </a:extLst>
          </p:cNvPr>
          <p:cNvSpPr txBox="1"/>
          <p:nvPr/>
        </p:nvSpPr>
        <p:spPr>
          <a:xfrm>
            <a:off x="-1" y="6603485"/>
            <a:ext cx="7347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Source: https://nypost.com/2023/05/09/angel-reese-lsu-reveal-date-they-are-visiting-white-house/</a:t>
            </a:r>
          </a:p>
        </p:txBody>
      </p:sp>
    </p:spTree>
    <p:extLst>
      <p:ext uri="{BB962C8B-B14F-4D97-AF65-F5344CB8AC3E}">
        <p14:creationId xmlns:p14="http://schemas.microsoft.com/office/powerpoint/2010/main" val="199181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E5A6C99-0F35-9A51-7F45-13819541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17442"/>
          <a:stretch/>
        </p:blipFill>
        <p:spPr bwMode="auto">
          <a:xfrm>
            <a:off x="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050FA-EBF3-6253-30CA-BFF49D5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60" y="1080829"/>
            <a:ext cx="4468586" cy="1001487"/>
          </a:xfrm>
        </p:spPr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pic>
        <p:nvPicPr>
          <p:cNvPr id="4100" name="Picture 4" descr="Angel Reese, LSU reveal date they are visiting White House">
            <a:extLst>
              <a:ext uri="{FF2B5EF4-FFF2-40B4-BE49-F238E27FC236}">
                <a16:creationId xmlns:a16="http://schemas.microsoft.com/office/drawing/2014/main" id="{57F295AE-BCBA-F5A7-FAC2-D41B936C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296" y="0"/>
            <a:ext cx="4909684" cy="68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77A0C-F2A2-BDEF-1696-D0AAA23796CC}"/>
              </a:ext>
            </a:extLst>
          </p:cNvPr>
          <p:cNvSpPr txBox="1"/>
          <p:nvPr/>
        </p:nvSpPr>
        <p:spPr>
          <a:xfrm>
            <a:off x="-1" y="6603485"/>
            <a:ext cx="7347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Source: https://nypost.com/2023/05/09/angel-reese-lsu-reveal-date-they-are-visiting-white-house/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3A5F-22A5-A95A-3E69-5CA3D7FE56D0}"/>
              </a:ext>
            </a:extLst>
          </p:cNvPr>
          <p:cNvSpPr txBox="1"/>
          <p:nvPr/>
        </p:nvSpPr>
        <p:spPr>
          <a:xfrm>
            <a:off x="533276" y="2680997"/>
            <a:ext cx="621574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5,018 athlete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2,972 unique player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“sport” was most difficult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Time variable would be interesting</a:t>
            </a:r>
          </a:p>
        </p:txBody>
      </p:sp>
    </p:spTree>
    <p:extLst>
      <p:ext uri="{BB962C8B-B14F-4D97-AF65-F5344CB8AC3E}">
        <p14:creationId xmlns:p14="http://schemas.microsoft.com/office/powerpoint/2010/main" val="381235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Scraping NIL Deals</vt:lpstr>
      <vt:lpstr>Variables</vt:lpstr>
      <vt:lpstr>Variables</vt:lpstr>
      <vt:lpstr>Methods</vt:lpstr>
      <vt:lpstr>Approach</vt:lpstr>
      <vt:lpstr>Overall Counts</vt:lpstr>
      <vt:lpstr>Top Clients</vt:lpstr>
      <vt:lpstr>Top Players</vt:lpstr>
      <vt:lpstr>Summary</vt:lpstr>
    </vt:vector>
  </TitlesOfParts>
  <Company>University of Nebraska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NIL Deals</dc:title>
  <dc:creator>Troy Gilmore</dc:creator>
  <cp:lastModifiedBy>Troy Gilmore</cp:lastModifiedBy>
  <cp:revision>1</cp:revision>
  <dcterms:created xsi:type="dcterms:W3CDTF">2023-05-10T19:11:26Z</dcterms:created>
  <dcterms:modified xsi:type="dcterms:W3CDTF">2023-05-10T20:47:24Z</dcterms:modified>
</cp:coreProperties>
</file>