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76" r:id="rId4"/>
    <p:sldId id="277" r:id="rId5"/>
    <p:sldId id="279" r:id="rId6"/>
    <p:sldId id="282" r:id="rId7"/>
    <p:sldId id="283" r:id="rId8"/>
    <p:sldId id="284" r:id="rId9"/>
    <p:sldId id="281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1" d="100"/>
          <a:sy n="111" d="100"/>
        </p:scale>
        <p:origin x="59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5/10/2023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5/10/2023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ilcollegeathletes.com/athletes?page=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2819400"/>
            <a:ext cx="11430000" cy="1711037"/>
          </a:xfrm>
        </p:spPr>
        <p:txBody>
          <a:bodyPr/>
          <a:lstStyle/>
          <a:p>
            <a:r>
              <a:rPr lang="en-US" dirty="0"/>
              <a:t>Data for NIL Deals of College Athletes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572000"/>
            <a:ext cx="10058400" cy="685800"/>
          </a:xfrm>
        </p:spPr>
        <p:txBody>
          <a:bodyPr/>
          <a:lstStyle/>
          <a:p>
            <a:r>
              <a:rPr lang="en-US" dirty="0"/>
              <a:t>Tyler Pooley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/>
              <a:t>Fun Facts from the Data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143000"/>
            <a:ext cx="9144000" cy="4267200"/>
          </a:xfrm>
        </p:spPr>
        <p:txBody>
          <a:bodyPr>
            <a:normAutofit/>
          </a:bodyPr>
          <a:lstStyle/>
          <a:p>
            <a:r>
              <a:rPr lang="en-US" dirty="0"/>
              <a:t>Schools with the most athletes with NIL deals:</a:t>
            </a:r>
          </a:p>
          <a:p>
            <a:pPr lvl="1"/>
            <a:r>
              <a:rPr lang="en-US" dirty="0"/>
              <a:t>An Ohio State University - 126</a:t>
            </a:r>
          </a:p>
          <a:p>
            <a:pPr lvl="1"/>
            <a:r>
              <a:rPr lang="en-US" dirty="0"/>
              <a:t>Michigan - 100</a:t>
            </a:r>
          </a:p>
          <a:p>
            <a:pPr lvl="1"/>
            <a:r>
              <a:rPr lang="en-US" dirty="0"/>
              <a:t>Michigan State University – 82</a:t>
            </a:r>
          </a:p>
          <a:p>
            <a:pPr lvl="1"/>
            <a:r>
              <a:rPr lang="en-US" dirty="0"/>
              <a:t>Alabama – 73</a:t>
            </a:r>
          </a:p>
          <a:p>
            <a:pPr lvl="1"/>
            <a:r>
              <a:rPr lang="en-US" dirty="0"/>
              <a:t>Penn State – 69</a:t>
            </a:r>
          </a:p>
          <a:p>
            <a:endParaRPr lang="en-US" dirty="0"/>
          </a:p>
          <a:p>
            <a:r>
              <a:rPr lang="en-US" dirty="0"/>
              <a:t>Nebraska is #25 with 55 athletes with NIL deals</a:t>
            </a:r>
          </a:p>
        </p:txBody>
      </p:sp>
    </p:spTree>
    <p:extLst>
      <p:ext uri="{BB962C8B-B14F-4D97-AF65-F5344CB8AC3E}">
        <p14:creationId xmlns:p14="http://schemas.microsoft.com/office/powerpoint/2010/main" val="66759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Project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Topic: Name, Image, Likeness (NIL) deals in college athletics</a:t>
            </a:r>
          </a:p>
          <a:p>
            <a:r>
              <a:rPr lang="en-US" dirty="0"/>
              <a:t>Current environment: </a:t>
            </a:r>
          </a:p>
          <a:p>
            <a:pPr lvl="1"/>
            <a:r>
              <a:rPr lang="en-US" dirty="0"/>
              <a:t>“Wild West” with little regulation</a:t>
            </a:r>
          </a:p>
          <a:p>
            <a:pPr lvl="1"/>
            <a:r>
              <a:rPr lang="en-US" dirty="0"/>
              <a:t>Limited data availability &amp; consolidation</a:t>
            </a:r>
          </a:p>
          <a:p>
            <a:r>
              <a:rPr lang="en-US" dirty="0"/>
              <a:t>Objective: gather data about college athletes’ NIL and consolidate into data set that can be used for analyses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/>
              <a:t>Scope of Project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143000"/>
            <a:ext cx="9144000" cy="4267200"/>
          </a:xfrm>
        </p:spPr>
        <p:txBody>
          <a:bodyPr/>
          <a:lstStyle/>
          <a:p>
            <a:r>
              <a:rPr lang="en-US" dirty="0"/>
              <a:t>Site used: </a:t>
            </a:r>
            <a:r>
              <a:rPr lang="en-US" dirty="0">
                <a:hlinkClick r:id="rId2"/>
              </a:rPr>
              <a:t>https://nilcollegeathletes.com/athletes?page=1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DE9010-A7F6-FA6F-A7CE-9E2E43795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524000"/>
            <a:ext cx="7772400" cy="51816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896413-B5FA-014B-1C2C-F04417698298}"/>
              </a:ext>
            </a:extLst>
          </p:cNvPr>
          <p:cNvCxnSpPr>
            <a:cxnSpLocks/>
          </p:cNvCxnSpPr>
          <p:nvPr/>
        </p:nvCxnSpPr>
        <p:spPr>
          <a:xfrm flipV="1">
            <a:off x="2133600" y="2590800"/>
            <a:ext cx="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C08954-B2B9-710D-C586-E821AF352027}"/>
              </a:ext>
            </a:extLst>
          </p:cNvPr>
          <p:cNvCxnSpPr>
            <a:cxnSpLocks/>
          </p:cNvCxnSpPr>
          <p:nvPr/>
        </p:nvCxnSpPr>
        <p:spPr>
          <a:xfrm flipH="1">
            <a:off x="3886200" y="2514600"/>
            <a:ext cx="4572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9E5CD4-A32E-F043-0CC1-C90E56CEBB92}"/>
              </a:ext>
            </a:extLst>
          </p:cNvPr>
          <p:cNvCxnSpPr>
            <a:cxnSpLocks/>
          </p:cNvCxnSpPr>
          <p:nvPr/>
        </p:nvCxnSpPr>
        <p:spPr>
          <a:xfrm flipV="1">
            <a:off x="7696200" y="2590800"/>
            <a:ext cx="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AC3095-4986-07F1-38D7-D0821516E510}"/>
              </a:ext>
            </a:extLst>
          </p:cNvPr>
          <p:cNvCxnSpPr>
            <a:cxnSpLocks/>
          </p:cNvCxnSpPr>
          <p:nvPr/>
        </p:nvCxnSpPr>
        <p:spPr>
          <a:xfrm flipV="1">
            <a:off x="5334000" y="2590800"/>
            <a:ext cx="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04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/>
              <a:t>Code Used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47645" y="5219700"/>
            <a:ext cx="9144000" cy="990600"/>
          </a:xfrm>
        </p:spPr>
        <p:txBody>
          <a:bodyPr/>
          <a:lstStyle/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EB3C59-FD7D-385C-4BD6-AAA7855EF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43000"/>
            <a:ext cx="8129588" cy="39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9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/>
              <a:t>Final Results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00200" y="4953000"/>
            <a:ext cx="9144000" cy="1219200"/>
          </a:xfrm>
        </p:spPr>
        <p:txBody>
          <a:bodyPr/>
          <a:lstStyle/>
          <a:p>
            <a:r>
              <a:rPr lang="en-US" dirty="0"/>
              <a:t>8,453 </a:t>
            </a:r>
            <a:r>
              <a:rPr lang="en-US" u="sng" dirty="0"/>
              <a:t>complete</a:t>
            </a:r>
            <a:r>
              <a:rPr lang="en-US" dirty="0"/>
              <a:t> rows of data, even if athlete has multiple sponsors</a:t>
            </a:r>
          </a:p>
          <a:p>
            <a:r>
              <a:rPr lang="en-US" dirty="0"/>
              <a:t>“</a:t>
            </a:r>
            <a:r>
              <a:rPr lang="en-US" dirty="0" err="1"/>
              <a:t>PageNumber</a:t>
            </a:r>
            <a:r>
              <a:rPr lang="en-US" dirty="0"/>
              <a:t>” column added for ease of finding results on the site if desired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C6F3F7-BB40-79FA-8410-DDDFB2580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43000"/>
            <a:ext cx="10097914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5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/>
              <a:t>Challenges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143000"/>
            <a:ext cx="9144000" cy="4267200"/>
          </a:xfrm>
        </p:spPr>
        <p:txBody>
          <a:bodyPr/>
          <a:lstStyle/>
          <a:p>
            <a:r>
              <a:rPr lang="en-US" dirty="0"/>
              <a:t>Needing a user agent to access the site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Getting the code to go to the next pages until the 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09A10-0B9F-2FB9-3418-DA313EB4B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524000"/>
            <a:ext cx="7419975" cy="581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9AE8A6-FB16-ACD2-8E3E-84A3EDA96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048000"/>
            <a:ext cx="74676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3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/>
              <a:t>What I Learned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143000"/>
            <a:ext cx="9144000" cy="4267200"/>
          </a:xfrm>
        </p:spPr>
        <p:txBody>
          <a:bodyPr/>
          <a:lstStyle/>
          <a:p>
            <a:r>
              <a:rPr lang="en-US" dirty="0"/>
              <a:t>Use a user agent</a:t>
            </a:r>
          </a:p>
          <a:p>
            <a:pPr lvl="1"/>
            <a:r>
              <a:rPr lang="en-US" dirty="0"/>
              <a:t>Not having one is an easy way for sites to know it’s a person trying to access the site rather than a browser</a:t>
            </a:r>
          </a:p>
          <a:p>
            <a:pPr lvl="1"/>
            <a:endParaRPr lang="en-US" dirty="0"/>
          </a:p>
          <a:p>
            <a:r>
              <a:rPr lang="en-US" dirty="0"/>
              <a:t>Reminders of concepts from this course</a:t>
            </a:r>
          </a:p>
          <a:p>
            <a:pPr lvl="1"/>
            <a:r>
              <a:rPr lang="en-US" dirty="0"/>
              <a:t>Starting small and building out is the way to go, especially for time-intensive operations</a:t>
            </a:r>
          </a:p>
          <a:p>
            <a:pPr lvl="1"/>
            <a:r>
              <a:rPr lang="en-US" dirty="0"/>
              <a:t>There’s usually a function/method/library/etc. that already does what is desired</a:t>
            </a:r>
          </a:p>
          <a:p>
            <a:pPr lvl="2"/>
            <a:r>
              <a:rPr lang="en-US" dirty="0"/>
              <a:t>Explode and split methods, in my case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82A479-239A-83DA-E3F8-150C822C0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343400"/>
            <a:ext cx="82581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3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/>
              <a:t>What Would I Do Differently?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143000"/>
            <a:ext cx="9144000" cy="4267200"/>
          </a:xfrm>
        </p:spPr>
        <p:txBody>
          <a:bodyPr/>
          <a:lstStyle/>
          <a:p>
            <a:r>
              <a:rPr lang="en-US" dirty="0"/>
              <a:t>Research and define the scope of the project better</a:t>
            </a:r>
          </a:p>
          <a:p>
            <a:pPr lvl="1"/>
            <a:r>
              <a:rPr lang="en-US" dirty="0"/>
              <a:t>Be realistic</a:t>
            </a:r>
          </a:p>
          <a:p>
            <a:pPr lvl="2"/>
            <a:r>
              <a:rPr lang="en-US" dirty="0"/>
              <a:t>What’s feasible?</a:t>
            </a:r>
          </a:p>
          <a:p>
            <a:pPr lvl="2"/>
            <a:r>
              <a:rPr lang="en-US" dirty="0"/>
              <a:t>Is the data even there enough to be worth obtaining?</a:t>
            </a:r>
          </a:p>
        </p:txBody>
      </p:sp>
    </p:spTree>
    <p:extLst>
      <p:ext uri="{BB962C8B-B14F-4D97-AF65-F5344CB8AC3E}">
        <p14:creationId xmlns:p14="http://schemas.microsoft.com/office/powerpoint/2010/main" val="43796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/>
              <a:t>Fun Facts from the Data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143000"/>
            <a:ext cx="91440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Sports with the most deals:</a:t>
            </a:r>
          </a:p>
          <a:p>
            <a:pPr lvl="1"/>
            <a:r>
              <a:rPr lang="en-US" dirty="0"/>
              <a:t>Football – 1,885</a:t>
            </a:r>
          </a:p>
          <a:p>
            <a:pPr lvl="1"/>
            <a:r>
              <a:rPr lang="en-US" dirty="0"/>
              <a:t>Baseball – 1,037</a:t>
            </a:r>
          </a:p>
          <a:p>
            <a:pPr lvl="1"/>
            <a:r>
              <a:rPr lang="en-US" dirty="0"/>
              <a:t>Soccer - 866</a:t>
            </a:r>
          </a:p>
          <a:p>
            <a:pPr lvl="1"/>
            <a:r>
              <a:rPr lang="en-US" dirty="0"/>
              <a:t>Lacrosse - 628</a:t>
            </a:r>
          </a:p>
          <a:p>
            <a:pPr lvl="1"/>
            <a:r>
              <a:rPr lang="en-US" dirty="0"/>
              <a:t>Basketball – 614</a:t>
            </a:r>
          </a:p>
          <a:p>
            <a:r>
              <a:rPr lang="en-US" dirty="0"/>
              <a:t>Sports with the least amount of deals:</a:t>
            </a:r>
          </a:p>
          <a:p>
            <a:pPr lvl="1"/>
            <a:r>
              <a:rPr lang="en-US" dirty="0"/>
              <a:t>Bowling – 3</a:t>
            </a:r>
          </a:p>
          <a:p>
            <a:pPr lvl="1"/>
            <a:r>
              <a:rPr lang="en-US" dirty="0"/>
              <a:t>Rifle – 3</a:t>
            </a:r>
          </a:p>
          <a:p>
            <a:pPr lvl="1"/>
            <a:r>
              <a:rPr lang="en-US" dirty="0"/>
              <a:t>Esports – 2 </a:t>
            </a:r>
          </a:p>
          <a:p>
            <a:pPr lvl="1"/>
            <a:r>
              <a:rPr lang="en-US" dirty="0"/>
              <a:t>Water Skiing - 1</a:t>
            </a:r>
          </a:p>
          <a:p>
            <a:pPr lvl="1"/>
            <a:r>
              <a:rPr lang="en-US" dirty="0"/>
              <a:t>Paralympic Swimming - 1 </a:t>
            </a:r>
          </a:p>
        </p:txBody>
      </p:sp>
    </p:spTree>
    <p:extLst>
      <p:ext uri="{BB962C8B-B14F-4D97-AF65-F5344CB8AC3E}">
        <p14:creationId xmlns:p14="http://schemas.microsoft.com/office/powerpoint/2010/main" val="309275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8737</TotalTime>
  <Words>333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Candara</vt:lpstr>
      <vt:lpstr>Consolas</vt:lpstr>
      <vt:lpstr>Tech Computer 16x9</vt:lpstr>
      <vt:lpstr>Data for NIL Deals of College Athletes</vt:lpstr>
      <vt:lpstr>Scope of Project</vt:lpstr>
      <vt:lpstr>Scope of Project</vt:lpstr>
      <vt:lpstr>Code Used</vt:lpstr>
      <vt:lpstr>Final Results</vt:lpstr>
      <vt:lpstr>Challenges</vt:lpstr>
      <vt:lpstr>What I Learned</vt:lpstr>
      <vt:lpstr>What Would I Do Differently?</vt:lpstr>
      <vt:lpstr>Fun Facts from the Data</vt:lpstr>
      <vt:lpstr>Fun Facts from the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NIL Deals of College Athletes</dc:title>
  <dc:creator>Tyler Pooley</dc:creator>
  <cp:lastModifiedBy>Tyler Pooley</cp:lastModifiedBy>
  <cp:revision>11</cp:revision>
  <dcterms:created xsi:type="dcterms:W3CDTF">2023-05-04T23:24:41Z</dcterms:created>
  <dcterms:modified xsi:type="dcterms:W3CDTF">2023-05-11T03:52:06Z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