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 id="2147483672" r:id="rId6"/>
    <p:sldMasterId id="2147483684" r:id="rId7"/>
  </p:sldMasterIdLst>
  <p:notesMasterIdLst>
    <p:notesMasterId r:id="rId17"/>
  </p:notesMasterIdLst>
  <p:sldIdLst>
    <p:sldId id="262" r:id="rId8"/>
    <p:sldId id="271" r:id="rId9"/>
    <p:sldId id="264" r:id="rId10"/>
    <p:sldId id="265" r:id="rId11"/>
    <p:sldId id="266" r:id="rId12"/>
    <p:sldId id="267" r:id="rId13"/>
    <p:sldId id="268" r:id="rId14"/>
    <p:sldId id="269"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0"/>
    <p:restoredTop sz="95788"/>
  </p:normalViewPr>
  <p:slideViewPr>
    <p:cSldViewPr snapToGrid="0" snapToObjects="1">
      <p:cViewPr varScale="1">
        <p:scale>
          <a:sx n="94" d="100"/>
          <a:sy n="94"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DE40C-3385-9643-A9C2-B6F593C56AE0}" type="datetimeFigureOut">
              <a:rPr lang="en-US" smtClean="0"/>
              <a:t>5/10/23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D6671-D779-3C4F-A868-2BF6420B0861}" type="slidenum">
              <a:rPr lang="en-US" smtClean="0"/>
              <a:t>‹#›</a:t>
            </a:fld>
            <a:endParaRPr lang="en-US"/>
          </a:p>
        </p:txBody>
      </p:sp>
    </p:spTree>
    <p:extLst>
      <p:ext uri="{BB962C8B-B14F-4D97-AF65-F5344CB8AC3E}">
        <p14:creationId xmlns:p14="http://schemas.microsoft.com/office/powerpoint/2010/main" val="291522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ABB4-A4C9-D740-BE92-B181978B39E5}"/>
              </a:ext>
            </a:extLst>
          </p:cNvPr>
          <p:cNvSpPr>
            <a:spLocks noGrp="1"/>
          </p:cNvSpPr>
          <p:nvPr>
            <p:ph type="ctrTitle"/>
          </p:nvPr>
        </p:nvSpPr>
        <p:spPr>
          <a:xfrm>
            <a:off x="914400" y="2802457"/>
            <a:ext cx="9144000" cy="689491"/>
          </a:xfrm>
          <a:prstGeom prst="rect">
            <a:avLst/>
          </a:prstGeom>
        </p:spPr>
        <p:txBody>
          <a:bodyPr anchor="t"/>
          <a:lstStyle>
            <a:lvl1pPr algn="l">
              <a:defRPr sz="4800" b="1"/>
            </a:lvl1pPr>
          </a:lstStyle>
          <a:p>
            <a:r>
              <a:rPr lang="en-US" dirty="0"/>
              <a:t>Click to edit Master title style</a:t>
            </a:r>
          </a:p>
        </p:txBody>
      </p:sp>
      <p:sp>
        <p:nvSpPr>
          <p:cNvPr id="3" name="Subtitle 2">
            <a:extLst>
              <a:ext uri="{FF2B5EF4-FFF2-40B4-BE49-F238E27FC236}">
                <a16:creationId xmlns:a16="http://schemas.microsoft.com/office/drawing/2014/main" id="{72CF632B-3613-C448-A0CE-35F31B4B46C5}"/>
              </a:ext>
            </a:extLst>
          </p:cNvPr>
          <p:cNvSpPr>
            <a:spLocks noGrp="1"/>
          </p:cNvSpPr>
          <p:nvPr>
            <p:ph type="subTitle" idx="1"/>
          </p:nvPr>
        </p:nvSpPr>
        <p:spPr>
          <a:xfrm>
            <a:off x="914400" y="3655047"/>
            <a:ext cx="9144000" cy="1175370"/>
          </a:xfrm>
          <a:prstGeom prst="rect">
            <a:avLst/>
          </a:prstGeo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1676D43-26CE-FD45-9FE1-B4404DBA4A52}"/>
              </a:ext>
            </a:extLst>
          </p:cNvPr>
          <p:cNvSpPr>
            <a:spLocks noGrp="1"/>
          </p:cNvSpPr>
          <p:nvPr>
            <p:ph type="dt" sz="half" idx="10"/>
          </p:nvPr>
        </p:nvSpPr>
        <p:spPr>
          <a:xfrm>
            <a:off x="914400" y="6001218"/>
            <a:ext cx="2743200" cy="365125"/>
          </a:xfrm>
          <a:prstGeom prst="rect">
            <a:avLst/>
          </a:prstGeom>
        </p:spPr>
        <p:txBody>
          <a:bodyPr/>
          <a:lstStyle/>
          <a:p>
            <a:endParaRPr lang="en-US" dirty="0"/>
          </a:p>
        </p:txBody>
      </p:sp>
      <p:sp>
        <p:nvSpPr>
          <p:cNvPr id="18" name="Text Placeholder 17">
            <a:extLst>
              <a:ext uri="{FF2B5EF4-FFF2-40B4-BE49-F238E27FC236}">
                <a16:creationId xmlns:a16="http://schemas.microsoft.com/office/drawing/2014/main" id="{39D7BB92-7BAB-C04F-8090-6FDDC8C51835}"/>
              </a:ext>
            </a:extLst>
          </p:cNvPr>
          <p:cNvSpPr>
            <a:spLocks noGrp="1"/>
          </p:cNvSpPr>
          <p:nvPr>
            <p:ph type="body" sz="quarter" idx="12" hasCustomPrompt="1"/>
          </p:nvPr>
        </p:nvSpPr>
        <p:spPr>
          <a:xfrm>
            <a:off x="914400" y="4993516"/>
            <a:ext cx="5859463" cy="893763"/>
          </a:xfrm>
          <a:prstGeom prst="rect">
            <a:avLst/>
          </a:prstGeo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Department Name</a:t>
            </a:r>
          </a:p>
        </p:txBody>
      </p:sp>
    </p:spTree>
    <p:extLst>
      <p:ext uri="{BB962C8B-B14F-4D97-AF65-F5344CB8AC3E}">
        <p14:creationId xmlns:p14="http://schemas.microsoft.com/office/powerpoint/2010/main" val="128855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E2DC-6D7C-384B-87DD-CA056D978D93}"/>
              </a:ext>
            </a:extLst>
          </p:cNvPr>
          <p:cNvSpPr>
            <a:spLocks noGrp="1"/>
          </p:cNvSpPr>
          <p:nvPr>
            <p:ph type="title" hasCustomPrompt="1"/>
          </p:nvPr>
        </p:nvSpPr>
        <p:spPr/>
        <p:txBody>
          <a:bodyPr/>
          <a:lstStyle/>
          <a:p>
            <a:r>
              <a:rPr lang="en-US" dirty="0"/>
              <a:t>Click to edit Master interior title style</a:t>
            </a:r>
          </a:p>
        </p:txBody>
      </p:sp>
      <p:sp>
        <p:nvSpPr>
          <p:cNvPr id="3" name="Content Placeholder 2">
            <a:extLst>
              <a:ext uri="{FF2B5EF4-FFF2-40B4-BE49-F238E27FC236}">
                <a16:creationId xmlns:a16="http://schemas.microsoft.com/office/drawing/2014/main" id="{67E0C029-B732-244A-A5C0-1E29B06A34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0A48970A-FF76-7E4C-A3A6-32D10D603310}"/>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dirty="0"/>
              <a:t>DEPARTMENT NAME</a:t>
            </a:r>
          </a:p>
        </p:txBody>
      </p:sp>
    </p:spTree>
    <p:extLst>
      <p:ext uri="{BB962C8B-B14F-4D97-AF65-F5344CB8AC3E}">
        <p14:creationId xmlns:p14="http://schemas.microsoft.com/office/powerpoint/2010/main" val="24677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92C0-2F0F-214E-8EE2-E5D6386F920B}"/>
              </a:ext>
            </a:extLst>
          </p:cNvPr>
          <p:cNvSpPr>
            <a:spLocks noGrp="1"/>
          </p:cNvSpPr>
          <p:nvPr>
            <p:ph type="title" hasCustomPrompt="1"/>
          </p:nvPr>
        </p:nvSpPr>
        <p:spPr/>
        <p:txBody>
          <a:bodyPr/>
          <a:lstStyle/>
          <a:p>
            <a:r>
              <a:rPr lang="en-US" dirty="0"/>
              <a:t>Click to edit Master interior title style</a:t>
            </a:r>
          </a:p>
        </p:txBody>
      </p:sp>
      <p:sp>
        <p:nvSpPr>
          <p:cNvPr id="3" name="Content Placeholder 2">
            <a:extLst>
              <a:ext uri="{FF2B5EF4-FFF2-40B4-BE49-F238E27FC236}">
                <a16:creationId xmlns:a16="http://schemas.microsoft.com/office/drawing/2014/main" id="{20EBF9EC-EDBB-AD4A-9976-62AD1288FAC7}"/>
              </a:ext>
            </a:extLst>
          </p:cNvPr>
          <p:cNvSpPr>
            <a:spLocks noGrp="1"/>
          </p:cNvSpPr>
          <p:nvPr>
            <p:ph sz="half" idx="1"/>
          </p:nvPr>
        </p:nvSpPr>
        <p:spPr>
          <a:xfrm>
            <a:off x="838200" y="1825625"/>
            <a:ext cx="5181600" cy="3976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D7818F-4166-A34F-B1C6-7BA7907F8229}"/>
              </a:ext>
            </a:extLst>
          </p:cNvPr>
          <p:cNvSpPr>
            <a:spLocks noGrp="1"/>
          </p:cNvSpPr>
          <p:nvPr>
            <p:ph sz="half" idx="2"/>
          </p:nvPr>
        </p:nvSpPr>
        <p:spPr>
          <a:xfrm>
            <a:off x="6172200" y="1825625"/>
            <a:ext cx="5181600" cy="39763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09241B2F-5771-F042-8101-4E6E4A295947}"/>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dirty="0"/>
              <a:t>DEPARTMENT NAME</a:t>
            </a:r>
          </a:p>
        </p:txBody>
      </p:sp>
    </p:spTree>
    <p:extLst>
      <p:ext uri="{BB962C8B-B14F-4D97-AF65-F5344CB8AC3E}">
        <p14:creationId xmlns:p14="http://schemas.microsoft.com/office/powerpoint/2010/main" val="1792415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6E24-26F1-5A4F-B65E-79BDCC9499B6}"/>
              </a:ext>
            </a:extLst>
          </p:cNvPr>
          <p:cNvSpPr>
            <a:spLocks noGrp="1"/>
          </p:cNvSpPr>
          <p:nvPr>
            <p:ph type="title" hasCustomPrompt="1"/>
          </p:nvPr>
        </p:nvSpPr>
        <p:spPr>
          <a:xfrm>
            <a:off x="839788" y="365125"/>
            <a:ext cx="10515600" cy="1325563"/>
          </a:xfrm>
        </p:spPr>
        <p:txBody>
          <a:bodyPr/>
          <a:lstStyle/>
          <a:p>
            <a:r>
              <a:rPr lang="en-US" dirty="0"/>
              <a:t>Click to edit Master interior title style</a:t>
            </a:r>
          </a:p>
        </p:txBody>
      </p:sp>
      <p:sp>
        <p:nvSpPr>
          <p:cNvPr id="3" name="Text Placeholder 2">
            <a:extLst>
              <a:ext uri="{FF2B5EF4-FFF2-40B4-BE49-F238E27FC236}">
                <a16:creationId xmlns:a16="http://schemas.microsoft.com/office/drawing/2014/main" id="{6413E1F0-4E39-CA4C-9A29-6A6FAB335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CA85E-FB7A-7E49-A1C0-025331823557}"/>
              </a:ext>
            </a:extLst>
          </p:cNvPr>
          <p:cNvSpPr>
            <a:spLocks noGrp="1"/>
          </p:cNvSpPr>
          <p:nvPr>
            <p:ph sz="half" idx="2"/>
          </p:nvPr>
        </p:nvSpPr>
        <p:spPr>
          <a:xfrm>
            <a:off x="839788" y="2505075"/>
            <a:ext cx="5157787" cy="332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A0EC13-1C61-624E-86FE-679711E2F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FAF9C-999B-D240-AD38-879591A43C00}"/>
              </a:ext>
            </a:extLst>
          </p:cNvPr>
          <p:cNvSpPr>
            <a:spLocks noGrp="1"/>
          </p:cNvSpPr>
          <p:nvPr>
            <p:ph sz="quarter" idx="4"/>
          </p:nvPr>
        </p:nvSpPr>
        <p:spPr>
          <a:xfrm>
            <a:off x="6172200" y="2505075"/>
            <a:ext cx="5183188" cy="332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36FB93B7-E795-6F49-B146-0E2B22328A32}"/>
              </a:ext>
            </a:extLst>
          </p:cNvPr>
          <p:cNvSpPr>
            <a:spLocks noGrp="1"/>
          </p:cNvSpPr>
          <p:nvPr>
            <p:ph type="ftr" sz="quarter" idx="10"/>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dirty="0"/>
              <a:t>DEPARTMENT NAME</a:t>
            </a:r>
          </a:p>
        </p:txBody>
      </p:sp>
    </p:spTree>
    <p:extLst>
      <p:ext uri="{BB962C8B-B14F-4D97-AF65-F5344CB8AC3E}">
        <p14:creationId xmlns:p14="http://schemas.microsoft.com/office/powerpoint/2010/main" val="321510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692E-B298-BA42-92A3-94CAED55847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interior title style</a:t>
            </a:r>
          </a:p>
        </p:txBody>
      </p:sp>
      <p:sp>
        <p:nvSpPr>
          <p:cNvPr id="3" name="Content Placeholder 2">
            <a:extLst>
              <a:ext uri="{FF2B5EF4-FFF2-40B4-BE49-F238E27FC236}">
                <a16:creationId xmlns:a16="http://schemas.microsoft.com/office/drawing/2014/main" id="{AF17F07D-7F3B-BD42-AAB1-45BBBDB16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BD72C-2A6C-414F-8D24-4A8EF2CB0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a:extLst>
              <a:ext uri="{FF2B5EF4-FFF2-40B4-BE49-F238E27FC236}">
                <a16:creationId xmlns:a16="http://schemas.microsoft.com/office/drawing/2014/main" id="{3FD5BDBD-4321-F84A-A66B-284D997D571B}"/>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dirty="0"/>
              <a:t>DEPARTMENT NAME</a:t>
            </a:r>
          </a:p>
        </p:txBody>
      </p:sp>
    </p:spTree>
    <p:extLst>
      <p:ext uri="{BB962C8B-B14F-4D97-AF65-F5344CB8AC3E}">
        <p14:creationId xmlns:p14="http://schemas.microsoft.com/office/powerpoint/2010/main" val="26340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A033-4994-8E47-ACCE-130B30012235}"/>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interior title style</a:t>
            </a:r>
          </a:p>
        </p:txBody>
      </p:sp>
      <p:sp>
        <p:nvSpPr>
          <p:cNvPr id="3" name="Picture Placeholder 2">
            <a:extLst>
              <a:ext uri="{FF2B5EF4-FFF2-40B4-BE49-F238E27FC236}">
                <a16:creationId xmlns:a16="http://schemas.microsoft.com/office/drawing/2014/main" id="{F7E58734-134F-294C-8A79-1D093C3B5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D20B5-4BC4-B34B-88A0-93AB8CBEB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a:extLst>
              <a:ext uri="{FF2B5EF4-FFF2-40B4-BE49-F238E27FC236}">
                <a16:creationId xmlns:a16="http://schemas.microsoft.com/office/drawing/2014/main" id="{8703285B-A734-F941-9822-C9D02A727152}"/>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dirty="0"/>
              <a:t>DEPARTMENT NAME</a:t>
            </a:r>
          </a:p>
        </p:txBody>
      </p:sp>
    </p:spTree>
    <p:extLst>
      <p:ext uri="{BB962C8B-B14F-4D97-AF65-F5344CB8AC3E}">
        <p14:creationId xmlns:p14="http://schemas.microsoft.com/office/powerpoint/2010/main" val="92145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0A92284-6D85-974A-9889-75E7BE88EC61}"/>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tx1"/>
                </a:solidFill>
              </a:defRPr>
            </a:lvl1pPr>
          </a:lstStyle>
          <a:p>
            <a:r>
              <a:rPr lang="en-US" dirty="0"/>
              <a:t>DEPARTMENT NAME</a:t>
            </a:r>
          </a:p>
        </p:txBody>
      </p:sp>
      <p:sp>
        <p:nvSpPr>
          <p:cNvPr id="8" name="Title 1">
            <a:extLst>
              <a:ext uri="{FF2B5EF4-FFF2-40B4-BE49-F238E27FC236}">
                <a16:creationId xmlns:a16="http://schemas.microsoft.com/office/drawing/2014/main" id="{89A9FC2F-1125-9149-967D-E7D2FC1CBF68}"/>
              </a:ext>
            </a:extLst>
          </p:cNvPr>
          <p:cNvSpPr>
            <a:spLocks noGrp="1"/>
          </p:cNvSpPr>
          <p:nvPr>
            <p:ph type="ctrTitle" hasCustomPrompt="1"/>
          </p:nvPr>
        </p:nvSpPr>
        <p:spPr>
          <a:xfrm>
            <a:off x="914399" y="1621357"/>
            <a:ext cx="10182225" cy="689491"/>
          </a:xfrm>
          <a:prstGeom prst="rect">
            <a:avLst/>
          </a:prstGeom>
        </p:spPr>
        <p:txBody>
          <a:bodyPr anchor="t"/>
          <a:lstStyle>
            <a:lvl1pPr algn="l">
              <a:defRPr sz="4800" b="1"/>
            </a:lvl1pPr>
          </a:lstStyle>
          <a:p>
            <a:r>
              <a:rPr lang="en-US" dirty="0"/>
              <a:t>Click to edit Master divider style</a:t>
            </a:r>
          </a:p>
        </p:txBody>
      </p:sp>
      <p:sp>
        <p:nvSpPr>
          <p:cNvPr id="9" name="Subtitle 2">
            <a:extLst>
              <a:ext uri="{FF2B5EF4-FFF2-40B4-BE49-F238E27FC236}">
                <a16:creationId xmlns:a16="http://schemas.microsoft.com/office/drawing/2014/main" id="{94C09319-B5A5-DB4D-8F9C-CD883431FC0F}"/>
              </a:ext>
            </a:extLst>
          </p:cNvPr>
          <p:cNvSpPr>
            <a:spLocks noGrp="1"/>
          </p:cNvSpPr>
          <p:nvPr>
            <p:ph type="subTitle" idx="1" hasCustomPrompt="1"/>
          </p:nvPr>
        </p:nvSpPr>
        <p:spPr>
          <a:xfrm>
            <a:off x="914400" y="2473947"/>
            <a:ext cx="9144000" cy="3183904"/>
          </a:xfrm>
          <a:prstGeom prst="rect">
            <a:avLst/>
          </a:prstGeo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divider subtitle style</a:t>
            </a:r>
          </a:p>
        </p:txBody>
      </p:sp>
    </p:spTree>
    <p:extLst>
      <p:ext uri="{BB962C8B-B14F-4D97-AF65-F5344CB8AC3E}">
        <p14:creationId xmlns:p14="http://schemas.microsoft.com/office/powerpoint/2010/main" val="154661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19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BFF7-B66E-AF4F-BB73-F931808C6091}"/>
              </a:ext>
            </a:extLst>
          </p:cNvPr>
          <p:cNvSpPr>
            <a:spLocks noGrp="1"/>
          </p:cNvSpPr>
          <p:nvPr>
            <p:ph type="title"/>
          </p:nvPr>
        </p:nvSpPr>
        <p:spPr>
          <a:xfrm>
            <a:off x="838200" y="4869221"/>
            <a:ext cx="10515600" cy="676173"/>
          </a:xfrm>
          <a:prstGeom prst="rect">
            <a:avLst/>
          </a:prstGeom>
        </p:spPr>
        <p:txBody>
          <a:bodyPr/>
          <a:lstStyle>
            <a:lvl1pPr algn="ctr">
              <a:defRPr sz="3200" b="1"/>
            </a:lvl1pPr>
          </a:lstStyle>
          <a:p>
            <a:r>
              <a:rPr lang="en-US" dirty="0"/>
              <a:t>Click to edit Master title style</a:t>
            </a:r>
          </a:p>
        </p:txBody>
      </p:sp>
    </p:spTree>
    <p:extLst>
      <p:ext uri="{BB962C8B-B14F-4D97-AF65-F5344CB8AC3E}">
        <p14:creationId xmlns:p14="http://schemas.microsoft.com/office/powerpoint/2010/main" val="19882531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AF0FB03-FC51-274D-A4F2-BAA829A47BEF}"/>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201811585"/>
      </p:ext>
    </p:extLst>
  </p:cSld>
  <p:clrMap bg1="dk1" tx1="lt1" bg2="dk2" tx2="lt2" accent1="accent1" accent2="accent2" accent3="accent3" accent4="accent4" accent5="accent5" accent6="accent6" hlink="hlink" folHlink="folHlink"/>
  <p:sldLayoutIdLst>
    <p:sldLayoutId id="214748364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7E7EA38-C2CE-DC48-8D16-4BAC6D9874B2}"/>
              </a:ext>
            </a:extLst>
          </p:cNvPr>
          <p:cNvPicPr>
            <a:picLocks noChangeAspect="1"/>
          </p:cNvPicPr>
          <p:nvPr userDrawn="1"/>
        </p:nvPicPr>
        <p:blipFill>
          <a:blip r:embed="rId7"/>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44C6C1D2-49C4-1A4F-BF79-BD8D6FCD3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interior title style</a:t>
            </a:r>
          </a:p>
        </p:txBody>
      </p:sp>
      <p:sp>
        <p:nvSpPr>
          <p:cNvPr id="3" name="Text Placeholder 2">
            <a:extLst>
              <a:ext uri="{FF2B5EF4-FFF2-40B4-BE49-F238E27FC236}">
                <a16:creationId xmlns:a16="http://schemas.microsoft.com/office/drawing/2014/main" id="{B4CEB20D-1047-EF4A-AF9A-A90791F25774}"/>
              </a:ext>
            </a:extLst>
          </p:cNvPr>
          <p:cNvSpPr>
            <a:spLocks noGrp="1"/>
          </p:cNvSpPr>
          <p:nvPr>
            <p:ph type="body" idx="1"/>
          </p:nvPr>
        </p:nvSpPr>
        <p:spPr>
          <a:xfrm>
            <a:off x="838200" y="1825625"/>
            <a:ext cx="10515600" cy="39925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BBACFC4-8B69-A341-B39E-628E01728EC5}"/>
              </a:ext>
            </a:extLst>
          </p:cNvPr>
          <p:cNvSpPr>
            <a:spLocks noGrp="1"/>
          </p:cNvSpPr>
          <p:nvPr>
            <p:ph type="ftr" sz="quarter" idx="3"/>
          </p:nvPr>
        </p:nvSpPr>
        <p:spPr>
          <a:xfrm>
            <a:off x="1157835" y="6310312"/>
            <a:ext cx="9030038" cy="365125"/>
          </a:xfrm>
          <a:prstGeom prst="rect">
            <a:avLst/>
          </a:prstGeom>
        </p:spPr>
        <p:txBody>
          <a:bodyPr vert="horz" lIns="91440" tIns="45720" rIns="91440" bIns="45720" rtlCol="0" anchor="ctr"/>
          <a:lstStyle>
            <a:lvl1pPr algn="l">
              <a:defRPr sz="1600">
                <a:solidFill>
                  <a:schemeClr val="bg1"/>
                </a:solidFill>
              </a:defRPr>
            </a:lvl1pPr>
          </a:lstStyle>
          <a:p>
            <a:r>
              <a:rPr lang="en-US" dirty="0"/>
              <a:t>DEPARTMENT NAME</a:t>
            </a:r>
          </a:p>
        </p:txBody>
      </p:sp>
    </p:spTree>
    <p:extLst>
      <p:ext uri="{BB962C8B-B14F-4D97-AF65-F5344CB8AC3E}">
        <p14:creationId xmlns:p14="http://schemas.microsoft.com/office/powerpoint/2010/main" val="740814283"/>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8" r:id="rId4"/>
    <p:sldLayoutId id="2147483669" r:id="rId5"/>
  </p:sldLayoutIdLst>
  <p:hf sldNum="0" hdr="0" dt="0"/>
  <p:txStyles>
    <p:titleStyle>
      <a:lvl1pPr algn="l" defTabSz="914400" rtl="0" eaLnBrk="1" latinLnBrk="0" hangingPunct="1">
        <a:lnSpc>
          <a:spcPct val="90000"/>
        </a:lnSpc>
        <a:spcBef>
          <a:spcPct val="0"/>
        </a:spcBef>
        <a:buNone/>
        <a:defRPr sz="3200" b="1" kern="1200">
          <a:solidFill>
            <a:srgbClr val="D7192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7699867-562E-CD4B-B841-D4BA6BC590CA}"/>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105458718"/>
      </p:ext>
    </p:extLst>
  </p:cSld>
  <p:clrMap bg1="dk1" tx1="lt1" bg2="dk2" tx2="lt2" accent1="accent1" accent2="accent2" accent3="accent3" accent4="accent4" accent5="accent5" accent6="accent6" hlink="hlink" folHlink="folHlink"/>
  <p:sldLayoutIdLst>
    <p:sldLayoutId id="2147483673" r:id="rId1"/>
  </p:sldLayoutIdLst>
  <p:hf sldNum="0"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0C1499-9A35-9F48-98EC-702212B7BF7C}"/>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850290482"/>
      </p:ext>
    </p:extLst>
  </p:cSld>
  <p:clrMap bg1="dk1" tx1="lt1" bg2="dk2" tx2="lt2" accent1="accent1" accent2="accent2" accent3="accent3" accent4="accent4" accent5="accent5" accent6="accent6" hlink="hlink" folHlink="folHlink"/>
  <p:sldLayoutIdLst>
    <p:sldLayoutId id="2147483691" r:id="rId1"/>
    <p:sldLayoutId id="2147483690"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world/2022/may/25/russian-mercenaries-accused-over-use-of-mines-and-booby-traps-in-libya" TargetMode="External"/><Relationship Id="rId2" Type="http://schemas.openxmlformats.org/officeDocument/2006/relationships/hyperlink" Target="https://acleddata.com/2022/08/30/wagner-group-operations-in-africa-civilian-targeting-trends-in-the-central-african-republic-and-mali/" TargetMode="External"/><Relationship Id="rId1" Type="http://schemas.openxmlformats.org/officeDocument/2006/relationships/slideLayout" Target="../slideLayouts/slideLayout2.xml"/><Relationship Id="rId4" Type="http://schemas.openxmlformats.org/officeDocument/2006/relationships/hyperlink" Target="https://www.bbc.co.uk/programmes/p09rkcsw"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thanks-word-letters-scrabble-1804597/" TargetMode="External"/><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hyperlink" Target="https://www.maxpixel.net/Sign-Symbol-Thank-Thanks-Calligraphy-Pen-You-2658504"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7DEE-A39C-1C40-8BB7-06FA3DEC1CF9}"/>
              </a:ext>
            </a:extLst>
          </p:cNvPr>
          <p:cNvSpPr>
            <a:spLocks noGrp="1"/>
          </p:cNvSpPr>
          <p:nvPr>
            <p:ph type="ctrTitle"/>
          </p:nvPr>
        </p:nvSpPr>
        <p:spPr>
          <a:xfrm>
            <a:off x="2298032" y="757989"/>
            <a:ext cx="9480884" cy="974559"/>
          </a:xfrm>
        </p:spPr>
        <p:txBody>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Analyzing the Operations of Wagner PMC in Africa: A Data-Driven Approach to Understanding and Preventing Human Rights Violations.</a:t>
            </a:r>
            <a:b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D5699A-C14A-6C41-B92E-8BB5E4C84D31}"/>
              </a:ext>
            </a:extLst>
          </p:cNvPr>
          <p:cNvSpPr>
            <a:spLocks noGrp="1"/>
          </p:cNvSpPr>
          <p:nvPr>
            <p:ph type="subTitle" idx="1"/>
          </p:nvPr>
        </p:nvSpPr>
        <p:spPr>
          <a:xfrm>
            <a:off x="244643" y="3669632"/>
            <a:ext cx="5747083" cy="1925051"/>
          </a:xfrm>
        </p:spPr>
        <p:txBody>
          <a:bodyPr/>
          <a:lstStyle/>
          <a:p>
            <a:r>
              <a:rPr lang="en-US" sz="2000" dirty="0">
                <a:latin typeface="Times New Roman" panose="02020603050405020304" pitchFamily="18" charset="0"/>
                <a:cs typeface="Times New Roman" panose="02020603050405020304" pitchFamily="18" charset="0"/>
              </a:rPr>
              <a:t>Instructor:</a:t>
            </a:r>
          </a:p>
          <a:p>
            <a:r>
              <a:rPr lang="en-US" sz="2000" dirty="0">
                <a:latin typeface="Times New Roman" panose="02020603050405020304" pitchFamily="18" charset="0"/>
                <a:cs typeface="Times New Roman" panose="02020603050405020304" pitchFamily="18" charset="0"/>
              </a:rPr>
              <a:t> Dr. Dustin White</a:t>
            </a:r>
          </a:p>
          <a:p>
            <a:r>
              <a:rPr lang="en-US" sz="2000" dirty="0">
                <a:latin typeface="Times New Roman" panose="02020603050405020304" pitchFamily="18" charset="0"/>
                <a:cs typeface="Times New Roman" panose="02020603050405020304" pitchFamily="18" charset="0"/>
              </a:rPr>
              <a:t>ECON-8320-001:Tools for Data Analysis</a:t>
            </a:r>
          </a:p>
          <a:p>
            <a:endParaRPr lang="en-US" sz="20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04BE8EA-9E9B-7640-AF1A-AC63B40490F3}"/>
              </a:ext>
            </a:extLst>
          </p:cNvPr>
          <p:cNvSpPr>
            <a:spLocks noGrp="1"/>
          </p:cNvSpPr>
          <p:nvPr>
            <p:ph type="dt" sz="half" idx="10"/>
          </p:nvPr>
        </p:nvSpPr>
        <p:spPr>
          <a:xfrm flipH="1">
            <a:off x="7411452" y="3525253"/>
            <a:ext cx="4535905" cy="2069430"/>
          </a:xfrm>
        </p:spPr>
        <p:txBody>
          <a:bodyPr/>
          <a:lstStyle/>
          <a:p>
            <a:r>
              <a:rPr lang="en-US" sz="2000" dirty="0">
                <a:latin typeface="Times New Roman" panose="02020603050405020304" pitchFamily="18" charset="0"/>
                <a:cs typeface="Times New Roman" panose="02020603050405020304" pitchFamily="18" charset="0"/>
              </a:rPr>
              <a:t>Presented by:</a:t>
            </a:r>
          </a:p>
          <a:p>
            <a:r>
              <a:rPr lang="en-US" sz="2000" dirty="0">
                <a:latin typeface="Times New Roman" panose="02020603050405020304" pitchFamily="18" charset="0"/>
                <a:cs typeface="Times New Roman" panose="02020603050405020304" pitchFamily="18" charset="0"/>
              </a:rPr>
              <a:t>Veena Madhuri Dronadula</a:t>
            </a:r>
          </a:p>
          <a:p>
            <a:r>
              <a:rPr lang="en-US" sz="2000" dirty="0">
                <a:latin typeface="Times New Roman" panose="02020603050405020304" pitchFamily="18" charset="0"/>
                <a:cs typeface="Times New Roman" panose="02020603050405020304" pitchFamily="18" charset="0"/>
              </a:rPr>
              <a:t>Spring_2023</a:t>
            </a:r>
          </a:p>
          <a:p>
            <a:r>
              <a:rPr lang="en-US" sz="2000" dirty="0">
                <a:latin typeface="Times New Roman" panose="02020603050405020304" pitchFamily="18" charset="0"/>
                <a:cs typeface="Times New Roman" panose="02020603050405020304" pitchFamily="18" charset="0"/>
              </a:rPr>
              <a:t>University of Nebraska Omaha</a:t>
            </a:r>
          </a:p>
          <a:p>
            <a:endParaRPr lang="en-US" dirty="0"/>
          </a:p>
        </p:txBody>
      </p:sp>
    </p:spTree>
    <p:extLst>
      <p:ext uri="{BB962C8B-B14F-4D97-AF65-F5344CB8AC3E}">
        <p14:creationId xmlns:p14="http://schemas.microsoft.com/office/powerpoint/2010/main" val="225181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7ACF-083D-56F7-79D6-E8723182BEF5}"/>
              </a:ext>
            </a:extLst>
          </p:cNvPr>
          <p:cNvSpPr>
            <a:spLocks noGrp="1"/>
          </p:cNvSpPr>
          <p:nvPr>
            <p:ph type="title"/>
          </p:nvPr>
        </p:nvSpPr>
        <p:spPr>
          <a:xfrm>
            <a:off x="264695" y="182563"/>
            <a:ext cx="11089105" cy="1150923"/>
          </a:xfrm>
        </p:spPr>
        <p:txBody>
          <a:bodyPr>
            <a:normAutofit/>
          </a:bodyPr>
          <a:lstStyle/>
          <a:p>
            <a:r>
              <a:rPr lang="en-US" sz="28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7446633A-8803-9609-3C9F-FDB6A8C742B3}"/>
              </a:ext>
            </a:extLst>
          </p:cNvPr>
          <p:cNvSpPr>
            <a:spLocks noGrp="1"/>
          </p:cNvSpPr>
          <p:nvPr>
            <p:ph idx="1"/>
          </p:nvPr>
        </p:nvSpPr>
        <p:spPr>
          <a:xfrm>
            <a:off x="348916" y="1094874"/>
            <a:ext cx="11004884" cy="4723299"/>
          </a:xfrm>
        </p:spPr>
        <p:txBody>
          <a:bodyPr>
            <a:normAutofit fontScale="25000" lnSpcReduction="20000"/>
          </a:bodyPr>
          <a:lstStyle/>
          <a:p>
            <a:pPr marL="342900" marR="0" lvl="0" indent="-342900" algn="just">
              <a:lnSpc>
                <a:spcPct val="107000"/>
              </a:lnSpc>
              <a:spcBef>
                <a:spcPts val="0"/>
              </a:spcBef>
              <a:spcAft>
                <a:spcPts val="0"/>
              </a:spcAft>
              <a:buFont typeface="Symbol" pitchFamily="2" charset="2"/>
              <a:buChar char=""/>
            </a:pPr>
            <a:r>
              <a:rPr lang="en-US" sz="9600"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R="0" indent="0" algn="just">
              <a:lnSpc>
                <a:spcPct val="107000"/>
              </a:lnSpc>
              <a:spcBef>
                <a:spcPts val="0"/>
              </a:spcBef>
              <a:spcAft>
                <a:spcPts val="0"/>
              </a:spcAft>
              <a:buNone/>
            </a:pPr>
            <a:r>
              <a:rPr lang="en-US" sz="9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Symbol" pitchFamily="2" charset="2"/>
              <a:buChar char=""/>
            </a:pPr>
            <a:r>
              <a:rPr lang="en-US" sz="9600" kern="100" dirty="0">
                <a:effectLst/>
                <a:latin typeface="Times New Roman" panose="02020603050405020304" pitchFamily="18" charset="0"/>
                <a:ea typeface="Calibri" panose="020F0502020204030204" pitchFamily="34" charset="0"/>
                <a:cs typeface="Times New Roman" panose="02020603050405020304" pitchFamily="18" charset="0"/>
              </a:rPr>
              <a:t>Research Objectives</a:t>
            </a:r>
          </a:p>
          <a:p>
            <a:pPr marR="0" indent="0" algn="just">
              <a:lnSpc>
                <a:spcPct val="107000"/>
              </a:lnSpc>
              <a:spcBef>
                <a:spcPts val="0"/>
              </a:spcBef>
              <a:spcAft>
                <a:spcPts val="0"/>
              </a:spcAft>
              <a:buNone/>
            </a:pPr>
            <a:r>
              <a:rPr lang="en-US" sz="9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Symbol" pitchFamily="2" charset="2"/>
              <a:buChar char=""/>
            </a:pPr>
            <a:r>
              <a:rPr lang="en-US" sz="9600"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p>
          <a:p>
            <a:pPr marL="0" marR="0" lvl="0" indent="0" algn="just">
              <a:lnSpc>
                <a:spcPct val="107000"/>
              </a:lnSpc>
              <a:spcBef>
                <a:spcPts val="0"/>
              </a:spcBef>
              <a:spcAft>
                <a:spcPts val="0"/>
              </a:spcAft>
              <a:buNone/>
            </a:pPr>
            <a:endParaRPr lang="en-US"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itchFamily="2" charset="2"/>
              <a:buChar char=""/>
            </a:pPr>
            <a:r>
              <a:rPr lang="en-US" sz="9600" kern="100" dirty="0">
                <a:latin typeface="Times New Roman" panose="02020603050405020304" pitchFamily="18" charset="0"/>
                <a:ea typeface="Calibri" panose="020F0502020204030204" pitchFamily="34" charset="0"/>
                <a:cs typeface="Times New Roman" panose="02020603050405020304" pitchFamily="18" charset="0"/>
              </a:rPr>
              <a:t>Results</a:t>
            </a:r>
          </a:p>
          <a:p>
            <a:pPr marL="0" marR="0" lvl="0" indent="0" algn="just">
              <a:lnSpc>
                <a:spcPct val="107000"/>
              </a:lnSpc>
              <a:spcBef>
                <a:spcPts val="0"/>
              </a:spcBef>
              <a:spcAft>
                <a:spcPts val="0"/>
              </a:spcAft>
              <a:buNone/>
            </a:pPr>
            <a:endParaRPr lang="en-US" sz="96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Bef>
                <a:spcPts val="0"/>
              </a:spcBef>
              <a:buFont typeface="Symbol" pitchFamily="2" charset="2"/>
              <a:buChar char=""/>
            </a:pPr>
            <a:r>
              <a:rPr lang="en-US" sz="9600"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marL="0" indent="0" algn="just">
              <a:lnSpc>
                <a:spcPct val="107000"/>
              </a:lnSpc>
              <a:spcBef>
                <a:spcPts val="0"/>
              </a:spcBef>
              <a:buNone/>
            </a:pPr>
            <a:endParaRPr lang="en-US"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en-US" sz="9600" kern="100" dirty="0">
                <a:latin typeface="Times New Roman" panose="02020603050405020304" pitchFamily="18" charset="0"/>
                <a:ea typeface="Calibri" panose="020F0502020204030204" pitchFamily="34" charset="0"/>
                <a:cs typeface="Times New Roman" panose="02020603050405020304" pitchFamily="18" charset="0"/>
              </a:rPr>
              <a:t>References</a:t>
            </a:r>
            <a:endParaRPr lang="en-US"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itchFamily="2" charset="2"/>
              <a:buChar char=""/>
            </a:pPr>
            <a:endParaRPr lang="en-US"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itchFamily="2" charset="2"/>
              <a:buChar char=""/>
            </a:pPr>
            <a:endParaRPr lang="en-US"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0"/>
              </a:spcAft>
              <a:buNone/>
            </a:pPr>
            <a:endParaRPr lang="en-US"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US" sz="9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r>
              <a:rPr lang="en-US" sz="9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r>
              <a:rPr lang="en-US" sz="96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96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4CB96FE6-97BE-C817-9D97-8BC99200EA36}"/>
              </a:ext>
            </a:extLst>
          </p:cNvPr>
          <p:cNvSpPr>
            <a:spLocks noGrp="1"/>
          </p:cNvSpPr>
          <p:nvPr>
            <p:ph type="ftr" sz="quarter" idx="3"/>
          </p:nvPr>
        </p:nvSpPr>
        <p:spPr/>
        <p:txBody>
          <a:bodyPr/>
          <a:lstStyle/>
          <a:p>
            <a:r>
              <a:rPr lang="en-US" dirty="0"/>
              <a:t>ECON</a:t>
            </a:r>
          </a:p>
        </p:txBody>
      </p:sp>
    </p:spTree>
    <p:extLst>
      <p:ext uri="{BB962C8B-B14F-4D97-AF65-F5344CB8AC3E}">
        <p14:creationId xmlns:p14="http://schemas.microsoft.com/office/powerpoint/2010/main" val="219411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4D99-EDC5-6389-DBB0-3BF590C34205}"/>
              </a:ext>
            </a:extLst>
          </p:cNvPr>
          <p:cNvSpPr>
            <a:spLocks noGrp="1"/>
          </p:cNvSpPr>
          <p:nvPr>
            <p:ph type="title"/>
          </p:nvPr>
        </p:nvSpPr>
        <p:spPr>
          <a:xfrm>
            <a:off x="228600" y="182564"/>
            <a:ext cx="11125200" cy="857264"/>
          </a:xfrm>
        </p:spPr>
        <p:txBody>
          <a:bodyPr>
            <a:normAutofit/>
          </a:bodyPr>
          <a:lstStyle/>
          <a:p>
            <a:r>
              <a:rPr lang="en-US"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D32EF2C-869D-78E6-A2A2-2ADCC64122E9}"/>
              </a:ext>
            </a:extLst>
          </p:cNvPr>
          <p:cNvSpPr>
            <a:spLocks noGrp="1"/>
          </p:cNvSpPr>
          <p:nvPr>
            <p:ph idx="1"/>
          </p:nvPr>
        </p:nvSpPr>
        <p:spPr>
          <a:xfrm>
            <a:off x="228600" y="842211"/>
            <a:ext cx="11125200" cy="4975962"/>
          </a:xfrm>
        </p:spPr>
        <p:txBody>
          <a:bodyPr/>
          <a:lstStyle/>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The Wagner Group is a private military company (PMC) with alleged Russian government and military ties.</a:t>
            </a:r>
          </a:p>
          <a:p>
            <a:pPr>
              <a:spcBef>
                <a:spcPts val="0"/>
              </a:spcBef>
              <a:spcAft>
                <a:spcPts val="0"/>
              </a:spcAft>
              <a:buFont typeface="Arial" panose="020B0604020202020204" pitchFamily="34" charset="0"/>
              <a:buChar char="•"/>
            </a:pPr>
            <a:endParaRPr lang="en-US"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The group has been involved in various African countries, particularly the Central African Republic (CAR), since 2018.</a:t>
            </a:r>
          </a:p>
          <a:p>
            <a:pPr>
              <a:spcBef>
                <a:spcPts val="0"/>
              </a:spcBef>
              <a:spcAft>
                <a:spcPts val="0"/>
              </a:spcAft>
              <a:buFont typeface="Arial" panose="020B0604020202020204" pitchFamily="34" charset="0"/>
              <a:buChar char="•"/>
            </a:pPr>
            <a:endParaRPr lang="en-US"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The Wagner PMC has been accused of violating human rights, including torture and civilian killings.</a:t>
            </a:r>
          </a:p>
          <a:p>
            <a:pPr>
              <a:spcBef>
                <a:spcPts val="0"/>
              </a:spcBef>
              <a:spcAft>
                <a:spcPts val="0"/>
              </a:spcAft>
              <a:buFont typeface="Arial" panose="020B0604020202020204" pitchFamily="34" charset="0"/>
              <a:buChar char="•"/>
            </a:pPr>
            <a:endParaRPr lang="en-US"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This project uses data analysis and web scraping techniques to gain insights into the scope and patterns of the Wagner PMC's African activities, focusing on the CAR.</a:t>
            </a:r>
          </a:p>
          <a:p>
            <a:pPr marL="0" indent="0">
              <a:spcBef>
                <a:spcPts val="0"/>
              </a:spcBef>
              <a:spcAft>
                <a:spcPts val="0"/>
              </a:spcAft>
              <a:buNone/>
            </a:pPr>
            <a:endParaRPr lang="en-US"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The findings of this project could contribute to efforts to prevent further human rights abuses and promote stability in the affected regions.</a:t>
            </a:r>
          </a:p>
          <a:p>
            <a:endParaRPr lang="en-US" dirty="0"/>
          </a:p>
        </p:txBody>
      </p:sp>
      <p:sp>
        <p:nvSpPr>
          <p:cNvPr id="4" name="Footer Placeholder 3">
            <a:extLst>
              <a:ext uri="{FF2B5EF4-FFF2-40B4-BE49-F238E27FC236}">
                <a16:creationId xmlns:a16="http://schemas.microsoft.com/office/drawing/2014/main" id="{5FC92CD9-D986-3722-8C6B-A2B431BD56F7}"/>
              </a:ext>
            </a:extLst>
          </p:cNvPr>
          <p:cNvSpPr>
            <a:spLocks noGrp="1"/>
          </p:cNvSpPr>
          <p:nvPr>
            <p:ph type="ftr" sz="quarter" idx="3"/>
          </p:nvPr>
        </p:nvSpPr>
        <p:spPr/>
        <p:txBody>
          <a:bodyPr/>
          <a:lstStyle/>
          <a:p>
            <a:r>
              <a:rPr lang="en-US" dirty="0"/>
              <a:t>ECON</a:t>
            </a:r>
          </a:p>
        </p:txBody>
      </p:sp>
    </p:spTree>
    <p:extLst>
      <p:ext uri="{BB962C8B-B14F-4D97-AF65-F5344CB8AC3E}">
        <p14:creationId xmlns:p14="http://schemas.microsoft.com/office/powerpoint/2010/main" val="41955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E82A-1B22-6BB4-EC74-8B996957D25B}"/>
              </a:ext>
            </a:extLst>
          </p:cNvPr>
          <p:cNvSpPr>
            <a:spLocks noGrp="1"/>
          </p:cNvSpPr>
          <p:nvPr>
            <p:ph type="title"/>
          </p:nvPr>
        </p:nvSpPr>
        <p:spPr>
          <a:xfrm>
            <a:off x="252663" y="365125"/>
            <a:ext cx="11101137" cy="968361"/>
          </a:xfrm>
        </p:spPr>
        <p:txBody>
          <a:bodyPr/>
          <a:lstStyle/>
          <a:p>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Research Objectives:</a:t>
            </a:r>
            <a:b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3D3B18B-D580-5502-6A16-0BDC1794C5E5}"/>
              </a:ext>
            </a:extLst>
          </p:cNvPr>
          <p:cNvSpPr>
            <a:spLocks noGrp="1"/>
          </p:cNvSpPr>
          <p:nvPr>
            <p:ph idx="1"/>
          </p:nvPr>
        </p:nvSpPr>
        <p:spPr>
          <a:xfrm>
            <a:off x="252663" y="950495"/>
            <a:ext cx="11101137" cy="4867678"/>
          </a:xfrm>
        </p:spPr>
        <p:txBody>
          <a:bodyPr/>
          <a:lstStyle/>
          <a:p>
            <a:pPr>
              <a:spcBef>
                <a:spcPts val="0"/>
              </a:spcBef>
              <a:spcAft>
                <a:spcPts val="0"/>
              </a:spcAft>
              <a:buFont typeface="+mj-lt"/>
              <a:buAutoNum type="arabicPeriod"/>
            </a:pPr>
            <a:r>
              <a:rPr lang="en-US" dirty="0">
                <a:solidFill>
                  <a:srgbClr val="0E101A"/>
                </a:solidFill>
                <a:effectLst/>
              </a:rPr>
              <a:t> </a:t>
            </a:r>
            <a:r>
              <a:rPr lang="en-US" sz="2400" dirty="0">
                <a:solidFill>
                  <a:srgbClr val="0E101A"/>
                </a:solidFill>
                <a:effectLst/>
              </a:rPr>
              <a:t>Gather comprehensive data on the Wagner PMC's operations in Africa by utilizing web scraping techniques, such as Python's Selenium, to collect information from online sources.</a:t>
            </a:r>
          </a:p>
          <a:p>
            <a:pPr>
              <a:spcBef>
                <a:spcPts val="0"/>
              </a:spcBef>
              <a:spcAft>
                <a:spcPts val="0"/>
              </a:spcAft>
              <a:buFont typeface="+mj-lt"/>
              <a:buAutoNum type="arabicPeriod"/>
            </a:pPr>
            <a:endParaRPr lang="en-US" sz="2400" dirty="0">
              <a:solidFill>
                <a:srgbClr val="0E101A"/>
              </a:solidFill>
              <a:effectLst/>
            </a:endParaRPr>
          </a:p>
          <a:p>
            <a:pPr>
              <a:spcBef>
                <a:spcPts val="0"/>
              </a:spcBef>
              <a:spcAft>
                <a:spcPts val="0"/>
              </a:spcAft>
              <a:buFont typeface="+mj-lt"/>
              <a:buAutoNum type="arabicPeriod"/>
            </a:pPr>
            <a:r>
              <a:rPr lang="en-US" sz="2400" dirty="0">
                <a:solidFill>
                  <a:srgbClr val="0E101A"/>
                </a:solidFill>
                <a:effectLst/>
              </a:rPr>
              <a:t> Clean the collected data to focus on relevant information, filter out irrelevant data points, handle missing values, and transform the data into a structured format suitable for further analysis.</a:t>
            </a:r>
          </a:p>
          <a:p>
            <a:pPr>
              <a:spcBef>
                <a:spcPts val="0"/>
              </a:spcBef>
              <a:spcAft>
                <a:spcPts val="0"/>
              </a:spcAft>
              <a:buFont typeface="+mj-lt"/>
              <a:buAutoNum type="arabicPeriod"/>
            </a:pPr>
            <a:endParaRPr lang="en-US" sz="2400" dirty="0">
              <a:solidFill>
                <a:srgbClr val="0E101A"/>
              </a:solidFill>
              <a:effectLst/>
            </a:endParaRPr>
          </a:p>
          <a:p>
            <a:pPr marL="0" indent="0">
              <a:spcBef>
                <a:spcPts val="0"/>
              </a:spcBef>
              <a:spcAft>
                <a:spcPts val="0"/>
              </a:spcAft>
              <a:buNone/>
            </a:pPr>
            <a:endParaRPr lang="en-US" sz="2400" dirty="0">
              <a:solidFill>
                <a:srgbClr val="0E101A"/>
              </a:solidFill>
              <a:effectLst/>
            </a:endParaRPr>
          </a:p>
          <a:p>
            <a:pPr marL="0" indent="0">
              <a:spcBef>
                <a:spcPts val="0"/>
              </a:spcBef>
              <a:spcAft>
                <a:spcPts val="0"/>
              </a:spcAft>
              <a:buNone/>
            </a:pPr>
            <a:r>
              <a:rPr lang="en-US" sz="2400" dirty="0">
                <a:solidFill>
                  <a:srgbClr val="0E101A"/>
                </a:solidFill>
              </a:rPr>
              <a:t>3.A</a:t>
            </a:r>
            <a:r>
              <a:rPr lang="en-US" sz="2400" dirty="0">
                <a:solidFill>
                  <a:srgbClr val="0E101A"/>
                </a:solidFill>
                <a:effectLst/>
              </a:rPr>
              <a:t>nalyze the data to identify patterns and trends in the company's activities, shedding light on their strategies, the individuals involved, and the potential repercussions on regional stability and human rights.</a:t>
            </a:r>
          </a:p>
          <a:p>
            <a:endParaRPr lang="en-US" dirty="0"/>
          </a:p>
        </p:txBody>
      </p:sp>
      <p:sp>
        <p:nvSpPr>
          <p:cNvPr id="4" name="Footer Placeholder 3">
            <a:extLst>
              <a:ext uri="{FF2B5EF4-FFF2-40B4-BE49-F238E27FC236}">
                <a16:creationId xmlns:a16="http://schemas.microsoft.com/office/drawing/2014/main" id="{C12C185C-50B8-EBD1-AFB0-B86751F4C2F5}"/>
              </a:ext>
            </a:extLst>
          </p:cNvPr>
          <p:cNvSpPr>
            <a:spLocks noGrp="1"/>
          </p:cNvSpPr>
          <p:nvPr>
            <p:ph type="ftr" sz="quarter" idx="3"/>
          </p:nvPr>
        </p:nvSpPr>
        <p:spPr/>
        <p:txBody>
          <a:bodyPr/>
          <a:lstStyle/>
          <a:p>
            <a:r>
              <a:rPr lang="en-US" dirty="0"/>
              <a:t>ECON</a:t>
            </a:r>
          </a:p>
        </p:txBody>
      </p:sp>
    </p:spTree>
    <p:extLst>
      <p:ext uri="{BB962C8B-B14F-4D97-AF65-F5344CB8AC3E}">
        <p14:creationId xmlns:p14="http://schemas.microsoft.com/office/powerpoint/2010/main" val="198029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CC1A-187A-D0D9-C38C-8ABA72BDBE1E}"/>
              </a:ext>
            </a:extLst>
          </p:cNvPr>
          <p:cNvSpPr>
            <a:spLocks noGrp="1"/>
          </p:cNvSpPr>
          <p:nvPr>
            <p:ph type="title"/>
          </p:nvPr>
        </p:nvSpPr>
        <p:spPr>
          <a:xfrm>
            <a:off x="132347" y="182563"/>
            <a:ext cx="11221453" cy="1150923"/>
          </a:xfrm>
        </p:spPr>
        <p:txBody>
          <a:bodyPr/>
          <a:lstStyle/>
          <a:p>
            <a:r>
              <a:rPr lang="en-US" dirty="0"/>
              <a:t>Methods:</a:t>
            </a:r>
            <a:br>
              <a:rPr lang="en-US" dirty="0"/>
            </a:br>
            <a:endParaRPr lang="en-US" dirty="0"/>
          </a:p>
        </p:txBody>
      </p:sp>
      <p:sp>
        <p:nvSpPr>
          <p:cNvPr id="3" name="Content Placeholder 2">
            <a:extLst>
              <a:ext uri="{FF2B5EF4-FFF2-40B4-BE49-F238E27FC236}">
                <a16:creationId xmlns:a16="http://schemas.microsoft.com/office/drawing/2014/main" id="{7D93B7E1-A9E1-E262-7166-6FB7A72B6911}"/>
              </a:ext>
            </a:extLst>
          </p:cNvPr>
          <p:cNvSpPr>
            <a:spLocks noGrp="1"/>
          </p:cNvSpPr>
          <p:nvPr>
            <p:ph idx="1"/>
          </p:nvPr>
        </p:nvSpPr>
        <p:spPr>
          <a:xfrm>
            <a:off x="132347" y="914400"/>
            <a:ext cx="11221453" cy="4903773"/>
          </a:xfrm>
        </p:spPr>
        <p:txBody>
          <a:bodyPr>
            <a:normAutofit lnSpcReduction="10000"/>
          </a:bodyPr>
          <a:lstStyle/>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The project uses web scraping techniques and data analysis methods to gather, clean, and analyze data on Wagner PMC's operations in Africa.</a:t>
            </a:r>
          </a:p>
          <a:p>
            <a:pPr>
              <a:spcBef>
                <a:spcPts val="0"/>
              </a:spcBef>
              <a:spcAft>
                <a:spcPts val="0"/>
              </a:spcAft>
              <a:buFont typeface="Arial" panose="020B0604020202020204" pitchFamily="34" charset="0"/>
              <a:buChar char="•"/>
            </a:pPr>
            <a:endParaRPr lang="en-US"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The primary tools used in the project include Python, Selenium, and Pandas for web scraping, data cleaning, and preprocessing.</a:t>
            </a:r>
          </a:p>
          <a:p>
            <a:pPr>
              <a:spcBef>
                <a:spcPts val="0"/>
              </a:spcBef>
              <a:spcAft>
                <a:spcPts val="0"/>
              </a:spcAft>
              <a:buFont typeface="Arial" panose="020B0604020202020204" pitchFamily="34" charset="0"/>
              <a:buChar char="•"/>
            </a:pPr>
            <a:endParaRPr lang="en-US"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The project collected data from various sources, including ACLED, The Guardian, and BBC, to gain a comprehensive view of Wagner PMC's activities in different African countries.</a:t>
            </a:r>
          </a:p>
          <a:p>
            <a:pPr>
              <a:spcBef>
                <a:spcPts val="0"/>
              </a:spcBef>
              <a:spcAft>
                <a:spcPts val="0"/>
              </a:spcAft>
              <a:buFont typeface="Arial" panose="020B0604020202020204" pitchFamily="34" charset="0"/>
              <a:buChar char="•"/>
            </a:pPr>
            <a:endParaRPr lang="en-US"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The collected data was cleaned and preprocessed using pandas to ensure accuracy and consistency.</a:t>
            </a:r>
          </a:p>
          <a:p>
            <a:pPr marL="0" indent="0">
              <a:spcBef>
                <a:spcPts val="0"/>
              </a:spcBef>
              <a:spcAft>
                <a:spcPts val="0"/>
              </a:spcAft>
              <a:buNone/>
            </a:pPr>
            <a:endParaRPr lang="en-US" sz="2400" dirty="0">
              <a:solidFill>
                <a:srgbClr val="0E101A"/>
              </a:solidFill>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sz="2400" dirty="0">
                <a:solidFill>
                  <a:srgbClr val="0E101A"/>
                </a:solidFill>
                <a:effectLst/>
                <a:latin typeface="Times New Roman" panose="02020603050405020304" pitchFamily="18" charset="0"/>
                <a:cs typeface="Times New Roman" panose="02020603050405020304" pitchFamily="18" charset="0"/>
              </a:rPr>
              <a:t>Finally, the cleaned data was analyzed to derive insights into patterns and trends in Wagner PMC's activities.</a:t>
            </a:r>
          </a:p>
          <a:p>
            <a:endParaRPr lang="en-US" dirty="0"/>
          </a:p>
        </p:txBody>
      </p:sp>
      <p:sp>
        <p:nvSpPr>
          <p:cNvPr id="4" name="Footer Placeholder 3">
            <a:extLst>
              <a:ext uri="{FF2B5EF4-FFF2-40B4-BE49-F238E27FC236}">
                <a16:creationId xmlns:a16="http://schemas.microsoft.com/office/drawing/2014/main" id="{BC7E2B27-E8F8-87B6-1905-8A92E7FF887D}"/>
              </a:ext>
            </a:extLst>
          </p:cNvPr>
          <p:cNvSpPr>
            <a:spLocks noGrp="1"/>
          </p:cNvSpPr>
          <p:nvPr>
            <p:ph type="ftr" sz="quarter" idx="3"/>
          </p:nvPr>
        </p:nvSpPr>
        <p:spPr/>
        <p:txBody>
          <a:bodyPr/>
          <a:lstStyle/>
          <a:p>
            <a:r>
              <a:rPr lang="en-US" dirty="0"/>
              <a:t>ECON</a:t>
            </a:r>
          </a:p>
        </p:txBody>
      </p:sp>
    </p:spTree>
    <p:extLst>
      <p:ext uri="{BB962C8B-B14F-4D97-AF65-F5344CB8AC3E}">
        <p14:creationId xmlns:p14="http://schemas.microsoft.com/office/powerpoint/2010/main" val="11003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BAF-65C9-63CA-A5A6-0B8230470E2A}"/>
              </a:ext>
            </a:extLst>
          </p:cNvPr>
          <p:cNvSpPr>
            <a:spLocks noGrp="1"/>
          </p:cNvSpPr>
          <p:nvPr>
            <p:ph type="title"/>
          </p:nvPr>
        </p:nvSpPr>
        <p:spPr>
          <a:xfrm>
            <a:off x="180474" y="276727"/>
            <a:ext cx="11173326" cy="878305"/>
          </a:xfrm>
        </p:spPr>
        <p:txBody>
          <a:bodyPr/>
          <a:lstStyle/>
          <a:p>
            <a:r>
              <a:rPr lang="en-US" dirty="0"/>
              <a:t>Result:</a:t>
            </a:r>
          </a:p>
        </p:txBody>
      </p:sp>
      <p:sp>
        <p:nvSpPr>
          <p:cNvPr id="4" name="Footer Placeholder 3">
            <a:extLst>
              <a:ext uri="{FF2B5EF4-FFF2-40B4-BE49-F238E27FC236}">
                <a16:creationId xmlns:a16="http://schemas.microsoft.com/office/drawing/2014/main" id="{9C82D021-A89D-FCE9-031D-FB0F262E0C1A}"/>
              </a:ext>
            </a:extLst>
          </p:cNvPr>
          <p:cNvSpPr>
            <a:spLocks noGrp="1"/>
          </p:cNvSpPr>
          <p:nvPr>
            <p:ph type="ftr" sz="quarter" idx="3"/>
          </p:nvPr>
        </p:nvSpPr>
        <p:spPr/>
        <p:txBody>
          <a:bodyPr/>
          <a:lstStyle/>
          <a:p>
            <a:r>
              <a:rPr lang="en-US" dirty="0"/>
              <a:t>ECON</a:t>
            </a:r>
          </a:p>
        </p:txBody>
      </p:sp>
      <p:pic>
        <p:nvPicPr>
          <p:cNvPr id="5" name="Content Placeholder 4" descr="Chart&#10;&#10;Description automatically generated">
            <a:extLst>
              <a:ext uri="{FF2B5EF4-FFF2-40B4-BE49-F238E27FC236}">
                <a16:creationId xmlns:a16="http://schemas.microsoft.com/office/drawing/2014/main" id="{9C493757-23BB-4FFB-80E2-A9FECA810E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786" y="1433016"/>
            <a:ext cx="4763068" cy="4189863"/>
          </a:xfrm>
          <a:prstGeom prst="rect">
            <a:avLst/>
          </a:prstGeom>
          <a:noFill/>
          <a:ln>
            <a:noFill/>
          </a:ln>
        </p:spPr>
      </p:pic>
      <p:graphicFrame>
        <p:nvGraphicFramePr>
          <p:cNvPr id="6" name="Table 5">
            <a:extLst>
              <a:ext uri="{FF2B5EF4-FFF2-40B4-BE49-F238E27FC236}">
                <a16:creationId xmlns:a16="http://schemas.microsoft.com/office/drawing/2014/main" id="{26A98DE5-1E4C-8BA6-56D1-B84F17B1BDB0}"/>
              </a:ext>
            </a:extLst>
          </p:cNvPr>
          <p:cNvGraphicFramePr>
            <a:graphicFrameLocks noGrp="1"/>
          </p:cNvGraphicFramePr>
          <p:nvPr>
            <p:extLst>
              <p:ext uri="{D42A27DB-BD31-4B8C-83A1-F6EECF244321}">
                <p14:modId xmlns:p14="http://schemas.microsoft.com/office/powerpoint/2010/main" val="2572195503"/>
              </p:ext>
            </p:extLst>
          </p:nvPr>
        </p:nvGraphicFramePr>
        <p:xfrm>
          <a:off x="5540990" y="1433016"/>
          <a:ext cx="5131558" cy="3302954"/>
        </p:xfrm>
        <a:graphic>
          <a:graphicData uri="http://schemas.openxmlformats.org/drawingml/2006/table">
            <a:tbl>
              <a:tblPr firstRow="1" firstCol="1" bandRow="1">
                <a:tableStyleId>{5C22544A-7EE6-4342-B048-85BDC9FD1C3A}</a:tableStyleId>
              </a:tblPr>
              <a:tblGrid>
                <a:gridCol w="1074667">
                  <a:extLst>
                    <a:ext uri="{9D8B030D-6E8A-4147-A177-3AD203B41FA5}">
                      <a16:colId xmlns:a16="http://schemas.microsoft.com/office/drawing/2014/main" val="704329301"/>
                    </a:ext>
                  </a:extLst>
                </a:gridCol>
                <a:gridCol w="801925">
                  <a:extLst>
                    <a:ext uri="{9D8B030D-6E8A-4147-A177-3AD203B41FA5}">
                      <a16:colId xmlns:a16="http://schemas.microsoft.com/office/drawing/2014/main" val="1268309219"/>
                    </a:ext>
                  </a:extLst>
                </a:gridCol>
                <a:gridCol w="655231">
                  <a:extLst>
                    <a:ext uri="{9D8B030D-6E8A-4147-A177-3AD203B41FA5}">
                      <a16:colId xmlns:a16="http://schemas.microsoft.com/office/drawing/2014/main" val="3739485516"/>
                    </a:ext>
                  </a:extLst>
                </a:gridCol>
                <a:gridCol w="741617">
                  <a:extLst>
                    <a:ext uri="{9D8B030D-6E8A-4147-A177-3AD203B41FA5}">
                      <a16:colId xmlns:a16="http://schemas.microsoft.com/office/drawing/2014/main" val="783207763"/>
                    </a:ext>
                  </a:extLst>
                </a:gridCol>
                <a:gridCol w="1176265">
                  <a:extLst>
                    <a:ext uri="{9D8B030D-6E8A-4147-A177-3AD203B41FA5}">
                      <a16:colId xmlns:a16="http://schemas.microsoft.com/office/drawing/2014/main" val="1627666660"/>
                    </a:ext>
                  </a:extLst>
                </a:gridCol>
                <a:gridCol w="681853">
                  <a:extLst>
                    <a:ext uri="{9D8B030D-6E8A-4147-A177-3AD203B41FA5}">
                      <a16:colId xmlns:a16="http://schemas.microsoft.com/office/drawing/2014/main" val="2548992180"/>
                    </a:ext>
                  </a:extLst>
                </a:gridCol>
              </a:tblGrid>
              <a:tr h="317986">
                <a:tc>
                  <a:txBody>
                    <a:bodyPr/>
                    <a:lstStyle/>
                    <a:p>
                      <a:pPr marL="0" marR="0" algn="just">
                        <a:lnSpc>
                          <a:spcPct val="107000"/>
                        </a:lnSpc>
                        <a:spcBef>
                          <a:spcPts val="0"/>
                        </a:spcBef>
                        <a:spcAft>
                          <a:spcPts val="0"/>
                        </a:spcAft>
                      </a:pPr>
                      <a:r>
                        <a:rPr lang="en-US" sz="1200" kern="0">
                          <a:effectLst/>
                        </a:rPr>
                        <a:t>Activity_name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kern="0">
                          <a:effectLst/>
                        </a:rPr>
                        <a:t>Casualities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kern="0">
                          <a:effectLst/>
                        </a:rPr>
                        <a:t>Date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kern="0">
                          <a:effectLst/>
                        </a:rPr>
                        <a:t>Location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kern="0">
                          <a:effectLst/>
                        </a:rPr>
                        <a:t>Persons_involved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200" kern="0">
                          <a:effectLst/>
                        </a:rPr>
                        <a:t>Time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04206081"/>
                  </a:ext>
                </a:extLst>
              </a:tr>
              <a:tr h="561186">
                <a:tc>
                  <a:txBody>
                    <a:bodyPr/>
                    <a:lstStyle/>
                    <a:p>
                      <a:pPr marL="0" marR="0" algn="just">
                        <a:lnSpc>
                          <a:spcPct val="107000"/>
                        </a:lnSpc>
                        <a:spcBef>
                          <a:spcPts val="0"/>
                        </a:spcBef>
                        <a:spcAft>
                          <a:spcPts val="0"/>
                        </a:spcAft>
                      </a:pPr>
                      <a:r>
                        <a:rPr lang="en-US" sz="1400" kern="0">
                          <a:effectLst/>
                        </a:rPr>
                        <a:t>Malian military coup</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N/a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May-22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Mali</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Wagner pmc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7863887"/>
                  </a:ext>
                </a:extLst>
              </a:tr>
              <a:tr h="633270">
                <a:tc>
                  <a:txBody>
                    <a:bodyPr/>
                    <a:lstStyle/>
                    <a:p>
                      <a:pPr marL="0" marR="0" algn="just">
                        <a:lnSpc>
                          <a:spcPct val="107000"/>
                        </a:lnSpc>
                        <a:spcBef>
                          <a:spcPts val="0"/>
                        </a:spcBef>
                        <a:spcAft>
                          <a:spcPts val="0"/>
                        </a:spcAft>
                      </a:pPr>
                      <a:r>
                        <a:rPr lang="en-US" sz="1400" kern="0">
                          <a:effectLst/>
                        </a:rPr>
                        <a:t>Civilian attack</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500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Late March 2022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Moura region of Mali</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Wagner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31225782"/>
                  </a:ext>
                </a:extLst>
              </a:tr>
              <a:tr h="751458">
                <a:tc>
                  <a:txBody>
                    <a:bodyPr/>
                    <a:lstStyle/>
                    <a:p>
                      <a:pPr marL="0" marR="0" algn="just">
                        <a:lnSpc>
                          <a:spcPct val="107000"/>
                        </a:lnSpc>
                        <a:spcBef>
                          <a:spcPts val="0"/>
                        </a:spcBef>
                        <a:spcAft>
                          <a:spcPts val="0"/>
                        </a:spcAft>
                      </a:pPr>
                      <a:r>
                        <a:rPr lang="en-US" sz="1400" kern="0">
                          <a:effectLst/>
                        </a:rPr>
                        <a:t>Laying mines in civilian areas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dirty="0">
                          <a:effectLst/>
                        </a:rPr>
                        <a:t>May 26 2022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Libya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Kremlin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05.15 bst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0346939"/>
                  </a:ext>
                </a:extLst>
              </a:tr>
              <a:tr h="561186">
                <a:tc>
                  <a:txBody>
                    <a:bodyPr/>
                    <a:lstStyle/>
                    <a:p>
                      <a:pPr marL="0" marR="0" algn="just">
                        <a:lnSpc>
                          <a:spcPct val="107000"/>
                        </a:lnSpc>
                        <a:spcBef>
                          <a:spcPts val="0"/>
                        </a:spcBef>
                        <a:spcAft>
                          <a:spcPts val="0"/>
                        </a:spcAft>
                      </a:pPr>
                      <a:r>
                        <a:rPr lang="en-US" sz="1400" kern="0">
                          <a:effectLst/>
                        </a:rPr>
                        <a:t>Libyan capital operation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March 20 2020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Tripoli</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a:effectLst/>
                        </a:rPr>
                        <a:t>Evropolis prigozhin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just">
                        <a:lnSpc>
                          <a:spcPct val="107000"/>
                        </a:lnSpc>
                        <a:spcBef>
                          <a:spcPts val="0"/>
                        </a:spcBef>
                        <a:spcAft>
                          <a:spcPts val="0"/>
                        </a:spcAft>
                      </a:pPr>
                      <a:r>
                        <a:rPr lang="en-US" sz="1400" kern="0" dirty="0">
                          <a:effectLst/>
                        </a:rPr>
                        <a:t>0000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23969289"/>
                  </a:ext>
                </a:extLst>
              </a:tr>
            </a:tbl>
          </a:graphicData>
        </a:graphic>
      </p:graphicFrame>
    </p:spTree>
    <p:extLst>
      <p:ext uri="{BB962C8B-B14F-4D97-AF65-F5344CB8AC3E}">
        <p14:creationId xmlns:p14="http://schemas.microsoft.com/office/powerpoint/2010/main" val="71457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D627-669C-69A7-ABA8-E508C082C657}"/>
              </a:ext>
            </a:extLst>
          </p:cNvPr>
          <p:cNvSpPr>
            <a:spLocks noGrp="1"/>
          </p:cNvSpPr>
          <p:nvPr>
            <p:ph type="title"/>
          </p:nvPr>
        </p:nvSpPr>
        <p:spPr>
          <a:xfrm>
            <a:off x="204537" y="182563"/>
            <a:ext cx="11149263" cy="1150923"/>
          </a:xfrm>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B26493D-5E4C-F3D3-B239-988D19B2A9B5}"/>
              </a:ext>
            </a:extLst>
          </p:cNvPr>
          <p:cNvSpPr>
            <a:spLocks noGrp="1"/>
          </p:cNvSpPr>
          <p:nvPr>
            <p:ph idx="1"/>
          </p:nvPr>
        </p:nvSpPr>
        <p:spPr>
          <a:xfrm>
            <a:off x="312821" y="1046747"/>
            <a:ext cx="11040979" cy="4771426"/>
          </a:xfrm>
        </p:spPr>
        <p:txBody>
          <a:bodyPr/>
          <a:lstStyle/>
          <a:p>
            <a:pPr marL="0" indent="0">
              <a:buNone/>
            </a:pPr>
            <a:endParaRPr lang="en-US" dirty="0">
              <a:solidFill>
                <a:srgbClr val="0E101A"/>
              </a:solidFill>
              <a:effectLst/>
              <a:latin typeface="Times New Roman" panose="02020603050405020304" pitchFamily="18" charset="0"/>
              <a:cs typeface="Times New Roman" panose="02020603050405020304" pitchFamily="18" charset="0"/>
            </a:endParaRPr>
          </a:p>
          <a:p>
            <a:endParaRPr lang="en-US" dirty="0">
              <a:solidFill>
                <a:srgbClr val="0E101A"/>
              </a:solidFill>
              <a:latin typeface="Times New Roman" panose="02020603050405020304" pitchFamily="18" charset="0"/>
              <a:cs typeface="Times New Roman" panose="02020603050405020304" pitchFamily="18" charset="0"/>
            </a:endParaRPr>
          </a:p>
          <a:p>
            <a:r>
              <a:rPr lang="en-US" dirty="0">
                <a:solidFill>
                  <a:srgbClr val="0E101A"/>
                </a:solidFill>
                <a:effectLst/>
                <a:latin typeface="Times New Roman" panose="02020603050405020304" pitchFamily="18" charset="0"/>
                <a:cs typeface="Times New Roman" panose="02020603050405020304" pitchFamily="18" charset="0"/>
              </a:rPr>
              <a:t>The analysis of Wagner PMC's activities in Africa has provided valuable insights into the patterns and trends of the organization. These insights can help inform the work of policymakers, security agencies, and human rights organizations in their efforts to counter the company's operations and prevent further human rights abuses.</a:t>
            </a:r>
          </a:p>
          <a:p>
            <a:endParaRPr lang="en-US" dirty="0"/>
          </a:p>
        </p:txBody>
      </p:sp>
      <p:sp>
        <p:nvSpPr>
          <p:cNvPr id="4" name="Footer Placeholder 3">
            <a:extLst>
              <a:ext uri="{FF2B5EF4-FFF2-40B4-BE49-F238E27FC236}">
                <a16:creationId xmlns:a16="http://schemas.microsoft.com/office/drawing/2014/main" id="{49EAD3BB-E34F-FCB0-05FD-95EFD2AA0F76}"/>
              </a:ext>
            </a:extLst>
          </p:cNvPr>
          <p:cNvSpPr>
            <a:spLocks noGrp="1"/>
          </p:cNvSpPr>
          <p:nvPr>
            <p:ph type="ftr" sz="quarter" idx="3"/>
          </p:nvPr>
        </p:nvSpPr>
        <p:spPr/>
        <p:txBody>
          <a:bodyPr/>
          <a:lstStyle/>
          <a:p>
            <a:r>
              <a:rPr lang="en-US" dirty="0"/>
              <a:t>ECON</a:t>
            </a:r>
          </a:p>
        </p:txBody>
      </p:sp>
    </p:spTree>
    <p:extLst>
      <p:ext uri="{BB962C8B-B14F-4D97-AF65-F5344CB8AC3E}">
        <p14:creationId xmlns:p14="http://schemas.microsoft.com/office/powerpoint/2010/main" val="113992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4AC2-D78E-B511-D812-DEB5F41900C1}"/>
              </a:ext>
            </a:extLst>
          </p:cNvPr>
          <p:cNvSpPr>
            <a:spLocks noGrp="1"/>
          </p:cNvSpPr>
          <p:nvPr>
            <p:ph type="title"/>
          </p:nvPr>
        </p:nvSpPr>
        <p:spPr>
          <a:xfrm>
            <a:off x="177421" y="182564"/>
            <a:ext cx="11176379" cy="1264100"/>
          </a:xfrm>
        </p:spPr>
        <p:txBody>
          <a:bodyPr>
            <a:normAutofit/>
          </a:bodyPr>
          <a:lstStyle/>
          <a:p>
            <a:r>
              <a:rPr lang="en-US" sz="28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F600700D-86C4-78D8-B965-A8C25BAE78B5}"/>
              </a:ext>
            </a:extLst>
          </p:cNvPr>
          <p:cNvSpPr>
            <a:spLocks noGrp="1"/>
          </p:cNvSpPr>
          <p:nvPr>
            <p:ph idx="1"/>
          </p:nvPr>
        </p:nvSpPr>
        <p:spPr>
          <a:xfrm>
            <a:off x="177421" y="1214651"/>
            <a:ext cx="11176379" cy="4603522"/>
          </a:xfrm>
        </p:spPr>
        <p:txBody>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ACLED. (2022). Wagner Group Operations in Africa: Civilian Targeting Trends in the Central African Republic and Mali. Retrieved from </a:t>
            </a:r>
            <a:r>
              <a:rPr lang="en-US" sz="2400" i="1"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https://acleddata.com/2022/08/30/wagner-group-operations-in-africa-civilian-targeting-trends-in-the-central-african-republic-and-mali/</a:t>
            </a:r>
            <a:endParaRPr lang="en-US" sz="2400" i="1"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Guardian. (2022). Russian mercenaries accused overuse of mines and booby traps in Libya. Retrieved from </a:t>
            </a:r>
            <a:r>
              <a:rPr lang="en-US" sz="2400" i="1"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https://www.theguardian.com/world/2022/may/25/russian-mercenaries-accused-over-use-of-mines-and-booby-traps-in-libya</a:t>
            </a:r>
            <a:endParaRPr lang="en-US" sz="2400" i="1"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BBC. (2022). Inside the shadowy world of Russian mercenaries. Retrieved from </a:t>
            </a:r>
            <a:r>
              <a:rPr lang="en-US" sz="2400" i="1"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https://www.bbc.co.uk/programmes/p09rkcsw</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B29FA1ED-68E5-C74F-61F7-573AC0017B15}"/>
              </a:ext>
            </a:extLst>
          </p:cNvPr>
          <p:cNvSpPr>
            <a:spLocks noGrp="1"/>
          </p:cNvSpPr>
          <p:nvPr>
            <p:ph type="ftr" sz="quarter" idx="3"/>
          </p:nvPr>
        </p:nvSpPr>
        <p:spPr/>
        <p:txBody>
          <a:bodyPr/>
          <a:lstStyle/>
          <a:p>
            <a:r>
              <a:rPr lang="en-US" dirty="0"/>
              <a:t>ECON</a:t>
            </a:r>
          </a:p>
        </p:txBody>
      </p:sp>
    </p:spTree>
    <p:extLst>
      <p:ext uri="{BB962C8B-B14F-4D97-AF65-F5344CB8AC3E}">
        <p14:creationId xmlns:p14="http://schemas.microsoft.com/office/powerpoint/2010/main" val="153041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5743-471F-4649-9683-16A424A1A03A}"/>
              </a:ext>
            </a:extLst>
          </p:cNvPr>
          <p:cNvSpPr>
            <a:spLocks noGrp="1"/>
          </p:cNvSpPr>
          <p:nvPr>
            <p:ph type="ctrTitle"/>
          </p:nvPr>
        </p:nvSpPr>
        <p:spPr/>
        <p:txBody>
          <a:bodyPr/>
          <a:lstStyle/>
          <a:p>
            <a:r>
              <a:rPr lang="en-US" dirty="0"/>
              <a:t>`</a:t>
            </a:r>
          </a:p>
        </p:txBody>
      </p:sp>
      <p:sp>
        <p:nvSpPr>
          <p:cNvPr id="3" name="Subtitle 2">
            <a:extLst>
              <a:ext uri="{FF2B5EF4-FFF2-40B4-BE49-F238E27FC236}">
                <a16:creationId xmlns:a16="http://schemas.microsoft.com/office/drawing/2014/main" id="{2F6F1D56-CAC6-0C4D-B800-AB242BDF8C47}"/>
              </a:ext>
            </a:extLst>
          </p:cNvPr>
          <p:cNvSpPr>
            <a:spLocks noGrp="1"/>
          </p:cNvSpPr>
          <p:nvPr>
            <p:ph type="subTitle" idx="1"/>
          </p:nvPr>
        </p:nvSpPr>
        <p:spPr/>
        <p:txBody>
          <a:bodyPr/>
          <a:lstStyle/>
          <a:p>
            <a:endParaRPr lang="en-US" dirty="0"/>
          </a:p>
        </p:txBody>
      </p:sp>
      <p:sp>
        <p:nvSpPr>
          <p:cNvPr id="6" name="Footer Placeholder 5">
            <a:extLst>
              <a:ext uri="{FF2B5EF4-FFF2-40B4-BE49-F238E27FC236}">
                <a16:creationId xmlns:a16="http://schemas.microsoft.com/office/drawing/2014/main" id="{BEE588FD-2D62-EC42-AB22-82B53D74E706}"/>
              </a:ext>
            </a:extLst>
          </p:cNvPr>
          <p:cNvSpPr>
            <a:spLocks noGrp="1"/>
          </p:cNvSpPr>
          <p:nvPr>
            <p:ph type="ftr" sz="quarter" idx="3"/>
          </p:nvPr>
        </p:nvSpPr>
        <p:spPr/>
        <p:txBody>
          <a:bodyPr/>
          <a:lstStyle/>
          <a:p>
            <a:r>
              <a:rPr lang="en-US" dirty="0"/>
              <a:t>ECON</a:t>
            </a:r>
          </a:p>
        </p:txBody>
      </p:sp>
      <p:pic>
        <p:nvPicPr>
          <p:cNvPr id="5" name="Picture 4" descr="A picture containing handwriting, wood, wooden block, wooden&#10;&#10;Description automatically generated">
            <a:extLst>
              <a:ext uri="{FF2B5EF4-FFF2-40B4-BE49-F238E27FC236}">
                <a16:creationId xmlns:a16="http://schemas.microsoft.com/office/drawing/2014/main" id="{FD350651-F566-3D81-32BF-83EA5520E93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 y="9799"/>
            <a:ext cx="12192000" cy="5804146"/>
          </a:xfrm>
          <a:prstGeom prst="rect">
            <a:avLst/>
          </a:prstGeom>
        </p:spPr>
      </p:pic>
      <p:pic>
        <p:nvPicPr>
          <p:cNvPr id="8" name="Picture 7" descr="A close-up of a marker&#10;&#10;Description automatically generated with medium confidence">
            <a:extLst>
              <a:ext uri="{FF2B5EF4-FFF2-40B4-BE49-F238E27FC236}">
                <a16:creationId xmlns:a16="http://schemas.microsoft.com/office/drawing/2014/main" id="{DB47284F-AE98-D85A-1A53-AEAE2E7F22C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182001" y="1310185"/>
            <a:ext cx="8128000" cy="3851350"/>
          </a:xfrm>
          <a:prstGeom prst="rect">
            <a:avLst/>
          </a:prstGeom>
        </p:spPr>
      </p:pic>
    </p:spTree>
    <p:extLst>
      <p:ext uri="{BB962C8B-B14F-4D97-AF65-F5344CB8AC3E}">
        <p14:creationId xmlns:p14="http://schemas.microsoft.com/office/powerpoint/2010/main" val="1180971931"/>
      </p:ext>
    </p:extLst>
  </p:cSld>
  <p:clrMapOvr>
    <a:masterClrMapping/>
  </p:clrMapOvr>
</p:sld>
</file>

<file path=ppt/theme/theme1.xml><?xml version="1.0" encoding="utf-8"?>
<a:theme xmlns:a="http://schemas.openxmlformats.org/drawingml/2006/main" name="Office Theme">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UNOMAHA">
      <a:dk1>
        <a:srgbClr val="000000"/>
      </a:dk1>
      <a:lt1>
        <a:srgbClr val="FFFFFF"/>
      </a:lt1>
      <a:dk2>
        <a:srgbClr val="626568"/>
      </a:dk2>
      <a:lt2>
        <a:srgbClr val="E7E6E6"/>
      </a:lt2>
      <a:accent1>
        <a:srgbClr val="FF0000"/>
      </a:accent1>
      <a:accent2>
        <a:srgbClr val="AB0000"/>
      </a:accent2>
      <a:accent3>
        <a:srgbClr val="6A0000"/>
      </a:accent3>
      <a:accent4>
        <a:srgbClr val="370000"/>
      </a:accent4>
      <a:accent5>
        <a:srgbClr val="000000"/>
      </a:accent5>
      <a:accent6>
        <a:srgbClr val="454545"/>
      </a:accent6>
      <a:hlink>
        <a:srgbClr val="D61920"/>
      </a:hlink>
      <a:folHlink>
        <a:srgbClr val="BCBB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B4EE1ED631E14D85A24939D16C8936" ma:contentTypeVersion="13" ma:contentTypeDescription="Create a new document." ma:contentTypeScope="" ma:versionID="6017f67bb77ff6d9be2d221c77aa995f">
  <xsd:schema xmlns:xsd="http://www.w3.org/2001/XMLSchema" xmlns:xs="http://www.w3.org/2001/XMLSchema" xmlns:p="http://schemas.microsoft.com/office/2006/metadata/properties" xmlns:ns2="95982f6c-2172-479f-8b01-dd33fa6fbe04" xmlns:ns3="f6da95f1-0d27-4b84-83fb-450c771ae8a8" targetNamespace="http://schemas.microsoft.com/office/2006/metadata/properties" ma:root="true" ma:fieldsID="a3e421abf5162528b1592d7606c61c29" ns2:_="" ns3:_="">
    <xsd:import namespace="95982f6c-2172-479f-8b01-dd33fa6fbe04"/>
    <xsd:import namespace="f6da95f1-0d27-4b84-83fb-450c771ae8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982f6c-2172-479f-8b01-dd33fa6fbe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6da95f1-0d27-4b84-83fb-450c771ae8a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4764C-B014-402B-A43D-DBC2DA65A596}">
  <ds:schemaRefs>
    <ds:schemaRef ds:uri="http://schemas.microsoft.com/sharepoint/v3/contenttype/forms"/>
  </ds:schemaRefs>
</ds:datastoreItem>
</file>

<file path=customXml/itemProps2.xml><?xml version="1.0" encoding="utf-8"?>
<ds:datastoreItem xmlns:ds="http://schemas.openxmlformats.org/officeDocument/2006/customXml" ds:itemID="{1282675A-704E-4AC1-95C4-9CEF05526266}">
  <ds:schemaRef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f6da95f1-0d27-4b84-83fb-450c771ae8a8"/>
    <ds:schemaRef ds:uri="95982f6c-2172-479f-8b01-dd33fa6fbe04"/>
    <ds:schemaRef ds:uri="http://purl.org/dc/dcmitype/"/>
    <ds:schemaRef ds:uri="http://purl.org/dc/terms/"/>
  </ds:schemaRefs>
</ds:datastoreItem>
</file>

<file path=customXml/itemProps3.xml><?xml version="1.0" encoding="utf-8"?>
<ds:datastoreItem xmlns:ds="http://schemas.openxmlformats.org/officeDocument/2006/customXml" ds:itemID="{4CD8E3BF-FF74-4842-8F55-3F98C5C92E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982f6c-2172-479f-8b01-dd33fa6fbe04"/>
    <ds:schemaRef ds:uri="f6da95f1-0d27-4b84-83fb-450c771ae8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2394</TotalTime>
  <Words>620</Words>
  <Application>Microsoft Macintosh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9</vt:i4>
      </vt:variant>
    </vt:vector>
  </HeadingPairs>
  <TitlesOfParts>
    <vt:vector size="17" baseType="lpstr">
      <vt:lpstr>Arial</vt:lpstr>
      <vt:lpstr>Calibri</vt:lpstr>
      <vt:lpstr>Symbol</vt:lpstr>
      <vt:lpstr>Times New Roman</vt:lpstr>
      <vt:lpstr>Office Theme</vt:lpstr>
      <vt:lpstr>Custom Design</vt:lpstr>
      <vt:lpstr>1_Custom Design</vt:lpstr>
      <vt:lpstr>2_Custom Design</vt:lpstr>
      <vt:lpstr>Analyzing the Operations of Wagner PMC in Africa: A Data-Driven Approach to Understanding and Preventing Human Rights Violations. </vt:lpstr>
      <vt:lpstr>Contents:</vt:lpstr>
      <vt:lpstr>Introduction:</vt:lpstr>
      <vt:lpstr>Research Objectives: </vt:lpstr>
      <vt:lpstr>Methods: </vt:lpstr>
      <vt:lpstr>Result:</vt:lpstr>
      <vt:lpstr>Conclusion:</vt:lpstr>
      <vt:lpstr>Reference:</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Angie Kennedy</dc:creator>
  <cp:lastModifiedBy>Veenamadhuri Dronadula</cp:lastModifiedBy>
  <cp:revision>15</cp:revision>
  <dcterms:created xsi:type="dcterms:W3CDTF">2020-12-03T21:16:42Z</dcterms:created>
  <dcterms:modified xsi:type="dcterms:W3CDTF">2023-05-11T03:00:08Z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0x01010053B4EE1ED631E14D85A24939D16C8936</vt:lpwstr>
  </property>
</Properties>
</file>