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93" r:id="rId2"/>
    <p:sldId id="433" r:id="rId3"/>
    <p:sldId id="439" r:id="rId4"/>
    <p:sldId id="434" r:id="rId5"/>
    <p:sldId id="440" r:id="rId6"/>
    <p:sldId id="441" r:id="rId7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FF"/>
    <a:srgbClr val="FFCC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8" autoAdjust="0"/>
  </p:normalViewPr>
  <p:slideViewPr>
    <p:cSldViewPr>
      <p:cViewPr varScale="1">
        <p:scale>
          <a:sx n="149" d="100"/>
          <a:sy n="149" d="100"/>
        </p:scale>
        <p:origin x="216" y="110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D04281-5586-40DD-89C5-8EDB9D61A9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4D0E370-AB79-4D6A-8A3B-2E0F8C5181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27D6019-CD69-42D7-BC9C-43AB9D18D4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301229-EACA-4508-A86E-10F73721E2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6A174561-0778-4E91-8DFA-16441E133D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238A518-A5BE-4602-AFC3-5A9FA3392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9A7F823-6E5A-4A07-A730-A90F226DF9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7A2C6EE-3A97-4D19-A69F-2CB62356B8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339E97-C7B9-400F-85B8-C6D374B59D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B27B6B5-C7FB-4622-BB29-141F3E1DC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208D991-1F46-4318-943B-0353252D7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4D38E6DC-43A5-45B1-B905-01B9DF732AA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85C3AB-F86B-40D4-9083-F36DF67669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F483C076-4107-4942-B651-8A259B735AFD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6548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7AD94F-C5F5-4E17-B106-BD731D37E4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C1384667-EBD1-44A4-9116-9652B7BB5984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25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6F91F6-EA96-4D9C-B606-58AA12669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DE3A2456-C028-4675-A607-7B8F454F3997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087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F052F-DCEE-4924-9E86-F015E0F1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2B354C-1A7C-47F7-9484-CCE60A8A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누르십시오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B0F31B-AD66-4A12-8E54-294E40959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0768"/>
            <a:ext cx="7772400" cy="52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A22FDBBC-F2E4-471F-A76D-5FD740E4029C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CA08F53-2C9B-44DD-B953-72F224B3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1200"/>
        </a:spcAft>
        <a:buClr>
          <a:srgbClr val="7373FF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lnSpc>
          <a:spcPct val="12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9258D84A-C321-42AD-9FDF-B1B7370763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solidFill>
                  <a:schemeClr val="tx1"/>
                </a:solidFill>
              </a:rPr>
              <a:t>Chapter 4,5</a:t>
            </a:r>
            <a:br>
              <a:rPr lang="en-US" altLang="ko-KR" sz="3600" dirty="0"/>
            </a:br>
            <a:r>
              <a:rPr lang="ko-KR" altLang="en-US" sz="3600" dirty="0" err="1"/>
              <a:t>그리디</a:t>
            </a:r>
            <a:r>
              <a:rPr lang="en-US" altLang="ko-KR" sz="3600" dirty="0"/>
              <a:t>/</a:t>
            </a:r>
            <a:r>
              <a:rPr lang="ko-KR" altLang="en-US" sz="3600" dirty="0"/>
              <a:t>동적계획법</a:t>
            </a:r>
            <a:endParaRPr lang="en-US" altLang="ko-KR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286C82EE-C9CD-41A9-9524-A338D54D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en-US" altLang="ko-KR" dirty="0"/>
              <a:t>/</a:t>
            </a:r>
            <a:r>
              <a:rPr lang="ko-KR" altLang="en-US" dirty="0"/>
              <a:t>동적계획법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2E54832-42C3-496A-9B32-A282B3B42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69" y="1166477"/>
            <a:ext cx="8206680" cy="111039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트리 내부의 최대 개수의 노드</a:t>
            </a:r>
            <a:r>
              <a:rPr lang="en-US" altLang="ko-KR" sz="1600" dirty="0"/>
              <a:t>(v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 v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, … , </a:t>
            </a:r>
            <a:r>
              <a:rPr lang="en-US" altLang="ko-KR" sz="1600" dirty="0" err="1"/>
              <a:t>v</a:t>
            </a:r>
            <a:r>
              <a:rPr lang="en-US" altLang="ko-KR" sz="1600" baseline="-25000" dirty="0" err="1"/>
              <a:t>n</a:t>
            </a:r>
            <a:r>
              <a:rPr lang="en-US" altLang="ko-KR" sz="1600" dirty="0"/>
              <a:t>)</a:t>
            </a:r>
            <a:r>
              <a:rPr lang="ko-KR" altLang="en-US" sz="1600" dirty="0"/>
              <a:t>를 포함한 독립집합을 구하고자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독립집합 </a:t>
            </a:r>
            <a:r>
              <a:rPr lang="en-US" altLang="ko-KR" sz="1600" dirty="0"/>
              <a:t>S</a:t>
            </a:r>
            <a:r>
              <a:rPr lang="ko-KR" altLang="en-US" sz="1600" dirty="0"/>
              <a:t>이란</a:t>
            </a:r>
            <a:r>
              <a:rPr lang="en-US" altLang="ko-KR" sz="1600" dirty="0"/>
              <a:t>, </a:t>
            </a:r>
            <a:r>
              <a:rPr lang="ko-KR" altLang="en-US" sz="1600" dirty="0"/>
              <a:t>서로 간의 연결</a:t>
            </a:r>
            <a:r>
              <a:rPr lang="en-US" altLang="ko-KR" sz="1600" dirty="0"/>
              <a:t>(edge)</a:t>
            </a:r>
            <a:r>
              <a:rPr lang="ko-KR" altLang="en-US" sz="1600" dirty="0"/>
              <a:t>이 없는 노드들의 집합이다</a:t>
            </a:r>
            <a:r>
              <a:rPr lang="en-US" altLang="ko-KR" sz="1600" dirty="0"/>
              <a:t>. </a:t>
            </a:r>
            <a:r>
              <a:rPr lang="ko-KR" altLang="en-US" sz="1600" dirty="0"/>
              <a:t>편의상 트리는 최소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노드가 있다고 가정한다</a:t>
            </a:r>
            <a:r>
              <a:rPr lang="en-US" altLang="ko-KR" sz="1600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087B-5888-4B13-AB69-EB9C512D4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8E04B3-663F-496B-A020-377CCAA36E59}" type="slidenum">
              <a:rPr lang="en-US" altLang="ko-KR" sz="1200">
                <a:latin typeface="Tahoma" panose="020B0604030504040204" pitchFamily="34" charset="0"/>
              </a:rPr>
              <a:pPr/>
              <a:t>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8208DC-CD45-4838-ACCE-822B8122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2251285"/>
            <a:ext cx="5292551" cy="452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kern="0" dirty="0"/>
              <a:t>작은 부분 문제</a:t>
            </a:r>
            <a:r>
              <a:rPr lang="en-US" altLang="ko-KR" sz="1600" kern="0" dirty="0"/>
              <a:t>(</a:t>
            </a:r>
            <a:r>
              <a:rPr lang="ko-KR" altLang="en-US" sz="1600" kern="0" dirty="0"/>
              <a:t>트리의 높이가 </a:t>
            </a:r>
            <a:r>
              <a:rPr lang="en-US" altLang="ko-KR" sz="1600" kern="0" dirty="0"/>
              <a:t>1</a:t>
            </a:r>
            <a:r>
              <a:rPr lang="ko-KR" altLang="en-US" sz="1600" kern="0" dirty="0"/>
              <a:t>일 때</a:t>
            </a:r>
            <a:r>
              <a:rPr lang="en-US" altLang="ko-KR" sz="1600" kern="0" dirty="0"/>
              <a:t>)</a:t>
            </a:r>
            <a:r>
              <a:rPr lang="ko-KR" altLang="en-US" sz="1600" kern="0" dirty="0"/>
              <a:t>를 풀어보자</a:t>
            </a:r>
            <a:r>
              <a:rPr lang="en-US" altLang="ko-KR" sz="1600" kern="0" dirty="0"/>
              <a:t>.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kern="0" dirty="0"/>
              <a:t>트리의 높이가 </a:t>
            </a:r>
            <a:r>
              <a:rPr lang="en-US" altLang="ko-KR" sz="1600" kern="0" dirty="0"/>
              <a:t>2</a:t>
            </a:r>
            <a:r>
              <a:rPr lang="ko-KR" altLang="en-US" sz="1600" kern="0" dirty="0"/>
              <a:t>일 때</a:t>
            </a:r>
            <a:r>
              <a:rPr lang="en-US" altLang="ko-KR" sz="1600" kern="0" dirty="0"/>
              <a:t>, 1)</a:t>
            </a:r>
            <a:r>
              <a:rPr lang="ko-KR" altLang="en-US" sz="1600" kern="0" dirty="0"/>
              <a:t>의 부분문제는 올바른 풀이라고 할 수 있는가</a:t>
            </a:r>
            <a:r>
              <a:rPr lang="en-US" altLang="ko-KR" sz="16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kern="0" dirty="0"/>
              <a:t>주어진 트리 </a:t>
            </a:r>
            <a:r>
              <a:rPr lang="en-US" altLang="ko-KR" sz="1600" kern="0" dirty="0"/>
              <a:t>T</a:t>
            </a:r>
            <a:r>
              <a:rPr lang="ko-KR" altLang="en-US" sz="1600" kern="0" dirty="0"/>
              <a:t>가 있을 때</a:t>
            </a:r>
            <a:r>
              <a:rPr lang="en-US" altLang="ko-KR" sz="1600" kern="0" dirty="0"/>
              <a:t>, </a:t>
            </a:r>
            <a:r>
              <a:rPr lang="ko-KR" altLang="en-US" sz="1600" kern="0" dirty="0"/>
              <a:t>첫번째 </a:t>
            </a:r>
            <a:r>
              <a:rPr lang="en-US" altLang="ko-KR" sz="1600" kern="0" dirty="0"/>
              <a:t>greedy</a:t>
            </a:r>
            <a:r>
              <a:rPr lang="ko-KR" altLang="en-US" sz="1600" kern="0" dirty="0"/>
              <a:t> </a:t>
            </a:r>
            <a:r>
              <a:rPr lang="en-US" altLang="ko-KR" sz="1600" kern="0" dirty="0"/>
              <a:t>choice</a:t>
            </a:r>
            <a:r>
              <a:rPr lang="ko-KR" altLang="en-US" sz="1600" kern="0" dirty="0"/>
              <a:t>는 무엇인가</a:t>
            </a:r>
            <a:r>
              <a:rPr lang="en-US" altLang="ko-KR" sz="1600" kern="0" dirty="0"/>
              <a:t>? </a:t>
            </a:r>
            <a:r>
              <a:rPr lang="ko-KR" altLang="en-US" sz="1600" kern="0" dirty="0"/>
              <a:t>이후 다음 해결해야 하는 문제에서 </a:t>
            </a:r>
            <a:r>
              <a:rPr lang="en-US" altLang="ko-KR" sz="1600" kern="0" dirty="0"/>
              <a:t>T’</a:t>
            </a:r>
            <a:r>
              <a:rPr lang="ko-KR" altLang="en-US" sz="1600" kern="0" dirty="0"/>
              <a:t>는 어떻게 변경되어야 하는가</a:t>
            </a:r>
            <a:r>
              <a:rPr lang="en-US" altLang="ko-KR" sz="16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3)</a:t>
            </a:r>
            <a:r>
              <a:rPr lang="ko-KR" altLang="en-US" sz="1600" kern="0" dirty="0"/>
              <a:t>에서 구한 독립집합은 전체 독립집합의 일부로 반드시 포함 되는가</a:t>
            </a:r>
            <a:r>
              <a:rPr lang="en-US" altLang="ko-KR" sz="16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1)~4)</a:t>
            </a:r>
            <a:r>
              <a:rPr lang="ko-KR" altLang="en-US" sz="1600" kern="0" dirty="0"/>
              <a:t>의 내용을 바탕으로 </a:t>
            </a:r>
            <a:r>
              <a:rPr lang="ko-KR" altLang="en-US" sz="1600" kern="0" dirty="0" err="1"/>
              <a:t>그리디</a:t>
            </a:r>
            <a:r>
              <a:rPr lang="ko-KR" altLang="en-US" sz="1600" kern="0" dirty="0"/>
              <a:t> 알고리즘을 설계하고 </a:t>
            </a:r>
            <a:r>
              <a:rPr lang="ko-KR" altLang="en-US" sz="1600" kern="0" dirty="0" err="1"/>
              <a:t>시간복잡도를</a:t>
            </a:r>
            <a:r>
              <a:rPr lang="ko-KR" altLang="en-US" sz="1600" kern="0" dirty="0"/>
              <a:t> 분석하라</a:t>
            </a:r>
            <a:r>
              <a:rPr lang="en-US" altLang="ko-KR" sz="1600" kern="0" dirty="0"/>
              <a:t>.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655AA0-EF09-40A0-B7F6-EA44910D972B}"/>
              </a:ext>
            </a:extLst>
          </p:cNvPr>
          <p:cNvGrpSpPr/>
          <p:nvPr/>
        </p:nvGrpSpPr>
        <p:grpSpPr>
          <a:xfrm>
            <a:off x="29462" y="2260857"/>
            <a:ext cx="3931345" cy="3648699"/>
            <a:chOff x="29462" y="2260857"/>
            <a:chExt cx="3931345" cy="36486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3C23B77-2253-4A59-AFC5-836AC1BD0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62" y="2260857"/>
              <a:ext cx="3931345" cy="364869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C762D7-D26E-4B8E-9EB6-789EF18F2B1F}"/>
                </a:ext>
              </a:extLst>
            </p:cNvPr>
            <p:cNvSpPr txBox="1"/>
            <p:nvPr/>
          </p:nvSpPr>
          <p:spPr>
            <a:xfrm>
              <a:off x="1281694" y="2433791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61264E-9183-4754-861B-C8F28FA2BFB6}"/>
                </a:ext>
              </a:extLst>
            </p:cNvPr>
            <p:cNvSpPr txBox="1"/>
            <p:nvPr/>
          </p:nvSpPr>
          <p:spPr>
            <a:xfrm>
              <a:off x="251520" y="3163503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3099D-F8FC-4FE5-A87E-929F33577CC2}"/>
                </a:ext>
              </a:extLst>
            </p:cNvPr>
            <p:cNvSpPr txBox="1"/>
            <p:nvPr/>
          </p:nvSpPr>
          <p:spPr>
            <a:xfrm>
              <a:off x="1264526" y="3163503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813C00-44A6-4E5A-8383-9F1029D57D52}"/>
                </a:ext>
              </a:extLst>
            </p:cNvPr>
            <p:cNvSpPr txBox="1"/>
            <p:nvPr/>
          </p:nvSpPr>
          <p:spPr>
            <a:xfrm>
              <a:off x="2790412" y="3163503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86F956-40F8-4496-BEC9-5D0ED813A556}"/>
                </a:ext>
              </a:extLst>
            </p:cNvPr>
            <p:cNvSpPr txBox="1"/>
            <p:nvPr/>
          </p:nvSpPr>
          <p:spPr>
            <a:xfrm>
              <a:off x="1246369" y="3876382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99FDDE-6949-4A2F-85A7-583B176A6087}"/>
                </a:ext>
              </a:extLst>
            </p:cNvPr>
            <p:cNvSpPr txBox="1"/>
            <p:nvPr/>
          </p:nvSpPr>
          <p:spPr>
            <a:xfrm>
              <a:off x="2067469" y="3876382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C591FF-E1DD-4D9D-AA72-21747D5D1FAF}"/>
                </a:ext>
              </a:extLst>
            </p:cNvPr>
            <p:cNvSpPr txBox="1"/>
            <p:nvPr/>
          </p:nvSpPr>
          <p:spPr>
            <a:xfrm>
              <a:off x="2790412" y="3871245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91B570-470E-469D-A16E-B55BA65C9AD1}"/>
                </a:ext>
              </a:extLst>
            </p:cNvPr>
            <p:cNvSpPr txBox="1"/>
            <p:nvPr/>
          </p:nvSpPr>
          <p:spPr>
            <a:xfrm>
              <a:off x="3498522" y="3871245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18444-72A5-4965-B1DD-EBB5FEA5CC57}"/>
                </a:ext>
              </a:extLst>
            </p:cNvPr>
            <p:cNvSpPr txBox="1"/>
            <p:nvPr/>
          </p:nvSpPr>
          <p:spPr>
            <a:xfrm>
              <a:off x="524554" y="4581129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D5E527-B54B-47F1-8972-3CA820C043C2}"/>
                </a:ext>
              </a:extLst>
            </p:cNvPr>
            <p:cNvSpPr txBox="1"/>
            <p:nvPr/>
          </p:nvSpPr>
          <p:spPr>
            <a:xfrm>
              <a:off x="1226022" y="4589261"/>
              <a:ext cx="4539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C64205-A11A-43D8-953E-043F19A5D77D}"/>
                </a:ext>
              </a:extLst>
            </p:cNvPr>
            <p:cNvSpPr txBox="1"/>
            <p:nvPr/>
          </p:nvSpPr>
          <p:spPr>
            <a:xfrm>
              <a:off x="1179043" y="5302140"/>
              <a:ext cx="4439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495623-5A36-445E-ACAB-8D84B0C02C05}"/>
                </a:ext>
              </a:extLst>
            </p:cNvPr>
            <p:cNvSpPr txBox="1"/>
            <p:nvPr/>
          </p:nvSpPr>
          <p:spPr>
            <a:xfrm>
              <a:off x="1804374" y="5302140"/>
              <a:ext cx="4539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6C1F5B-D190-48DE-95FA-96C504D17D5A}"/>
              </a:ext>
            </a:extLst>
          </p:cNvPr>
          <p:cNvSpPr txBox="1"/>
          <p:nvPr/>
        </p:nvSpPr>
        <p:spPr>
          <a:xfrm>
            <a:off x="91861" y="226085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0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E95193-BB72-4BB4-B4BE-FECCF7E8BB00}"/>
              </a:ext>
            </a:extLst>
          </p:cNvPr>
          <p:cNvSpPr/>
          <p:nvPr/>
        </p:nvSpPr>
        <p:spPr bwMode="auto">
          <a:xfrm>
            <a:off x="359568" y="1844824"/>
            <a:ext cx="8206680" cy="952373"/>
          </a:xfrm>
          <a:prstGeom prst="rect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122" name="제목 1">
            <a:extLst>
              <a:ext uri="{FF2B5EF4-FFF2-40B4-BE49-F238E27FC236}">
                <a16:creationId xmlns:a16="http://schemas.microsoft.com/office/drawing/2014/main" id="{286C82EE-C9CD-41A9-9524-A338D54D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en-US" altLang="ko-KR" dirty="0"/>
              <a:t>/</a:t>
            </a:r>
            <a:r>
              <a:rPr lang="ko-KR" altLang="en-US" dirty="0"/>
              <a:t>동적계획법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2E54832-42C3-496A-9B32-A282B3B42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69" y="1166477"/>
            <a:ext cx="8206680" cy="170243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트리 내부의 노드 </a:t>
            </a:r>
            <a:r>
              <a:rPr lang="en-US" altLang="ko-KR" sz="1800" dirty="0"/>
              <a:t>v</a:t>
            </a:r>
            <a:r>
              <a:rPr lang="en-US" altLang="ko-KR" sz="1800" baseline="-25000" dirty="0"/>
              <a:t>i</a:t>
            </a:r>
            <a:r>
              <a:rPr lang="ko-KR" altLang="en-US" sz="1800" dirty="0"/>
              <a:t>들이 각각의 가중치</a:t>
            </a:r>
            <a:r>
              <a:rPr lang="en-US" altLang="ko-KR" sz="1800" dirty="0"/>
              <a:t>(weight),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가지고 있다고 가정한다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독립집합 중에서 가중치 합이 가장 높은 것을 구하려고 한다</a:t>
            </a:r>
            <a:r>
              <a:rPr lang="en-US" altLang="ko-KR" sz="1800" dirty="0"/>
              <a:t>.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어떤 노드 </a:t>
            </a:r>
            <a:r>
              <a:rPr lang="en-US" altLang="ko-KR" sz="1600" dirty="0"/>
              <a:t>u</a:t>
            </a:r>
            <a:r>
              <a:rPr lang="ko-KR" altLang="en-US" sz="1600" dirty="0"/>
              <a:t>가 있을 때</a:t>
            </a:r>
            <a:r>
              <a:rPr lang="en-US" altLang="ko-KR" sz="1600" dirty="0"/>
              <a:t>, u</a:t>
            </a:r>
            <a:r>
              <a:rPr lang="ko-KR" altLang="en-US" sz="1600" dirty="0"/>
              <a:t>의 모든 자식들 </a:t>
            </a:r>
            <a:r>
              <a:rPr lang="en-US" altLang="ko-KR" sz="1600" dirty="0"/>
              <a:t>v</a:t>
            </a:r>
            <a:r>
              <a:rPr lang="ko-KR" altLang="en-US" sz="1600" dirty="0"/>
              <a:t>의 집합을 </a:t>
            </a:r>
            <a:r>
              <a:rPr lang="en-US" altLang="ko-KR" sz="1600" dirty="0"/>
              <a:t>V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altLang="ko-KR" sz="1600" dirty="0"/>
              <a:t>u</a:t>
            </a:r>
            <a:r>
              <a:rPr lang="ko-KR" altLang="en-US" sz="1600" dirty="0"/>
              <a:t>를</a:t>
            </a:r>
            <a:r>
              <a:rPr lang="en-US" altLang="ko-KR" sz="1600" dirty="0"/>
              <a:t> root</a:t>
            </a:r>
            <a:r>
              <a:rPr lang="ko-KR" altLang="en-US" sz="1600" dirty="0"/>
              <a:t>로 하는 </a:t>
            </a:r>
            <a:r>
              <a:rPr lang="en-US" altLang="ko-KR" sz="1600" dirty="0"/>
              <a:t>subtree</a:t>
            </a:r>
            <a:r>
              <a:rPr lang="ko-KR" altLang="en-US" sz="1600" dirty="0"/>
              <a:t>의 독립집합을 구할 때</a:t>
            </a:r>
            <a:r>
              <a:rPr lang="en-US" altLang="ko-KR" sz="1600" dirty="0"/>
              <a:t>, u</a:t>
            </a:r>
            <a:r>
              <a:rPr lang="ko-KR" altLang="en-US" sz="1600" dirty="0"/>
              <a:t>를 포함하는 경우의 최대 가중치 합을 </a:t>
            </a:r>
            <a:r>
              <a:rPr lang="en-US" altLang="ko-KR" sz="1600" dirty="0"/>
              <a:t>M</a:t>
            </a:r>
            <a:r>
              <a:rPr lang="en-US" altLang="ko-KR" sz="1600" baseline="-25000" dirty="0"/>
              <a:t>in</a:t>
            </a:r>
            <a:r>
              <a:rPr lang="en-US" altLang="ko-KR" sz="1600" dirty="0"/>
              <a:t>[u], u</a:t>
            </a:r>
            <a:r>
              <a:rPr lang="ko-KR" altLang="en-US" sz="1600" dirty="0"/>
              <a:t>를 포함하지 않은 경우를 </a:t>
            </a:r>
            <a:r>
              <a:rPr lang="en-US" altLang="ko-KR" sz="1600" dirty="0" err="1"/>
              <a:t>M</a:t>
            </a:r>
            <a:r>
              <a:rPr lang="en-US" altLang="ko-KR" sz="1600" baseline="-25000" dirty="0" err="1"/>
              <a:t>out</a:t>
            </a:r>
            <a:r>
              <a:rPr lang="en-US" altLang="ko-KR" sz="1600" dirty="0"/>
              <a:t>[u]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087B-5888-4B13-AB69-EB9C512D4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8E04B3-663F-496B-A020-377CCAA36E59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DD8DC97-2507-4930-A1C6-B81E58906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2899357"/>
            <a:ext cx="5292551" cy="377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T</a:t>
            </a:r>
            <a:r>
              <a:rPr lang="ko-KR" altLang="en-US" sz="1600" kern="0" dirty="0"/>
              <a:t>의 </a:t>
            </a:r>
            <a:r>
              <a:rPr lang="en-US" altLang="ko-KR" sz="1600" kern="0" dirty="0"/>
              <a:t>leaf(2, 6, 7, 8, 9, 11, 12)</a:t>
            </a:r>
            <a:r>
              <a:rPr lang="ko-KR" altLang="en-US" sz="1600" kern="0" dirty="0"/>
              <a:t>에서 </a:t>
            </a:r>
            <a:r>
              <a:rPr lang="en-US" altLang="ko-KR" sz="1600" kern="0" dirty="0"/>
              <a:t>M</a:t>
            </a:r>
            <a:r>
              <a:rPr lang="en-US" altLang="ko-KR" sz="1600" kern="0" baseline="-25000" dirty="0"/>
              <a:t>in</a:t>
            </a:r>
            <a:r>
              <a:rPr lang="en-US" altLang="ko-KR" sz="1600" kern="0" dirty="0"/>
              <a:t>/</a:t>
            </a:r>
            <a:r>
              <a:rPr lang="en-US" altLang="ko-KR" sz="1600" kern="0" dirty="0" err="1"/>
              <a:t>M</a:t>
            </a:r>
            <a:r>
              <a:rPr lang="en-US" altLang="ko-KR" sz="1600" kern="0" baseline="-25000" dirty="0" err="1"/>
              <a:t>out</a:t>
            </a:r>
            <a:r>
              <a:rPr lang="ko-KR" altLang="en-US" sz="1600" kern="0" dirty="0"/>
              <a:t>은 어떻게 되는가</a:t>
            </a:r>
            <a:r>
              <a:rPr lang="en-US" altLang="ko-KR" sz="16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5</a:t>
            </a:r>
            <a:r>
              <a:rPr lang="ko-KR" altLang="en-US" sz="1600" kern="0" dirty="0"/>
              <a:t>를 </a:t>
            </a:r>
            <a:r>
              <a:rPr lang="en-US" altLang="ko-KR" sz="1600" kern="0" dirty="0"/>
              <a:t>root</a:t>
            </a:r>
            <a:r>
              <a:rPr lang="ko-KR" altLang="en-US" sz="1600" kern="0" dirty="0"/>
              <a:t>로 하는 </a:t>
            </a:r>
            <a:r>
              <a:rPr lang="en-US" altLang="ko-KR" sz="1600" kern="0" dirty="0"/>
              <a:t>subtree</a:t>
            </a:r>
            <a:r>
              <a:rPr lang="ko-KR" altLang="en-US" sz="1600" kern="0" dirty="0"/>
              <a:t>에서 </a:t>
            </a:r>
            <a:r>
              <a:rPr lang="en-US" altLang="ko-KR" sz="1600" kern="0" dirty="0"/>
              <a:t>M</a:t>
            </a:r>
            <a:r>
              <a:rPr lang="en-US" altLang="ko-KR" sz="1600" kern="0" baseline="-25000" dirty="0"/>
              <a:t>in</a:t>
            </a:r>
            <a:r>
              <a:rPr lang="en-US" altLang="ko-KR" sz="1600" kern="0" dirty="0"/>
              <a:t>[5]/</a:t>
            </a:r>
            <a:r>
              <a:rPr lang="en-US" altLang="ko-KR" sz="1600" kern="0" dirty="0" err="1"/>
              <a:t>M</a:t>
            </a:r>
            <a:r>
              <a:rPr lang="en-US" altLang="ko-KR" sz="1600" kern="0" baseline="-25000" dirty="0" err="1"/>
              <a:t>out</a:t>
            </a:r>
            <a:r>
              <a:rPr lang="en-US" altLang="ko-KR" sz="1600" kern="0" dirty="0"/>
              <a:t>[5]</a:t>
            </a:r>
            <a:r>
              <a:rPr lang="ko-KR" altLang="en-US" sz="1600" kern="0" dirty="0"/>
              <a:t>은 어떻게 되는가</a:t>
            </a:r>
            <a:r>
              <a:rPr lang="en-US" altLang="ko-KR" sz="16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kern="0" dirty="0"/>
              <a:t>임의의 </a:t>
            </a:r>
            <a:r>
              <a:rPr lang="en-US" altLang="ko-KR" sz="1600" kern="0" dirty="0"/>
              <a:t>u</a:t>
            </a:r>
            <a:r>
              <a:rPr lang="ko-KR" altLang="en-US" sz="1600" kern="0" dirty="0"/>
              <a:t>에서 </a:t>
            </a:r>
            <a:r>
              <a:rPr lang="en-US" altLang="ko-KR" sz="1600" kern="0" dirty="0"/>
              <a:t>M</a:t>
            </a:r>
            <a:r>
              <a:rPr lang="en-US" altLang="ko-KR" sz="1600" kern="0" baseline="-25000" dirty="0"/>
              <a:t>in</a:t>
            </a:r>
            <a:r>
              <a:rPr lang="en-US" altLang="ko-KR" sz="1600" kern="0" dirty="0"/>
              <a:t>[u]/</a:t>
            </a:r>
            <a:r>
              <a:rPr lang="en-US" altLang="ko-KR" sz="1600" kern="0" dirty="0" err="1"/>
              <a:t>M</a:t>
            </a:r>
            <a:r>
              <a:rPr lang="en-US" altLang="ko-KR" sz="1600" kern="0" baseline="-25000" dirty="0" err="1"/>
              <a:t>out</a:t>
            </a:r>
            <a:r>
              <a:rPr lang="en-US" altLang="ko-KR" sz="1600" kern="0" dirty="0"/>
              <a:t>[u]</a:t>
            </a:r>
            <a:r>
              <a:rPr lang="ko-KR" altLang="en-US" sz="1600" kern="0" dirty="0"/>
              <a:t>의 일반식은 어떻게 되는가</a:t>
            </a:r>
            <a:r>
              <a:rPr lang="en-US" altLang="ko-KR" sz="1600" kern="0" dirty="0"/>
              <a:t>? V</a:t>
            </a:r>
            <a:r>
              <a:rPr lang="ko-KR" altLang="en-US" sz="1600" kern="0" dirty="0"/>
              <a:t>에 대해 정의하라</a:t>
            </a:r>
            <a:r>
              <a:rPr lang="en-US" altLang="ko-KR" sz="1600" kern="0" dirty="0"/>
              <a:t>. </a:t>
            </a:r>
            <a:r>
              <a:rPr lang="ko-KR" altLang="en-US" sz="1600" kern="0" dirty="0"/>
              <a:t>이때</a:t>
            </a:r>
            <a:r>
              <a:rPr lang="en-US" altLang="ko-KR" sz="1600" kern="0" dirty="0"/>
              <a:t>, </a:t>
            </a:r>
            <a:r>
              <a:rPr lang="ko-KR" altLang="en-US" sz="1600" kern="0" dirty="0"/>
              <a:t>주어진 </a:t>
            </a:r>
            <a:r>
              <a:rPr lang="en-US" altLang="ko-KR" sz="1600" kern="0" dirty="0"/>
              <a:t>T</a:t>
            </a:r>
            <a:r>
              <a:rPr lang="ko-KR" altLang="en-US" sz="1600" kern="0" dirty="0"/>
              <a:t>의 최적해는 어떤 </a:t>
            </a:r>
            <a:r>
              <a:rPr lang="en-US" altLang="ko-KR" sz="1600" kern="0" dirty="0"/>
              <a:t>M</a:t>
            </a:r>
            <a:r>
              <a:rPr lang="en-US" altLang="ko-KR" sz="1600" kern="0" baseline="-25000" dirty="0"/>
              <a:t>in</a:t>
            </a:r>
            <a:r>
              <a:rPr lang="en-US" altLang="ko-KR" sz="1600" kern="0" dirty="0"/>
              <a:t>/</a:t>
            </a:r>
            <a:r>
              <a:rPr lang="en-US" altLang="ko-KR" sz="1600" kern="0" dirty="0" err="1"/>
              <a:t>M</a:t>
            </a:r>
            <a:r>
              <a:rPr lang="en-US" altLang="ko-KR" sz="1600" kern="0" baseline="-25000" dirty="0" err="1"/>
              <a:t>out</a:t>
            </a:r>
            <a:r>
              <a:rPr lang="ko-KR" altLang="en-US" sz="1600" kern="0" dirty="0"/>
              <a:t> 값을 구하는 과정인가</a:t>
            </a:r>
            <a:r>
              <a:rPr lang="en-US" altLang="ko-KR" sz="16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T</a:t>
            </a:r>
            <a:r>
              <a:rPr lang="ko-KR" altLang="en-US" sz="1600" kern="0" dirty="0"/>
              <a:t>에서 </a:t>
            </a:r>
            <a:r>
              <a:rPr lang="en-US" altLang="ko-KR" sz="1600" kern="0" dirty="0"/>
              <a:t>3)</a:t>
            </a:r>
            <a:r>
              <a:rPr lang="ko-KR" altLang="en-US" sz="1600" kern="0" dirty="0"/>
              <a:t>을 위해서는 </a:t>
            </a:r>
            <a:r>
              <a:rPr lang="en-US" altLang="ko-KR" sz="1600" kern="0" dirty="0"/>
              <a:t>M</a:t>
            </a:r>
            <a:r>
              <a:rPr lang="en-US" altLang="ko-KR" sz="1600" kern="0" baseline="-25000" dirty="0"/>
              <a:t>in</a:t>
            </a:r>
            <a:r>
              <a:rPr lang="en-US" altLang="ko-KR" sz="1600" kern="0" dirty="0"/>
              <a:t>/</a:t>
            </a:r>
            <a:r>
              <a:rPr lang="en-US" altLang="ko-KR" sz="1600" kern="0" dirty="0" err="1"/>
              <a:t>M</a:t>
            </a:r>
            <a:r>
              <a:rPr lang="en-US" altLang="ko-KR" sz="1600" kern="0" baseline="-25000" dirty="0" err="1"/>
              <a:t>out</a:t>
            </a:r>
            <a:r>
              <a:rPr lang="en-US" altLang="ko-KR" sz="1600" kern="0" baseline="-25000" dirty="0"/>
              <a:t> </a:t>
            </a:r>
            <a:r>
              <a:rPr lang="ko-KR" altLang="en-US" sz="1600" kern="0" dirty="0"/>
              <a:t>을 채우는 과정이 필요하다</a:t>
            </a:r>
            <a:r>
              <a:rPr lang="en-US" altLang="ko-KR" sz="1600" kern="0" dirty="0"/>
              <a:t>. </a:t>
            </a:r>
            <a:r>
              <a:rPr lang="ko-KR" altLang="en-US" sz="1600" kern="0" dirty="0"/>
              <a:t>어떠한 순서로 진행해야 하는가</a:t>
            </a:r>
            <a:r>
              <a:rPr lang="en-US" altLang="ko-KR" sz="16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1)~4)</a:t>
            </a:r>
            <a:r>
              <a:rPr lang="ko-KR" altLang="en-US" sz="1600" kern="0" dirty="0"/>
              <a:t>의 내용을 바탕으로 동적계획법 알고리즘을 설계하고 </a:t>
            </a:r>
            <a:r>
              <a:rPr lang="ko-KR" altLang="en-US" sz="1600" kern="0" dirty="0" err="1"/>
              <a:t>시간복잡도를</a:t>
            </a:r>
            <a:r>
              <a:rPr lang="ko-KR" altLang="en-US" sz="1600" kern="0" dirty="0"/>
              <a:t> 분석하라</a:t>
            </a:r>
            <a:r>
              <a:rPr lang="en-US" altLang="ko-KR" sz="1600" kern="0" dirty="0"/>
              <a:t>.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461D1A-514C-4C1E-82FF-9BC37029535D}"/>
              </a:ext>
            </a:extLst>
          </p:cNvPr>
          <p:cNvGrpSpPr/>
          <p:nvPr/>
        </p:nvGrpSpPr>
        <p:grpSpPr>
          <a:xfrm>
            <a:off x="29462" y="2908929"/>
            <a:ext cx="3931345" cy="3648699"/>
            <a:chOff x="29462" y="2260857"/>
            <a:chExt cx="3931345" cy="364869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ED069A-E8E9-49BA-B7DA-40841740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62" y="2260857"/>
              <a:ext cx="3931345" cy="36486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ACB15-7DBB-4661-ACBF-58A613A26775}"/>
                </a:ext>
              </a:extLst>
            </p:cNvPr>
            <p:cNvSpPr txBox="1"/>
            <p:nvPr/>
          </p:nvSpPr>
          <p:spPr>
            <a:xfrm>
              <a:off x="1281694" y="2433791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A87A26-DD73-420E-87CD-E36A5256CA46}"/>
                </a:ext>
              </a:extLst>
            </p:cNvPr>
            <p:cNvSpPr txBox="1"/>
            <p:nvPr/>
          </p:nvSpPr>
          <p:spPr>
            <a:xfrm>
              <a:off x="251520" y="3163503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9309D9-12D1-46D8-B9CF-913D64FEE003}"/>
                </a:ext>
              </a:extLst>
            </p:cNvPr>
            <p:cNvSpPr txBox="1"/>
            <p:nvPr/>
          </p:nvSpPr>
          <p:spPr>
            <a:xfrm>
              <a:off x="1264526" y="3163503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D711A0-EA5F-491C-9ACF-97ADC10A8D6F}"/>
                </a:ext>
              </a:extLst>
            </p:cNvPr>
            <p:cNvSpPr txBox="1"/>
            <p:nvPr/>
          </p:nvSpPr>
          <p:spPr>
            <a:xfrm>
              <a:off x="2790412" y="3163503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769469-F089-4A18-81EE-7B91481B5A5D}"/>
                </a:ext>
              </a:extLst>
            </p:cNvPr>
            <p:cNvSpPr txBox="1"/>
            <p:nvPr/>
          </p:nvSpPr>
          <p:spPr>
            <a:xfrm>
              <a:off x="1246369" y="3876382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D11F2-C666-444F-9296-4CD95120E159}"/>
                </a:ext>
              </a:extLst>
            </p:cNvPr>
            <p:cNvSpPr txBox="1"/>
            <p:nvPr/>
          </p:nvSpPr>
          <p:spPr>
            <a:xfrm>
              <a:off x="2067469" y="3876382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794137-EAA2-471A-A007-FC851BBB6DEB}"/>
                </a:ext>
              </a:extLst>
            </p:cNvPr>
            <p:cNvSpPr txBox="1"/>
            <p:nvPr/>
          </p:nvSpPr>
          <p:spPr>
            <a:xfrm>
              <a:off x="2790412" y="3871245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FA7FC6-AEB6-41CD-997B-8666DF35F78B}"/>
                </a:ext>
              </a:extLst>
            </p:cNvPr>
            <p:cNvSpPr txBox="1"/>
            <p:nvPr/>
          </p:nvSpPr>
          <p:spPr>
            <a:xfrm>
              <a:off x="3498522" y="3871245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5013F2-F9A2-4C58-8F58-F34727F5B635}"/>
                </a:ext>
              </a:extLst>
            </p:cNvPr>
            <p:cNvSpPr txBox="1"/>
            <p:nvPr/>
          </p:nvSpPr>
          <p:spPr>
            <a:xfrm>
              <a:off x="524554" y="4581129"/>
              <a:ext cx="3193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A3D6CB-FD75-402F-AFC8-A1F51D8CA212}"/>
                </a:ext>
              </a:extLst>
            </p:cNvPr>
            <p:cNvSpPr txBox="1"/>
            <p:nvPr/>
          </p:nvSpPr>
          <p:spPr>
            <a:xfrm>
              <a:off x="1226022" y="4589261"/>
              <a:ext cx="4539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EFB08-E8A2-4E85-A7D1-B5A242B61586}"/>
                </a:ext>
              </a:extLst>
            </p:cNvPr>
            <p:cNvSpPr txBox="1"/>
            <p:nvPr/>
          </p:nvSpPr>
          <p:spPr>
            <a:xfrm>
              <a:off x="1179043" y="5302140"/>
              <a:ext cx="4439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6CF02F-92B8-4A27-B592-831B6D02BAE6}"/>
                </a:ext>
              </a:extLst>
            </p:cNvPr>
            <p:cNvSpPr txBox="1"/>
            <p:nvPr/>
          </p:nvSpPr>
          <p:spPr>
            <a:xfrm>
              <a:off x="1804374" y="5302140"/>
              <a:ext cx="45397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B0F9EF-8466-47A5-9F10-B642FA1A877D}"/>
              </a:ext>
            </a:extLst>
          </p:cNvPr>
          <p:cNvSpPr txBox="1"/>
          <p:nvPr/>
        </p:nvSpPr>
        <p:spPr>
          <a:xfrm>
            <a:off x="91861" y="290892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286C82EE-C9CD-41A9-9524-A338D54D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en-US" altLang="ko-KR" dirty="0"/>
              <a:t>/</a:t>
            </a:r>
            <a:r>
              <a:rPr lang="ko-KR" altLang="en-US" dirty="0"/>
              <a:t>동적계획법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2E54832-42C3-496A-9B32-A282B3B42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69" y="1166477"/>
            <a:ext cx="8206680" cy="525529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바닥에 동전</a:t>
            </a:r>
            <a:r>
              <a:rPr lang="en-US" altLang="ko-KR" sz="1800" dirty="0"/>
              <a:t> n</a:t>
            </a:r>
            <a:r>
              <a:rPr lang="ko-KR" altLang="en-US" sz="1800" dirty="0"/>
              <a:t>개가 </a:t>
            </a:r>
            <a:r>
              <a:rPr lang="en-US" altLang="ko-KR" sz="1800" dirty="0"/>
              <a:t>{c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, c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, …, </a:t>
            </a: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n</a:t>
            </a:r>
            <a:r>
              <a:rPr lang="en-US" altLang="ko-KR" sz="1800" dirty="0"/>
              <a:t>}</a:t>
            </a:r>
            <a:r>
              <a:rPr lang="ko-KR" altLang="en-US" sz="1800" dirty="0"/>
              <a:t>의 순서로 놓여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연속된 동전을 집을 수 없을 때</a:t>
            </a:r>
            <a:r>
              <a:rPr lang="en-US" altLang="ko-KR" sz="1800" dirty="0"/>
              <a:t>, </a:t>
            </a:r>
            <a:r>
              <a:rPr lang="ko-KR" altLang="en-US" sz="1800" dirty="0"/>
              <a:t>가장 큰 금액을 집는 방법은</a:t>
            </a:r>
            <a:r>
              <a:rPr lang="en-US" altLang="ko-KR" sz="1800" dirty="0"/>
              <a:t>? 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dirty="0"/>
              <a:t>이 문제는 </a:t>
            </a:r>
            <a:r>
              <a:rPr lang="ko-KR" altLang="en-US" sz="1600" dirty="0" err="1"/>
              <a:t>그리디</a:t>
            </a:r>
            <a:r>
              <a:rPr lang="ko-KR" altLang="en-US" sz="1600" dirty="0"/>
              <a:t> 알고리즘을 사용할 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불가능한 이유를 반례를 들어 설명하라</a:t>
            </a:r>
            <a:r>
              <a:rPr lang="en-US" altLang="ko-KR" sz="1600" dirty="0"/>
              <a:t>. 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endParaRPr lang="en-US" altLang="ko-KR" sz="1600" dirty="0"/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/>
              <a:t>c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 ~ </a:t>
            </a:r>
            <a:r>
              <a:rPr lang="en-US" altLang="ko-KR" sz="1600" dirty="0" err="1"/>
              <a:t>c</a:t>
            </a:r>
            <a:r>
              <a:rPr lang="en-US" altLang="ko-KR" sz="1600" baseline="-25000" dirty="0" err="1"/>
              <a:t>n</a:t>
            </a:r>
            <a:r>
              <a:rPr lang="en-US" altLang="ko-KR" sz="1600" baseline="-25000" dirty="0"/>
              <a:t> </a:t>
            </a:r>
            <a:r>
              <a:rPr lang="ko-KR" altLang="en-US" sz="1600" dirty="0"/>
              <a:t>에 대해 집을 수 있는 최대값을 </a:t>
            </a:r>
            <a:r>
              <a:rPr lang="en-US" altLang="ko-KR" sz="1600" dirty="0"/>
              <a:t>F(n)</a:t>
            </a:r>
            <a:r>
              <a:rPr lang="ko-KR" altLang="en-US" sz="1600" dirty="0"/>
              <a:t>이라고 하자</a:t>
            </a:r>
            <a:r>
              <a:rPr lang="en-US" altLang="ko-KR" sz="1600" dirty="0"/>
              <a:t>. </a:t>
            </a:r>
            <a:r>
              <a:rPr lang="ko-KR" altLang="en-US" sz="1600" dirty="0"/>
              <a:t>다음은 </a:t>
            </a:r>
            <a:r>
              <a:rPr lang="en-US" altLang="ko-KR" sz="1600" dirty="0"/>
              <a:t>F(1)~F(n-1)</a:t>
            </a:r>
            <a:r>
              <a:rPr lang="ko-KR" altLang="en-US" sz="1600" dirty="0"/>
              <a:t>이 이미 다 구해졌다고 가정할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어떻게 각각 정의 되는가</a:t>
            </a:r>
            <a:r>
              <a:rPr lang="en-US" altLang="ko-KR" sz="1600" dirty="0"/>
              <a:t>?</a:t>
            </a:r>
          </a:p>
          <a:p>
            <a:pPr marL="1028700" lvl="2" indent="-171450">
              <a:spcAft>
                <a:spcPts val="600"/>
              </a:spcAft>
              <a:buFontTx/>
              <a:buChar char="-"/>
            </a:pPr>
            <a:r>
              <a:rPr lang="en-US" altLang="ko-KR" sz="1200" dirty="0"/>
              <a:t>F(n)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c</a:t>
            </a:r>
            <a:r>
              <a:rPr lang="en-US" altLang="ko-KR" sz="1200" baseline="-25000" dirty="0" err="1"/>
              <a:t>n</a:t>
            </a:r>
            <a:r>
              <a:rPr lang="en-US" altLang="ko-KR" sz="1200" baseline="-25000" dirty="0"/>
              <a:t> </a:t>
            </a:r>
            <a:r>
              <a:rPr lang="ko-KR" altLang="en-US" sz="1200" dirty="0"/>
              <a:t>이 포함되는 경우를 </a:t>
            </a:r>
            <a:r>
              <a:rPr lang="en-US" altLang="ko-KR" sz="1200" dirty="0"/>
              <a:t>c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~ </a:t>
            </a:r>
            <a:r>
              <a:rPr lang="en-US" altLang="ko-KR" sz="1200" dirty="0" err="1"/>
              <a:t>c</a:t>
            </a:r>
            <a:r>
              <a:rPr lang="en-US" altLang="ko-KR" sz="1200" baseline="-25000" dirty="0" err="1"/>
              <a:t>n</a:t>
            </a:r>
            <a:r>
              <a:rPr lang="en-US" altLang="ko-KR" sz="1200" baseline="-25000" dirty="0"/>
              <a:t> </a:t>
            </a:r>
            <a:r>
              <a:rPr lang="ko-KR" altLang="en-US" sz="1200" dirty="0"/>
              <a:t>와</a:t>
            </a:r>
            <a:r>
              <a:rPr lang="en-US" altLang="ko-KR" sz="1200" dirty="0"/>
              <a:t> F(1)~F(n-1)</a:t>
            </a:r>
            <a:r>
              <a:rPr lang="ko-KR" altLang="en-US" sz="1200" dirty="0"/>
              <a:t>를 사용해서 계산하라</a:t>
            </a:r>
            <a:r>
              <a:rPr lang="en-US" altLang="ko-KR" sz="1200" dirty="0"/>
              <a:t>. </a:t>
            </a:r>
          </a:p>
          <a:p>
            <a:pPr marL="1028700" lvl="2" indent="-171450">
              <a:spcAft>
                <a:spcPts val="600"/>
              </a:spcAft>
              <a:buFontTx/>
              <a:buChar char="-"/>
            </a:pPr>
            <a:r>
              <a:rPr lang="en-US" altLang="ko-KR" sz="1200" dirty="0"/>
              <a:t>F(n)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c</a:t>
            </a:r>
            <a:r>
              <a:rPr lang="en-US" altLang="ko-KR" sz="1200" baseline="-25000" dirty="0" err="1"/>
              <a:t>n</a:t>
            </a:r>
            <a:r>
              <a:rPr lang="en-US" altLang="ko-KR" sz="1200" baseline="-25000" dirty="0"/>
              <a:t> </a:t>
            </a:r>
            <a:r>
              <a:rPr lang="ko-KR" altLang="en-US" sz="1200" dirty="0"/>
              <a:t>이 포함되지 않는 경우 를 </a:t>
            </a:r>
            <a:r>
              <a:rPr lang="en-US" altLang="ko-KR" sz="1200" dirty="0"/>
              <a:t>c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~ </a:t>
            </a:r>
            <a:r>
              <a:rPr lang="en-US" altLang="ko-KR" sz="1200" dirty="0" err="1"/>
              <a:t>c</a:t>
            </a:r>
            <a:r>
              <a:rPr lang="en-US" altLang="ko-KR" sz="1200" baseline="-25000" dirty="0" err="1"/>
              <a:t>n</a:t>
            </a:r>
            <a:r>
              <a:rPr lang="en-US" altLang="ko-KR" sz="1200" baseline="-25000" dirty="0"/>
              <a:t> </a:t>
            </a:r>
            <a:r>
              <a:rPr lang="ko-KR" altLang="en-US" sz="1200" dirty="0"/>
              <a:t>와</a:t>
            </a:r>
            <a:r>
              <a:rPr lang="en-US" altLang="ko-KR" sz="1200" dirty="0"/>
              <a:t> F(1)~F(n-1)</a:t>
            </a:r>
            <a:r>
              <a:rPr lang="ko-KR" altLang="en-US" sz="1200" dirty="0"/>
              <a:t>를 사용해서 계산하라</a:t>
            </a:r>
            <a:r>
              <a:rPr lang="en-US" altLang="ko-KR" sz="1200" dirty="0"/>
              <a:t>. </a:t>
            </a:r>
          </a:p>
          <a:p>
            <a:pPr marL="1028700" lvl="2" indent="-171450">
              <a:spcAft>
                <a:spcPts val="600"/>
              </a:spcAft>
              <a:buFontTx/>
              <a:buChar char="-"/>
            </a:pPr>
            <a:r>
              <a:rPr lang="ko-KR" altLang="en-US" sz="1200" dirty="0"/>
              <a:t>최종적인 </a:t>
            </a:r>
            <a:r>
              <a:rPr lang="en-US" altLang="ko-KR" sz="1200" dirty="0"/>
              <a:t>F(n)</a:t>
            </a:r>
            <a:r>
              <a:rPr lang="ko-KR" altLang="en-US" sz="1200" dirty="0"/>
              <a:t>은</a:t>
            </a:r>
            <a:r>
              <a:rPr lang="en-US" altLang="ko-KR" sz="120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endParaRPr lang="en-US" altLang="ko-KR" sz="1600" dirty="0"/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dirty="0"/>
              <a:t>초기값은 어떻게 정의 되어야 하는가</a:t>
            </a:r>
            <a:r>
              <a:rPr lang="en-US" altLang="ko-KR" sz="160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endParaRPr lang="en-US" altLang="ko-KR" sz="1600" dirty="0"/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/>
              <a:t>2)~3)</a:t>
            </a:r>
            <a:r>
              <a:rPr lang="ko-KR" altLang="en-US" sz="1600" dirty="0"/>
              <a:t>을 바탕으로 동적계획법 알고리즘을 설계하고 </a:t>
            </a:r>
            <a:r>
              <a:rPr lang="ko-KR" altLang="en-US" sz="1600" dirty="0" err="1"/>
              <a:t>시간복잡도를</a:t>
            </a:r>
            <a:r>
              <a:rPr lang="ko-KR" altLang="en-US" sz="1600" dirty="0"/>
              <a:t> 분석하라</a:t>
            </a:r>
            <a:r>
              <a:rPr lang="en-US" altLang="ko-KR" sz="1600" dirty="0"/>
              <a:t>. </a:t>
            </a:r>
            <a:endParaRPr lang="ko-KR" altLang="ko-KR" sz="1800" dirty="0"/>
          </a:p>
          <a:p>
            <a:pPr lvl="1">
              <a:spcAft>
                <a:spcPts val="600"/>
              </a:spcAft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087B-5888-4B13-AB69-EB9C512D4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8E04B3-663F-496B-A020-377CCAA36E59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98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423C20-9DFE-45A3-A516-B522554A2FF7}"/>
              </a:ext>
            </a:extLst>
          </p:cNvPr>
          <p:cNvSpPr/>
          <p:nvPr/>
        </p:nvSpPr>
        <p:spPr bwMode="auto">
          <a:xfrm>
            <a:off x="359568" y="2132857"/>
            <a:ext cx="8206680" cy="420590"/>
          </a:xfrm>
          <a:prstGeom prst="rect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122" name="제목 1">
            <a:extLst>
              <a:ext uri="{FF2B5EF4-FFF2-40B4-BE49-F238E27FC236}">
                <a16:creationId xmlns:a16="http://schemas.microsoft.com/office/drawing/2014/main" id="{286C82EE-C9CD-41A9-9524-A338D54D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en-US" altLang="ko-KR" dirty="0"/>
              <a:t>/</a:t>
            </a:r>
            <a:r>
              <a:rPr lang="ko-KR" altLang="en-US" dirty="0"/>
              <a:t>동적계획법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2E54832-42C3-496A-9B32-A282B3B42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69" y="1166477"/>
            <a:ext cx="8206680" cy="1758467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그림과 같은 </a:t>
            </a:r>
            <a:r>
              <a:rPr lang="en-US" altLang="ko-KR" sz="1600" dirty="0" err="1"/>
              <a:t>n×m</a:t>
            </a:r>
            <a:r>
              <a:rPr lang="en-US" altLang="ko-KR" sz="1600" dirty="0"/>
              <a:t> </a:t>
            </a:r>
            <a:r>
              <a:rPr lang="ko-KR" altLang="en-US" sz="1600" dirty="0"/>
              <a:t>보드의 칸에 여러 개의 동전을 놓는다</a:t>
            </a:r>
            <a:r>
              <a:rPr lang="en-US" altLang="ko-KR" sz="1600" dirty="0"/>
              <a:t>. </a:t>
            </a:r>
            <a:r>
              <a:rPr lang="ko-KR" altLang="en-US" sz="1600" dirty="0"/>
              <a:t>보드의 왼쪽 상단</a:t>
            </a:r>
            <a:r>
              <a:rPr lang="en-US" altLang="ko-KR" sz="1600" dirty="0"/>
              <a:t>(1,1)</a:t>
            </a:r>
            <a:r>
              <a:rPr lang="ko-KR" altLang="en-US" sz="1600" dirty="0"/>
              <a:t>에 있는 로봇은 가능한 한 많은 동전을 모아 오른쪽 하단</a:t>
            </a:r>
            <a:r>
              <a:rPr lang="en-US" altLang="ko-KR" sz="1600" dirty="0"/>
              <a:t>(n,</a:t>
            </a:r>
            <a:r>
              <a:rPr lang="ko-KR" altLang="en-US" sz="1600" dirty="0"/>
              <a:t> </a:t>
            </a:r>
            <a:r>
              <a:rPr lang="en-US" altLang="ko-KR" sz="1600" dirty="0"/>
              <a:t>m)</a:t>
            </a:r>
            <a:r>
              <a:rPr lang="ko-KR" altLang="en-US" sz="1600" dirty="0"/>
              <a:t>으로 가져와야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단계에서 로봇은 현재 위치에서 오른쪽으로 한 칸 또는 아래로 한 칸 이동할 수 있다</a:t>
            </a:r>
            <a:r>
              <a:rPr lang="en-US" altLang="ko-KR" sz="1600" dirty="0"/>
              <a:t>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sz="1600" dirty="0"/>
              <a:t>각 보드의 칸에 있는 동전의 개수 </a:t>
            </a:r>
            <a:r>
              <a:rPr lang="en-US" altLang="ko-KR" sz="1600" dirty="0"/>
              <a:t>cell(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087B-5888-4B13-AB69-EB9C512D4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8E04B3-663F-496B-A020-377CCAA36E59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8208DC-CD45-4838-ACCE-822B8122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3008410"/>
            <a:ext cx="5617195" cy="3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kern="0" dirty="0"/>
              <a:t>현재 로봇의 위치가 </a:t>
            </a:r>
            <a:r>
              <a:rPr lang="en-US" altLang="ko-KR" sz="1600" kern="0" dirty="0"/>
              <a:t>(</a:t>
            </a:r>
            <a:r>
              <a:rPr lang="en-US" altLang="ko-KR" sz="1600" kern="0" dirty="0" err="1"/>
              <a:t>i</a:t>
            </a:r>
            <a:r>
              <a:rPr lang="en-US" altLang="ko-KR" sz="1600" kern="0" dirty="0"/>
              <a:t>, j)</a:t>
            </a:r>
            <a:r>
              <a:rPr lang="ko-KR" altLang="en-US" sz="1600" kern="0" dirty="0"/>
              <a:t>일 때</a:t>
            </a:r>
            <a:r>
              <a:rPr lang="en-US" altLang="ko-KR" sz="1600" kern="0" dirty="0"/>
              <a:t>, </a:t>
            </a:r>
            <a:r>
              <a:rPr lang="ko-KR" altLang="en-US" sz="1600" kern="0" dirty="0"/>
              <a:t>집을 수 있는 최대 동전의 수를 </a:t>
            </a:r>
            <a:r>
              <a:rPr lang="en-US" altLang="ko-KR" sz="1600" kern="0" dirty="0"/>
              <a:t>F(</a:t>
            </a:r>
            <a:r>
              <a:rPr lang="en-US" altLang="ko-KR" sz="1600" kern="0" dirty="0" err="1"/>
              <a:t>i</a:t>
            </a:r>
            <a:r>
              <a:rPr lang="en-US" altLang="ko-KR" sz="1600" kern="0" dirty="0"/>
              <a:t>, j)</a:t>
            </a:r>
            <a:r>
              <a:rPr lang="ko-KR" altLang="en-US" sz="1600" kern="0" dirty="0"/>
              <a:t>라고 하자</a:t>
            </a:r>
            <a:r>
              <a:rPr lang="en-US" altLang="ko-KR" sz="1600" kern="0" dirty="0"/>
              <a:t>. F(</a:t>
            </a:r>
            <a:r>
              <a:rPr lang="en-US" altLang="ko-KR" sz="1600" kern="0" dirty="0" err="1"/>
              <a:t>i</a:t>
            </a:r>
            <a:r>
              <a:rPr lang="en-US" altLang="ko-KR" sz="1600" kern="0" dirty="0"/>
              <a:t>, j)</a:t>
            </a:r>
            <a:r>
              <a:rPr lang="ko-KR" altLang="en-US" sz="1600" kern="0" dirty="0"/>
              <a:t>를 구하는 데 필요한 값은 무엇인가</a:t>
            </a:r>
            <a:r>
              <a:rPr lang="en-US" altLang="ko-KR" sz="1600" kern="0" dirty="0"/>
              <a:t>? </a:t>
            </a:r>
            <a:r>
              <a:rPr lang="ko-KR" altLang="en-US" sz="1600" kern="0" dirty="0"/>
              <a:t>점화식으로 표현하라</a:t>
            </a:r>
            <a:r>
              <a:rPr lang="en-US" altLang="ko-KR" sz="1600" kern="0" dirty="0"/>
              <a:t>. 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endParaRPr lang="en-US" altLang="ko-KR" sz="1600" kern="0" dirty="0"/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1)</a:t>
            </a:r>
            <a:r>
              <a:rPr lang="ko-KR" altLang="en-US" sz="1600" kern="0" dirty="0"/>
              <a:t>에서 설계한 방식으로 알고리즘을 진행하면서</a:t>
            </a:r>
            <a:r>
              <a:rPr lang="en-US" altLang="ko-KR" sz="1600" kern="0" dirty="0"/>
              <a:t>, </a:t>
            </a:r>
            <a:r>
              <a:rPr lang="ko-KR" altLang="en-US" sz="1600" kern="0" dirty="0"/>
              <a:t>진행한 경로를 출력하기 위한 방법을 의사코드</a:t>
            </a:r>
            <a:r>
              <a:rPr lang="en-US" altLang="ko-KR" sz="1600" kern="0" dirty="0"/>
              <a:t>(pseudo-code)</a:t>
            </a:r>
            <a:r>
              <a:rPr lang="ko-KR" altLang="en-US" sz="1600" kern="0" dirty="0"/>
              <a:t>로 제시하라</a:t>
            </a:r>
            <a:r>
              <a:rPr lang="en-US" altLang="ko-KR" sz="1600" kern="0" dirty="0"/>
              <a:t>. </a:t>
            </a:r>
          </a:p>
        </p:txBody>
      </p:sp>
      <p:pic>
        <p:nvPicPr>
          <p:cNvPr id="22" name="Picture 4" descr="Fig 8">
            <a:extLst>
              <a:ext uri="{FF2B5EF4-FFF2-40B4-BE49-F238E27FC236}">
                <a16:creationId xmlns:a16="http://schemas.microsoft.com/office/drawing/2014/main" id="{034D1BF6-8DA2-4C32-BAFA-93DA0F80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4" y="2636912"/>
            <a:ext cx="3693089" cy="324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3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286C82EE-C9CD-41A9-9524-A338D54D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en-US" altLang="ko-KR" dirty="0"/>
              <a:t>/</a:t>
            </a:r>
            <a:r>
              <a:rPr lang="ko-KR" altLang="en-US" dirty="0"/>
              <a:t>동적계획법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2E54832-42C3-496A-9B32-A282B3B42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569" y="1166477"/>
            <a:ext cx="8206680" cy="12544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문자열 </a:t>
            </a:r>
            <a:r>
              <a:rPr lang="en-US" altLang="ko-KR" sz="1800" dirty="0"/>
              <a:t>X=x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x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…</a:t>
            </a:r>
            <a:r>
              <a:rPr lang="en-US" altLang="ko-KR" sz="1800" dirty="0" err="1"/>
              <a:t>x</a:t>
            </a:r>
            <a:r>
              <a:rPr lang="en-US" altLang="ko-KR" sz="1800" baseline="-25000" dirty="0" err="1"/>
              <a:t>n</a:t>
            </a:r>
            <a:r>
              <a:rPr lang="en-US" altLang="ko-KR" sz="1800" dirty="0"/>
              <a:t>, Y=y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y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…</a:t>
            </a:r>
            <a:r>
              <a:rPr lang="en-US" altLang="ko-KR" sz="1800" dirty="0" err="1"/>
              <a:t>y</a:t>
            </a:r>
            <a:r>
              <a:rPr lang="en-US" altLang="ko-KR" sz="1800" baseline="-25000" dirty="0" err="1"/>
              <a:t>m</a:t>
            </a:r>
            <a:r>
              <a:rPr lang="ko-KR" altLang="en-US" sz="1800" dirty="0"/>
              <a:t>이 주어져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최장 공통 부분 문자열 </a:t>
            </a:r>
            <a:r>
              <a:rPr lang="en-US" altLang="ko-KR" sz="1800" dirty="0"/>
              <a:t>LCS(Longest Common Substring) </a:t>
            </a:r>
            <a:r>
              <a:rPr lang="ko-KR" altLang="en-US" sz="1800" dirty="0"/>
              <a:t>문제는 </a:t>
            </a:r>
            <a:r>
              <a:rPr lang="en-US" altLang="ko-KR" sz="1800" dirty="0"/>
              <a:t>X, Y</a:t>
            </a:r>
            <a:r>
              <a:rPr lang="ko-KR" altLang="en-US" sz="1800" dirty="0"/>
              <a:t>가 공유하는 최대 길이의 부분 문자열을 구하는 문제이다</a:t>
            </a:r>
            <a:r>
              <a:rPr lang="en-US" altLang="ko-KR" sz="1800" dirty="0"/>
              <a:t>. </a:t>
            </a:r>
          </a:p>
          <a:p>
            <a:pPr lvl="1">
              <a:spcAft>
                <a:spcPts val="600"/>
              </a:spcAft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087B-5888-4B13-AB69-EB9C512D4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8E04B3-663F-496B-A020-377CCAA36E59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0ECD5F-F953-4B8B-A10B-B4306D45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96765"/>
            <a:ext cx="1296144" cy="7193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75B7316-48C8-4F45-8911-3C9A237D0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204864"/>
            <a:ext cx="7524328" cy="384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x</a:t>
            </a:r>
            <a:r>
              <a:rPr lang="en-US" altLang="ko-KR" sz="1600" kern="0" baseline="-25000" dirty="0"/>
              <a:t>1</a:t>
            </a:r>
            <a:r>
              <a:rPr lang="en-US" altLang="ko-KR" sz="1600" kern="0" dirty="0"/>
              <a:t>x</a:t>
            </a:r>
            <a:r>
              <a:rPr lang="en-US" altLang="ko-KR" sz="1600" kern="0" baseline="-25000" dirty="0"/>
              <a:t>2</a:t>
            </a:r>
            <a:r>
              <a:rPr lang="en-US" altLang="ko-KR" sz="1600" kern="0" dirty="0"/>
              <a:t>…x</a:t>
            </a:r>
            <a:r>
              <a:rPr lang="en-US" altLang="ko-KR" sz="1600" kern="0" baseline="-25000" dirty="0"/>
              <a:t>i </a:t>
            </a:r>
            <a:r>
              <a:rPr lang="ko-KR" altLang="en-US" sz="1600" kern="0" dirty="0"/>
              <a:t>와 </a:t>
            </a:r>
            <a:r>
              <a:rPr lang="en-US" altLang="ko-KR" sz="1600" kern="0" dirty="0"/>
              <a:t>y</a:t>
            </a:r>
            <a:r>
              <a:rPr lang="en-US" altLang="ko-KR" sz="1600" kern="0" baseline="-25000" dirty="0"/>
              <a:t>1</a:t>
            </a:r>
            <a:r>
              <a:rPr lang="en-US" altLang="ko-KR" sz="1600" kern="0" dirty="0"/>
              <a:t>y</a:t>
            </a:r>
            <a:r>
              <a:rPr lang="en-US" altLang="ko-KR" sz="1600" kern="0" baseline="-25000" dirty="0"/>
              <a:t>2</a:t>
            </a:r>
            <a:r>
              <a:rPr lang="en-US" altLang="ko-KR" sz="1600" kern="0" dirty="0"/>
              <a:t>…</a:t>
            </a:r>
            <a:r>
              <a:rPr lang="en-US" altLang="ko-KR" sz="1600" kern="0" dirty="0" err="1"/>
              <a:t>y</a:t>
            </a:r>
            <a:r>
              <a:rPr lang="en-US" altLang="ko-KR" sz="1600" kern="0" baseline="-25000" dirty="0" err="1"/>
              <a:t>j</a:t>
            </a:r>
            <a:r>
              <a:rPr lang="en-US" altLang="ko-KR" sz="1600" kern="0" baseline="-25000" dirty="0"/>
              <a:t> </a:t>
            </a:r>
            <a:r>
              <a:rPr lang="ko-KR" altLang="en-US" sz="1600" kern="0" dirty="0"/>
              <a:t>대해 구할 수 있는 </a:t>
            </a:r>
            <a:r>
              <a:rPr lang="en-US" altLang="ko-KR" sz="1600" kern="0" dirty="0"/>
              <a:t>LCS</a:t>
            </a:r>
            <a:r>
              <a:rPr lang="ko-KR" altLang="en-US" sz="1600" kern="0" dirty="0"/>
              <a:t>의 최대값을 </a:t>
            </a:r>
            <a:r>
              <a:rPr lang="en-US" altLang="ko-KR" sz="1600" kern="0" dirty="0"/>
              <a:t>F(</a:t>
            </a:r>
            <a:r>
              <a:rPr lang="en-US" altLang="ko-KR" sz="1600" kern="0" dirty="0" err="1"/>
              <a:t>i</a:t>
            </a:r>
            <a:r>
              <a:rPr lang="en-US" altLang="ko-KR" sz="1600" kern="0" dirty="0"/>
              <a:t>, j)</a:t>
            </a:r>
            <a:r>
              <a:rPr lang="ko-KR" altLang="en-US" sz="1600" kern="0" dirty="0"/>
              <a:t>라고 하자</a:t>
            </a:r>
            <a:r>
              <a:rPr lang="en-US" altLang="ko-KR" sz="1600" kern="0" dirty="0"/>
              <a:t>.</a:t>
            </a:r>
          </a:p>
          <a:p>
            <a:pPr marL="1028700" lvl="2" indent="-171450">
              <a:spcAft>
                <a:spcPts val="600"/>
              </a:spcAft>
              <a:buFontTx/>
              <a:buChar char="-"/>
            </a:pPr>
            <a:r>
              <a:rPr lang="en-US" altLang="ko-KR" sz="1200" kern="0" dirty="0"/>
              <a:t>x</a:t>
            </a:r>
            <a:r>
              <a:rPr lang="en-US" altLang="ko-KR" sz="1200" kern="0" baseline="-25000" dirty="0"/>
              <a:t>i</a:t>
            </a:r>
            <a:r>
              <a:rPr lang="en-US" altLang="ko-KR" sz="1200" kern="0" dirty="0"/>
              <a:t>=</a:t>
            </a:r>
            <a:r>
              <a:rPr lang="en-US" altLang="ko-KR" sz="1200" kern="0" dirty="0" err="1"/>
              <a:t>y</a:t>
            </a:r>
            <a:r>
              <a:rPr lang="en-US" altLang="ko-KR" sz="1200" kern="0" baseline="-25000" dirty="0" err="1"/>
              <a:t>j</a:t>
            </a:r>
            <a:r>
              <a:rPr lang="ko-KR" altLang="en-US" sz="1200" kern="0" dirty="0"/>
              <a:t>일 때</a:t>
            </a:r>
            <a:r>
              <a:rPr lang="en-US" altLang="ko-KR" sz="1200" kern="0" dirty="0"/>
              <a:t>, F(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, j)</a:t>
            </a:r>
            <a:r>
              <a:rPr lang="ko-KR" altLang="en-US" sz="1200" kern="0" dirty="0"/>
              <a:t>를 계산하기 위해 필요한 값은 무엇인가</a:t>
            </a:r>
            <a:r>
              <a:rPr lang="en-US" altLang="ko-KR" sz="1200" kern="0" dirty="0"/>
              <a:t>?</a:t>
            </a:r>
          </a:p>
          <a:p>
            <a:pPr marL="1028700" lvl="2" indent="-171450">
              <a:spcAft>
                <a:spcPts val="600"/>
              </a:spcAft>
              <a:buFontTx/>
              <a:buChar char="-"/>
            </a:pPr>
            <a:r>
              <a:rPr lang="en-US" altLang="ko-KR" sz="1200" kern="0" dirty="0" err="1"/>
              <a:t>x</a:t>
            </a:r>
            <a:r>
              <a:rPr lang="en-US" altLang="ko-KR" sz="1200" kern="0" baseline="-25000" dirty="0" err="1"/>
              <a:t>i</a:t>
            </a:r>
            <a:r>
              <a:rPr lang="en-US" altLang="ko-KR" sz="1200" kern="0" dirty="0" err="1"/>
              <a:t>≠y</a:t>
            </a:r>
            <a:r>
              <a:rPr lang="en-US" altLang="ko-KR" sz="1200" kern="0" baseline="-25000" dirty="0" err="1"/>
              <a:t>j</a:t>
            </a:r>
            <a:r>
              <a:rPr lang="ko-KR" altLang="en-US" sz="1200" kern="0" dirty="0"/>
              <a:t>일 때</a:t>
            </a:r>
            <a:r>
              <a:rPr lang="en-US" altLang="ko-KR" sz="1200" kern="0" dirty="0"/>
              <a:t>, F(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, j)</a:t>
            </a:r>
            <a:r>
              <a:rPr lang="ko-KR" altLang="en-US" sz="1200" kern="0" dirty="0"/>
              <a:t>를 계산하기 위해 필요한 값은 무엇인가</a:t>
            </a:r>
            <a:r>
              <a:rPr lang="en-US" altLang="ko-KR" sz="1200" kern="0" dirty="0"/>
              <a:t>?</a:t>
            </a:r>
          </a:p>
          <a:p>
            <a:pPr marL="1028700" lvl="2" indent="-171450">
              <a:spcAft>
                <a:spcPts val="600"/>
              </a:spcAft>
              <a:buFontTx/>
              <a:buChar char="-"/>
            </a:pPr>
            <a:r>
              <a:rPr lang="en-US" altLang="ko-KR" sz="1200" kern="0" dirty="0"/>
              <a:t>F(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, 0), F(0, j)</a:t>
            </a:r>
            <a:r>
              <a:rPr lang="ko-KR" altLang="en-US" sz="1200" kern="0" dirty="0"/>
              <a:t>은 어떻게 되어야 하는가</a:t>
            </a:r>
            <a:r>
              <a:rPr lang="en-US" altLang="ko-KR" sz="1200" kern="0" dirty="0"/>
              <a:t>?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endParaRPr lang="en-US" altLang="ko-KR" sz="1600" kern="0" dirty="0"/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600" kern="0" dirty="0"/>
              <a:t>이 문제는 분할정복으로 해결될 수 있는가</a:t>
            </a:r>
            <a:r>
              <a:rPr lang="en-US" altLang="ko-KR" sz="1600" kern="0" dirty="0"/>
              <a:t>? </a:t>
            </a:r>
            <a:r>
              <a:rPr lang="ko-KR" altLang="en-US" sz="1600" kern="0" dirty="0"/>
              <a:t>주어진 예시에 대해 분할 정복이 진행되는 과정을 통해 설명하라</a:t>
            </a:r>
            <a:r>
              <a:rPr lang="en-US" altLang="ko-KR" sz="1600" kern="0" dirty="0"/>
              <a:t>. 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endParaRPr lang="en-US" altLang="ko-KR" sz="1600" kern="0" dirty="0"/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kern="0" dirty="0"/>
              <a:t>1)</a:t>
            </a:r>
            <a:r>
              <a:rPr lang="ko-KR" altLang="en-US" sz="1600" kern="0" dirty="0"/>
              <a:t>의 점화식을 바탕으로 동적계획법 알고리즘을 설계하고 </a:t>
            </a:r>
            <a:r>
              <a:rPr lang="ko-KR" altLang="en-US" sz="1600" kern="0" dirty="0" err="1"/>
              <a:t>시간복잡도를</a:t>
            </a:r>
            <a:r>
              <a:rPr lang="ko-KR" altLang="en-US" sz="1600" kern="0" dirty="0"/>
              <a:t> 분석하라</a:t>
            </a:r>
            <a:r>
              <a:rPr lang="en-US" altLang="ko-KR" sz="1600" kern="0" dirty="0"/>
              <a:t>. </a:t>
            </a:r>
            <a:endParaRPr lang="ko-KR" altLang="ko-KR" sz="1800" kern="0" dirty="0"/>
          </a:p>
          <a:p>
            <a:pPr lvl="1">
              <a:spcAft>
                <a:spcPts val="600"/>
              </a:spcAft>
            </a:pPr>
            <a:endParaRPr lang="en-US" altLang="ko-KR" sz="1600" kern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8A15F6-F3AC-4F9C-9B98-C27CC039C75A}"/>
              </a:ext>
            </a:extLst>
          </p:cNvPr>
          <p:cNvSpPr/>
          <p:nvPr/>
        </p:nvSpPr>
        <p:spPr>
          <a:xfrm>
            <a:off x="539552" y="6387582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※</a:t>
            </a:r>
            <a:r>
              <a:rPr lang="ko-KR" altLang="en-US" sz="1600" dirty="0"/>
              <a:t>동적계획법의 점화식과 진행순서는 교재의 편집거리</a:t>
            </a:r>
            <a:r>
              <a:rPr lang="en-US" altLang="ko-KR" sz="1600" dirty="0"/>
              <a:t>(Edit Distance)</a:t>
            </a:r>
            <a:r>
              <a:rPr lang="ko-KR" altLang="en-US" sz="1600" dirty="0"/>
              <a:t> 문제를 참조하라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0388D-5A50-484E-A0EB-06F97B61BF57}"/>
              </a:ext>
            </a:extLst>
          </p:cNvPr>
          <p:cNvSpPr txBox="1"/>
          <p:nvPr/>
        </p:nvSpPr>
        <p:spPr>
          <a:xfrm>
            <a:off x="437991" y="229025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예시</a:t>
            </a:r>
            <a:r>
              <a:rPr lang="en-US" altLang="ko-KR" sz="1200" b="1" dirty="0"/>
              <a:t>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81806738"/>
      </p:ext>
    </p:extLst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22894</TotalTime>
  <Words>830</Words>
  <Application>Microsoft Office PowerPoint</Application>
  <PresentationFormat>화면 슬라이드 쇼(4:3)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HY크리스탈M</vt:lpstr>
      <vt:lpstr>굴림</vt:lpstr>
      <vt:lpstr>맑은 고딕</vt:lpstr>
      <vt:lpstr>함초롬바탕</vt:lpstr>
      <vt:lpstr>Arial</vt:lpstr>
      <vt:lpstr>Tahoma</vt:lpstr>
      <vt:lpstr>Times New Roman</vt:lpstr>
      <vt:lpstr>Wingdings</vt:lpstr>
      <vt:lpstr>국가지정발표</vt:lpstr>
      <vt:lpstr>Chapter 4,5 그리디/동적계획법</vt:lpstr>
      <vt:lpstr>그리디/동적계획법</vt:lpstr>
      <vt:lpstr>그리디/동적계획법</vt:lpstr>
      <vt:lpstr>그리디/동적계획법</vt:lpstr>
      <vt:lpstr>그리디/동적계획법</vt:lpstr>
      <vt:lpstr>그리디/동적계획법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김평</cp:lastModifiedBy>
  <cp:revision>1883</cp:revision>
  <cp:lastPrinted>2016-02-29T07:25:24Z</cp:lastPrinted>
  <dcterms:created xsi:type="dcterms:W3CDTF">1999-06-08T06:08:29Z</dcterms:created>
  <dcterms:modified xsi:type="dcterms:W3CDTF">2023-04-06T03:04:21Z</dcterms:modified>
</cp:coreProperties>
</file>