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67" r:id="rId3"/>
    <p:sldId id="282" r:id="rId4"/>
    <p:sldId id="303" r:id="rId5"/>
    <p:sldId id="283" r:id="rId6"/>
    <p:sldId id="278" r:id="rId7"/>
    <p:sldId id="288" r:id="rId8"/>
    <p:sldId id="289" r:id="rId9"/>
    <p:sldId id="300" r:id="rId10"/>
    <p:sldId id="280" r:id="rId11"/>
    <p:sldId id="292" r:id="rId12"/>
    <p:sldId id="291" r:id="rId13"/>
    <p:sldId id="286" r:id="rId14"/>
    <p:sldId id="285" r:id="rId15"/>
    <p:sldId id="287" r:id="rId16"/>
    <p:sldId id="302" r:id="rId17"/>
    <p:sldId id="276" r:id="rId18"/>
    <p:sldId id="299" r:id="rId19"/>
    <p:sldId id="301" r:id="rId20"/>
    <p:sldId id="295" r:id="rId21"/>
    <p:sldId id="296" r:id="rId22"/>
    <p:sldId id="297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Impact" panose="020B0806030902050204" pitchFamily="34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5A2"/>
    <a:srgbClr val="CEB6A2"/>
    <a:srgbClr val="6DAC96"/>
    <a:srgbClr val="86755F"/>
    <a:srgbClr val="B49173"/>
    <a:srgbClr val="464646"/>
    <a:srgbClr val="A87E5C"/>
    <a:srgbClr val="CECDCB"/>
    <a:srgbClr val="A093A7"/>
    <a:srgbClr val="A58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7B2B-0C22-4780-AAC0-6FF5EEC25FD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24A0-41BB-481F-97A3-E22EAEA34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7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6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8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3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6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1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DED8-B75D-4501-904C-94865FE02D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4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DED8-B75D-4501-904C-94865FE02D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1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DED8-B75D-4501-904C-94865FE02D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ookilbo.com/News/Read/2018052223723758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9Gk5QW4r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library.me.go.kr/search/DetailView.ax?sid=1&amp;cid=56148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한국산업기술대학교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023B55A-9A2F-4E5C-9F10-B9D86B156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66" y="2592590"/>
            <a:ext cx="6472764" cy="194992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924B1E-ACB1-4D5A-BE57-55DDB9BFDB7A}"/>
              </a:ext>
            </a:extLst>
          </p:cNvPr>
          <p:cNvCxnSpPr>
            <a:cxnSpLocks/>
          </p:cNvCxnSpPr>
          <p:nvPr/>
        </p:nvCxnSpPr>
        <p:spPr>
          <a:xfrm flipV="1">
            <a:off x="3334215" y="1761615"/>
            <a:ext cx="0" cy="1555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267950-2A64-4B57-81D0-27C7C52BA4B6}"/>
              </a:ext>
            </a:extLst>
          </p:cNvPr>
          <p:cNvCxnSpPr/>
          <p:nvPr/>
        </p:nvCxnSpPr>
        <p:spPr>
          <a:xfrm>
            <a:off x="3309359" y="1785074"/>
            <a:ext cx="4795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4D044E-1641-457D-9BC2-07A814327FDB}"/>
              </a:ext>
            </a:extLst>
          </p:cNvPr>
          <p:cNvSpPr/>
          <p:nvPr/>
        </p:nvSpPr>
        <p:spPr>
          <a:xfrm>
            <a:off x="3873388" y="1567331"/>
            <a:ext cx="3071599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WASD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이용하여 캐릭터 이동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72C77E62-42BC-47B9-AF9D-388F7654766E}"/>
              </a:ext>
            </a:extLst>
          </p:cNvPr>
          <p:cNvSpPr/>
          <p:nvPr/>
        </p:nvSpPr>
        <p:spPr>
          <a:xfrm>
            <a:off x="3788862" y="1555320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6C80FF9-9242-4237-90DC-17278AF5CB70}"/>
              </a:ext>
            </a:extLst>
          </p:cNvPr>
          <p:cNvCxnSpPr>
            <a:cxnSpLocks/>
          </p:cNvCxnSpPr>
          <p:nvPr/>
        </p:nvCxnSpPr>
        <p:spPr>
          <a:xfrm flipV="1">
            <a:off x="3953897" y="2285394"/>
            <a:ext cx="0" cy="10407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6E725D-B1EB-4FB5-9898-9C258A4D0FE2}"/>
              </a:ext>
            </a:extLst>
          </p:cNvPr>
          <p:cNvCxnSpPr>
            <a:cxnSpLocks/>
          </p:cNvCxnSpPr>
          <p:nvPr/>
        </p:nvCxnSpPr>
        <p:spPr>
          <a:xfrm>
            <a:off x="3924300" y="2285394"/>
            <a:ext cx="12057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B77B34-1F7E-47B1-B9FC-CB6B464585F4}"/>
              </a:ext>
            </a:extLst>
          </p:cNvPr>
          <p:cNvSpPr/>
          <p:nvPr/>
        </p:nvSpPr>
        <p:spPr>
          <a:xfrm>
            <a:off x="5216970" y="2091110"/>
            <a:ext cx="3071599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이용한 상호작용 및 줍기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EC0C0FF4-49AA-43A3-A970-BF94F1FC51DF}"/>
              </a:ext>
            </a:extLst>
          </p:cNvPr>
          <p:cNvSpPr/>
          <p:nvPr/>
        </p:nvSpPr>
        <p:spPr>
          <a:xfrm>
            <a:off x="5132444" y="2071429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215112-2675-48E8-B7BA-A88B142BE503}"/>
              </a:ext>
            </a:extLst>
          </p:cNvPr>
          <p:cNvCxnSpPr>
            <a:cxnSpLocks/>
          </p:cNvCxnSpPr>
          <p:nvPr/>
        </p:nvCxnSpPr>
        <p:spPr>
          <a:xfrm flipV="1">
            <a:off x="2675053" y="4158100"/>
            <a:ext cx="0" cy="19503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3B4C7-CD42-4019-8DD3-00861994D326}"/>
              </a:ext>
            </a:extLst>
          </p:cNvPr>
          <p:cNvCxnSpPr>
            <a:cxnSpLocks/>
          </p:cNvCxnSpPr>
          <p:nvPr/>
        </p:nvCxnSpPr>
        <p:spPr>
          <a:xfrm>
            <a:off x="2659813" y="6108488"/>
            <a:ext cx="428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2A2421-8766-4539-AF21-F5215F556A85}"/>
              </a:ext>
            </a:extLst>
          </p:cNvPr>
          <p:cNvSpPr/>
          <p:nvPr/>
        </p:nvSpPr>
        <p:spPr>
          <a:xfrm>
            <a:off x="3203485" y="5914204"/>
            <a:ext cx="3189695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이용하여 달리기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걷기 전환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79DB2D78-E4A1-4FEA-AD4D-EB4FA08AE739}"/>
              </a:ext>
            </a:extLst>
          </p:cNvPr>
          <p:cNvSpPr/>
          <p:nvPr/>
        </p:nvSpPr>
        <p:spPr>
          <a:xfrm>
            <a:off x="3103719" y="5894523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8F00EA-C762-4B33-B328-5FAB7FDE0A0B}"/>
              </a:ext>
            </a:extLst>
          </p:cNvPr>
          <p:cNvCxnSpPr>
            <a:cxnSpLocks/>
          </p:cNvCxnSpPr>
          <p:nvPr/>
        </p:nvCxnSpPr>
        <p:spPr>
          <a:xfrm flipV="1">
            <a:off x="3766560" y="4459726"/>
            <a:ext cx="0" cy="1049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817EBB-0C35-4459-9DA6-3C6009DD7B54}"/>
              </a:ext>
            </a:extLst>
          </p:cNvPr>
          <p:cNvCxnSpPr/>
          <p:nvPr/>
        </p:nvCxnSpPr>
        <p:spPr>
          <a:xfrm>
            <a:off x="3744256" y="5495146"/>
            <a:ext cx="4795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D2AA71-20E9-4A33-B9DA-2B5446671926}"/>
              </a:ext>
            </a:extLst>
          </p:cNvPr>
          <p:cNvSpPr/>
          <p:nvPr/>
        </p:nvSpPr>
        <p:spPr>
          <a:xfrm>
            <a:off x="4321190" y="5316108"/>
            <a:ext cx="3071599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이용하여 점프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D6A72087-E5E7-4FDB-9406-B6940344F1A2}"/>
              </a:ext>
            </a:extLst>
          </p:cNvPr>
          <p:cNvSpPr/>
          <p:nvPr/>
        </p:nvSpPr>
        <p:spPr>
          <a:xfrm>
            <a:off x="4223759" y="5281181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0A63C7-64A5-48E9-85D6-D3E87FA430E3}"/>
              </a:ext>
            </a:extLst>
          </p:cNvPr>
          <p:cNvCxnSpPr>
            <a:cxnSpLocks/>
          </p:cNvCxnSpPr>
          <p:nvPr/>
        </p:nvCxnSpPr>
        <p:spPr>
          <a:xfrm flipH="1" flipV="1">
            <a:off x="4308286" y="4144683"/>
            <a:ext cx="11829" cy="764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8764D14-EC9B-4104-ADED-BAD5228D37A2}"/>
              </a:ext>
            </a:extLst>
          </p:cNvPr>
          <p:cNvCxnSpPr>
            <a:cxnSpLocks/>
          </p:cNvCxnSpPr>
          <p:nvPr/>
        </p:nvCxnSpPr>
        <p:spPr>
          <a:xfrm>
            <a:off x="4308285" y="4880577"/>
            <a:ext cx="10034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9BDDFC-C0BE-4473-B96E-0C57E475B026}"/>
              </a:ext>
            </a:extLst>
          </p:cNvPr>
          <p:cNvSpPr/>
          <p:nvPr/>
        </p:nvSpPr>
        <p:spPr>
          <a:xfrm>
            <a:off x="5409187" y="4687831"/>
            <a:ext cx="3277600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키를 이용한 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인칭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쿼터뷰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시점 변환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왼쪽 대괄호 64">
            <a:extLst>
              <a:ext uri="{FF2B5EF4-FFF2-40B4-BE49-F238E27FC236}">
                <a16:creationId xmlns:a16="http://schemas.microsoft.com/office/drawing/2014/main" id="{40F29CC0-076D-43C6-8EC1-F46B301925EE}"/>
              </a:ext>
            </a:extLst>
          </p:cNvPr>
          <p:cNvSpPr/>
          <p:nvPr/>
        </p:nvSpPr>
        <p:spPr>
          <a:xfrm>
            <a:off x="5311756" y="4666612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517C195B-2B76-48A5-B8E7-AADA18C2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1" y="2441834"/>
            <a:ext cx="2204810" cy="220481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9A57F53-2C89-4DC0-9932-02053B4BA6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7" t="25480" r="31745" b="21962"/>
          <a:stretch/>
        </p:blipFill>
        <p:spPr>
          <a:xfrm>
            <a:off x="9584878" y="1061202"/>
            <a:ext cx="2061030" cy="1555034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69394B-F533-4185-9B15-224906275FF9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67D78648-9DCF-401B-AB3A-5897500F1A56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 Placeholder 1">
              <a:extLst>
                <a:ext uri="{FF2B5EF4-FFF2-40B4-BE49-F238E27FC236}">
                  <a16:creationId xmlns:a16="http://schemas.microsoft.com/office/drawing/2014/main" id="{16D2E1EB-9A7A-4B0C-ADF7-78BCE57806A6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조작법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614F30-4B48-485C-8EA4-05441BCFA07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2EE9EC-4DA6-40EE-AD50-B9E2FACEC4F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7AD7469-97AD-41D0-AECA-DB7A3B5EB2C9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333AE6-E992-48CD-B04F-340AC3AE9E28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8F9A74-6D92-42F1-858D-BA0D6BBA6AC2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10EE64-B4B2-445F-93E8-192CD87361F7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FCF513-002C-498F-BD90-052D2C0C87E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39268B-538D-415B-8B40-E8DA052E2EEA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BF36CD-B7D5-4E03-AD7D-A13A55493D52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7CA739-777B-49B6-BE4D-276A464936CD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2190F2-06DE-43D3-AA61-A0CB4AB1707B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06B741-965A-4356-BAFC-EECBCC477700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35117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AE47A4-888B-4F88-9163-FFE735515FA6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4E86C824-3F0D-4014-8B03-B4E9D343F963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7F001CD-E0DD-4916-88FE-7EED16ED6D4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 게임과 비교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56F479-B958-44F8-963D-E4AD766847CD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C34749-3582-4A59-8740-7F91A8C9688F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C02242-4DAC-4EC4-B08B-13F02265C84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18B042-8D37-42E2-975A-90779C9D9E9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6F3277-2A75-4763-A467-99AF2742BD39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38CBEB-8309-4AB6-AE83-6E39975D1595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2CD3F2-4B72-47F5-8E3E-62ACA5652C85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D91645-B018-4D00-A5B2-5E420BC40829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F6142B-9037-4721-A8FF-769ABB5E7269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pic>
        <p:nvPicPr>
          <p:cNvPr id="1028" name="Picture 4" descr="https://mblogthumb-phinf.pstatic.net/20130124_212/super_jeawon_1359002779679b2EPP_JPEG/pages.jpg?type=w2">
            <a:extLst>
              <a:ext uri="{FF2B5EF4-FFF2-40B4-BE49-F238E27FC236}">
                <a16:creationId xmlns:a16="http://schemas.microsoft.com/office/drawing/2014/main" id="{3F3B9516-97E7-4945-B2EA-5E7ABA9D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4874"/>
            <a:ext cx="3875943" cy="24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blogthumb-phinf.pstatic.net/20130124_211/super_jeawon_1359002779156Rsskg_JPEG/%BD%BD%B7%BB%B4%F5%B8%C7_%BB%E7%C1%F8.jpg?type=w2">
            <a:extLst>
              <a:ext uri="{FF2B5EF4-FFF2-40B4-BE49-F238E27FC236}">
                <a16:creationId xmlns:a16="http://schemas.microsoft.com/office/drawing/2014/main" id="{872EDCA6-FAE2-421A-8CD2-F2DDFE6C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04" y="1333525"/>
            <a:ext cx="1690908" cy="24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4FD9B5-10AB-42A2-B8AC-BB3BA944E72A}"/>
              </a:ext>
            </a:extLst>
          </p:cNvPr>
          <p:cNvSpPr txBox="1"/>
          <p:nvPr/>
        </p:nvSpPr>
        <p:spPr>
          <a:xfrm>
            <a:off x="2773165" y="4347257"/>
            <a:ext cx="41279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슬렌더맨</a:t>
            </a:r>
            <a:endParaRPr lang="en-US" altLang="ko-KR" sz="2000" b="1" dirty="0"/>
          </a:p>
          <a:p>
            <a:endParaRPr lang="ko-KR" altLang="en-US" b="1" dirty="0"/>
          </a:p>
          <a:p>
            <a:r>
              <a:rPr lang="ko-KR" altLang="en-US" dirty="0" err="1"/>
              <a:t>슬렌더맨이라는</a:t>
            </a:r>
            <a:r>
              <a:rPr lang="ko-KR" altLang="en-US" dirty="0"/>
              <a:t> 귀신을 피해 </a:t>
            </a:r>
            <a:endParaRPr lang="en-US" altLang="ko-KR" dirty="0"/>
          </a:p>
          <a:p>
            <a:r>
              <a:rPr lang="ko-KR" altLang="en-US" dirty="0"/>
              <a:t>쪽지 </a:t>
            </a:r>
            <a:r>
              <a:rPr lang="en-US" altLang="ko-KR" dirty="0"/>
              <a:t>8</a:t>
            </a:r>
            <a:r>
              <a:rPr lang="ko-KR" altLang="en-US" dirty="0"/>
              <a:t>장을 모아 클리어하는 게임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인칭 시점</a:t>
            </a:r>
          </a:p>
          <a:p>
            <a:r>
              <a:rPr lang="ko-KR" altLang="en-US" dirty="0"/>
              <a:t>공포 게임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8E811-C798-49C2-A137-539B652A03A1}"/>
              </a:ext>
            </a:extLst>
          </p:cNvPr>
          <p:cNvSpPr txBox="1"/>
          <p:nvPr/>
        </p:nvSpPr>
        <p:spPr>
          <a:xfrm>
            <a:off x="3897483" y="3773755"/>
            <a:ext cx="2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자료</a:t>
            </a:r>
            <a:r>
              <a:rPr lang="en-US" altLang="ko-KR" sz="1400" dirty="0"/>
              <a:t>3] </a:t>
            </a:r>
            <a:r>
              <a:rPr lang="ko-KR" altLang="en-US" sz="1400" dirty="0"/>
              <a:t>공포 게임 </a:t>
            </a:r>
            <a:r>
              <a:rPr lang="ko-KR" altLang="en-US" sz="1400" dirty="0" err="1"/>
              <a:t>슬렌더맨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E0BC5F-E0ED-470E-9E70-005A8CF43F63}"/>
              </a:ext>
            </a:extLst>
          </p:cNvPr>
          <p:cNvSpPr/>
          <p:nvPr/>
        </p:nvSpPr>
        <p:spPr>
          <a:xfrm>
            <a:off x="7290960" y="4347257"/>
            <a:ext cx="49705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미세먼지에서 살아남기</a:t>
            </a:r>
            <a:endParaRPr lang="en-US" altLang="ko-KR" sz="2000" b="1" dirty="0"/>
          </a:p>
          <a:p>
            <a:endParaRPr lang="ko-KR" altLang="en-US" dirty="0"/>
          </a:p>
          <a:p>
            <a:r>
              <a:rPr lang="ko-KR" altLang="en-US" dirty="0"/>
              <a:t>멧돼지를 피해 </a:t>
            </a:r>
            <a:endParaRPr lang="en-US" altLang="ko-KR" dirty="0"/>
          </a:p>
          <a:p>
            <a:r>
              <a:rPr lang="ko-KR" altLang="en-US" dirty="0"/>
              <a:t>재료들을 모아 클리어하는 게임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인칭과 </a:t>
            </a:r>
            <a:r>
              <a:rPr lang="en-US" altLang="ko-KR" dirty="0"/>
              <a:t>3</a:t>
            </a:r>
            <a:r>
              <a:rPr lang="ko-KR" altLang="en-US" dirty="0"/>
              <a:t>인칭 </a:t>
            </a:r>
            <a:r>
              <a:rPr lang="ko-KR" altLang="en-US" dirty="0" err="1"/>
              <a:t>쿼터뷰</a:t>
            </a:r>
            <a:r>
              <a:rPr lang="ko-KR" altLang="en-US" dirty="0"/>
              <a:t> 두가지 시점</a:t>
            </a:r>
            <a:endParaRPr lang="en-US" altLang="ko-KR" dirty="0"/>
          </a:p>
          <a:p>
            <a:r>
              <a:rPr lang="ko-KR" altLang="en-US" dirty="0"/>
              <a:t>시뮬레이션 게임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BE0B02-2A14-4ADB-94E6-C407BF6C883A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B4B9A5-A1CD-4DFA-9892-37DD6DDA3C92}"/>
              </a:ext>
            </a:extLst>
          </p:cNvPr>
          <p:cNvSpPr/>
          <p:nvPr/>
        </p:nvSpPr>
        <p:spPr>
          <a:xfrm>
            <a:off x="0" y="250865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579BFD-984F-438C-881D-225FC768E1D7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</p:spTree>
    <p:extLst>
      <p:ext uri="{BB962C8B-B14F-4D97-AF65-F5344CB8AC3E}">
        <p14:creationId xmlns:p14="http://schemas.microsoft.com/office/powerpoint/2010/main" val="14302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AE47A4-888B-4F88-9163-FFE735515FA6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4E86C824-3F0D-4014-8B03-B4E9D343F963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7F001CD-E0DD-4916-88FE-7EED16ED6D4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시점변경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56F479-B958-44F8-963D-E4AD766847CD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C34749-3582-4A59-8740-7F91A8C9688F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C02242-4DAC-4EC4-B08B-13F02265C84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18B042-8D37-42E2-975A-90779C9D9E9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6F3277-2A75-4763-A467-99AF2742BD39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38CBEB-8309-4AB6-AE83-6E39975D1595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2CD3F2-4B72-47F5-8E3E-62ACA5652C85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D91645-B018-4D00-A5B2-5E420BC40829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F6142B-9037-4721-A8FF-769ABB5E7269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FE183-5E74-412E-87CF-AD85F02E0A6D}"/>
              </a:ext>
            </a:extLst>
          </p:cNvPr>
          <p:cNvSpPr txBox="1"/>
          <p:nvPr/>
        </p:nvSpPr>
        <p:spPr>
          <a:xfrm>
            <a:off x="8790931" y="586585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70707-7CBD-4945-8A47-573FB7BF04A6}"/>
              </a:ext>
            </a:extLst>
          </p:cNvPr>
          <p:cNvSpPr txBox="1"/>
          <p:nvPr/>
        </p:nvSpPr>
        <p:spPr>
          <a:xfrm>
            <a:off x="3998913" y="1447365"/>
            <a:ext cx="610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플레이는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쿼터뷰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시점으로 게임 흐름 파악 용이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가까이서 상세하게 보고싶은 것은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시점으로 플레이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2C2E92A-272F-4444-883A-173ED0BD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14" y="2520425"/>
            <a:ext cx="5106821" cy="28902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045870-2857-4AB5-A52D-BA1E042A6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37" y="2522284"/>
            <a:ext cx="4623671" cy="28864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C01A7C-28CB-4813-A8E0-B58D1F3D84AC}"/>
              </a:ext>
            </a:extLst>
          </p:cNvPr>
          <p:cNvSpPr txBox="1"/>
          <p:nvPr/>
        </p:nvSpPr>
        <p:spPr>
          <a:xfrm>
            <a:off x="3704761" y="586585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쿼터뷰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AAF599-302E-4EFD-A3B7-0C49EE103BAA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A4625D-E85D-4A9D-AB94-DE40DC64A023}"/>
              </a:ext>
            </a:extLst>
          </p:cNvPr>
          <p:cNvSpPr/>
          <p:nvPr/>
        </p:nvSpPr>
        <p:spPr>
          <a:xfrm>
            <a:off x="0" y="250865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3825B8-5B04-4C3D-AED7-76D490B8A603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003F7-DFFC-40A2-8ECA-0B04C54F924A}"/>
              </a:ext>
            </a:extLst>
          </p:cNvPr>
          <p:cNvSpPr txBox="1"/>
          <p:nvPr/>
        </p:nvSpPr>
        <p:spPr>
          <a:xfrm>
            <a:off x="2166535" y="5408776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자료</a:t>
            </a:r>
            <a:r>
              <a:rPr lang="en-US" altLang="ko-KR" sz="1400" dirty="0"/>
              <a:t>4] </a:t>
            </a:r>
            <a:r>
              <a:rPr lang="ko-KR" altLang="en-US" sz="1400" dirty="0"/>
              <a:t>메이플스토리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7E4469-3164-4342-AECD-4DC3BA6CC167}"/>
              </a:ext>
            </a:extLst>
          </p:cNvPr>
          <p:cNvSpPr/>
          <p:nvPr/>
        </p:nvSpPr>
        <p:spPr>
          <a:xfrm>
            <a:off x="6895714" y="5408776"/>
            <a:ext cx="1712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자료</a:t>
            </a:r>
            <a:r>
              <a:rPr lang="en-US" altLang="ko-KR" sz="1400" dirty="0"/>
              <a:t>5] </a:t>
            </a:r>
            <a:r>
              <a:rPr lang="ko-KR" altLang="en-US" sz="1400" dirty="0" err="1"/>
              <a:t>데이라이트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025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육각형 17">
            <a:extLst>
              <a:ext uri="{FF2B5EF4-FFF2-40B4-BE49-F238E27FC236}">
                <a16:creationId xmlns:a16="http://schemas.microsoft.com/office/drawing/2014/main" id="{4081A978-B674-47B5-B176-F4FA9FBD871A}"/>
              </a:ext>
            </a:extLst>
          </p:cNvPr>
          <p:cNvSpPr/>
          <p:nvPr/>
        </p:nvSpPr>
        <p:spPr>
          <a:xfrm>
            <a:off x="6948146" y="2760019"/>
            <a:ext cx="1172888" cy="1011111"/>
          </a:xfrm>
          <a:prstGeom prst="hexagon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17B2068E-8F87-4F80-829E-D98084CA8CAA}"/>
              </a:ext>
            </a:extLst>
          </p:cNvPr>
          <p:cNvSpPr/>
          <p:nvPr/>
        </p:nvSpPr>
        <p:spPr>
          <a:xfrm>
            <a:off x="5983704" y="3321851"/>
            <a:ext cx="1172888" cy="1011111"/>
          </a:xfrm>
          <a:prstGeom prst="hexagon">
            <a:avLst/>
          </a:prstGeom>
          <a:solidFill>
            <a:srgbClr val="6DA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6D3E73B8-9D79-4F90-968E-3B8A36027032}"/>
              </a:ext>
            </a:extLst>
          </p:cNvPr>
          <p:cNvSpPr/>
          <p:nvPr/>
        </p:nvSpPr>
        <p:spPr>
          <a:xfrm>
            <a:off x="6960672" y="3850474"/>
            <a:ext cx="1172888" cy="1011111"/>
          </a:xfrm>
          <a:prstGeom prst="hexagon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64C67-B9B9-4FB4-B3CA-7E371B4379A3}"/>
              </a:ext>
            </a:extLst>
          </p:cNvPr>
          <p:cNvSpPr txBox="1"/>
          <p:nvPr/>
        </p:nvSpPr>
        <p:spPr>
          <a:xfrm>
            <a:off x="3047417" y="2760019"/>
            <a:ext cx="293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공익적인 소재 포함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EE9FB-942D-4265-8EB0-8FEA95E3C085}"/>
              </a:ext>
            </a:extLst>
          </p:cNvPr>
          <p:cNvSpPr txBox="1"/>
          <p:nvPr/>
        </p:nvSpPr>
        <p:spPr>
          <a:xfrm>
            <a:off x="2692850" y="3190209"/>
            <a:ext cx="357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미세먼지의 위험성을 알리기 위한 테마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D1256-5433-4F2C-8F9F-5159C6A4EB57}"/>
              </a:ext>
            </a:extLst>
          </p:cNvPr>
          <p:cNvSpPr txBox="1"/>
          <p:nvPr/>
        </p:nvSpPr>
        <p:spPr>
          <a:xfrm>
            <a:off x="8107112" y="1938565"/>
            <a:ext cx="366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비슷한 게임 다른 분위기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4C613-9CB5-44FF-9981-2BFFA6D4E5F9}"/>
              </a:ext>
            </a:extLst>
          </p:cNvPr>
          <p:cNvSpPr txBox="1"/>
          <p:nvPr/>
        </p:nvSpPr>
        <p:spPr>
          <a:xfrm>
            <a:off x="7752545" y="2368755"/>
            <a:ext cx="424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류의 게임들과 달리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공포게임을 좋아하지 않는 사람들의 시장 포괄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0B347-F9EF-464A-A433-6BDBFE7FB8EE}"/>
              </a:ext>
            </a:extLst>
          </p:cNvPr>
          <p:cNvSpPr txBox="1"/>
          <p:nvPr/>
        </p:nvSpPr>
        <p:spPr>
          <a:xfrm>
            <a:off x="6447651" y="5029974"/>
            <a:ext cx="304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멀미 요소 개선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9243B-3948-4B58-B872-DB5F3493098C}"/>
              </a:ext>
            </a:extLst>
          </p:cNvPr>
          <p:cNvSpPr txBox="1"/>
          <p:nvPr/>
        </p:nvSpPr>
        <p:spPr>
          <a:xfrm>
            <a:off x="5851698" y="5458690"/>
            <a:ext cx="437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인칭이나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인칭을 많이 이용하는 다른 게임과 달리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쿼터뷰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도입으로 멀미 요소 개선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타게임과의 차이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E4102C-F48B-45A6-945E-B650F9DDC077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7D9E82-9061-4635-88AC-4D414BE574D8}"/>
              </a:ext>
            </a:extLst>
          </p:cNvPr>
          <p:cNvSpPr/>
          <p:nvPr/>
        </p:nvSpPr>
        <p:spPr>
          <a:xfrm>
            <a:off x="0" y="250865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A0E0F3-206A-4FE8-B91F-FA15E6C42806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</p:spTree>
    <p:extLst>
      <p:ext uri="{BB962C8B-B14F-4D97-AF65-F5344CB8AC3E}">
        <p14:creationId xmlns:p14="http://schemas.microsoft.com/office/powerpoint/2010/main" val="373465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7">
            <a:extLst>
              <a:ext uri="{FF2B5EF4-FFF2-40B4-BE49-F238E27FC236}">
                <a16:creationId xmlns:a16="http://schemas.microsoft.com/office/drawing/2014/main" id="{E3B34251-ED36-4C0F-A111-0F588AC7F784}"/>
              </a:ext>
            </a:extLst>
          </p:cNvPr>
          <p:cNvSpPr txBox="1"/>
          <p:nvPr/>
        </p:nvSpPr>
        <p:spPr>
          <a:xfrm>
            <a:off x="4543353" y="2151724"/>
            <a:ext cx="545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효율적 개발 및 팀 프로젝트 관리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4C18A01A-346F-4F17-9ABC-135BCBEF13E0}"/>
              </a:ext>
            </a:extLst>
          </p:cNvPr>
          <p:cNvSpPr txBox="1"/>
          <p:nvPr/>
        </p:nvSpPr>
        <p:spPr>
          <a:xfrm>
            <a:off x="3129740" y="1531552"/>
            <a:ext cx="963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01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39A22464-192D-41FE-A54B-EBB695762BEF}"/>
              </a:ext>
            </a:extLst>
          </p:cNvPr>
          <p:cNvSpPr txBox="1"/>
          <p:nvPr/>
        </p:nvSpPr>
        <p:spPr>
          <a:xfrm>
            <a:off x="4543352" y="3382191"/>
            <a:ext cx="6071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게임의 시스템들을 유니티를 통해 구현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.(Physics, Effect, FSM,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6C8317C7-068F-4E10-B133-509669BBFD95}"/>
              </a:ext>
            </a:extLst>
          </p:cNvPr>
          <p:cNvSpPr txBox="1"/>
          <p:nvPr/>
        </p:nvSpPr>
        <p:spPr>
          <a:xfrm>
            <a:off x="3129740" y="2773594"/>
            <a:ext cx="1061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02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95C95594-ED04-42FD-A12C-7618018058B7}"/>
              </a:ext>
            </a:extLst>
          </p:cNvPr>
          <p:cNvSpPr txBox="1"/>
          <p:nvPr/>
        </p:nvSpPr>
        <p:spPr>
          <a:xfrm>
            <a:off x="4543353" y="4612658"/>
            <a:ext cx="493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이용하며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IOCP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다중 클라이언트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75C48216-70EC-4D49-9A45-0418486A3CD1}"/>
              </a:ext>
            </a:extLst>
          </p:cNvPr>
          <p:cNvSpPr txBox="1"/>
          <p:nvPr/>
        </p:nvSpPr>
        <p:spPr>
          <a:xfrm>
            <a:off x="3129740" y="4004061"/>
            <a:ext cx="108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03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CFF19D-0D92-476C-95D1-08F9D3D588D0}"/>
              </a:ext>
            </a:extLst>
          </p:cNvPr>
          <p:cNvSpPr/>
          <p:nvPr/>
        </p:nvSpPr>
        <p:spPr>
          <a:xfrm>
            <a:off x="4494164" y="1626304"/>
            <a:ext cx="699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: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팀프로젝트 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914D7-413E-40E9-9647-2096CA994195}"/>
              </a:ext>
            </a:extLst>
          </p:cNvPr>
          <p:cNvSpPr/>
          <p:nvPr/>
        </p:nvSpPr>
        <p:spPr>
          <a:xfrm>
            <a:off x="4494164" y="2879537"/>
            <a:ext cx="4983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유니티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시스템 구현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C9E3EC-E07A-44F3-AE90-99F476D80616}"/>
              </a:ext>
            </a:extLst>
          </p:cNvPr>
          <p:cNvSpPr/>
          <p:nvPr/>
        </p:nvSpPr>
        <p:spPr>
          <a:xfrm>
            <a:off x="4494163" y="4132770"/>
            <a:ext cx="519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IOCP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157990-900B-47F4-AF2B-42A3EC505199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5ADBAE9C-FAD2-4AE5-9CB3-47A1B52BC4AB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 Placeholder 1">
              <a:extLst>
                <a:ext uri="{FF2B5EF4-FFF2-40B4-BE49-F238E27FC236}">
                  <a16:creationId xmlns:a16="http://schemas.microsoft.com/office/drawing/2014/main" id="{DC1707CC-C324-4B32-AE6B-10260E86CCD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구현 기술 및 연구 분야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AB6B19-3E9F-443E-91F1-D15B253AEB93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707F3F-4DC0-4221-A970-A0C0086C7062}"/>
              </a:ext>
            </a:extLst>
          </p:cNvPr>
          <p:cNvSpPr/>
          <p:nvPr/>
        </p:nvSpPr>
        <p:spPr>
          <a:xfrm>
            <a:off x="0" y="3314640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9506826-B4B8-4F5B-B7A8-74F2ABE19201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6125559-DF4E-42B5-8317-8FED585A0EA4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87DF8BF-AD11-4F0D-8EED-13E013CE684B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DD9CB0-E52D-44B3-B2B8-2609272EE5FB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21D177D-ABA9-4758-B5D9-9ACB69BBCD11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12ED90-D4FC-4120-A5DA-A14E341D9B39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63E59C-FB00-4645-A3D8-5113C0201A6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F66ABE-3DEC-4270-8C8E-2BCE0B1EFB0C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8605DD9-0B4E-4B99-8E0F-8EEA8297D04A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5D689F-8B6D-4DCE-B1D5-E65DF3846105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6FC9D0D4-7EC1-4DAD-AD9B-621FAE9290BA}"/>
              </a:ext>
            </a:extLst>
          </p:cNvPr>
          <p:cNvSpPr txBox="1"/>
          <p:nvPr/>
        </p:nvSpPr>
        <p:spPr>
          <a:xfrm>
            <a:off x="4543353" y="5843125"/>
            <a:ext cx="670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전반적으로 통일성 있는 그래픽 제작 및 게임에 맞춰 필요한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및 애니메이션 제작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F784CBD-3585-4E37-88ED-526BC70B1A5F}"/>
              </a:ext>
            </a:extLst>
          </p:cNvPr>
          <p:cNvSpPr txBox="1"/>
          <p:nvPr/>
        </p:nvSpPr>
        <p:spPr>
          <a:xfrm>
            <a:off x="3129740" y="5234528"/>
            <a:ext cx="108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04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7F45A0-670B-4939-BDA0-59D7BAB53278}"/>
              </a:ext>
            </a:extLst>
          </p:cNvPr>
          <p:cNvSpPr/>
          <p:nvPr/>
        </p:nvSpPr>
        <p:spPr>
          <a:xfrm>
            <a:off x="4494164" y="5363237"/>
            <a:ext cx="371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자체제작리소스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69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954578" y="39760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일정 및 </a:t>
              </a: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역할분담 표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4313493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4BE4841-BCBC-448F-8BC9-2B2003FFD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31154"/>
              </p:ext>
            </p:extLst>
          </p:nvPr>
        </p:nvGraphicFramePr>
        <p:xfrm>
          <a:off x="2186227" y="674331"/>
          <a:ext cx="9892977" cy="5741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8369">
                  <a:extLst>
                    <a:ext uri="{9D8B030D-6E8A-4147-A177-3AD203B41FA5}">
                      <a16:colId xmlns:a16="http://schemas.microsoft.com/office/drawing/2014/main" val="908894925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3448882377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1065375573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1187606023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468843871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819185723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1022338953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445541093"/>
                    </a:ext>
                  </a:extLst>
                </a:gridCol>
                <a:gridCol w="886826">
                  <a:extLst>
                    <a:ext uri="{9D8B030D-6E8A-4147-A177-3AD203B41FA5}">
                      <a16:colId xmlns:a16="http://schemas.microsoft.com/office/drawing/2014/main" val="990478003"/>
                    </a:ext>
                  </a:extLst>
                </a:gridCol>
              </a:tblGrid>
              <a:tr h="34003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/>
                        <a:t>4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/>
                        <a:t>5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/>
                        <a:t>6</a:t>
                      </a:r>
                      <a:r>
                        <a:rPr lang="ko-KR" altLang="en-US" sz="150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38089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더미 오브젝트 제작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/>
                        <a:t>마무리</a:t>
                      </a:r>
                    </a:p>
                  </a:txBody>
                  <a:tcPr marL="93908" marR="93908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68823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오브젝트 모델링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애니메이션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73664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아이템모델링 </a:t>
                      </a: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리소스 제작</a:t>
                      </a:r>
                      <a:endParaRPr lang="en-US" altLang="ko-KR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593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/>
                        <a:t>게임 사운드</a:t>
                      </a:r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47083"/>
                  </a:ext>
                </a:extLst>
              </a:tr>
              <a:tr h="33320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게임 물리 환경 구현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170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170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170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97577"/>
                  </a:ext>
                </a:extLst>
              </a:tr>
              <a:tr h="333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94271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클라이언트 프레임워크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00155"/>
                  </a:ext>
                </a:extLst>
              </a:tr>
              <a:tr h="313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맵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멧돼지 구현</a:t>
                      </a:r>
                    </a:p>
                  </a:txBody>
                  <a:tcPr marL="93908" marR="93908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3908" marR="93908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3665" marR="93665" marT="46833" marB="46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3908" marR="93908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3908" marR="93908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3908" marR="93908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75946"/>
                  </a:ext>
                </a:extLst>
              </a:tr>
              <a:tr h="313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3665" marR="93665" marT="46833" marB="46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93718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캐릭터 구현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42854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게임 콘텐츠 구현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5134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서버 프레임워크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55492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C++</a:t>
                      </a:r>
                      <a:r>
                        <a:rPr lang="ko-KR" altLang="en-US" sz="1500" dirty="0"/>
                        <a:t>서버와 유니티 연결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14234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스레드 설계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51257"/>
                  </a:ext>
                </a:extLst>
              </a:tr>
              <a:tr h="34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충돌체크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212098"/>
                  </a:ext>
                </a:extLst>
              </a:tr>
              <a:tr h="310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서버와 클라이언트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연동 및 동기화</a:t>
                      </a:r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1894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26B04C8-0788-443B-8BA6-21AA0A44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39081"/>
              </p:ext>
            </p:extLst>
          </p:nvPr>
        </p:nvGraphicFramePr>
        <p:xfrm>
          <a:off x="3050624" y="646441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606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76024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427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김연지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그래픽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클라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장은선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김하은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클라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EB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9663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8D3963-768D-4C95-9203-D40D04294D34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60011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954578" y="39760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일정 및 </a:t>
              </a: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역할분담 표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4313493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26B04C8-0788-443B-8BA6-21AA0A4403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50624" y="646441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606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76024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427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김연지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그래픽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클라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장은선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김하은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클라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EB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9663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8D3963-768D-4C95-9203-D40D04294D34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4F687-2F2A-4776-85A8-6C2BC0FC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26347"/>
              </p:ext>
            </p:extLst>
          </p:nvPr>
        </p:nvGraphicFramePr>
        <p:xfrm>
          <a:off x="2144154" y="576693"/>
          <a:ext cx="9911101" cy="58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437">
                  <a:extLst>
                    <a:ext uri="{9D8B030D-6E8A-4147-A177-3AD203B41FA5}">
                      <a16:colId xmlns:a16="http://schemas.microsoft.com/office/drawing/2014/main" val="2338770611"/>
                    </a:ext>
                  </a:extLst>
                </a:gridCol>
                <a:gridCol w="891547">
                  <a:extLst>
                    <a:ext uri="{9D8B030D-6E8A-4147-A177-3AD203B41FA5}">
                      <a16:colId xmlns:a16="http://schemas.microsoft.com/office/drawing/2014/main" val="1826866689"/>
                    </a:ext>
                  </a:extLst>
                </a:gridCol>
                <a:gridCol w="923445">
                  <a:extLst>
                    <a:ext uri="{9D8B030D-6E8A-4147-A177-3AD203B41FA5}">
                      <a16:colId xmlns:a16="http://schemas.microsoft.com/office/drawing/2014/main" val="304330086"/>
                    </a:ext>
                  </a:extLst>
                </a:gridCol>
                <a:gridCol w="923445">
                  <a:extLst>
                    <a:ext uri="{9D8B030D-6E8A-4147-A177-3AD203B41FA5}">
                      <a16:colId xmlns:a16="http://schemas.microsoft.com/office/drawing/2014/main" val="3037000514"/>
                    </a:ext>
                  </a:extLst>
                </a:gridCol>
                <a:gridCol w="923445">
                  <a:extLst>
                    <a:ext uri="{9D8B030D-6E8A-4147-A177-3AD203B41FA5}">
                      <a16:colId xmlns:a16="http://schemas.microsoft.com/office/drawing/2014/main" val="202386404"/>
                    </a:ext>
                  </a:extLst>
                </a:gridCol>
                <a:gridCol w="461723">
                  <a:extLst>
                    <a:ext uri="{9D8B030D-6E8A-4147-A177-3AD203B41FA5}">
                      <a16:colId xmlns:a16="http://schemas.microsoft.com/office/drawing/2014/main" val="2778922895"/>
                    </a:ext>
                  </a:extLst>
                </a:gridCol>
                <a:gridCol w="461723">
                  <a:extLst>
                    <a:ext uri="{9D8B030D-6E8A-4147-A177-3AD203B41FA5}">
                      <a16:colId xmlns:a16="http://schemas.microsoft.com/office/drawing/2014/main" val="901749727"/>
                    </a:ext>
                  </a:extLst>
                </a:gridCol>
                <a:gridCol w="923446">
                  <a:extLst>
                    <a:ext uri="{9D8B030D-6E8A-4147-A177-3AD203B41FA5}">
                      <a16:colId xmlns:a16="http://schemas.microsoft.com/office/drawing/2014/main" val="2893725502"/>
                    </a:ext>
                  </a:extLst>
                </a:gridCol>
                <a:gridCol w="923445">
                  <a:extLst>
                    <a:ext uri="{9D8B030D-6E8A-4147-A177-3AD203B41FA5}">
                      <a16:colId xmlns:a16="http://schemas.microsoft.com/office/drawing/2014/main" val="2067140102"/>
                    </a:ext>
                  </a:extLst>
                </a:gridCol>
                <a:gridCol w="923445">
                  <a:extLst>
                    <a:ext uri="{9D8B030D-6E8A-4147-A177-3AD203B41FA5}">
                      <a16:colId xmlns:a16="http://schemas.microsoft.com/office/drawing/2014/main" val="2397194292"/>
                    </a:ext>
                  </a:extLst>
                </a:gridCol>
              </a:tblGrid>
              <a:tr h="3759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45789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더미 오브젝트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8864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오브젝트 모델링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49326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아이템모델링</a:t>
                      </a:r>
                      <a:r>
                        <a:rPr lang="en-US" altLang="ko-KR" sz="1400" dirty="0"/>
                        <a:t>, UI</a:t>
                      </a:r>
                      <a:r>
                        <a:rPr lang="ko-KR" altLang="en-US" sz="1400" dirty="0"/>
                        <a:t>리소스 제작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67279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57042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프로토타입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16789"/>
                  </a:ext>
                </a:extLst>
              </a:tr>
              <a:tr h="3097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맵구성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랜덤생성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14950"/>
                  </a:ext>
                </a:extLst>
              </a:tr>
              <a:tr h="309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90046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 및 행동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44563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멧돼지 행동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80469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0098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C++</a:t>
                      </a:r>
                      <a:r>
                        <a:rPr lang="ko-KR" altLang="en-US" sz="1400" dirty="0"/>
                        <a:t> 서버와 유니티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48790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60949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데이터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75021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데이터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24678"/>
                  </a:ext>
                </a:extLst>
              </a:tr>
              <a:tr h="37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충돌처리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7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28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파워퍼프걸</a:t>
            </a:r>
            <a:endParaRPr lang="ko-KR" altLang="en-US" sz="1200" spc="-15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20B661-1217-4EFF-A14D-1379A75A5348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출처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333167-00F3-47AA-99CD-5CE51ECD35C7}"/>
              </a:ext>
            </a:extLst>
          </p:cNvPr>
          <p:cNvSpPr txBox="1"/>
          <p:nvPr/>
        </p:nvSpPr>
        <p:spPr>
          <a:xfrm>
            <a:off x="887584" y="1767080"/>
            <a:ext cx="8833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자료</a:t>
            </a:r>
            <a:r>
              <a:rPr lang="en-US" altLang="ko-KR" dirty="0"/>
              <a:t>1] </a:t>
            </a:r>
            <a:r>
              <a:rPr lang="ko-KR" altLang="en-US" dirty="0"/>
              <a:t>대기 오염으로 인한 사망자 통계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자료</a:t>
            </a:r>
            <a:r>
              <a:rPr lang="en-US" altLang="ko-KR" dirty="0"/>
              <a:t>2] </a:t>
            </a:r>
            <a:r>
              <a:rPr lang="ko-KR" altLang="en-US" dirty="0"/>
              <a:t>핵전쟁 상황을 체험 시뮬레이션 하는 게임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  <a:hlinkClick r:id="rId3"/>
              </a:rPr>
              <a:t>http://www.hankookilbo.com/News/Read/201805222372375800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자료</a:t>
            </a:r>
            <a:r>
              <a:rPr lang="en-US" altLang="ko-KR" dirty="0"/>
              <a:t>3] </a:t>
            </a:r>
            <a:r>
              <a:rPr lang="ko-KR" altLang="en-US" dirty="0"/>
              <a:t>공포 게임 </a:t>
            </a:r>
            <a:r>
              <a:rPr lang="ko-KR" altLang="en-US" dirty="0" err="1"/>
              <a:t>슬렌더맨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자료</a:t>
            </a:r>
            <a:r>
              <a:rPr lang="en-US" altLang="ko-KR" dirty="0"/>
              <a:t>4] </a:t>
            </a:r>
            <a:r>
              <a:rPr lang="ko-KR" altLang="en-US" dirty="0"/>
              <a:t>메이플스토리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자료</a:t>
            </a:r>
            <a:r>
              <a:rPr lang="en-US" altLang="ko-KR" dirty="0"/>
              <a:t>5] </a:t>
            </a:r>
            <a:r>
              <a:rPr lang="ko-KR" altLang="en-US" dirty="0" err="1"/>
              <a:t>데이라이트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구글 이미지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184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5D956CD1-95ED-4F4C-A43A-EB7FAB6C0319}"/>
              </a:ext>
            </a:extLst>
          </p:cNvPr>
          <p:cNvSpPr/>
          <p:nvPr/>
        </p:nvSpPr>
        <p:spPr>
          <a:xfrm>
            <a:off x="850835" y="3569544"/>
            <a:ext cx="267211" cy="1169141"/>
          </a:xfrm>
          <a:prstGeom prst="leftBracket">
            <a:avLst>
              <a:gd name="adj" fmla="val 57968"/>
            </a:avLst>
          </a:prstGeom>
          <a:noFill/>
          <a:ln w="57150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7E74F-160C-4484-BA3F-39A53E5B4C8E}"/>
              </a:ext>
            </a:extLst>
          </p:cNvPr>
          <p:cNvSpPr txBox="1"/>
          <p:nvPr/>
        </p:nvSpPr>
        <p:spPr>
          <a:xfrm>
            <a:off x="1353163" y="35284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 농도 영향 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BED53-3F87-4346-9093-E7131ECF32CC}"/>
              </a:ext>
            </a:extLst>
          </p:cNvPr>
          <p:cNvSpPr txBox="1"/>
          <p:nvPr/>
        </p:nvSpPr>
        <p:spPr>
          <a:xfrm>
            <a:off x="1496307" y="3938892"/>
            <a:ext cx="33698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바람에 따른 미세먼지 확산 정도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주변에 높은 </a:t>
            </a:r>
            <a:r>
              <a:rPr lang="ko-KR" altLang="en-US" sz="1600" dirty="0" err="1"/>
              <a:t>지형물</a:t>
            </a:r>
            <a:endParaRPr lang="en-US" altLang="ko-KR" sz="1600" dirty="0"/>
          </a:p>
          <a:p>
            <a:pPr algn="ctr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8CAD8-BDD6-4FFC-B472-D4BFB1F289C0}"/>
                  </a:ext>
                </a:extLst>
              </p:cNvPr>
              <p:cNvSpPr txBox="1"/>
              <p:nvPr/>
            </p:nvSpPr>
            <p:spPr>
              <a:xfrm>
                <a:off x="1147064" y="1733332"/>
                <a:ext cx="6106223" cy="1116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   미세먼지 유입량 </a:t>
                </a:r>
                <a:endParaRPr lang="en-US" altLang="ko-KR" sz="2000" b="1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/>
                  <a:t>= </a:t>
                </a:r>
                <a:r>
                  <a:rPr lang="ko-KR" altLang="en-US" sz="1400" dirty="0"/>
                  <a:t>농도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/>
                          <m:t>μm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1400" dirty="0"/>
                              <m:t>m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ko-KR" sz="1400" dirty="0"/>
                              <m:t>3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Day</m:t>
                        </m:r>
                      </m:den>
                    </m:f>
                  </m:oMath>
                </a14:m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/>
                          <m:t>Day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400" dirty="0"/>
                          <m:t>24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H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60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M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분당호흡량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/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400" dirty="0"/>
                          <m:t>M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/>
                  <a:t> ( 1 - </a:t>
                </a:r>
                <a:r>
                  <a:rPr lang="ko-KR" altLang="en-US" sz="1400" dirty="0" err="1"/>
                  <a:t>마스크차단량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08CAD8-BDD6-4FFC-B472-D4BFB1F2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64" y="1733332"/>
                <a:ext cx="6106223" cy="1116588"/>
              </a:xfrm>
              <a:prstGeom prst="rect">
                <a:avLst/>
              </a:prstGeom>
              <a:blipFill>
                <a:blip r:embed="rId3"/>
                <a:stretch>
                  <a:fillRect b="-48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C012EF3C-C9E9-4B6B-9C1A-81289FAA56F7}"/>
              </a:ext>
            </a:extLst>
          </p:cNvPr>
          <p:cNvSpPr/>
          <p:nvPr/>
        </p:nvSpPr>
        <p:spPr>
          <a:xfrm>
            <a:off x="850835" y="1803476"/>
            <a:ext cx="267211" cy="1169141"/>
          </a:xfrm>
          <a:prstGeom prst="leftBracket">
            <a:avLst>
              <a:gd name="adj" fmla="val 57968"/>
            </a:avLst>
          </a:prstGeom>
          <a:noFill/>
          <a:ln w="57150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32C2AE-6863-4096-80D7-ED8D57AB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5277763"/>
            <a:ext cx="9153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1F7F7-AA0B-4C2E-916D-6DBB6A9C0C97}"/>
              </a:ext>
            </a:extLst>
          </p:cNvPr>
          <p:cNvSpPr txBox="1"/>
          <p:nvPr/>
        </p:nvSpPr>
        <p:spPr>
          <a:xfrm>
            <a:off x="8543925" y="4892999"/>
            <a:ext cx="231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KEI </a:t>
            </a:r>
            <a:r>
              <a:rPr lang="ko-KR" altLang="en-US" sz="1400" dirty="0"/>
              <a:t>포커스</a:t>
            </a:r>
            <a:r>
              <a:rPr lang="en-US" altLang="ko-KR" sz="1400" dirty="0"/>
              <a:t> </a:t>
            </a:r>
            <a:r>
              <a:rPr lang="ko-KR" altLang="en-US" sz="1400" dirty="0"/>
              <a:t>제</a:t>
            </a:r>
            <a:r>
              <a:rPr lang="en-US" altLang="ko-KR" sz="1400" dirty="0"/>
              <a:t>4</a:t>
            </a:r>
            <a:r>
              <a:rPr lang="ko-KR" altLang="en-US" sz="1400" dirty="0"/>
              <a:t>권 </a:t>
            </a:r>
            <a:r>
              <a:rPr lang="en-US" altLang="ko-KR" sz="1400" dirty="0"/>
              <a:t>3</a:t>
            </a:r>
            <a:r>
              <a:rPr lang="ko-KR" altLang="en-US" sz="1400" dirty="0"/>
              <a:t>호 </a:t>
            </a:r>
            <a:r>
              <a:rPr lang="en-US" altLang="ko-KR" sz="1400" dirty="0"/>
              <a:t>11P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20B661-1217-4EFF-A14D-1379A75A5348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 요소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79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3947529" y="3196958"/>
            <a:ext cx="42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게임 구현 기술 및 연구 분야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3" y="442085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부록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6" y="198850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게임 소개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3" y="2598402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타 게임과의 차이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175C1A3-B634-4715-94D2-5AE42381D361}"/>
              </a:ext>
            </a:extLst>
          </p:cNvPr>
          <p:cNvSpPr txBox="1"/>
          <p:nvPr/>
        </p:nvSpPr>
        <p:spPr>
          <a:xfrm>
            <a:off x="3889963" y="3822296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2EAD7AB-3800-441D-AD61-CC0BAD3A4911}"/>
              </a:ext>
            </a:extLst>
          </p:cNvPr>
          <p:cNvSpPr txBox="1"/>
          <p:nvPr/>
        </p:nvSpPr>
        <p:spPr>
          <a:xfrm>
            <a:off x="4781680" y="6405737"/>
            <a:ext cx="667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식약처</a:t>
            </a:r>
            <a:r>
              <a:rPr lang="en-US" altLang="ko-KR" dirty="0"/>
              <a:t>: http://www.mfds.go.kr/brd/m_227/view.do?seq=26811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41319C-1040-4850-B90C-F2A58A128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" t="25568" r="61131" b="29841"/>
          <a:stretch/>
        </p:blipFill>
        <p:spPr>
          <a:xfrm>
            <a:off x="5107826" y="535190"/>
            <a:ext cx="5845703" cy="578761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EA1F69-1631-47E9-8747-D14C4D6E44D3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등급 별 성능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2583-3756-4787-8501-CD900C259463}"/>
              </a:ext>
            </a:extLst>
          </p:cNvPr>
          <p:cNvSpPr txBox="1"/>
          <p:nvPr/>
        </p:nvSpPr>
        <p:spPr>
          <a:xfrm>
            <a:off x="269406" y="3324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 게임에서는 </a:t>
            </a:r>
            <a:endParaRPr lang="en-US" altLang="ko-KR" dirty="0"/>
          </a:p>
          <a:p>
            <a:pPr algn="ctr"/>
            <a:r>
              <a:rPr lang="ko-KR" altLang="en-US" dirty="0"/>
              <a:t>평균입자 크기를 동일하게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6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1F943F-89D5-414F-9B93-44C8F633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40" y="389919"/>
            <a:ext cx="6515100" cy="5657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1624F5-21DF-4DBF-952F-00610F921702}"/>
              </a:ext>
            </a:extLst>
          </p:cNvPr>
          <p:cNvSpPr/>
          <p:nvPr/>
        </p:nvSpPr>
        <p:spPr>
          <a:xfrm>
            <a:off x="5807680" y="6283415"/>
            <a:ext cx="5423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에어코리아</a:t>
            </a:r>
            <a:r>
              <a:rPr lang="en-US" altLang="ko-KR" dirty="0"/>
              <a:t>: </a:t>
            </a:r>
            <a:r>
              <a:rPr lang="ko-KR" altLang="en-US" dirty="0"/>
              <a:t>http://www.airkorea.or.kr/dustForecast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A63027-3BE7-4535-ACBE-D82AA367BFB0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예보등급 및 행동요령</a:t>
            </a:r>
          </a:p>
        </p:txBody>
      </p:sp>
    </p:spTree>
    <p:extLst>
      <p:ext uri="{BB962C8B-B14F-4D97-AF65-F5344CB8AC3E}">
        <p14:creationId xmlns:p14="http://schemas.microsoft.com/office/powerpoint/2010/main" val="112542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6D4591-D1C5-4A7C-A8F8-146813FA589D}"/>
              </a:ext>
            </a:extLst>
          </p:cNvPr>
          <p:cNvSpPr/>
          <p:nvPr/>
        </p:nvSpPr>
        <p:spPr>
          <a:xfrm>
            <a:off x="276366" y="6488668"/>
            <a:ext cx="119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SBS</a:t>
            </a:r>
            <a:r>
              <a:rPr lang="ko-KR" altLang="en-US" dirty="0">
                <a:hlinkClick r:id="rId3"/>
              </a:rPr>
              <a:t>뉴스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https://youtu.be/Z9Gk5QW4rrs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환경부</a:t>
            </a:r>
            <a:r>
              <a:rPr lang="en-US" altLang="ko-KR" dirty="0">
                <a:hlinkClick r:id="rId4"/>
              </a:rPr>
              <a:t>: http://library.me.go.kr/search/DetailView.ax?sid=1&amp;cid=5614814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BC4E1-7B55-4B17-8A59-37649BE6C67F}"/>
              </a:ext>
            </a:extLst>
          </p:cNvPr>
          <p:cNvSpPr txBox="1"/>
          <p:nvPr/>
        </p:nvSpPr>
        <p:spPr>
          <a:xfrm>
            <a:off x="788936" y="1716016"/>
            <a:ext cx="6950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국제 의학학술지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랜싯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미세먼지는 고혈압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흡연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비만 다음 사망위험요인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2015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PM2.5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크기의 미세먼지로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만명 사망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한국인은 한 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만명이 미세먼지로 조기 사망할 것이라고 추정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C488D-5E81-453C-8359-F7E45CA75A97}"/>
              </a:ext>
            </a:extLst>
          </p:cNvPr>
          <p:cNvSpPr txBox="1"/>
          <p:nvPr/>
        </p:nvSpPr>
        <p:spPr>
          <a:xfrm>
            <a:off x="878102" y="3150392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세계보건기구 미세먼지를 폐암과 방광암의 원인으로 지목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 발암물질로 지정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 발암물질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의심정도가 아닌 암을 일으키는 것이 확실한 물질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CB53AEC-58E3-4668-8C35-755177134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494" y="4095922"/>
            <a:ext cx="4995570" cy="2348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1F951A1-82CC-4A43-B9F4-3BB0AA690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36" y="4095922"/>
            <a:ext cx="4949719" cy="23049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80912-2EA1-4344-9BB1-50699159EE90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미세먼지의 위험성</a:t>
            </a:r>
          </a:p>
        </p:txBody>
      </p:sp>
    </p:spTree>
    <p:extLst>
      <p:ext uri="{BB962C8B-B14F-4D97-AF65-F5344CB8AC3E}">
        <p14:creationId xmlns:p14="http://schemas.microsoft.com/office/powerpoint/2010/main" val="41594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54282" y="1846810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93848" y="2225467"/>
            <a:ext cx="1013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유니티 엔진 기반의 시점 전환이 가능한 </a:t>
            </a:r>
            <a:r>
              <a:rPr lang="en-US" altLang="ko-KR" sz="20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0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개발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4733405" y="3861388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z="17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146554" y="3605535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DB4CB6-8C28-489B-AC03-B19F4777CE96}"/>
              </a:ext>
            </a:extLst>
          </p:cNvPr>
          <p:cNvSpPr/>
          <p:nvPr/>
        </p:nvSpPr>
        <p:spPr>
          <a:xfrm>
            <a:off x="7871654" y="3861388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3CD4-1001-4473-A688-959BF7C83846}"/>
              </a:ext>
            </a:extLst>
          </p:cNvPr>
          <p:cNvSpPr txBox="1"/>
          <p:nvPr/>
        </p:nvSpPr>
        <p:spPr>
          <a:xfrm>
            <a:off x="6766919" y="4118906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AE47A4-888B-4F88-9163-FFE735515FA6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4E86C824-3F0D-4014-8B03-B4E9D343F963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7F001CD-E0DD-4916-88FE-7EED16ED6D4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미세먼지에서 살아남기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56F479-B958-44F8-963D-E4AD766847CD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BF63D9-5F7D-420D-848C-9012271FDA5F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C34749-3582-4A59-8740-7F91A8C9688F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C02242-4DAC-4EC4-B08B-13F02265C84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18B042-8D37-42E2-975A-90779C9D9E9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6F3277-2A75-4763-A467-99AF2742BD39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38CBEB-8309-4AB6-AE83-6E39975D1595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2CD3F2-4B72-47F5-8E3E-62ACA5652C85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90994B-00C6-46D7-ADCD-33A70B7BE96F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D91645-B018-4D00-A5B2-5E420BC40829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F6142B-9037-4721-A8FF-769ABB5E7269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FB79E7-0A22-4FAD-9A5D-95A76BED4AEC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6738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2492680" y="1802604"/>
            <a:ext cx="9294312" cy="4499322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74351" y="2159439"/>
            <a:ext cx="101309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미세먼지가 심해지자 섬에 돔을 만들고 대피하여 살던 사람들</a:t>
            </a:r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 심각한 미세먼지 </a:t>
            </a:r>
            <a:r>
              <a:rPr lang="en-US" altLang="ko-KR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황사 폭풍이 다가오는 상태</a:t>
            </a:r>
            <a:r>
              <a:rPr lang="en-US" altLang="ko-KR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미세먼지를 잠재우기 위한 인공구름 제작</a:t>
            </a:r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돔 주변의 연구소에서 부품을 만들어 인공구름을 완성하자</a:t>
            </a:r>
            <a:endParaRPr lang="en-US" altLang="ko-KR" sz="2400" dirty="0">
              <a:ln>
                <a:solidFill>
                  <a:srgbClr val="213B69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AE47A4-888B-4F88-9163-FFE735515FA6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4E86C824-3F0D-4014-8B03-B4E9D343F963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7F001CD-E0DD-4916-88FE-7EED16ED6D4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미세먼지에서 살아남기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56F479-B958-44F8-963D-E4AD766847CD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BF63D9-5F7D-420D-848C-9012271FDA5F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C34749-3582-4A59-8740-7F91A8C9688F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C02242-4DAC-4EC4-B08B-13F02265C84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18B042-8D37-42E2-975A-90779C9D9E9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6F3277-2A75-4763-A467-99AF2742BD39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38CBEB-8309-4AB6-AE83-6E39975D1595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2CD3F2-4B72-47F5-8E3E-62ACA5652C85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90994B-00C6-46D7-ADCD-33A70B7BE96F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D91645-B018-4D00-A5B2-5E420BC40829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F6142B-9037-4721-A8FF-769ABB5E7269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FB79E7-0A22-4FAD-9A5D-95A76BED4AEC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1505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4586223" y="1551445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5266334" y="3500707"/>
            <a:ext cx="460904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생존을 위해 또는 게임 클리어를 위해서 </a:t>
            </a:r>
            <a:endParaRPr lang="en-US" altLang="ko-KR" sz="19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3958502" y="1656212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3852871" y="1776677"/>
            <a:ext cx="1494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생존</a:t>
            </a:r>
            <a:endParaRPr lang="en-US" altLang="ko-KR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4563470" y="3184467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3935749" y="3306164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3822705" y="3445130"/>
            <a:ext cx="1494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습득</a:t>
            </a:r>
            <a:endParaRPr lang="en-US" altLang="ko-KR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5266334" y="1849570"/>
            <a:ext cx="460904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미세먼지와 멧돼지로부터</a:t>
            </a:r>
            <a:r>
              <a:rPr lang="en-US" altLang="ko-KR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게임이 끝날 때까지 살아남아야 한다</a:t>
            </a:r>
            <a:r>
              <a:rPr lang="en-US" altLang="ko-KR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.</a:t>
            </a: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 </a:t>
            </a:r>
            <a:endParaRPr lang="en-US" sz="19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lear Sans Light" panose="020B0303030202020304" pitchFamily="34" charset="0"/>
            </a:endParaRP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2071B786-A624-4049-9652-14BA2F799CFF}"/>
              </a:ext>
            </a:extLst>
          </p:cNvPr>
          <p:cNvSpPr/>
          <p:nvPr/>
        </p:nvSpPr>
        <p:spPr>
          <a:xfrm>
            <a:off x="4586223" y="4822239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ev01">
            <a:extLst>
              <a:ext uri="{FF2B5EF4-FFF2-40B4-BE49-F238E27FC236}">
                <a16:creationId xmlns:a16="http://schemas.microsoft.com/office/drawing/2014/main" id="{88BA7FE2-1350-40B9-8D8B-E11E8F488AC6}"/>
              </a:ext>
            </a:extLst>
          </p:cNvPr>
          <p:cNvSpPr/>
          <p:nvPr/>
        </p:nvSpPr>
        <p:spPr>
          <a:xfrm>
            <a:off x="3958502" y="4927006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F458F-5116-4035-8A73-1A4852A76018}"/>
              </a:ext>
            </a:extLst>
          </p:cNvPr>
          <p:cNvSpPr txBox="1"/>
          <p:nvPr/>
        </p:nvSpPr>
        <p:spPr>
          <a:xfrm>
            <a:off x="3852871" y="5047471"/>
            <a:ext cx="1494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A272FE37-1906-4864-8A73-0D6AD75BB0C6}"/>
              </a:ext>
            </a:extLst>
          </p:cNvPr>
          <p:cNvSpPr/>
          <p:nvPr/>
        </p:nvSpPr>
        <p:spPr>
          <a:xfrm>
            <a:off x="5266334" y="5124326"/>
            <a:ext cx="460904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게임 클리어를 위해</a:t>
            </a:r>
            <a:r>
              <a:rPr lang="en-US" altLang="ko-KR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 </a:t>
            </a: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9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9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lear Sans Light" panose="020B0303030202020304" pitchFamily="34" charset="0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B5E1A6-792D-4C74-8D38-F838F51E4A5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0FA4945-9122-4D2F-9855-E8132B6335E0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 Placeholder 1">
              <a:extLst>
                <a:ext uri="{FF2B5EF4-FFF2-40B4-BE49-F238E27FC236}">
                  <a16:creationId xmlns:a16="http://schemas.microsoft.com/office/drawing/2014/main" id="{EC0DBEF3-D498-4ABB-9632-708F4667E387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컨텐츠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9914E3-CE17-4C96-8BBD-4B52CE17983A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CB6F6A-2862-46BB-A647-C3C997286D3A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D52B30-9F86-478C-8AE1-859D1B4E086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4629E-5EAB-475F-A82F-4A3863A9050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7AD1C0-4432-438D-B680-806CF089E462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72AB76-4BB9-4BBA-8E40-75F8046EA4FB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9455C1-BE7C-4BE3-AC8A-9D79E39E0B64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0811AD-5672-4F09-9FA9-1D5C6B53E6D0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C1D23F-4065-4D40-87FE-617D1A5E7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AD3697-39D1-4554-9D04-B881039ABB66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2B256E-6342-4604-82D0-9429F972E497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BCB1AD-526C-49E4-AB7C-BE0DEC3A62D2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102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깨끗한 폐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플레이어의 체력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섬을 돌아다니며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모은 재료로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부품을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완성하라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멧돼지와의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대치를 피해라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4EA14-F1DC-4A26-A39F-94B618B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1314" y="2113485"/>
            <a:ext cx="1711769" cy="1711769"/>
          </a:xfrm>
          <a:prstGeom prst="rect">
            <a:avLst/>
          </a:prstGeom>
        </p:spPr>
      </p:pic>
      <p:pic>
        <p:nvPicPr>
          <p:cNvPr id="15" name="그래픽 14" descr="도구">
            <a:extLst>
              <a:ext uri="{FF2B5EF4-FFF2-40B4-BE49-F238E27FC236}">
                <a16:creationId xmlns:a16="http://schemas.microsoft.com/office/drawing/2014/main" id="{676D212B-747B-4B82-864C-37942685C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406" y="2113485"/>
            <a:ext cx="1711769" cy="1711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C66CD6-DE9F-4D64-ACB7-144047E09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6" y="2020589"/>
            <a:ext cx="2282359" cy="171176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58334B-903D-410B-AE07-E578C49705DB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34F84314-3B83-4500-99F3-34AE4793D63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 Placeholder 1">
              <a:extLst>
                <a:ext uri="{FF2B5EF4-FFF2-40B4-BE49-F238E27FC236}">
                  <a16:creationId xmlns:a16="http://schemas.microsoft.com/office/drawing/2014/main" id="{4FFE3E92-8C53-46CF-962A-6239D5DE3CCC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플레이 요소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42CBE7-56E5-48F5-AF56-3D409E576577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9B87B1-4921-4EAD-86E0-430D644BD7D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EFEAAD-FA03-4372-A493-A6597670C09D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747170-7883-493F-94FD-0047159EE5D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13C61B-BBF5-47C2-8E05-CBB2627C46E3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E52B0C-B211-4BAE-811E-B66D11E940E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5B0696-C6CA-4F76-9C09-C680AF724751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0E5DE8-0E44-46BB-8006-FCC5EF20825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ABF9A5-E809-457A-B1BC-E595FAA5520F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5561E1-23DA-41F6-9BEE-F4E4D3037978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FB6582-5A57-4664-9C6C-90D6322E22C8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76518-21C4-420B-846B-632FBEBFEB79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3717BBA7-248E-488F-BF01-7B89A44BB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6" t="19060" r="33092" b="22525"/>
          <a:stretch/>
        </p:blipFill>
        <p:spPr>
          <a:xfrm>
            <a:off x="2284659" y="1326081"/>
            <a:ext cx="2819960" cy="459063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ABD5C3-3D9C-43FE-B735-49A5437D58A8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E9DB5BFD-84CF-4C56-8853-5EEEB14F3615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DEA4A014-C251-4A19-950E-538CD5FE0DE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미세먼지 수치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E867B64-F029-4E70-AB7B-9A9165936028}"/>
              </a:ext>
            </a:extLst>
          </p:cNvPr>
          <p:cNvGrpSpPr/>
          <p:nvPr/>
        </p:nvGrpSpPr>
        <p:grpSpPr>
          <a:xfrm>
            <a:off x="3773454" y="1490915"/>
            <a:ext cx="2719245" cy="2740536"/>
            <a:chOff x="9300596" y="1747243"/>
            <a:chExt cx="2438872" cy="245796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1BB3142-D62E-4048-A2CE-81CD18DA94B4}"/>
                </a:ext>
              </a:extLst>
            </p:cNvPr>
            <p:cNvCxnSpPr>
              <a:cxnSpLocks/>
            </p:cNvCxnSpPr>
            <p:nvPr/>
          </p:nvCxnSpPr>
          <p:spPr>
            <a:xfrm>
              <a:off x="9408958" y="3503279"/>
              <a:ext cx="125615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16F51A3-0DE7-4159-8F0D-3472D3DC24D2}"/>
                </a:ext>
              </a:extLst>
            </p:cNvPr>
            <p:cNvSpPr txBox="1"/>
            <p:nvPr/>
          </p:nvSpPr>
          <p:spPr>
            <a:xfrm>
              <a:off x="10244278" y="3377083"/>
              <a:ext cx="1495190" cy="82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미세먼지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수치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340C8A8-6CF1-4EDE-9DB2-A62ACF84664A}"/>
                </a:ext>
              </a:extLst>
            </p:cNvPr>
            <p:cNvCxnSpPr>
              <a:cxnSpLocks/>
            </p:cNvCxnSpPr>
            <p:nvPr/>
          </p:nvCxnSpPr>
          <p:spPr>
            <a:xfrm>
              <a:off x="9300596" y="1866420"/>
              <a:ext cx="94368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3EB8EF-23E8-47C3-B953-6CA7538BA798}"/>
                </a:ext>
              </a:extLst>
            </p:cNvPr>
            <p:cNvSpPr txBox="1"/>
            <p:nvPr/>
          </p:nvSpPr>
          <p:spPr>
            <a:xfrm>
              <a:off x="10045478" y="1747243"/>
              <a:ext cx="1451020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사망 수치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111D60-8D1E-47BB-B134-8A4743663EF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9638F4-C938-427E-9F97-514A7B1E3408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51102F-E08D-4DAE-884F-0F2B751AFD56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B9B4AC5-AC16-4CBE-99FC-02AB1320B1A1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47E4979-189C-4FDD-9E22-EA1E1B2EE44C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E11CA9-26BA-4BE3-B64C-3D73CE344B39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CEC81A-85D9-409B-A790-24009FEA54C2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C57C0BC-B191-4A7B-B018-50EA8D84BEB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00A1763-074C-4E04-AA00-D19B5C2B0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E727AB-1BCD-430F-9E3A-A49EE95492E2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1784F7-B9F5-45EC-99B5-9D34626C5E00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E93ACC3-84EB-4E26-9281-D115053BF578}"/>
              </a:ext>
            </a:extLst>
          </p:cNvPr>
          <p:cNvCxnSpPr>
            <a:cxnSpLocks/>
          </p:cNvCxnSpPr>
          <p:nvPr/>
        </p:nvCxnSpPr>
        <p:spPr>
          <a:xfrm>
            <a:off x="3945214" y="2151561"/>
            <a:ext cx="745818" cy="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70DC2F-AB2C-4BEC-AB84-F9DED6231A95}"/>
              </a:ext>
            </a:extLst>
          </p:cNvPr>
          <p:cNvSpPr txBox="1"/>
          <p:nvPr/>
        </p:nvSpPr>
        <p:spPr>
          <a:xfrm>
            <a:off x="4301650" y="1977588"/>
            <a:ext cx="281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사용시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 유입량 감소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3BC116-3D55-43A0-BAD0-1760885AB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9" y="1262013"/>
            <a:ext cx="1872144" cy="187214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A01872E-5D38-4B9B-9DAD-EEF383497A7F}"/>
              </a:ext>
            </a:extLst>
          </p:cNvPr>
          <p:cNvCxnSpPr>
            <a:cxnSpLocks/>
          </p:cNvCxnSpPr>
          <p:nvPr/>
        </p:nvCxnSpPr>
        <p:spPr>
          <a:xfrm>
            <a:off x="8325913" y="1795372"/>
            <a:ext cx="759989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50A48F-31F2-4A9C-91D5-487313E9872F}"/>
              </a:ext>
            </a:extLst>
          </p:cNvPr>
          <p:cNvSpPr txBox="1"/>
          <p:nvPr/>
        </p:nvSpPr>
        <p:spPr>
          <a:xfrm>
            <a:off x="8870218" y="1680157"/>
            <a:ext cx="29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미세먼지 농도에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 미세먼지 유입량 변화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30F1AA-34B6-42F0-B373-EA8645990D46}"/>
              </a:ext>
            </a:extLst>
          </p:cNvPr>
          <p:cNvCxnSpPr>
            <a:cxnSpLocks/>
          </p:cNvCxnSpPr>
          <p:nvPr/>
        </p:nvCxnSpPr>
        <p:spPr>
          <a:xfrm>
            <a:off x="4072383" y="5273857"/>
            <a:ext cx="753239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208E13-3E50-4050-83B4-CDF35DBF195B}"/>
              </a:ext>
            </a:extLst>
          </p:cNvPr>
          <p:cNvSpPr txBox="1"/>
          <p:nvPr/>
        </p:nvSpPr>
        <p:spPr>
          <a:xfrm>
            <a:off x="4825621" y="5143417"/>
            <a:ext cx="178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달리게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될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호흡량 증가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72D18D8-8EBC-440E-9795-2525A42C54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7148" y="3308122"/>
            <a:ext cx="1204305" cy="1204305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8C5EF55-DBB4-4D8A-82A7-31FFD91FF9D0}"/>
              </a:ext>
            </a:extLst>
          </p:cNvPr>
          <p:cNvCxnSpPr>
            <a:cxnSpLocks/>
          </p:cNvCxnSpPr>
          <p:nvPr/>
        </p:nvCxnSpPr>
        <p:spPr>
          <a:xfrm>
            <a:off x="8436260" y="3552390"/>
            <a:ext cx="649642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93A088-CF40-4CA3-9579-7A056D583DAE}"/>
              </a:ext>
            </a:extLst>
          </p:cNvPr>
          <p:cNvSpPr txBox="1"/>
          <p:nvPr/>
        </p:nvSpPr>
        <p:spPr>
          <a:xfrm>
            <a:off x="8613328" y="3423942"/>
            <a:ext cx="29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대치하게 될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호흡량 증가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E86B46-5C3B-421B-8B13-DBE5F82AA13D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0231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ABD5C3-3D9C-43FE-B735-49A5437D58A8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E9DB5BFD-84CF-4C56-8853-5EEEB14F3615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DEA4A014-C251-4A19-950E-538CD5FE0DE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맵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111D60-8D1E-47BB-B134-8A4743663EF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9638F4-C938-427E-9F97-514A7B1E3408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51102F-E08D-4DAE-884F-0F2B751AFD56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B9B4AC5-AC16-4CBE-99FC-02AB1320B1A1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47E4979-189C-4FDD-9E22-EA1E1B2EE44C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E11CA9-26BA-4BE3-B64C-3D73CE344B39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CEC81A-85D9-409B-A790-24009FEA54C2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C57C0BC-B191-4A7B-B018-50EA8D84BEB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00A1763-074C-4E04-AA00-D19B5C2B0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E727AB-1BCD-430F-9E3A-A49EE95492E2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1784F7-B9F5-45EC-99B5-9D34626C5E00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B7E52F-0843-4086-9F12-D60969F17931}"/>
              </a:ext>
            </a:extLst>
          </p:cNvPr>
          <p:cNvGrpSpPr/>
          <p:nvPr/>
        </p:nvGrpSpPr>
        <p:grpSpPr>
          <a:xfrm>
            <a:off x="2720121" y="1395392"/>
            <a:ext cx="4906534" cy="4906534"/>
            <a:chOff x="2524805" y="1395392"/>
            <a:chExt cx="4906534" cy="490653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81E96F1-278C-4303-988F-7FD5166964C7}"/>
                </a:ext>
              </a:extLst>
            </p:cNvPr>
            <p:cNvSpPr/>
            <p:nvPr/>
          </p:nvSpPr>
          <p:spPr>
            <a:xfrm>
              <a:off x="2524805" y="1395392"/>
              <a:ext cx="4906534" cy="4906534"/>
            </a:xfrm>
            <a:prstGeom prst="ellipse">
              <a:avLst/>
            </a:prstGeom>
            <a:solidFill>
              <a:srgbClr val="EEEBE6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CDEF6D2-C6AA-4B16-8D5B-F256157ED5A5}"/>
                </a:ext>
              </a:extLst>
            </p:cNvPr>
            <p:cNvSpPr/>
            <p:nvPr/>
          </p:nvSpPr>
          <p:spPr>
            <a:xfrm>
              <a:off x="4004224" y="2901445"/>
              <a:ext cx="1912182" cy="1912182"/>
            </a:xfrm>
            <a:prstGeom prst="ellipse">
              <a:avLst/>
            </a:prstGeom>
            <a:solidFill>
              <a:srgbClr val="EEEBE6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447594-B5AA-4A29-9F22-2FF4583102A3}"/>
              </a:ext>
            </a:extLst>
          </p:cNvPr>
          <p:cNvGrpSpPr/>
          <p:nvPr/>
        </p:nvGrpSpPr>
        <p:grpSpPr>
          <a:xfrm>
            <a:off x="4496135" y="3072338"/>
            <a:ext cx="3147082" cy="785197"/>
            <a:chOff x="4479573" y="3072338"/>
            <a:chExt cx="3147082" cy="78519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FA83F2-FE60-4F40-9214-609A65C631BA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>
              <a:off x="5173385" y="3848660"/>
              <a:ext cx="245327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610290-C4EC-47FD-85F6-4CA4BDC1E66D}"/>
                </a:ext>
              </a:extLst>
            </p:cNvPr>
            <p:cNvSpPr txBox="1"/>
            <p:nvPr/>
          </p:nvSpPr>
          <p:spPr>
            <a:xfrm>
              <a:off x="6136288" y="3432685"/>
              <a:ext cx="1092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2000m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48E5A6-9722-47B0-946C-5B461396E8A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>
              <a:off x="4479573" y="3181478"/>
              <a:ext cx="676056" cy="6760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C5028-826E-4632-94C2-87147F63B5EB}"/>
                </a:ext>
              </a:extLst>
            </p:cNvPr>
            <p:cNvSpPr txBox="1"/>
            <p:nvPr/>
          </p:nvSpPr>
          <p:spPr>
            <a:xfrm>
              <a:off x="4480767" y="3072338"/>
              <a:ext cx="97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982B08-6BBC-4526-8AE3-E2CDDE62C038}"/>
              </a:ext>
            </a:extLst>
          </p:cNvPr>
          <p:cNvGrpSpPr/>
          <p:nvPr/>
        </p:nvGrpSpPr>
        <p:grpSpPr>
          <a:xfrm>
            <a:off x="2908532" y="1809522"/>
            <a:ext cx="3959774" cy="4318651"/>
            <a:chOff x="2713216" y="1809522"/>
            <a:chExt cx="3959774" cy="4318651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4E8EF62-0083-44BF-BF32-5F8416ED8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072" y="2035256"/>
              <a:ext cx="233993" cy="21744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1957648-AD9D-4A68-AFCD-9F76DDF1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049" y="2301768"/>
              <a:ext cx="233993" cy="217448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E993334-88ED-48B0-B282-C8CF2BBC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754" y="2897353"/>
              <a:ext cx="233993" cy="217448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95E0857-1A22-4E01-A5BC-3BBAB481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928" y="3747713"/>
              <a:ext cx="233993" cy="217448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09ADF824-9E5A-490D-81CC-C39FC006D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6753" y="4616761"/>
              <a:ext cx="233993" cy="21744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C1AAF53-6C04-4164-9C45-A0DE3B26C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59" y="5178100"/>
              <a:ext cx="233993" cy="217448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5AA7264-1259-45A2-A33E-06B8CAFCA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444" y="5433351"/>
              <a:ext cx="233993" cy="217448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3AADE18-A923-40C9-A890-0376148A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173" y="2309568"/>
              <a:ext cx="233993" cy="217448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11D1746-1A51-4B49-B871-A6F49905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25" y="2901063"/>
              <a:ext cx="233993" cy="217448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8C38E65-8958-40CC-9758-0B8E37C15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25" y="4616761"/>
              <a:ext cx="233993" cy="21744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1CAAFA0-5EBC-428D-96FF-D9494A96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173" y="5178100"/>
              <a:ext cx="233993" cy="21744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0D78223-2695-40C1-B307-DBA0ADB87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03923" y="1809522"/>
              <a:ext cx="347507" cy="347507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F66ECDB-A2A6-401F-A8E6-4BE839C2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1739" y="2455174"/>
              <a:ext cx="347507" cy="347507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21528BA-67E5-4D17-A183-652E76FFB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13216" y="3258932"/>
              <a:ext cx="347507" cy="347507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8C39702-6078-49F5-BE2A-AD4DCA83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41719" y="3049197"/>
              <a:ext cx="347507" cy="34750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119D046-F1C9-4EE5-8E15-6F422D595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25483" y="5113069"/>
              <a:ext cx="347507" cy="347507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8681B50-7A2F-42ED-8953-F4868B60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0747" y="5465421"/>
              <a:ext cx="347507" cy="347507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8931811-0147-4A42-A9A0-65BF862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47437" y="4771543"/>
              <a:ext cx="347507" cy="347507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D4A4337-9369-4662-BC7D-4207303DD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54151" y="5780666"/>
              <a:ext cx="347507" cy="347507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10B982E-6595-4C72-B21F-4FF52A2BB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38614" y="4597789"/>
              <a:ext cx="347507" cy="347507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640A451-F266-4C2B-B95F-80128873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39" y="3649147"/>
              <a:ext cx="457366" cy="425027"/>
            </a:xfrm>
            <a:prstGeom prst="rect">
              <a:avLst/>
            </a:prstGeom>
          </p:spPr>
        </p:pic>
      </p:grp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F95CBE31-356D-49EF-A524-DBAF95709BDD}"/>
              </a:ext>
            </a:extLst>
          </p:cNvPr>
          <p:cNvSpPr/>
          <p:nvPr/>
        </p:nvSpPr>
        <p:spPr>
          <a:xfrm rot="16200000">
            <a:off x="3320414" y="2089344"/>
            <a:ext cx="3586795" cy="3560478"/>
          </a:xfrm>
          <a:prstGeom prst="blockArc">
            <a:avLst>
              <a:gd name="adj1" fmla="val 10733282"/>
              <a:gd name="adj2" fmla="val 65553"/>
              <a:gd name="adj3" fmla="val 23986"/>
            </a:avLst>
          </a:prstGeom>
          <a:solidFill>
            <a:srgbClr val="C00000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8C0D7C-F4F5-4F29-904A-04A44BC67A45}"/>
              </a:ext>
            </a:extLst>
          </p:cNvPr>
          <p:cNvGrpSpPr/>
          <p:nvPr/>
        </p:nvGrpSpPr>
        <p:grpSpPr>
          <a:xfrm>
            <a:off x="2720121" y="1416317"/>
            <a:ext cx="4906534" cy="4885609"/>
            <a:chOff x="3175217" y="1395392"/>
            <a:chExt cx="4906534" cy="4885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31DDEB5-7129-4B8C-88EB-1714682C0EDB}"/>
                </a:ext>
              </a:extLst>
            </p:cNvPr>
            <p:cNvSpPr/>
            <p:nvPr/>
          </p:nvSpPr>
          <p:spPr>
            <a:xfrm>
              <a:off x="3788667" y="2045179"/>
              <a:ext cx="3679625" cy="36796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8350EA2-9961-443F-AA8B-2A478BB4A11E}"/>
                </a:ext>
              </a:extLst>
            </p:cNvPr>
            <p:cNvCxnSpPr>
              <a:stCxn id="15" idx="0"/>
              <a:endCxn id="17" idx="0"/>
            </p:cNvCxnSpPr>
            <p:nvPr/>
          </p:nvCxnSpPr>
          <p:spPr>
            <a:xfrm flipH="1">
              <a:off x="5610727" y="1395392"/>
              <a:ext cx="17757" cy="1506053"/>
            </a:xfrm>
            <a:prstGeom prst="line">
              <a:avLst/>
            </a:prstGeom>
            <a:ln w="381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FA089C7-3815-4C54-83C5-4075B9594D09}"/>
                </a:ext>
              </a:extLst>
            </p:cNvPr>
            <p:cNvCxnSpPr>
              <a:cxnSpLocks/>
              <a:stCxn id="17" idx="4"/>
              <a:endCxn id="15" idx="4"/>
            </p:cNvCxnSpPr>
            <p:nvPr/>
          </p:nvCxnSpPr>
          <p:spPr>
            <a:xfrm>
              <a:off x="5610727" y="4792702"/>
              <a:ext cx="17757" cy="1488299"/>
            </a:xfrm>
            <a:prstGeom prst="line">
              <a:avLst/>
            </a:prstGeom>
            <a:ln w="381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56F0898-EFC6-4974-8260-C3F808F3B4AE}"/>
                </a:ext>
              </a:extLst>
            </p:cNvPr>
            <p:cNvCxnSpPr>
              <a:cxnSpLocks/>
              <a:stCxn id="17" idx="2"/>
              <a:endCxn id="15" idx="2"/>
            </p:cNvCxnSpPr>
            <p:nvPr/>
          </p:nvCxnSpPr>
          <p:spPr>
            <a:xfrm flipH="1" flipV="1">
              <a:off x="3175217" y="3827734"/>
              <a:ext cx="1479419" cy="8877"/>
            </a:xfrm>
            <a:prstGeom prst="line">
              <a:avLst/>
            </a:prstGeom>
            <a:ln w="381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D5A67A6-EE1E-43CD-AA05-DBD054BCBC82}"/>
                </a:ext>
              </a:extLst>
            </p:cNvPr>
            <p:cNvCxnSpPr>
              <a:cxnSpLocks/>
              <a:stCxn id="15" idx="6"/>
              <a:endCxn id="17" idx="6"/>
            </p:cNvCxnSpPr>
            <p:nvPr/>
          </p:nvCxnSpPr>
          <p:spPr>
            <a:xfrm flipH="1">
              <a:off x="6566818" y="3827734"/>
              <a:ext cx="1514933" cy="8877"/>
            </a:xfrm>
            <a:prstGeom prst="line">
              <a:avLst/>
            </a:prstGeom>
            <a:ln w="381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485AFFE-95BD-488B-9A56-66505261521B}"/>
              </a:ext>
            </a:extLst>
          </p:cNvPr>
          <p:cNvSpPr txBox="1"/>
          <p:nvPr/>
        </p:nvSpPr>
        <p:spPr>
          <a:xfrm>
            <a:off x="4872950" y="3554578"/>
            <a:ext cx="60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9D6E70D-A778-453D-B923-621B5B27A030}"/>
              </a:ext>
            </a:extLst>
          </p:cNvPr>
          <p:cNvSpPr txBox="1"/>
          <p:nvPr/>
        </p:nvSpPr>
        <p:spPr>
          <a:xfrm>
            <a:off x="4834766" y="1758169"/>
            <a:ext cx="60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숲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37B83-AF6A-4EA9-9A3F-D804A7FD8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18" y="3110287"/>
            <a:ext cx="1371603" cy="1426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01FF8-E160-4584-8326-48AC15CD6565}"/>
              </a:ext>
            </a:extLst>
          </p:cNvPr>
          <p:cNvSpPr txBox="1"/>
          <p:nvPr/>
        </p:nvSpPr>
        <p:spPr>
          <a:xfrm>
            <a:off x="8169250" y="3665369"/>
            <a:ext cx="377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돔 </a:t>
            </a:r>
            <a:r>
              <a:rPr lang="en-US" altLang="ko-KR" dirty="0"/>
              <a:t>– </a:t>
            </a:r>
            <a:r>
              <a:rPr lang="ko-KR" altLang="en-US" dirty="0"/>
              <a:t>사람들이 살고있는 안전지대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모든 부품을 만들면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돔으로 돌아가 인공구름을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완성해야 한다</a:t>
            </a:r>
            <a:r>
              <a:rPr lang="en-US" altLang="ko-KR" dirty="0"/>
              <a:t>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EE775-D1E3-462E-825F-CF73245E6D74}"/>
              </a:ext>
            </a:extLst>
          </p:cNvPr>
          <p:cNvSpPr txBox="1"/>
          <p:nvPr/>
        </p:nvSpPr>
        <p:spPr>
          <a:xfrm>
            <a:off x="8169250" y="2269158"/>
            <a:ext cx="374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숲 </a:t>
            </a:r>
            <a:r>
              <a:rPr lang="en-US" altLang="ko-KR" dirty="0"/>
              <a:t>- </a:t>
            </a:r>
            <a:r>
              <a:rPr lang="ko-KR" altLang="en-US" dirty="0"/>
              <a:t>연구소와 멧돼지가 있으며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아이템이 랜덤으로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퍼져 있는 공간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A86CEB-FBE5-40FF-BDB8-4B66C4E9E86F}"/>
              </a:ext>
            </a:extLst>
          </p:cNvPr>
          <p:cNvGrpSpPr/>
          <p:nvPr/>
        </p:nvGrpSpPr>
        <p:grpSpPr>
          <a:xfrm>
            <a:off x="8062466" y="2780188"/>
            <a:ext cx="3988261" cy="2136941"/>
            <a:chOff x="7608898" y="4536754"/>
            <a:chExt cx="3988261" cy="2136941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F789097-1335-4487-B853-A0C9B39A8B5A}"/>
                </a:ext>
              </a:extLst>
            </p:cNvPr>
            <p:cNvGrpSpPr/>
            <p:nvPr/>
          </p:nvGrpSpPr>
          <p:grpSpPr>
            <a:xfrm>
              <a:off x="7647177" y="4536754"/>
              <a:ext cx="1500218" cy="2136941"/>
              <a:chOff x="2518508" y="6043237"/>
              <a:chExt cx="1617103" cy="2303432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269179CC-79BC-4C6D-8108-A1032F93A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508" y="6043237"/>
                <a:ext cx="613386" cy="570015"/>
              </a:xfrm>
              <a:prstGeom prst="rect">
                <a:avLst/>
              </a:prstGeom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55132E25-E4CC-4EF2-AD77-67289FE0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40194" y="7770379"/>
                <a:ext cx="570014" cy="570014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5AE969F-9737-437D-9257-CD51662FDC67}"/>
                  </a:ext>
                </a:extLst>
              </p:cNvPr>
              <p:cNvSpPr txBox="1"/>
              <p:nvPr/>
            </p:nvSpPr>
            <p:spPr>
              <a:xfrm>
                <a:off x="3081257" y="7915386"/>
                <a:ext cx="1054354" cy="43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멧돼지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EC427C-82EB-4E27-BCC6-F9CB3129A43E}"/>
                </a:ext>
              </a:extLst>
            </p:cNvPr>
            <p:cNvSpPr txBox="1"/>
            <p:nvPr/>
          </p:nvSpPr>
          <p:spPr>
            <a:xfrm>
              <a:off x="7608898" y="5122022"/>
              <a:ext cx="39882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임의의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연구소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부품의 제작법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연구소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숲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부품의 재료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수집 후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연구소에서 제작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7DA8479-3324-46D6-BBDB-5719221767D3}"/>
                </a:ext>
              </a:extLst>
            </p:cNvPr>
            <p:cNvSpPr txBox="1"/>
            <p:nvPr/>
          </p:nvSpPr>
          <p:spPr>
            <a:xfrm>
              <a:off x="8148728" y="4668554"/>
              <a:ext cx="978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연구소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B6C5B8-0C91-479A-8365-2A2B6B1984ED}"/>
              </a:ext>
            </a:extLst>
          </p:cNvPr>
          <p:cNvSpPr txBox="1"/>
          <p:nvPr/>
        </p:nvSpPr>
        <p:spPr>
          <a:xfrm>
            <a:off x="8040357" y="2843463"/>
            <a:ext cx="3881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돔 반지름 </a:t>
            </a:r>
            <a:r>
              <a:rPr lang="en-US" altLang="ko-KR" dirty="0"/>
              <a:t>= 700m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 전체 반지름 </a:t>
            </a:r>
            <a:r>
              <a:rPr lang="en-US" altLang="ko-KR" dirty="0"/>
              <a:t>= 2000m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97216-89B8-49AF-A30D-DD1AA5541EF0}"/>
              </a:ext>
            </a:extLst>
          </p:cNvPr>
          <p:cNvSpPr txBox="1"/>
          <p:nvPr/>
        </p:nvSpPr>
        <p:spPr>
          <a:xfrm>
            <a:off x="8018489" y="2962060"/>
            <a:ext cx="377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바람의 방향에 따라 색칠한 부위의</a:t>
            </a:r>
            <a:endParaRPr lang="en-US" altLang="ko-KR" dirty="0"/>
          </a:p>
          <a:p>
            <a:r>
              <a:rPr lang="ko-KR" altLang="en-US" dirty="0"/>
              <a:t>미세먼지 농도가 높아진다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 </a:t>
            </a:r>
            <a:r>
              <a:rPr lang="en-US" altLang="ko-KR" dirty="0"/>
              <a:t>/ </a:t>
            </a:r>
            <a:r>
              <a:rPr lang="ko-KR" altLang="en-US" dirty="0"/>
              <a:t>서 </a:t>
            </a:r>
            <a:r>
              <a:rPr lang="en-US" altLang="ko-KR" dirty="0"/>
              <a:t>/ </a:t>
            </a:r>
            <a:r>
              <a:rPr lang="ko-KR" altLang="en-US" dirty="0"/>
              <a:t>남 </a:t>
            </a:r>
            <a:r>
              <a:rPr lang="en-US" altLang="ko-KR" dirty="0"/>
              <a:t>/ </a:t>
            </a:r>
            <a:r>
              <a:rPr lang="ko-KR" altLang="en-US" dirty="0"/>
              <a:t>북은</a:t>
            </a:r>
            <a:r>
              <a:rPr lang="en-US" altLang="ko-KR" dirty="0"/>
              <a:t> 2</a:t>
            </a:r>
            <a:r>
              <a:rPr lang="ko-KR" altLang="en-US" dirty="0"/>
              <a:t>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두개 이상의 방향은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89A4FF-8580-454C-985D-A16A73CF4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507910" y="1320246"/>
            <a:ext cx="1371603" cy="1426467"/>
          </a:xfrm>
          <a:prstGeom prst="rect">
            <a:avLst/>
          </a:prstGeom>
        </p:spPr>
      </p:pic>
      <p:sp>
        <p:nvSpPr>
          <p:cNvPr id="92" name="막힌 원호 91">
            <a:extLst>
              <a:ext uri="{FF2B5EF4-FFF2-40B4-BE49-F238E27FC236}">
                <a16:creationId xmlns:a16="http://schemas.microsoft.com/office/drawing/2014/main" id="{52FAEE8E-305E-4FD5-9319-515FAFC26744}"/>
              </a:ext>
            </a:extLst>
          </p:cNvPr>
          <p:cNvSpPr/>
          <p:nvPr/>
        </p:nvSpPr>
        <p:spPr>
          <a:xfrm rot="16200000">
            <a:off x="3320413" y="2097504"/>
            <a:ext cx="3586795" cy="3560478"/>
          </a:xfrm>
          <a:prstGeom prst="blockArc">
            <a:avLst>
              <a:gd name="adj1" fmla="val 16309471"/>
              <a:gd name="adj2" fmla="val 65553"/>
              <a:gd name="adj3" fmla="val 23986"/>
            </a:avLst>
          </a:prstGeom>
          <a:solidFill>
            <a:srgbClr val="C00000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4E2803-3351-4EFD-9A12-004C65D8738C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17934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5" grpId="0"/>
      <p:bldP spid="25" grpId="1"/>
      <p:bldP spid="88" grpId="0"/>
      <p:bldP spid="88" grpId="1"/>
      <p:bldP spid="11" grpId="0"/>
      <p:bldP spid="11" grpId="1"/>
      <p:bldP spid="12" grpId="0"/>
      <p:bldP spid="12" grpId="1"/>
      <p:bldP spid="26" grpId="0"/>
      <p:bldP spid="26" grpId="1"/>
      <p:bldP spid="27" grpId="0"/>
      <p:bldP spid="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8215534-5566-49A5-AC01-D57EDB25BEF9}"/>
              </a:ext>
            </a:extLst>
          </p:cNvPr>
          <p:cNvSpPr/>
          <p:nvPr/>
        </p:nvSpPr>
        <p:spPr>
          <a:xfrm>
            <a:off x="4352720" y="4200348"/>
            <a:ext cx="1732984" cy="1753288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4EA14-F1DC-4A26-A39F-94B618B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6416" y="4774196"/>
            <a:ext cx="605590" cy="60559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58334B-903D-410B-AE07-E578C49705DB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34F84314-3B83-4500-99F3-34AE4793D63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 Placeholder 1">
              <a:extLst>
                <a:ext uri="{FF2B5EF4-FFF2-40B4-BE49-F238E27FC236}">
                  <a16:creationId xmlns:a16="http://schemas.microsoft.com/office/drawing/2014/main" id="{4FFE3E92-8C53-46CF-962A-6239D5DE3CCC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멧돼지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42CBE7-56E5-48F5-AF56-3D409E576577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9B87B1-4921-4EAD-86E0-430D644BD7D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EFEAAD-FA03-4372-A493-A6597670C09D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747170-7883-493F-94FD-0047159EE5D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13C61B-BBF5-47C2-8E05-CBB2627C46E3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E52B0C-B211-4BAE-811E-B66D11E940E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5B0696-C6CA-4F76-9C09-C680AF724751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게임과의 차이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0E5DE8-0E44-46BB-8006-FCC5EF20825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ABF9A5-E809-457A-B1BC-E595FAA5520F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Dust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5561E1-23DA-41F6-9BEE-F4E4D3037978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2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FB6582-5A57-4664-9C6C-90D6322E22C8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3E8CF-B8B3-4A2F-B28B-9C1D0AED98E8}"/>
              </a:ext>
            </a:extLst>
          </p:cNvPr>
          <p:cNvSpPr txBox="1"/>
          <p:nvPr/>
        </p:nvSpPr>
        <p:spPr>
          <a:xfrm>
            <a:off x="3293099" y="4856568"/>
            <a:ext cx="162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걷기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490CF-F5F6-483B-84BC-E9B3BD3022B3}"/>
              </a:ext>
            </a:extLst>
          </p:cNvPr>
          <p:cNvSpPr txBox="1"/>
          <p:nvPr/>
        </p:nvSpPr>
        <p:spPr>
          <a:xfrm>
            <a:off x="6991272" y="4856568"/>
            <a:ext cx="187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뛰기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C4742CF-4711-473E-8753-7964834A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0127" y="4747367"/>
            <a:ext cx="649338" cy="6493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C5114A-92C2-4EEE-A52D-E3262FEA96BC}"/>
              </a:ext>
            </a:extLst>
          </p:cNvPr>
          <p:cNvSpPr txBox="1"/>
          <p:nvPr/>
        </p:nvSpPr>
        <p:spPr>
          <a:xfrm>
            <a:off x="2724590" y="1411075"/>
            <a:ext cx="651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멧돼지는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랜덤위치에 소환됨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7EAD47-66CD-4F29-B6AA-A9DFCD459A58}"/>
              </a:ext>
            </a:extLst>
          </p:cNvPr>
          <p:cNvSpPr txBox="1"/>
          <p:nvPr/>
        </p:nvSpPr>
        <p:spPr>
          <a:xfrm>
            <a:off x="2724590" y="2835616"/>
            <a:ext cx="828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캐릭터가 걸을 때와 뛸 때의 인지 범위가 달라짐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CE31C2-2678-4550-8345-94C2F63B2E6E}"/>
              </a:ext>
            </a:extLst>
          </p:cNvPr>
          <p:cNvSpPr txBox="1"/>
          <p:nvPr/>
        </p:nvSpPr>
        <p:spPr>
          <a:xfrm>
            <a:off x="2724590" y="2360769"/>
            <a:ext cx="880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멧돼지와 대치하면 미세먼지를 더 빨리 마시게 됨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BDCC37-2C16-47F4-8573-31ECF45D63AC}"/>
              </a:ext>
            </a:extLst>
          </p:cNvPr>
          <p:cNvSpPr/>
          <p:nvPr/>
        </p:nvSpPr>
        <p:spPr>
          <a:xfrm>
            <a:off x="8084559" y="3827385"/>
            <a:ext cx="2460475" cy="248930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863A5-97CA-4E79-BD12-DC6B98C11FA0}"/>
              </a:ext>
            </a:extLst>
          </p:cNvPr>
          <p:cNvSpPr txBox="1"/>
          <p:nvPr/>
        </p:nvSpPr>
        <p:spPr>
          <a:xfrm>
            <a:off x="3432832" y="5297380"/>
            <a:ext cx="7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10m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39563B-43FE-4617-8C8D-EC901F02F864}"/>
              </a:ext>
            </a:extLst>
          </p:cNvPr>
          <p:cNvSpPr txBox="1"/>
          <p:nvPr/>
        </p:nvSpPr>
        <p:spPr>
          <a:xfrm>
            <a:off x="7170357" y="5294239"/>
            <a:ext cx="7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20m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8EBB65-7DAB-4D76-9921-637C6487AD37}"/>
              </a:ext>
            </a:extLst>
          </p:cNvPr>
          <p:cNvSpPr txBox="1"/>
          <p:nvPr/>
        </p:nvSpPr>
        <p:spPr>
          <a:xfrm>
            <a:off x="2724590" y="1885922"/>
            <a:ext cx="651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소환된 장소에서 반지름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100m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영역을 가짐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578CEB-46EC-4482-8917-0E172E2D61A7}"/>
              </a:ext>
            </a:extLst>
          </p:cNvPr>
          <p:cNvSpPr/>
          <p:nvPr/>
        </p:nvSpPr>
        <p:spPr>
          <a:xfrm>
            <a:off x="-40026" y="433988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역할분담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D8F62A-051B-422A-971E-17CD8F928CA8}"/>
              </a:ext>
            </a:extLst>
          </p:cNvPr>
          <p:cNvSpPr txBox="1"/>
          <p:nvPr/>
        </p:nvSpPr>
        <p:spPr>
          <a:xfrm>
            <a:off x="2724590" y="3286004"/>
            <a:ext cx="828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소환된 영역에서 일정 범위 이상 벗어날 수 없음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94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1163</Words>
  <Application>Microsoft Office PowerPoint</Application>
  <PresentationFormat>와이드스크린</PresentationFormat>
  <Paragraphs>355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Impact</vt:lpstr>
      <vt:lpstr>Arial</vt:lpstr>
      <vt:lpstr>Wingdings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하은 김</cp:lastModifiedBy>
  <cp:revision>101</cp:revision>
  <dcterms:created xsi:type="dcterms:W3CDTF">2017-10-16T11:43:05Z</dcterms:created>
  <dcterms:modified xsi:type="dcterms:W3CDTF">2018-12-26T04:16:44Z</dcterms:modified>
</cp:coreProperties>
</file>