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67" r:id="rId3"/>
    <p:sldId id="282" r:id="rId4"/>
    <p:sldId id="283" r:id="rId5"/>
    <p:sldId id="278" r:id="rId6"/>
    <p:sldId id="279" r:id="rId7"/>
    <p:sldId id="289" r:id="rId8"/>
    <p:sldId id="288" r:id="rId9"/>
    <p:sldId id="280" r:id="rId10"/>
    <p:sldId id="286" r:id="rId11"/>
    <p:sldId id="285" r:id="rId12"/>
    <p:sldId id="290" r:id="rId13"/>
    <p:sldId id="287" r:id="rId14"/>
    <p:sldId id="276" r:id="rId15"/>
    <p:sldId id="291" r:id="rId16"/>
    <p:sldId id="292" r:id="rId17"/>
    <p:sldId id="293" r:id="rId18"/>
    <p:sldId id="296" r:id="rId19"/>
    <p:sldId id="295" r:id="rId20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22"/>
    </p:embeddedFont>
    <p:embeddedFont>
      <p:font typeface="Impact" panose="020B0806030902050204" pitchFamily="34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55F"/>
    <a:srgbClr val="A87E5C"/>
    <a:srgbClr val="CEB6A2"/>
    <a:srgbClr val="6DAC96"/>
    <a:srgbClr val="B49173"/>
    <a:srgbClr val="CECDCB"/>
    <a:srgbClr val="464646"/>
    <a:srgbClr val="A7A5A2"/>
    <a:srgbClr val="A093A7"/>
    <a:srgbClr val="A58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7B2B-0C22-4780-AAC0-6FF5EEC25FD3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24A0-41BB-481F-97A3-E22EAEA34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0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1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6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24A0-41BB-481F-97A3-E22EAEA34C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1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DED8-B75D-4501-904C-94865FE02D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4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DED8-B75D-4501-904C-94865FE02D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1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1DED8-B75D-4501-904C-94865FE02D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9Gk5QW4r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library.me.go.kr/search/DetailView.ax?sid=1&amp;cid=561481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한국산업기술대학교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육각형 17">
            <a:extLst>
              <a:ext uri="{FF2B5EF4-FFF2-40B4-BE49-F238E27FC236}">
                <a16:creationId xmlns:a16="http://schemas.microsoft.com/office/drawing/2014/main" id="{4081A978-B674-47B5-B176-F4FA9FBD871A}"/>
              </a:ext>
            </a:extLst>
          </p:cNvPr>
          <p:cNvSpPr/>
          <p:nvPr/>
        </p:nvSpPr>
        <p:spPr>
          <a:xfrm>
            <a:off x="6948146" y="2760019"/>
            <a:ext cx="1172888" cy="1011111"/>
          </a:xfrm>
          <a:prstGeom prst="hexagon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17B2068E-8F87-4F80-829E-D98084CA8CAA}"/>
              </a:ext>
            </a:extLst>
          </p:cNvPr>
          <p:cNvSpPr/>
          <p:nvPr/>
        </p:nvSpPr>
        <p:spPr>
          <a:xfrm>
            <a:off x="5983704" y="3321851"/>
            <a:ext cx="1172888" cy="1011111"/>
          </a:xfrm>
          <a:prstGeom prst="hexagon">
            <a:avLst/>
          </a:prstGeom>
          <a:solidFill>
            <a:srgbClr val="6DA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6D3E73B8-9D79-4F90-968E-3B8A36027032}"/>
              </a:ext>
            </a:extLst>
          </p:cNvPr>
          <p:cNvSpPr/>
          <p:nvPr/>
        </p:nvSpPr>
        <p:spPr>
          <a:xfrm>
            <a:off x="6960672" y="3850474"/>
            <a:ext cx="1172888" cy="1011111"/>
          </a:xfrm>
          <a:prstGeom prst="hexagon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64C67-B9B9-4FB4-B3CA-7E371B4379A3}"/>
              </a:ext>
            </a:extLst>
          </p:cNvPr>
          <p:cNvSpPr txBox="1"/>
          <p:nvPr/>
        </p:nvSpPr>
        <p:spPr>
          <a:xfrm>
            <a:off x="3047417" y="2760019"/>
            <a:ext cx="280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공익적인 소재 포함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EE9FB-942D-4265-8EB0-8FEA95E3C085}"/>
              </a:ext>
            </a:extLst>
          </p:cNvPr>
          <p:cNvSpPr txBox="1"/>
          <p:nvPr/>
        </p:nvSpPr>
        <p:spPr>
          <a:xfrm>
            <a:off x="2692850" y="3190209"/>
            <a:ext cx="357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미세먼지의 위험성을 알리기 위한 테마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D1256-5433-4F2C-8F9F-5159C6A4EB57}"/>
              </a:ext>
            </a:extLst>
          </p:cNvPr>
          <p:cNvSpPr txBox="1"/>
          <p:nvPr/>
        </p:nvSpPr>
        <p:spPr>
          <a:xfrm>
            <a:off x="8107112" y="1938565"/>
            <a:ext cx="346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게임 다른 분위기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74C613-9CB5-44FF-9981-2BFFA6D4E5F9}"/>
              </a:ext>
            </a:extLst>
          </p:cNvPr>
          <p:cNvSpPr txBox="1"/>
          <p:nvPr/>
        </p:nvSpPr>
        <p:spPr>
          <a:xfrm>
            <a:off x="7752545" y="2368755"/>
            <a:ext cx="424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비슷한 류의 게임들과 달리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공포게임을 좋아하지 않는 사람들의 시장 포괄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00B347-F9EF-464A-A433-6BDBFE7FB8EE}"/>
              </a:ext>
            </a:extLst>
          </p:cNvPr>
          <p:cNvSpPr txBox="1"/>
          <p:nvPr/>
        </p:nvSpPr>
        <p:spPr>
          <a:xfrm>
            <a:off x="6447651" y="5029974"/>
            <a:ext cx="3044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멀미 요소 개선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9243B-3948-4B58-B872-DB5F3493098C}"/>
              </a:ext>
            </a:extLst>
          </p:cNvPr>
          <p:cNvSpPr txBox="1"/>
          <p:nvPr/>
        </p:nvSpPr>
        <p:spPr>
          <a:xfrm>
            <a:off x="5851698" y="5458690"/>
            <a:ext cx="424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인칭이나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인칭을 많이 이용하는 다른 게임과 달리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쿼터뷰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도입으로 멀미 요소 개선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타게임과의 차이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4159193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273C-7AAA-4A17-9341-F065402FCF7D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92ABB4-0012-4051-BCDE-D1C9E4052FD9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73465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7">
            <a:extLst>
              <a:ext uri="{FF2B5EF4-FFF2-40B4-BE49-F238E27FC236}">
                <a16:creationId xmlns:a16="http://schemas.microsoft.com/office/drawing/2014/main" id="{E3B34251-ED36-4C0F-A111-0F588AC7F784}"/>
              </a:ext>
            </a:extLst>
          </p:cNvPr>
          <p:cNvSpPr txBox="1"/>
          <p:nvPr/>
        </p:nvSpPr>
        <p:spPr>
          <a:xfrm>
            <a:off x="4555710" y="2566266"/>
            <a:ext cx="545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인공지능의 일환인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*FSM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접목하여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생명체의 자연스러운 행동 구현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4C18A01A-346F-4F17-9ABC-135BCBEF13E0}"/>
              </a:ext>
            </a:extLst>
          </p:cNvPr>
          <p:cNvSpPr txBox="1"/>
          <p:nvPr/>
        </p:nvSpPr>
        <p:spPr>
          <a:xfrm>
            <a:off x="3142097" y="1946094"/>
            <a:ext cx="9636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01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39A22464-192D-41FE-A54B-EBB695762BEF}"/>
              </a:ext>
            </a:extLst>
          </p:cNvPr>
          <p:cNvSpPr txBox="1"/>
          <p:nvPr/>
        </p:nvSpPr>
        <p:spPr>
          <a:xfrm>
            <a:off x="4555710" y="3796733"/>
            <a:ext cx="4822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C++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서버를 이용하며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IOCP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이용하여 다중 클라이언트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6C8317C7-068F-4E10-B133-509669BBFD95}"/>
              </a:ext>
            </a:extLst>
          </p:cNvPr>
          <p:cNvSpPr txBox="1"/>
          <p:nvPr/>
        </p:nvSpPr>
        <p:spPr>
          <a:xfrm>
            <a:off x="3142097" y="3188136"/>
            <a:ext cx="1061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02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4" name="TextBox 16">
            <a:extLst>
              <a:ext uri="{FF2B5EF4-FFF2-40B4-BE49-F238E27FC236}">
                <a16:creationId xmlns:a16="http://schemas.microsoft.com/office/drawing/2014/main" id="{95C95594-ED04-42FD-A12C-7618018058B7}"/>
              </a:ext>
            </a:extLst>
          </p:cNvPr>
          <p:cNvSpPr txBox="1"/>
          <p:nvPr/>
        </p:nvSpPr>
        <p:spPr>
          <a:xfrm>
            <a:off x="4555710" y="5027200"/>
            <a:ext cx="493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전반적으로 통일성 있는 그래픽 및 게임에 맞춰 필요한 모델 제작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75C48216-70EC-4D49-9A45-0418486A3CD1}"/>
              </a:ext>
            </a:extLst>
          </p:cNvPr>
          <p:cNvSpPr txBox="1"/>
          <p:nvPr/>
        </p:nvSpPr>
        <p:spPr>
          <a:xfrm>
            <a:off x="3142097" y="4418603"/>
            <a:ext cx="1084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dirty="0">
                <a:latin typeface="Impact" panose="020B0806030902050204" pitchFamily="34" charset="0"/>
              </a:rPr>
              <a:t>03</a:t>
            </a:r>
            <a:endParaRPr lang="ko-KR" altLang="en-US" sz="6000" dirty="0">
              <a:latin typeface="Impact" panose="020B080603090205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CFF19D-0D92-476C-95D1-08F9D3D588D0}"/>
              </a:ext>
            </a:extLst>
          </p:cNvPr>
          <p:cNvSpPr/>
          <p:nvPr/>
        </p:nvSpPr>
        <p:spPr>
          <a:xfrm>
            <a:off x="4506521" y="2040846"/>
            <a:ext cx="301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0B914D7-413E-40E9-9647-2096CA994195}"/>
              </a:ext>
            </a:extLst>
          </p:cNvPr>
          <p:cNvSpPr/>
          <p:nvPr/>
        </p:nvSpPr>
        <p:spPr>
          <a:xfrm>
            <a:off x="4506521" y="3294079"/>
            <a:ext cx="301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IOCP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C9E3EC-E07A-44F3-AE90-99F476D80616}"/>
              </a:ext>
            </a:extLst>
          </p:cNvPr>
          <p:cNvSpPr/>
          <p:nvPr/>
        </p:nvSpPr>
        <p:spPr>
          <a:xfrm>
            <a:off x="4506521" y="4547312"/>
            <a:ext cx="371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자체제작리소스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03ED5E1F-2D5C-41BF-BAB5-A89155A9CA39}"/>
              </a:ext>
            </a:extLst>
          </p:cNvPr>
          <p:cNvSpPr txBox="1"/>
          <p:nvPr/>
        </p:nvSpPr>
        <p:spPr>
          <a:xfrm>
            <a:off x="2299446" y="6398569"/>
            <a:ext cx="5452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*FSM (Finite-State Machine) :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유한 상태 기계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157990-900B-47F4-AF2B-42A3EC505199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5ADBAE9C-FAD2-4AE5-9CB3-47A1B52BC4AB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51" name="Text Placeholder 1">
              <a:extLst>
                <a:ext uri="{FF2B5EF4-FFF2-40B4-BE49-F238E27FC236}">
                  <a16:creationId xmlns:a16="http://schemas.microsoft.com/office/drawing/2014/main" id="{DC1707CC-C324-4B32-AE6B-10260E86CCD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게임 구현을 위한 기술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AB6B19-3E9F-443E-91F1-D15B253AEB93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3707F3F-4DC0-4221-A970-A0C0086C7062}"/>
              </a:ext>
            </a:extLst>
          </p:cNvPr>
          <p:cNvSpPr/>
          <p:nvPr/>
        </p:nvSpPr>
        <p:spPr>
          <a:xfrm>
            <a:off x="0" y="3314640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9506826-B4B8-4F5B-B7A8-74F2ABE19201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6125559-DF4E-42B5-8317-8FED585A0EA4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87DF8BF-AD11-4F0D-8EED-13E013CE684B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1DD9CB0-E52D-44B3-B2B8-2609272EE5FB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21D177D-ABA9-4758-B5D9-9ACB69BBCD11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812ED90-D4FC-4120-A5DA-A14E341D9B39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63E59C-FB00-4645-A3D8-5113C0201A6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3F66ABE-3DEC-4270-8C8E-2BCE0B1EFB0C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8605DD9-0B4E-4B99-8E0F-8EEA8297D04A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50062CE-8EFF-4EB4-BD5C-F01F6F2977D2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15D689F-8B6D-4DCE-B1D5-E65DF3846105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182169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개발 내역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512747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273C-7AAA-4A17-9341-F065402FCF7D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92ABB4-0012-4051-BCDE-D1C9E4052FD9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EF16E-EE92-4C4E-9EF2-F822A32A5FE4}"/>
              </a:ext>
            </a:extLst>
          </p:cNvPr>
          <p:cNvSpPr txBox="1"/>
          <p:nvPr/>
        </p:nvSpPr>
        <p:spPr>
          <a:xfrm>
            <a:off x="2748343" y="1531552"/>
            <a:ext cx="9017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그래픽</a:t>
            </a:r>
            <a:endParaRPr lang="en-US" altLang="ko-KR" dirty="0"/>
          </a:p>
          <a:p>
            <a:r>
              <a:rPr lang="en-US" altLang="ko-KR" dirty="0"/>
              <a:t> - Photoshop, </a:t>
            </a:r>
            <a:r>
              <a:rPr lang="en-US" altLang="ko-KR" dirty="0" err="1"/>
              <a:t>ZBrush</a:t>
            </a:r>
            <a:r>
              <a:rPr lang="en-US" altLang="ko-KR" dirty="0"/>
              <a:t>, 3D Max</a:t>
            </a:r>
            <a:r>
              <a:rPr lang="ko-KR" altLang="en-US" dirty="0"/>
              <a:t>를 이용해 캐릭터와 오브젝트 자체 제작</a:t>
            </a:r>
            <a:endParaRPr lang="en-US" altLang="ko-KR" dirty="0"/>
          </a:p>
          <a:p>
            <a:r>
              <a:rPr lang="en-US" altLang="ko-KR" dirty="0"/>
              <a:t> - 3D Max</a:t>
            </a:r>
            <a:r>
              <a:rPr lang="ko-KR" altLang="en-US" dirty="0"/>
              <a:t>를 이용한 애니메이션 자체 제작</a:t>
            </a:r>
            <a:endParaRPr lang="en-US" altLang="ko-KR" dirty="0"/>
          </a:p>
          <a:p>
            <a:r>
              <a:rPr lang="en-US" altLang="ko-KR" dirty="0"/>
              <a:t> - UGUI</a:t>
            </a:r>
            <a:r>
              <a:rPr lang="ko-KR" altLang="en-US" dirty="0"/>
              <a:t>를 이용하여 </a:t>
            </a:r>
            <a:r>
              <a:rPr lang="en-US" altLang="ko-KR" dirty="0"/>
              <a:t>UI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사운드를 수집하여 </a:t>
            </a:r>
            <a:r>
              <a:rPr lang="en-US" altLang="ko-KR" dirty="0" err="1"/>
              <a:t>Goldwave</a:t>
            </a:r>
            <a:r>
              <a:rPr lang="ko-KR" altLang="en-US" dirty="0"/>
              <a:t>로 편집 후 게임에 반영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클라이언트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서버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유니티</a:t>
            </a:r>
            <a:r>
              <a:rPr lang="en-US" altLang="ko-KR" dirty="0"/>
              <a:t>(C#)</a:t>
            </a:r>
            <a:r>
              <a:rPr lang="ko-KR" altLang="en-US" dirty="0"/>
              <a:t> 클라이언트와 </a:t>
            </a:r>
            <a:r>
              <a:rPr lang="en-US" altLang="ko-KR" dirty="0"/>
              <a:t>C++ </a:t>
            </a:r>
            <a:r>
              <a:rPr lang="ko-KR" altLang="en-US" dirty="0"/>
              <a:t>서버 연동</a:t>
            </a:r>
            <a:endParaRPr lang="en-US" altLang="ko-KR" dirty="0"/>
          </a:p>
          <a:p>
            <a:r>
              <a:rPr lang="en-US" altLang="ko-KR" dirty="0"/>
              <a:t> -  IOCP </a:t>
            </a:r>
            <a:r>
              <a:rPr lang="ko-KR" altLang="en-US" dirty="0"/>
              <a:t>소켓 모델을 이용한 다중</a:t>
            </a:r>
          </a:p>
        </p:txBody>
      </p:sp>
    </p:spTree>
    <p:extLst>
      <p:ext uri="{BB962C8B-B14F-4D97-AF65-F5344CB8AC3E}">
        <p14:creationId xmlns:p14="http://schemas.microsoft.com/office/powerpoint/2010/main" val="2680829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2568B-439F-4FB5-8A2E-40C2A25A8B10}"/>
              </a:ext>
            </a:extLst>
          </p:cNvPr>
          <p:cNvGrpSpPr/>
          <p:nvPr/>
        </p:nvGrpSpPr>
        <p:grpSpPr>
          <a:xfrm>
            <a:off x="1871911" y="106743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ACF9C541-0EFD-4BF4-B0FC-3B797AEEBF5D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072CA0D6-5438-4276-AA83-FEBB7C513209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개발일정 및 역할분담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D176A5-251B-4FA6-BE9F-EE212EBFEC45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A8B603-F972-45F6-B411-441D7AEF8C39}"/>
              </a:ext>
            </a:extLst>
          </p:cNvPr>
          <p:cNvSpPr/>
          <p:nvPr/>
        </p:nvSpPr>
        <p:spPr>
          <a:xfrm>
            <a:off x="0" y="512747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7EB55F-7848-44B7-ABF9-A801398FF979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B7113A4-319D-42B0-9C33-869094ECEC22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817DE4-D65C-4516-858C-7B79F154AFF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D98887D-DBB5-49C1-BCDA-2DB755F16AAF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62B7A27-DC7D-4120-86A3-95555C62532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87285-4AB9-4B3F-A032-BF65DC1EE66E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106A71-8F63-40A5-9196-1F02513E5F0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EF0F4-7A19-4B7B-BC99-54C3477747C4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AD337C-F0FA-4B6A-B1B0-05A1AE9017FB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CC273C-7AAA-4A17-9341-F065402FCF7D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92ABB4-0012-4051-BCDE-D1C9E4052FD9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70B0657-11C1-4DC4-A3C4-6E777F9FB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37973"/>
              </p:ext>
            </p:extLst>
          </p:nvPr>
        </p:nvGraphicFramePr>
        <p:xfrm>
          <a:off x="2104769" y="680575"/>
          <a:ext cx="10047846" cy="57784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42174">
                  <a:extLst>
                    <a:ext uri="{9D8B030D-6E8A-4147-A177-3AD203B41FA5}">
                      <a16:colId xmlns:a16="http://schemas.microsoft.com/office/drawing/2014/main" val="908894925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3448882377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1065375573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1187606023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468843871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819185723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1022338953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445541093"/>
                    </a:ext>
                  </a:extLst>
                </a:gridCol>
                <a:gridCol w="900709">
                  <a:extLst>
                    <a:ext uri="{9D8B030D-6E8A-4147-A177-3AD203B41FA5}">
                      <a16:colId xmlns:a16="http://schemas.microsoft.com/office/drawing/2014/main" val="990478003"/>
                    </a:ext>
                  </a:extLst>
                </a:gridCol>
              </a:tblGrid>
              <a:tr h="37137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/>
                        <a:t>4</a:t>
                      </a:r>
                      <a:r>
                        <a:rPr lang="ko-KR" altLang="en-US" sz="160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/>
                        <a:t>5</a:t>
                      </a:r>
                      <a:r>
                        <a:rPr lang="ko-KR" altLang="en-US" sz="160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/>
                        <a:t>6</a:t>
                      </a:r>
                      <a:r>
                        <a:rPr lang="ko-KR" altLang="en-US" sz="160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75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38089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더미 오브젝트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600" dirty="0"/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068823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캐릭터 모델링 및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73664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멧돼지 모델링 및 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9593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아이템모델링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리소스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47083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게임 사운드</a:t>
                      </a:r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AC9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97577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클라이언트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00155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맵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멧돼지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75946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42854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콘텐츠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B6A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5134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 프레임워크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55492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C++</a:t>
                      </a:r>
                      <a:r>
                        <a:rPr lang="ko-KR" altLang="en-US" sz="1600" dirty="0"/>
                        <a:t>서버와 유니티 연결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14234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스레드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51257"/>
                  </a:ext>
                </a:extLst>
              </a:tr>
              <a:tr h="3713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충돌체크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212098"/>
                  </a:ext>
                </a:extLst>
              </a:tr>
              <a:tr h="57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서버와 클라이언트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연동 및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A5A2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1894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FA7C20A-3F35-4EB5-89EF-43DE4F34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72871"/>
              </p:ext>
            </p:extLst>
          </p:nvPr>
        </p:nvGraphicFramePr>
        <p:xfrm>
          <a:off x="3050624" y="647848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606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76024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4274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김연지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그래픽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클라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6DA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장은선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7A5A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김하은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클라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EB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9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1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파워퍼프걸</a:t>
            </a:r>
            <a:endParaRPr lang="ko-KR" altLang="en-US" sz="1200" spc="-15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파워퍼프걸</a:t>
            </a:r>
            <a:endParaRPr lang="ko-KR" altLang="en-US" sz="1200" spc="-15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064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pc="-150" dirty="0" err="1"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파워퍼프걸</a:t>
            </a:r>
            <a:endParaRPr lang="ko-KR" altLang="en-US" sz="1200" spc="-150" dirty="0"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0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2EAD7AB-3800-441D-AD61-CC0BAD3A4911}"/>
              </a:ext>
            </a:extLst>
          </p:cNvPr>
          <p:cNvSpPr txBox="1"/>
          <p:nvPr/>
        </p:nvSpPr>
        <p:spPr>
          <a:xfrm>
            <a:off x="4781680" y="6405737"/>
            <a:ext cx="667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식약처</a:t>
            </a:r>
            <a:r>
              <a:rPr lang="en-US" altLang="ko-KR" dirty="0"/>
              <a:t>: http://www.mfds.go.kr/brd/m_227/view.do?seq=26811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41319C-1040-4850-B90C-F2A58A1281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5" t="25568" r="61131" b="29841"/>
          <a:stretch/>
        </p:blipFill>
        <p:spPr>
          <a:xfrm>
            <a:off x="5107826" y="535190"/>
            <a:ext cx="5845703" cy="578761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EA1F69-1631-47E9-8747-D14C4D6E44D3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마스크 등급 별 성능</a:t>
            </a:r>
            <a:endParaRPr lang="en-US" altLang="ko-KR" sz="2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6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1F943F-89D5-414F-9B93-44C8F633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40" y="389919"/>
            <a:ext cx="6515100" cy="5657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1624F5-21DF-4DBF-952F-00610F921702}"/>
              </a:ext>
            </a:extLst>
          </p:cNvPr>
          <p:cNvSpPr/>
          <p:nvPr/>
        </p:nvSpPr>
        <p:spPr>
          <a:xfrm>
            <a:off x="5807680" y="6283415"/>
            <a:ext cx="5423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에어코리아</a:t>
            </a:r>
            <a:r>
              <a:rPr lang="en-US" altLang="ko-KR" dirty="0"/>
              <a:t>: </a:t>
            </a:r>
            <a:r>
              <a:rPr lang="ko-KR" altLang="en-US" dirty="0"/>
              <a:t>http://www.airkorea.or.kr/dustForecast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A63027-3BE7-4535-ACBE-D82AA367BFB0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예보등급 및 행동요령</a:t>
            </a:r>
          </a:p>
        </p:txBody>
      </p:sp>
    </p:spTree>
    <p:extLst>
      <p:ext uri="{BB962C8B-B14F-4D97-AF65-F5344CB8AC3E}">
        <p14:creationId xmlns:p14="http://schemas.microsoft.com/office/powerpoint/2010/main" val="112542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6D4591-D1C5-4A7C-A8F8-146813FA589D}"/>
              </a:ext>
            </a:extLst>
          </p:cNvPr>
          <p:cNvSpPr/>
          <p:nvPr/>
        </p:nvSpPr>
        <p:spPr>
          <a:xfrm>
            <a:off x="276366" y="6488668"/>
            <a:ext cx="119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SBS</a:t>
            </a:r>
            <a:r>
              <a:rPr lang="ko-KR" altLang="en-US" dirty="0">
                <a:hlinkClick r:id="rId3"/>
              </a:rPr>
              <a:t>뉴스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https://youtu.be/Z9Gk5QW4rrs</a:t>
            </a:r>
            <a:r>
              <a:rPr lang="en-US" altLang="ko-KR" dirty="0"/>
              <a:t> </a:t>
            </a:r>
            <a:r>
              <a:rPr lang="ko-KR" altLang="en-US" dirty="0">
                <a:hlinkClick r:id="rId4"/>
              </a:rPr>
              <a:t>환경부</a:t>
            </a:r>
            <a:r>
              <a:rPr lang="en-US" altLang="ko-KR" dirty="0">
                <a:hlinkClick r:id="rId4"/>
              </a:rPr>
              <a:t>: http://library.me.go.kr/search/DetailView.ax?sid=1&amp;cid=5614814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BC4E1-7B55-4B17-8A59-37649BE6C67F}"/>
              </a:ext>
            </a:extLst>
          </p:cNvPr>
          <p:cNvSpPr txBox="1"/>
          <p:nvPr/>
        </p:nvSpPr>
        <p:spPr>
          <a:xfrm>
            <a:off x="788936" y="1716016"/>
            <a:ext cx="69509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국제 의학학술지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ko-KR" altLang="en-US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랜싯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’</a:t>
            </a: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-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미세먼지는 고혈압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흡연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당뇨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비만 다음 사망위험요인</a:t>
            </a:r>
            <a:endParaRPr lang="en-US" altLang="ko-KR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2015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PM2.5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크기의 미세먼지로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420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만명 사망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한국인은 한 해 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만명이 미세먼지로 조기 사망할 것이라고 추정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C488D-5E81-453C-8359-F7E45CA75A97}"/>
              </a:ext>
            </a:extLst>
          </p:cNvPr>
          <p:cNvSpPr txBox="1"/>
          <p:nvPr/>
        </p:nvSpPr>
        <p:spPr>
          <a:xfrm>
            <a:off x="878102" y="3150392"/>
            <a:ext cx="845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세계보건기구 미세먼지를 폐암과 방광암의 원인으로 지목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1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급 발암물질로 지정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(1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급 발암물질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연관성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의심정도가 아닌 암을 일으키는 것이 확실한 물질</a:t>
            </a:r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CB53AEC-58E3-4668-8C35-755177134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494" y="4095922"/>
            <a:ext cx="4995570" cy="23483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1F951A1-82CC-4A43-B9F4-3BB0AA690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36" y="4095922"/>
            <a:ext cx="4949719" cy="230491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80912-2EA1-4344-9BB1-50699159EE90}"/>
              </a:ext>
            </a:extLst>
          </p:cNvPr>
          <p:cNvSpPr/>
          <p:nvPr/>
        </p:nvSpPr>
        <p:spPr>
          <a:xfrm>
            <a:off x="475146" y="281852"/>
            <a:ext cx="3474720" cy="1193533"/>
          </a:xfrm>
          <a:prstGeom prst="rect">
            <a:avLst/>
          </a:prstGeom>
          <a:solidFill>
            <a:srgbClr val="86755F"/>
          </a:solidFill>
          <a:ln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미세먼지의 위험성</a:t>
            </a:r>
          </a:p>
        </p:txBody>
      </p:sp>
    </p:spTree>
    <p:extLst>
      <p:ext uri="{BB962C8B-B14F-4D97-AF65-F5344CB8AC3E}">
        <p14:creationId xmlns:p14="http://schemas.microsoft.com/office/powerpoint/2010/main" val="41594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76836" y="320489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3" y="442085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6" y="198850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3" y="2598402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조작법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9FCD8158-7A5B-4252-940B-A9F312E099B5}"/>
              </a:ext>
            </a:extLst>
          </p:cNvPr>
          <p:cNvSpPr txBox="1"/>
          <p:nvPr/>
        </p:nvSpPr>
        <p:spPr>
          <a:xfrm>
            <a:off x="4276836" y="3811378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타 게임과의 차이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863589" y="1924392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51259" y="2364024"/>
            <a:ext cx="101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유니티 엔진 기반의 시점 전환이 가능한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개발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619162" y="3877812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테마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521107" y="3877812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시뮬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레이션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489389" y="4195268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146554" y="3605535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DB4CB6-8C28-489B-AC03-B19F4777CE96}"/>
              </a:ext>
            </a:extLst>
          </p:cNvPr>
          <p:cNvSpPr/>
          <p:nvPr/>
        </p:nvSpPr>
        <p:spPr>
          <a:xfrm>
            <a:off x="9423052" y="3877812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멀티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3CD4-1001-4473-A688-959BF7C83846}"/>
              </a:ext>
            </a:extLst>
          </p:cNvPr>
          <p:cNvSpPr txBox="1"/>
          <p:nvPr/>
        </p:nvSpPr>
        <p:spPr>
          <a:xfrm>
            <a:off x="8391334" y="4195268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AE47A4-888B-4F88-9163-FFE735515FA6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4E86C824-3F0D-4014-8B03-B4E9D343F963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58" name="Text Placeholder 1">
              <a:extLst>
                <a:ext uri="{FF2B5EF4-FFF2-40B4-BE49-F238E27FC236}">
                  <a16:creationId xmlns:a16="http://schemas.microsoft.com/office/drawing/2014/main" id="{57F001CD-E0DD-4916-88FE-7EED16ED6D4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 세 먼 지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56F479-B958-44F8-963D-E4AD766847CD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1BF63D9-5F7D-420D-848C-9012271FDA5F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C34749-3582-4A59-8740-7F91A8C9688F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A8C02242-4DAC-4EC4-B08B-13F02265C84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18B042-8D37-42E2-975A-90779C9D9E9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6F3277-2A75-4763-A467-99AF2742BD39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38CBEB-8309-4AB6-AE83-6E39975D1595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2CD3F2-4B72-47F5-8E3E-62ACA5652C85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90994B-00C6-46D7-ADCD-33A70B7BE96F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AD91645-B018-4D00-A5B2-5E420BC40829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4F6142B-9037-4721-A8FF-769ABB5E7269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E13BC5B-1F73-413F-800B-919CD8184EB8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2AA79A4-9671-4879-A658-2240BADB1E94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36738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4586223" y="1551445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5266334" y="3409534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3958502" y="1656212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3876377" y="1861783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4563470" y="3039683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3935749" y="316138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3846211" y="3385452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5266335" y="1901194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2071B786-A624-4049-9652-14BA2F799CFF}"/>
              </a:ext>
            </a:extLst>
          </p:cNvPr>
          <p:cNvSpPr/>
          <p:nvPr/>
        </p:nvSpPr>
        <p:spPr>
          <a:xfrm>
            <a:off x="4586223" y="4511852"/>
            <a:ext cx="5363111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Sev01">
            <a:extLst>
              <a:ext uri="{FF2B5EF4-FFF2-40B4-BE49-F238E27FC236}">
                <a16:creationId xmlns:a16="http://schemas.microsoft.com/office/drawing/2014/main" id="{88BA7FE2-1350-40B9-8D8B-E11E8F488AC6}"/>
              </a:ext>
            </a:extLst>
          </p:cNvPr>
          <p:cNvSpPr/>
          <p:nvPr/>
        </p:nvSpPr>
        <p:spPr>
          <a:xfrm>
            <a:off x="3958502" y="4616619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F458F-5116-4035-8A73-1A4852A76018}"/>
              </a:ext>
            </a:extLst>
          </p:cNvPr>
          <p:cNvSpPr txBox="1"/>
          <p:nvPr/>
        </p:nvSpPr>
        <p:spPr>
          <a:xfrm>
            <a:off x="3876377" y="4822190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A272FE37-1906-4864-8A73-0D6AD75BB0C6}"/>
              </a:ext>
            </a:extLst>
          </p:cNvPr>
          <p:cNvSpPr/>
          <p:nvPr/>
        </p:nvSpPr>
        <p:spPr>
          <a:xfrm>
            <a:off x="5266334" y="4909121"/>
            <a:ext cx="4362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B5E1A6-792D-4C74-8D38-F838F51E4A50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0FA4945-9122-4D2F-9855-E8132B6335E0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6" name="Text Placeholder 1">
              <a:extLst>
                <a:ext uri="{FF2B5EF4-FFF2-40B4-BE49-F238E27FC236}">
                  <a16:creationId xmlns:a16="http://schemas.microsoft.com/office/drawing/2014/main" id="{EC0DBEF3-D498-4ABB-9632-708F4667E387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컨텐츠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9914E3-CE17-4C96-8BBD-4B52CE17983A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CB6F6A-2862-46BB-A647-C3C997286D3A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CD52B30-9F86-478C-8AE1-859D1B4E086B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624629E-5EAB-475F-A82F-4A3863A90506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7AD1C0-4432-438D-B680-806CF089E462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72AB76-4BB9-4BBA-8E40-75F8046EA4FB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89455C1-BE7C-4BE3-AC8A-9D79E39E0B64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0811AD-5672-4F09-9FA9-1D5C6B53E6D0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2C1D23F-4065-4D40-87FE-617D1A5E7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AD3697-39D1-4554-9D04-B881039ABB66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B2B256E-6342-4604-82D0-9429F972E497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0D6C52A-771A-4C9B-B585-503BFEEFF0E0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B59DDD-3F76-439B-B093-98B39E4B7962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1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깨끗한 폐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 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플레이어의 체력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섬을 돌아다니며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모은 재료로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부품을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완성하라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멧돼지와의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대치를 피해라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!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4EA14-F1DC-4A26-A39F-94B618B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7711" y="2113485"/>
            <a:ext cx="1711769" cy="1711769"/>
          </a:xfrm>
          <a:prstGeom prst="rect">
            <a:avLst/>
          </a:prstGeom>
        </p:spPr>
      </p:pic>
      <p:pic>
        <p:nvPicPr>
          <p:cNvPr id="15" name="그래픽 14" descr="도구">
            <a:extLst>
              <a:ext uri="{FF2B5EF4-FFF2-40B4-BE49-F238E27FC236}">
                <a16:creationId xmlns:a16="http://schemas.microsoft.com/office/drawing/2014/main" id="{676D212B-747B-4B82-864C-37942685C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406" y="2113485"/>
            <a:ext cx="1711769" cy="17117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C66CD6-DE9F-4D64-ACB7-144047E09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96" y="2020589"/>
            <a:ext cx="2282359" cy="1711769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58334B-903D-410B-AE07-E578C49705DB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34F84314-3B83-4500-99F3-34AE4793D63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2" name="Text Placeholder 1">
              <a:extLst>
                <a:ext uri="{FF2B5EF4-FFF2-40B4-BE49-F238E27FC236}">
                  <a16:creationId xmlns:a16="http://schemas.microsoft.com/office/drawing/2014/main" id="{4FFE3E92-8C53-46CF-962A-6239D5DE3CCC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플레이 요소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42CBE7-56E5-48F5-AF56-3D409E576577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9B87B1-4921-4EAD-86E0-430D644BD7D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EFEAAD-FA03-4372-A493-A6597670C09D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747170-7883-493F-94FD-0047159EE5D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13C61B-BBF5-47C2-8E05-CBB2627C46E3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E52B0C-B211-4BAE-811E-B66D11E940E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5B0696-C6CA-4F76-9C09-C680AF724751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0E5DE8-0E44-46BB-8006-FCC5EF20825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ABF9A5-E809-457A-B1BC-E595FAA5520F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5561E1-23DA-41F6-9BEE-F4E4D3037978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FB6582-5A57-4664-9C6C-90D6322E22C8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410E77-918C-4481-B3D6-4E5E68FEC640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C4D782-6A63-4E56-B16A-5A243664E54B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ABD5C3-3D9C-43FE-B735-49A5437D58A8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E9DB5BFD-84CF-4C56-8853-5EEEB14F3615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DEA4A014-C251-4A19-950E-538CD5FE0DE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미세먼지 바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3E867B64-F029-4E70-AB7B-9A9165936028}"/>
              </a:ext>
            </a:extLst>
          </p:cNvPr>
          <p:cNvGrpSpPr/>
          <p:nvPr/>
        </p:nvGrpSpPr>
        <p:grpSpPr>
          <a:xfrm>
            <a:off x="2026744" y="1748537"/>
            <a:ext cx="5124389" cy="4768828"/>
            <a:chOff x="6647804" y="1647654"/>
            <a:chExt cx="5124389" cy="47688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B6D927-8C89-4351-AF7E-0F33FA0A3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7804" y="1647654"/>
              <a:ext cx="4768828" cy="4768828"/>
            </a:xfrm>
            <a:prstGeom prst="rect">
              <a:avLst/>
            </a:prstGeom>
          </p:spPr>
        </p:pic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1BB3142-D62E-4048-A2CE-81CD18DA94B4}"/>
                </a:ext>
              </a:extLst>
            </p:cNvPr>
            <p:cNvCxnSpPr>
              <a:cxnSpLocks/>
            </p:cNvCxnSpPr>
            <p:nvPr/>
          </p:nvCxnSpPr>
          <p:spPr>
            <a:xfrm>
              <a:off x="9133464" y="3600150"/>
              <a:ext cx="1420236" cy="5385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16F51A3-0DE7-4159-8F0D-3472D3DC24D2}"/>
                </a:ext>
              </a:extLst>
            </p:cNvPr>
            <p:cNvSpPr txBox="1"/>
            <p:nvPr/>
          </p:nvSpPr>
          <p:spPr>
            <a:xfrm>
              <a:off x="10077146" y="3454847"/>
              <a:ext cx="14951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현재 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미세먼지 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수치</a:t>
              </a: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A340C8A8-6CF1-4EDE-9DB2-A62ACF84664A}"/>
                </a:ext>
              </a:extLst>
            </p:cNvPr>
            <p:cNvCxnSpPr>
              <a:cxnSpLocks/>
            </p:cNvCxnSpPr>
            <p:nvPr/>
          </p:nvCxnSpPr>
          <p:spPr>
            <a:xfrm>
              <a:off x="9133464" y="2016951"/>
              <a:ext cx="1420236" cy="5385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3EB8EF-23E8-47C3-B953-6CA7538BA798}"/>
                </a:ext>
              </a:extLst>
            </p:cNvPr>
            <p:cNvSpPr txBox="1"/>
            <p:nvPr/>
          </p:nvSpPr>
          <p:spPr>
            <a:xfrm>
              <a:off x="10277003" y="1899336"/>
              <a:ext cx="14951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플레이어</a:t>
              </a:r>
              <a:endPara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사망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111D60-8D1E-47BB-B134-8A4743663EF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9638F4-C938-427E-9F97-514A7B1E3408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51102F-E08D-4DAE-884F-0F2B751AFD56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B9B4AC5-AC16-4CBE-99FC-02AB1320B1A1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47E4979-189C-4FDD-9E22-EA1E1B2EE44C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E11CA9-26BA-4BE3-B64C-3D73CE344B39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CEC81A-85D9-409B-A790-24009FEA54C2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C57C0BC-B191-4A7B-B018-50EA8D84BEB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00A1763-074C-4E04-AA00-D19B5C2B0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E727AB-1BCD-430F-9E3A-A49EE95492E2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1784F7-B9F5-45EC-99B5-9D34626C5E00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A7C17A0-396E-48D3-83D4-C93CC40E4203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74B0036-1FF0-4F8F-B2ED-D236957956E0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B277F-2F2D-4889-90AE-72BCA370A7A5}"/>
              </a:ext>
            </a:extLst>
          </p:cNvPr>
          <p:cNvSpPr txBox="1"/>
          <p:nvPr/>
        </p:nvSpPr>
        <p:spPr>
          <a:xfrm>
            <a:off x="7076180" y="1643865"/>
            <a:ext cx="4574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미세먼지 </a:t>
            </a:r>
            <a:r>
              <a:rPr lang="ko-KR" altLang="en-US" dirty="0" err="1"/>
              <a:t>영향주는거</a:t>
            </a:r>
            <a:endParaRPr lang="en-US" altLang="ko-KR" dirty="0"/>
          </a:p>
          <a:p>
            <a:r>
              <a:rPr lang="ko-KR" altLang="en-US" dirty="0"/>
              <a:t>뛰기</a:t>
            </a:r>
            <a:endParaRPr lang="en-US" altLang="ko-KR" dirty="0"/>
          </a:p>
          <a:p>
            <a:r>
              <a:rPr lang="ko-KR" altLang="en-US" dirty="0"/>
              <a:t>멧돼지 대치</a:t>
            </a:r>
            <a:endParaRPr lang="en-US" altLang="ko-KR" dirty="0"/>
          </a:p>
          <a:p>
            <a:r>
              <a:rPr lang="ko-KR" altLang="en-US" dirty="0"/>
              <a:t>마스크 종류</a:t>
            </a:r>
            <a:endParaRPr lang="en-US" altLang="ko-KR" dirty="0"/>
          </a:p>
          <a:p>
            <a:r>
              <a:rPr lang="ko-KR" altLang="en-US" dirty="0"/>
              <a:t>플레이어가 있는 지역의 미세먼지 농도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미세먼지바</a:t>
            </a:r>
            <a:r>
              <a:rPr lang="ko-KR" altLang="en-US" dirty="0"/>
              <a:t> 올라가는 속도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농도</a:t>
            </a:r>
            <a:r>
              <a:rPr lang="en-US" altLang="ko-KR" dirty="0"/>
              <a:t>/100)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호흡량</a:t>
            </a:r>
            <a:r>
              <a:rPr lang="en-US" altLang="ko-KR" dirty="0"/>
              <a:t>(</a:t>
            </a:r>
            <a:r>
              <a:rPr lang="ko-KR" altLang="en-US" dirty="0"/>
              <a:t>분당 </a:t>
            </a:r>
            <a:r>
              <a:rPr lang="en-US" altLang="ko-KR" dirty="0"/>
              <a:t>12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* ( 1 - </a:t>
            </a:r>
            <a:r>
              <a:rPr lang="ko-KR" altLang="en-US" dirty="0"/>
              <a:t>마스크 </a:t>
            </a:r>
            <a:r>
              <a:rPr lang="ko-KR" altLang="en-US" dirty="0" err="1"/>
              <a:t>차단량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ABD5C3-3D9C-43FE-B735-49A5437D58A8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E9DB5BFD-84CF-4C56-8853-5EEEB14F3615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23" name="Text Placeholder 1">
              <a:extLst>
                <a:ext uri="{FF2B5EF4-FFF2-40B4-BE49-F238E27FC236}">
                  <a16:creationId xmlns:a16="http://schemas.microsoft.com/office/drawing/2014/main" id="{DEA4A014-C251-4A19-950E-538CD5FE0DE2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맵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F789097-1335-4487-B853-A0C9B39A8B5A}"/>
              </a:ext>
            </a:extLst>
          </p:cNvPr>
          <p:cNvGrpSpPr/>
          <p:nvPr/>
        </p:nvGrpSpPr>
        <p:grpSpPr>
          <a:xfrm>
            <a:off x="2598541" y="2549946"/>
            <a:ext cx="1527645" cy="1245307"/>
            <a:chOff x="2909896" y="6017582"/>
            <a:chExt cx="1646667" cy="1342331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69179CC-79BC-4C6D-8108-A1032F93A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896" y="6017582"/>
              <a:ext cx="613386" cy="570015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55132E25-E4CC-4EF2-AD77-67289FE0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31581" y="6789899"/>
              <a:ext cx="570014" cy="570014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4A79B46-DB37-4789-A3E6-21BD41BDAD03}"/>
                </a:ext>
              </a:extLst>
            </p:cNvPr>
            <p:cNvSpPr txBox="1"/>
            <p:nvPr/>
          </p:nvSpPr>
          <p:spPr>
            <a:xfrm>
              <a:off x="3548958" y="6145952"/>
              <a:ext cx="1007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연구소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AE969F-9737-437D-9257-CD51662FDC67}"/>
                </a:ext>
              </a:extLst>
            </p:cNvPr>
            <p:cNvSpPr txBox="1"/>
            <p:nvPr/>
          </p:nvSpPr>
          <p:spPr>
            <a:xfrm>
              <a:off x="3548958" y="6874851"/>
              <a:ext cx="1007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멧돼지</a:t>
              </a: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8111D60-8D1E-47BB-B134-8A4743663EF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09638F4-C938-427E-9F97-514A7B1E3408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051102F-E08D-4DAE-884F-0F2B751AFD56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B9B4AC5-AC16-4CBE-99FC-02AB1320B1A1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47E4979-189C-4FDD-9E22-EA1E1B2EE44C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45E11CA9-26BA-4BE3-B64C-3D73CE344B39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6CEC81A-85D9-409B-A790-24009FEA54C2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C57C0BC-B191-4A7B-B018-50EA8D84BEB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00A1763-074C-4E04-AA00-D19B5C2B0AA3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E727AB-1BCD-430F-9E3A-A49EE95492E2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11784F7-B9F5-45EC-99B5-9D34626C5E00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A7C17A0-396E-48D3-83D4-C93CC40E4203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74B0036-1FF0-4F8F-B2ED-D236957956E0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3566AB-A853-400C-A361-E44540E5E646}"/>
              </a:ext>
            </a:extLst>
          </p:cNvPr>
          <p:cNvGrpSpPr/>
          <p:nvPr/>
        </p:nvGrpSpPr>
        <p:grpSpPr>
          <a:xfrm>
            <a:off x="4578688" y="1395392"/>
            <a:ext cx="4906534" cy="4906534"/>
            <a:chOff x="2422716" y="1489716"/>
            <a:chExt cx="4906534" cy="4906534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72981DF-C6D9-4DC9-B37D-490A5A6718B0}"/>
                </a:ext>
              </a:extLst>
            </p:cNvPr>
            <p:cNvGrpSpPr/>
            <p:nvPr/>
          </p:nvGrpSpPr>
          <p:grpSpPr>
            <a:xfrm>
              <a:off x="2422716" y="1489716"/>
              <a:ext cx="4906534" cy="4906534"/>
              <a:chOff x="2464455" y="1591986"/>
              <a:chExt cx="4356401" cy="435640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81E96F1-278C-4303-988F-7FD5166964C7}"/>
                  </a:ext>
                </a:extLst>
              </p:cNvPr>
              <p:cNvSpPr/>
              <p:nvPr/>
            </p:nvSpPr>
            <p:spPr>
              <a:xfrm>
                <a:off x="2464455" y="1591986"/>
                <a:ext cx="4356401" cy="4356401"/>
              </a:xfrm>
              <a:prstGeom prst="ellipse">
                <a:avLst/>
              </a:prstGeom>
              <a:solidFill>
                <a:srgbClr val="EEEBE6"/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CDEF6D2-C6AA-4B16-8D5B-F256157ED5A5}"/>
                  </a:ext>
                </a:extLst>
              </p:cNvPr>
              <p:cNvSpPr/>
              <p:nvPr/>
            </p:nvSpPr>
            <p:spPr>
              <a:xfrm>
                <a:off x="3793763" y="2921294"/>
                <a:ext cx="1697783" cy="1697783"/>
              </a:xfrm>
              <a:prstGeom prst="ellipse">
                <a:avLst/>
              </a:prstGeom>
              <a:solidFill>
                <a:srgbClr val="EEEBE6"/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BFA83F2-FE60-4F40-9214-609A65C631BA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>
                <a:off x="4642653" y="3770187"/>
                <a:ext cx="2178203" cy="0"/>
              </a:xfrm>
              <a:prstGeom prst="line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610290-C4EC-47FD-85F6-4CA4BDC1E66D}"/>
                  </a:ext>
                </a:extLst>
              </p:cNvPr>
              <p:cNvSpPr txBox="1"/>
              <p:nvPr/>
            </p:nvSpPr>
            <p:spPr>
              <a:xfrm>
                <a:off x="5671009" y="3400853"/>
                <a:ext cx="970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2000m</a:t>
                </a:r>
                <a:endPara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948E5A6-9722-47B0-946C-5B461396E8A8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>
                <a:off x="4042398" y="3169929"/>
                <a:ext cx="600255" cy="600256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C5028-826E-4632-94C2-87147F63B5EB}"/>
                  </a:ext>
                </a:extLst>
              </p:cNvPr>
              <p:cNvSpPr txBox="1"/>
              <p:nvPr/>
            </p:nvSpPr>
            <p:spPr>
              <a:xfrm>
                <a:off x="4201110" y="3080909"/>
                <a:ext cx="865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700m</a:t>
                </a:r>
                <a:endParaRPr lang="ko-KR" altLang="en-US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74E8EF62-0083-44BF-BF32-5F8416ED8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8774" y="216010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51957648-AD9D-4A68-AFCD-9F76DDF15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664" y="239673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4E993334-88ED-48B0-B282-C8CF2BBC2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7609" y="2925543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B95E0857-1A22-4E01-A5BC-3BBAB4813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5748" y="3680559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09ADF824-9E5A-490D-81CC-C39FC006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7608" y="445216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6C1AAF53-6C04-4164-9C45-A0DE3B26C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0916" y="495056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85AA7264-1259-45A2-A33E-06B8CAFCA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0225" y="5177199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93AADE18-A923-40C9-A890-0376148AA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3514" y="2403662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C11D1746-1A51-4B49-B871-A6F49905F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2012" y="292883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88C38E65-8958-40CC-9758-0B8E37C15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2012" y="445216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21CAAFA0-5EBC-428D-96FF-D9494A969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3514" y="4950567"/>
                <a:ext cx="207757" cy="193067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20D78223-2695-40C1-B307-DBA0ADB87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020759" y="1959683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3F66ECDB-A2A6-401F-A8E6-4BE839C2D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39821" y="2532943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D21528BA-67E5-4D17-A183-652E76FFB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31741" y="3246581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B8C39702-6078-49F5-BE2A-AD4DCA834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98256" y="3060362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1119D046-F1C9-4EE5-8E15-6F422D595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838991" y="4892828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E8681B50-7A2F-42ED-8953-F4868B601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61878" y="5205673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F8931811-0147-4A42-A9A0-65BF862E1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14545" y="4589594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2D4A4337-9369-4662-BC7D-4207303DD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999902" y="5485572"/>
                <a:ext cx="308544" cy="308544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E10B982E-6595-4C72-B21F-4FF52A2BB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630956" y="4435322"/>
                <a:ext cx="308544" cy="308544"/>
              </a:xfrm>
              <a:prstGeom prst="rect">
                <a:avLst/>
              </a:prstGeom>
            </p:spPr>
          </p:pic>
        </p:grp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640A451-F266-4C2B-B95F-80128873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950" y="3743471"/>
              <a:ext cx="457366" cy="425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43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8215534-5566-49A5-AC01-D57EDB25BEF9}"/>
              </a:ext>
            </a:extLst>
          </p:cNvPr>
          <p:cNvSpPr/>
          <p:nvPr/>
        </p:nvSpPr>
        <p:spPr>
          <a:xfrm>
            <a:off x="4352720" y="4200348"/>
            <a:ext cx="1732984" cy="1753288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0B4EA14-F1DC-4A26-A39F-94B618B2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16416" y="4774196"/>
            <a:ext cx="605590" cy="60559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E058334B-903D-410B-AE07-E578C49705DB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34F84314-3B83-4500-99F3-34AE4793D63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2" name="Text Placeholder 1">
              <a:extLst>
                <a:ext uri="{FF2B5EF4-FFF2-40B4-BE49-F238E27FC236}">
                  <a16:creationId xmlns:a16="http://schemas.microsoft.com/office/drawing/2014/main" id="{4FFE3E92-8C53-46CF-962A-6239D5DE3CCC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멧돼지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42CBE7-56E5-48F5-AF56-3D409E576577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9B87B1-4921-4EAD-86E0-430D644BD7D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EFEAAD-FA03-4372-A493-A6597670C09D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F747170-7883-493F-94FD-0047159EE5D5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13C61B-BBF5-47C2-8E05-CBB2627C46E3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E52B0C-B211-4BAE-811E-B66D11E940E0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5B0696-C6CA-4F76-9C09-C680AF724751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B0E5DE8-0E44-46BB-8006-FCC5EF208251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CABF9A5-E809-457A-B1BC-E595FAA5520F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35561E1-23DA-41F6-9BEE-F4E4D3037978}"/>
              </a:ext>
            </a:extLst>
          </p:cNvPr>
          <p:cNvSpPr/>
          <p:nvPr/>
        </p:nvSpPr>
        <p:spPr>
          <a:xfrm>
            <a:off x="0" y="1748541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FB6582-5A57-4664-9C6C-90D6322E22C8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410E77-918C-4481-B3D6-4E5E68FEC640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C4D782-6A63-4E56-B16A-5A243664E54B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3E8CF-B8B3-4A2F-B28B-9C1D0AED98E8}"/>
              </a:ext>
            </a:extLst>
          </p:cNvPr>
          <p:cNvSpPr txBox="1"/>
          <p:nvPr/>
        </p:nvSpPr>
        <p:spPr>
          <a:xfrm>
            <a:off x="3293099" y="4856568"/>
            <a:ext cx="162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걷기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490CF-F5F6-483B-84BC-E9B3BD3022B3}"/>
              </a:ext>
            </a:extLst>
          </p:cNvPr>
          <p:cNvSpPr txBox="1"/>
          <p:nvPr/>
        </p:nvSpPr>
        <p:spPr>
          <a:xfrm>
            <a:off x="6991272" y="4856568"/>
            <a:ext cx="1874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뛰기</a:t>
            </a: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C4742CF-4711-473E-8753-7964834A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90127" y="4747367"/>
            <a:ext cx="649338" cy="6493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4C5114A-92C2-4EEE-A52D-E3262FEA96BC}"/>
              </a:ext>
            </a:extLst>
          </p:cNvPr>
          <p:cNvSpPr txBox="1"/>
          <p:nvPr/>
        </p:nvSpPr>
        <p:spPr>
          <a:xfrm>
            <a:off x="2473517" y="1617473"/>
            <a:ext cx="651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멧돼지는 </a:t>
            </a:r>
            <a:r>
              <a:rPr lang="ko-KR" altLang="en-US" sz="28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맵의</a:t>
            </a:r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랜덤위치에 소환됨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7EAD47-66CD-4F29-B6AA-A9DFCD459A58}"/>
              </a:ext>
            </a:extLst>
          </p:cNvPr>
          <p:cNvSpPr txBox="1"/>
          <p:nvPr/>
        </p:nvSpPr>
        <p:spPr>
          <a:xfrm>
            <a:off x="2473516" y="2971856"/>
            <a:ext cx="8071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캐릭터가 걸을 때와 뛸 때의 인지 범위가 달라짐</a:t>
            </a:r>
            <a:endParaRPr lang="en-US" altLang="ko-KR" sz="2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CE31C2-2678-4550-8345-94C2F63B2E6E}"/>
              </a:ext>
            </a:extLst>
          </p:cNvPr>
          <p:cNvSpPr txBox="1"/>
          <p:nvPr/>
        </p:nvSpPr>
        <p:spPr>
          <a:xfrm>
            <a:off x="2473517" y="2255798"/>
            <a:ext cx="880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28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멧돼지와 대치하면 미세먼지를 더 빨리 마시게 됨 </a:t>
            </a:r>
            <a:endParaRPr lang="en-US" altLang="ko-KR" sz="28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BDCC37-2C16-47F4-8573-31ECF45D63AC}"/>
              </a:ext>
            </a:extLst>
          </p:cNvPr>
          <p:cNvSpPr/>
          <p:nvPr/>
        </p:nvSpPr>
        <p:spPr>
          <a:xfrm>
            <a:off x="8084559" y="3827385"/>
            <a:ext cx="2460475" cy="2489302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863A5-97CA-4E79-BD12-DC6B98C11FA0}"/>
              </a:ext>
            </a:extLst>
          </p:cNvPr>
          <p:cNvSpPr txBox="1"/>
          <p:nvPr/>
        </p:nvSpPr>
        <p:spPr>
          <a:xfrm>
            <a:off x="3432832" y="5297380"/>
            <a:ext cx="7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10m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39563B-43FE-4617-8C8D-EC901F02F864}"/>
              </a:ext>
            </a:extLst>
          </p:cNvPr>
          <p:cNvSpPr txBox="1"/>
          <p:nvPr/>
        </p:nvSpPr>
        <p:spPr>
          <a:xfrm>
            <a:off x="7170357" y="5294239"/>
            <a:ext cx="7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789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023B55A-9A2F-4E5C-9F10-B9D86B156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966" y="2592590"/>
            <a:ext cx="6472764" cy="194992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9924B1E-ACB1-4D5A-BE57-55DDB9BFDB7A}"/>
              </a:ext>
            </a:extLst>
          </p:cNvPr>
          <p:cNvCxnSpPr>
            <a:cxnSpLocks/>
          </p:cNvCxnSpPr>
          <p:nvPr/>
        </p:nvCxnSpPr>
        <p:spPr>
          <a:xfrm flipV="1">
            <a:off x="3334215" y="1761615"/>
            <a:ext cx="0" cy="15550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E267950-2A64-4B57-81D0-27C7C52BA4B6}"/>
              </a:ext>
            </a:extLst>
          </p:cNvPr>
          <p:cNvCxnSpPr/>
          <p:nvPr/>
        </p:nvCxnSpPr>
        <p:spPr>
          <a:xfrm>
            <a:off x="3309359" y="1785074"/>
            <a:ext cx="4795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4D044E-1641-457D-9BC2-07A814327FDB}"/>
              </a:ext>
            </a:extLst>
          </p:cNvPr>
          <p:cNvSpPr/>
          <p:nvPr/>
        </p:nvSpPr>
        <p:spPr>
          <a:xfrm>
            <a:off x="3873388" y="1567331"/>
            <a:ext cx="307159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WASD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이용하여 캐릭터 이동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:a16="http://schemas.microsoft.com/office/drawing/2014/main" id="{72C77E62-42BC-47B9-AF9D-388F7654766E}"/>
              </a:ext>
            </a:extLst>
          </p:cNvPr>
          <p:cNvSpPr/>
          <p:nvPr/>
        </p:nvSpPr>
        <p:spPr>
          <a:xfrm>
            <a:off x="3788862" y="1555320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6C80FF9-9242-4237-90DC-17278AF5CB70}"/>
              </a:ext>
            </a:extLst>
          </p:cNvPr>
          <p:cNvCxnSpPr>
            <a:cxnSpLocks/>
          </p:cNvCxnSpPr>
          <p:nvPr/>
        </p:nvCxnSpPr>
        <p:spPr>
          <a:xfrm flipV="1">
            <a:off x="3953897" y="2285394"/>
            <a:ext cx="0" cy="10407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96E725D-B1EB-4FB5-9898-9C258A4D0FE2}"/>
              </a:ext>
            </a:extLst>
          </p:cNvPr>
          <p:cNvCxnSpPr>
            <a:cxnSpLocks/>
          </p:cNvCxnSpPr>
          <p:nvPr/>
        </p:nvCxnSpPr>
        <p:spPr>
          <a:xfrm>
            <a:off x="3924300" y="2285394"/>
            <a:ext cx="12057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B77B34-1F7E-47B1-B9FC-CB6B464585F4}"/>
              </a:ext>
            </a:extLst>
          </p:cNvPr>
          <p:cNvSpPr/>
          <p:nvPr/>
        </p:nvSpPr>
        <p:spPr>
          <a:xfrm>
            <a:off x="5216970" y="2091110"/>
            <a:ext cx="307159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이용한 상호작용 및 줍기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EC0C0FF4-49AA-43A3-A970-BF94F1FC51DF}"/>
              </a:ext>
            </a:extLst>
          </p:cNvPr>
          <p:cNvSpPr/>
          <p:nvPr/>
        </p:nvSpPr>
        <p:spPr>
          <a:xfrm>
            <a:off x="5132444" y="2071429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3215112-2675-48E8-B7BA-A88B142BE503}"/>
              </a:ext>
            </a:extLst>
          </p:cNvPr>
          <p:cNvCxnSpPr>
            <a:cxnSpLocks/>
          </p:cNvCxnSpPr>
          <p:nvPr/>
        </p:nvCxnSpPr>
        <p:spPr>
          <a:xfrm flipV="1">
            <a:off x="2675053" y="4158100"/>
            <a:ext cx="0" cy="19503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93B4C7-CD42-4019-8DD3-00861994D326}"/>
              </a:ext>
            </a:extLst>
          </p:cNvPr>
          <p:cNvCxnSpPr>
            <a:cxnSpLocks/>
          </p:cNvCxnSpPr>
          <p:nvPr/>
        </p:nvCxnSpPr>
        <p:spPr>
          <a:xfrm>
            <a:off x="2659813" y="6108488"/>
            <a:ext cx="4286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2A2421-8766-4539-AF21-F5215F556A85}"/>
              </a:ext>
            </a:extLst>
          </p:cNvPr>
          <p:cNvSpPr/>
          <p:nvPr/>
        </p:nvSpPr>
        <p:spPr>
          <a:xfrm>
            <a:off x="3203485" y="5914204"/>
            <a:ext cx="3189695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Shift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이용하여 달리기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걷기 전환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79DB2D78-E4A1-4FEA-AD4D-EB4FA08AE739}"/>
              </a:ext>
            </a:extLst>
          </p:cNvPr>
          <p:cNvSpPr/>
          <p:nvPr/>
        </p:nvSpPr>
        <p:spPr>
          <a:xfrm>
            <a:off x="3103719" y="5894523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C8F00EA-C762-4B33-B328-5FAB7FDE0A0B}"/>
              </a:ext>
            </a:extLst>
          </p:cNvPr>
          <p:cNvCxnSpPr>
            <a:cxnSpLocks/>
          </p:cNvCxnSpPr>
          <p:nvPr/>
        </p:nvCxnSpPr>
        <p:spPr>
          <a:xfrm flipV="1">
            <a:off x="3766560" y="4459726"/>
            <a:ext cx="0" cy="10490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817EBB-0C35-4459-9DA6-3C6009DD7B54}"/>
              </a:ext>
            </a:extLst>
          </p:cNvPr>
          <p:cNvCxnSpPr/>
          <p:nvPr/>
        </p:nvCxnSpPr>
        <p:spPr>
          <a:xfrm>
            <a:off x="3744256" y="5495146"/>
            <a:ext cx="4795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ED2AA71-20E9-4A33-B9DA-2B5446671926}"/>
              </a:ext>
            </a:extLst>
          </p:cNvPr>
          <p:cNvSpPr/>
          <p:nvPr/>
        </p:nvSpPr>
        <p:spPr>
          <a:xfrm>
            <a:off x="4321190" y="5316108"/>
            <a:ext cx="3071599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Space 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키를 이용하여 점프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D6A72087-E5E7-4FDB-9406-B6940344F1A2}"/>
              </a:ext>
            </a:extLst>
          </p:cNvPr>
          <p:cNvSpPr/>
          <p:nvPr/>
        </p:nvSpPr>
        <p:spPr>
          <a:xfrm>
            <a:off x="4223759" y="5281181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A0A63C7-64A5-48E9-85D6-D3E87FA430E3}"/>
              </a:ext>
            </a:extLst>
          </p:cNvPr>
          <p:cNvCxnSpPr>
            <a:cxnSpLocks/>
          </p:cNvCxnSpPr>
          <p:nvPr/>
        </p:nvCxnSpPr>
        <p:spPr>
          <a:xfrm flipH="1" flipV="1">
            <a:off x="4308286" y="4144683"/>
            <a:ext cx="11829" cy="764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8764D14-EC9B-4104-ADED-BAD5228D37A2}"/>
              </a:ext>
            </a:extLst>
          </p:cNvPr>
          <p:cNvCxnSpPr>
            <a:cxnSpLocks/>
          </p:cNvCxnSpPr>
          <p:nvPr/>
        </p:nvCxnSpPr>
        <p:spPr>
          <a:xfrm>
            <a:off x="4308285" y="4880577"/>
            <a:ext cx="10034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9BDDFC-C0BE-4473-B96E-0C57E475B026}"/>
              </a:ext>
            </a:extLst>
          </p:cNvPr>
          <p:cNvSpPr/>
          <p:nvPr/>
        </p:nvSpPr>
        <p:spPr>
          <a:xfrm>
            <a:off x="5409187" y="4687831"/>
            <a:ext cx="3277600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키를 이용한 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인칭</a:t>
            </a:r>
            <a:r>
              <a:rPr lang="en-US" altLang="ko-KR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</a:t>
            </a:r>
            <a:r>
              <a:rPr lang="ko-KR" altLang="en-US" sz="1400" dirty="0" err="1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쿼터뷰</a:t>
            </a:r>
            <a:r>
              <a:rPr lang="ko-KR" altLang="en-US" sz="1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시점 변환</a:t>
            </a:r>
            <a:endParaRPr lang="en-US" altLang="ko-KR" sz="1400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5" name="왼쪽 대괄호 64">
            <a:extLst>
              <a:ext uri="{FF2B5EF4-FFF2-40B4-BE49-F238E27FC236}">
                <a16:creationId xmlns:a16="http://schemas.microsoft.com/office/drawing/2014/main" id="{40F29CC0-076D-43C6-8EC1-F46B301925EE}"/>
              </a:ext>
            </a:extLst>
          </p:cNvPr>
          <p:cNvSpPr/>
          <p:nvPr/>
        </p:nvSpPr>
        <p:spPr>
          <a:xfrm>
            <a:off x="5311756" y="4666612"/>
            <a:ext cx="84526" cy="466117"/>
          </a:xfrm>
          <a:prstGeom prst="leftBracket">
            <a:avLst>
              <a:gd name="adj" fmla="val 85874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517C195B-2B76-48A5-B8E7-AADA18C2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51" y="2441834"/>
            <a:ext cx="2204810" cy="220481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9A57F53-2C89-4DC0-9932-02053B4BA6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7" t="25480" r="31745" b="21962"/>
          <a:stretch/>
        </p:blipFill>
        <p:spPr>
          <a:xfrm>
            <a:off x="9584878" y="1061202"/>
            <a:ext cx="2061030" cy="1555034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A769394B-F533-4185-9B15-224906275FF9}"/>
              </a:ext>
            </a:extLst>
          </p:cNvPr>
          <p:cNvGrpSpPr/>
          <p:nvPr/>
        </p:nvGrpSpPr>
        <p:grpSpPr>
          <a:xfrm>
            <a:off x="1871911" y="458437"/>
            <a:ext cx="10320089" cy="542137"/>
            <a:chOff x="2061029" y="887969"/>
            <a:chExt cx="10130971" cy="542137"/>
          </a:xfrm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67D78648-9DCF-401B-AB3A-5897500F1A56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49" name="Text Placeholder 1">
              <a:extLst>
                <a:ext uri="{FF2B5EF4-FFF2-40B4-BE49-F238E27FC236}">
                  <a16:creationId xmlns:a16="http://schemas.microsoft.com/office/drawing/2014/main" id="{16D2E1EB-9A7A-4B0C-ADF7-78BCE57806A6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조작법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614F30-4B48-485C-8EA4-05441BCFA070}"/>
              </a:ext>
            </a:extLst>
          </p:cNvPr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CA65D6-C02A-4666-A081-3A897580D684}"/>
              </a:ext>
            </a:extLst>
          </p:cNvPr>
          <p:cNvSpPr/>
          <p:nvPr/>
        </p:nvSpPr>
        <p:spPr>
          <a:xfrm>
            <a:off x="0" y="2508655"/>
            <a:ext cx="2061029" cy="768867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2EE9EC-4DA6-40EE-AD50-B9E2FACEC4F4}"/>
              </a:ext>
            </a:extLst>
          </p:cNvPr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7AD7469-97AD-41D0-AECA-DB7A3B5EB2C9}"/>
              </a:ext>
            </a:extLst>
          </p:cNvPr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F333AE6-E992-48CD-B04F-340AC3AE9E28}"/>
              </a:ext>
            </a:extLst>
          </p:cNvPr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8F9A74-6D92-42F1-858D-BA0D6BBA6AC2}"/>
              </a:ext>
            </a:extLst>
          </p:cNvPr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410EE64-B4B2-445F-93E8-192CD87361F7}"/>
              </a:ext>
            </a:extLst>
          </p:cNvPr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85CAF1-EC9E-4BEB-83A4-4FDD99AE03B7}"/>
              </a:ext>
            </a:extLst>
          </p:cNvPr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목적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DFCF513-002C-498F-BD90-052D2C0C87E0}"/>
              </a:ext>
            </a:extLst>
          </p:cNvPr>
          <p:cNvSpPr/>
          <p:nvPr/>
        </p:nvSpPr>
        <p:spPr>
          <a:xfrm>
            <a:off x="-1" y="2718468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조작법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39268B-538D-415B-8B40-E8DA052E2EEA}"/>
              </a:ext>
            </a:extLst>
          </p:cNvPr>
          <p:cNvSpPr/>
          <p:nvPr/>
        </p:nvSpPr>
        <p:spPr>
          <a:xfrm>
            <a:off x="-1" y="352917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BF36CD-B7D5-4E03-AD7D-A13A55493D52}"/>
              </a:ext>
            </a:extLst>
          </p:cNvPr>
          <p:cNvSpPr/>
          <p:nvPr/>
        </p:nvSpPr>
        <p:spPr>
          <a:xfrm>
            <a:off x="83124" y="868572"/>
            <a:ext cx="18147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6CBAEA-70FF-45F2-B199-C1305473ED07}"/>
              </a:ext>
            </a:extLst>
          </p:cNvPr>
          <p:cNvSpPr/>
          <p:nvPr/>
        </p:nvSpPr>
        <p:spPr>
          <a:xfrm>
            <a:off x="0" y="434725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 게임과의 차이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E56915E-47C0-481F-9AD3-09FA0A1C10C7}"/>
              </a:ext>
            </a:extLst>
          </p:cNvPr>
          <p:cNvSpPr/>
          <p:nvPr/>
        </p:nvSpPr>
        <p:spPr>
          <a:xfrm>
            <a:off x="0" y="5157966"/>
            <a:ext cx="20610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z="2000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35117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806</Words>
  <Application>Microsoft Office PowerPoint</Application>
  <PresentationFormat>와이드스크린</PresentationFormat>
  <Paragraphs>250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Impact</vt:lpstr>
      <vt:lpstr>Arial</vt:lpstr>
      <vt:lpstr>210 옴니고딕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하은 김</cp:lastModifiedBy>
  <cp:revision>78</cp:revision>
  <dcterms:created xsi:type="dcterms:W3CDTF">2017-10-16T11:43:05Z</dcterms:created>
  <dcterms:modified xsi:type="dcterms:W3CDTF">2018-12-13T02:15:59Z</dcterms:modified>
</cp:coreProperties>
</file>