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A82B-DE95-4027-851D-5F63F1207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04502-59E5-43DE-9552-EF8FE4DC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17650-FCA5-437E-B0CE-B0690ACB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7E12-98DB-4209-9B03-5E8CB57D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A6E30-9AA6-414A-B15A-E6F6131D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456FC-1017-40FA-AF2C-C714085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34942-2D90-4602-88D1-4CA2815F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56B88-818D-4A02-8F2B-0C787E66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22658-7BCC-4635-9F6C-1154773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5AF2F-10D8-4ACE-8986-ECB76CBA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E0C08-EDFB-4E8D-9C36-28890CB3F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40241-AA46-431D-B6DD-D00F23F8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F8B30-5F4D-4C45-A498-EB7CC968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6ADFD-9D89-4185-AEEB-22FB5DF1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6955A-567A-48E2-B517-F59E49AB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BA35-89EF-42F8-BF76-72A45299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550DC-CDED-498A-90F9-2020C1CA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CE76-335A-4D55-8391-E81FAFFE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2317E-3B93-4CE4-A26A-43F56D23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83380-B310-4B3C-977B-4B921DC0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5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0ABE2-11F7-47CC-81FE-CE9EE360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5ED30-DA8D-47AE-A613-FA89D62B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7161E-78B9-4778-BA89-1440328C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AAC85-AB8C-4F95-BABF-6FFF44A6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2095-C582-4A0D-9FFD-0FA74682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32647-753E-48A5-8B1E-04A0E64B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82465-40DD-490D-B25F-577430A4A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87DE-433D-4880-B171-0DEFC4B4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13901-629C-4475-BE42-21AF8FD6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66A3D-C529-4509-AC4C-2AD4E15B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6B937-9F49-40CD-B159-55D4ED1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AAF28-F7FB-4085-BB3A-CA2653B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E6464-3AA4-44E0-9AEE-AAB80175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3600F-23E8-4D49-9A3C-6546BA7A6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CB4C-D7D6-4D80-BEBE-24588CE94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89F5E-D669-4A27-9C09-CB62D79A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C25E2B-0FDA-4556-A4A8-5869967A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21BD7-E7D8-4E1A-B411-F4FA760F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E29DB-0C72-48D5-8D4C-2118499A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2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ADD47-6F60-427E-A356-316169AB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1FCD20-3872-49FE-B1DF-801CB7B8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B3B175-AC27-45EB-84DD-FC9132CC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085F48-03FF-4DE1-B4D2-5FC9300A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7EB463-75A6-4F12-A274-035DC96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E3FFA-A4A1-48BB-A010-789E6B14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FB6A7-74B1-4526-87E5-D2D16FA6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8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73CC-0E3C-417A-9224-8418AADD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F2E73-4CE8-405D-844C-BF6EB694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587B0-5702-4256-857F-D6C03BF5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05A7D-47C8-4AF1-99AF-8B447C30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F9A98-B760-4AA1-BF3C-AB2B7115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37ED2-349B-4583-98AA-F41F014D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5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508BA-068E-4DA2-8711-756DAFDF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45C42-E735-4C50-AC6E-3FA08C0B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F14BF-052D-4760-973C-946BD6CB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D9CD0-DA31-4D7A-9700-BEC1061E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CCE10-E3E6-4BF4-B38A-34EB21E7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9FC56-2BF8-4F52-8AE5-90434889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4D9DA-2F45-4D4D-94D6-C50C73B4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BAEE6-2419-4138-909A-5BB9EDD1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A4202-3864-478C-9B1B-BFC53A36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3A0B-70EF-49CE-AF23-020D4C0F9C8D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C8914-1043-47A3-8FB9-21CC1A379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DD1B-E5FD-45EF-A604-6E22F4E13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C299-D02B-4C32-B0C9-02D7EB82F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2AD68B-4A53-460E-A5EE-93100236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B71E80-45DD-40DB-B4E8-E43CAB484F9A}"/>
              </a:ext>
            </a:extLst>
          </p:cNvPr>
          <p:cNvSpPr/>
          <p:nvPr/>
        </p:nvSpPr>
        <p:spPr>
          <a:xfrm>
            <a:off x="706582" y="2551837"/>
            <a:ext cx="10778836" cy="8143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3600" dirty="0">
              <a:ln w="10160">
                <a:noFill/>
                <a:prstDash val="solid"/>
              </a:ln>
              <a:latin typeface="Agency FB" panose="020B0503020202020204" pitchFamily="34" charset="0"/>
              <a:ea typeface="Koverwatch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3222F5-B7A5-45C8-A589-63F28DF04224}"/>
              </a:ext>
            </a:extLst>
          </p:cNvPr>
          <p:cNvSpPr/>
          <p:nvPr/>
        </p:nvSpPr>
        <p:spPr>
          <a:xfrm>
            <a:off x="2262512" y="2570321"/>
            <a:ext cx="509201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i="1" dirty="0">
                <a:ln w="10160">
                  <a:noFill/>
                  <a:prstDash val="solid"/>
                </a:ln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 </a:t>
            </a:r>
            <a:r>
              <a:rPr lang="en-US" altLang="ko-KR" sz="8000" i="1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Programming</a:t>
            </a:r>
            <a:r>
              <a:rPr lang="ko-KR" altLang="en-US" sz="8000" i="1" dirty="0">
                <a:ln w="10160">
                  <a:noFill/>
                  <a:prstDash val="solid"/>
                </a:ln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             </a:t>
            </a:r>
            <a:r>
              <a:rPr lang="en-US" altLang="ko-KR" sz="8000" i="1" dirty="0">
                <a:ln w="10160">
                  <a:noFill/>
                  <a:prstDash val="solid"/>
                </a:ln>
                <a:solidFill>
                  <a:schemeClr val="accent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</a:t>
            </a:r>
            <a:endParaRPr lang="en-US" altLang="ko-KR" sz="8000" i="1" cap="none" spc="0" dirty="0">
              <a:ln w="10160">
                <a:noFill/>
                <a:prstDash val="solid"/>
              </a:ln>
              <a:solidFill>
                <a:schemeClr val="accent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B608D-1686-4A2E-B642-3CBA7E738E56}"/>
              </a:ext>
            </a:extLst>
          </p:cNvPr>
          <p:cNvSpPr/>
          <p:nvPr/>
        </p:nvSpPr>
        <p:spPr>
          <a:xfrm>
            <a:off x="966448" y="1858245"/>
            <a:ext cx="354655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cap="none" spc="0" dirty="0">
                <a:ln w="1016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How to study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F7E2C2-06F2-46A5-A2B1-1FAAF45C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29" y="1639986"/>
            <a:ext cx="4102144" cy="44259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E09F7A-C78C-4ED9-A822-A8B487AB8A12}"/>
              </a:ext>
            </a:extLst>
          </p:cNvPr>
          <p:cNvSpPr/>
          <p:nvPr/>
        </p:nvSpPr>
        <p:spPr>
          <a:xfrm>
            <a:off x="4878254" y="6334810"/>
            <a:ext cx="252543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1016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designed by </a:t>
            </a:r>
            <a:r>
              <a:rPr lang="en-US" altLang="ko-KR" sz="2000" cap="none" spc="0" dirty="0">
                <a:ln w="1016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Avantgardist</a:t>
            </a:r>
          </a:p>
        </p:txBody>
      </p:sp>
    </p:spTree>
    <p:extLst>
      <p:ext uri="{BB962C8B-B14F-4D97-AF65-F5344CB8AC3E}">
        <p14:creationId xmlns:p14="http://schemas.microsoft.com/office/powerpoint/2010/main" val="308686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837B64-8D18-434A-BE24-79BECC0A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264844-1242-4CB6-BA0D-DAB56330F655}"/>
              </a:ext>
            </a:extLst>
          </p:cNvPr>
          <p:cNvSpPr/>
          <p:nvPr/>
        </p:nvSpPr>
        <p:spPr>
          <a:xfrm>
            <a:off x="0" y="318538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10160">
                  <a:noFill/>
                  <a:prstDash val="solid"/>
                </a:ln>
                <a:gradFill>
                  <a:gsLst>
                    <a:gs pos="4000">
                      <a:schemeClr val="bg1">
                        <a:alpha val="7000"/>
                      </a:schemeClr>
                    </a:gs>
                    <a:gs pos="31000">
                      <a:schemeClr val="bg1">
                        <a:alpha val="59000"/>
                      </a:schemeClr>
                    </a:gs>
                    <a:gs pos="51000">
                      <a:schemeClr val="bg1">
                        <a:alpha val="76000"/>
                      </a:schemeClr>
                    </a:gs>
                    <a:gs pos="74000">
                      <a:schemeClr val="bg1"/>
                    </a:gs>
                  </a:gsLst>
                  <a:lin ang="162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Coding school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DF506-B5D1-4710-B70F-5463A2858F49}"/>
              </a:ext>
            </a:extLst>
          </p:cNvPr>
          <p:cNvSpPr/>
          <p:nvPr/>
        </p:nvSpPr>
        <p:spPr>
          <a:xfrm>
            <a:off x="2328373" y="1265056"/>
            <a:ext cx="7545084" cy="523220"/>
          </a:xfrm>
          <a:prstGeom prst="rect">
            <a:avLst/>
          </a:prstGeom>
          <a:noFill/>
          <a:ln>
            <a:noFill/>
          </a:ln>
          <a:effectLst>
            <a:reflection blurRad="6350" stA="70000" endPos="56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  <a:cs typeface="함초롬돋움" panose="020B0604000101010101" pitchFamily="50" charset="-127"/>
              </a:rPr>
              <a:t>[ http://ijj.kr/220187234329 ]</a:t>
            </a:r>
            <a:endParaRPr lang="en-US" altLang="ko-KR" sz="2800" cap="none" spc="0" dirty="0">
              <a:ln w="10160">
                <a:noFill/>
                <a:prstDash val="solid"/>
              </a:ln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FB7BB-4919-4231-9810-2A4949DFFCAF}"/>
              </a:ext>
            </a:extLst>
          </p:cNvPr>
          <p:cNvSpPr/>
          <p:nvPr/>
        </p:nvSpPr>
        <p:spPr>
          <a:xfrm>
            <a:off x="706582" y="4468975"/>
            <a:ext cx="10778836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코딩학습을 통해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손의 감을 익힘</a:t>
            </a:r>
            <a:endParaRPr lang="en-US" altLang="ko-KR" sz="3600" dirty="0">
              <a:ln w="10160">
                <a:noFill/>
                <a:prstDash val="solid"/>
              </a:ln>
              <a:solidFill>
                <a:srgbClr val="FFC000"/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그리고 이론 설명을 통해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원리를 이해</a:t>
            </a:r>
            <a:endParaRPr lang="en-US" altLang="ko-KR" sz="3600" dirty="0">
              <a:ln w="10160">
                <a:noFill/>
                <a:prstDash val="solid"/>
              </a:ln>
              <a:solidFill>
                <a:srgbClr val="FFC000"/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837B64-8D18-434A-BE24-79BECC0A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264844-1242-4CB6-BA0D-DAB56330F655}"/>
              </a:ext>
            </a:extLst>
          </p:cNvPr>
          <p:cNvSpPr/>
          <p:nvPr/>
        </p:nvSpPr>
        <p:spPr>
          <a:xfrm>
            <a:off x="0" y="318538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10160">
                  <a:noFill/>
                  <a:prstDash val="solid"/>
                </a:ln>
                <a:gradFill>
                  <a:gsLst>
                    <a:gs pos="4000">
                      <a:schemeClr val="bg1">
                        <a:alpha val="7000"/>
                      </a:schemeClr>
                    </a:gs>
                    <a:gs pos="31000">
                      <a:schemeClr val="bg1">
                        <a:alpha val="59000"/>
                      </a:schemeClr>
                    </a:gs>
                    <a:gs pos="51000">
                      <a:schemeClr val="bg1">
                        <a:alpha val="76000"/>
                      </a:schemeClr>
                    </a:gs>
                    <a:gs pos="74000">
                      <a:schemeClr val="bg1"/>
                    </a:gs>
                  </a:gsLst>
                  <a:lin ang="162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Baekjoon online judge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DF506-B5D1-4710-B70F-5463A2858F49}"/>
              </a:ext>
            </a:extLst>
          </p:cNvPr>
          <p:cNvSpPr/>
          <p:nvPr/>
        </p:nvSpPr>
        <p:spPr>
          <a:xfrm>
            <a:off x="2328373" y="1265056"/>
            <a:ext cx="7545084" cy="523220"/>
          </a:xfrm>
          <a:prstGeom prst="rect">
            <a:avLst/>
          </a:prstGeom>
          <a:noFill/>
          <a:ln>
            <a:noFill/>
          </a:ln>
          <a:effectLst>
            <a:reflection blurRad="6350" stA="70000" endPos="56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  <a:cs typeface="함초롬돋움" panose="020B0604000101010101" pitchFamily="50" charset="-127"/>
              </a:rPr>
              <a:t>[ https://www.acmicpc.net/step ]</a:t>
            </a:r>
            <a:endParaRPr lang="en-US" altLang="ko-KR" sz="2800" cap="none" spc="0" dirty="0">
              <a:ln w="10160">
                <a:noFill/>
                <a:prstDash val="solid"/>
              </a:ln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9DEB60-8180-4B2D-8F63-22A87E8AA276}"/>
              </a:ext>
            </a:extLst>
          </p:cNvPr>
          <p:cNvSpPr/>
          <p:nvPr/>
        </p:nvSpPr>
        <p:spPr>
          <a:xfrm>
            <a:off x="554182" y="4478236"/>
            <a:ext cx="11083636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기초 알고리즘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부터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단 한명도 풀지 못한 알고리즘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 까지 </a:t>
            </a:r>
            <a:r>
              <a:rPr lang="en-US" altLang="ko-KR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다양한 문제 풀이 사이트</a:t>
            </a:r>
            <a:endParaRPr lang="en-US" altLang="ko-KR" sz="3600" dirty="0">
              <a:ln w="1016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SOLUTION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은 제공 되지 않음</a:t>
            </a:r>
            <a:endParaRPr lang="en-US" altLang="ko-KR" sz="3600" dirty="0">
              <a:ln w="10160">
                <a:noFill/>
                <a:prstDash val="solid"/>
              </a:ln>
              <a:solidFill>
                <a:srgbClr val="FFC000"/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2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837B64-8D18-434A-BE24-79BECC0A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264844-1242-4CB6-BA0D-DAB56330F655}"/>
              </a:ext>
            </a:extLst>
          </p:cNvPr>
          <p:cNvSpPr/>
          <p:nvPr/>
        </p:nvSpPr>
        <p:spPr>
          <a:xfrm>
            <a:off x="0" y="318538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10160">
                  <a:noFill/>
                  <a:prstDash val="solid"/>
                </a:ln>
                <a:gradFill>
                  <a:gsLst>
                    <a:gs pos="4000">
                      <a:schemeClr val="bg1">
                        <a:alpha val="7000"/>
                      </a:schemeClr>
                    </a:gs>
                    <a:gs pos="31000">
                      <a:schemeClr val="bg1">
                        <a:alpha val="59000"/>
                      </a:schemeClr>
                    </a:gs>
                    <a:gs pos="51000">
                      <a:schemeClr val="bg1">
                        <a:alpha val="76000"/>
                      </a:schemeClr>
                    </a:gs>
                    <a:gs pos="74000">
                      <a:schemeClr val="bg1"/>
                    </a:gs>
                  </a:gsLst>
                  <a:lin ang="162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열혈 </a:t>
            </a:r>
            <a:r>
              <a:rPr lang="en-US" altLang="ko-KR" sz="5400" dirty="0">
                <a:ln w="10160">
                  <a:noFill/>
                  <a:prstDash val="solid"/>
                </a:ln>
                <a:gradFill>
                  <a:gsLst>
                    <a:gs pos="4000">
                      <a:schemeClr val="bg1">
                        <a:alpha val="7000"/>
                      </a:schemeClr>
                    </a:gs>
                    <a:gs pos="31000">
                      <a:schemeClr val="bg1">
                        <a:alpha val="59000"/>
                      </a:schemeClr>
                    </a:gs>
                    <a:gs pos="51000">
                      <a:schemeClr val="bg1">
                        <a:alpha val="76000"/>
                      </a:schemeClr>
                    </a:gs>
                    <a:gs pos="74000">
                      <a:schemeClr val="bg1"/>
                    </a:gs>
                  </a:gsLst>
                  <a:lin ang="162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c </a:t>
            </a:r>
            <a:r>
              <a:rPr lang="ko-KR" altLang="en-US" sz="5400" dirty="0">
                <a:ln w="10160">
                  <a:noFill/>
                  <a:prstDash val="solid"/>
                </a:ln>
                <a:gradFill>
                  <a:gsLst>
                    <a:gs pos="4000">
                      <a:schemeClr val="bg1">
                        <a:alpha val="7000"/>
                      </a:schemeClr>
                    </a:gs>
                    <a:gs pos="31000">
                      <a:schemeClr val="bg1">
                        <a:alpha val="59000"/>
                      </a:schemeClr>
                    </a:gs>
                    <a:gs pos="51000">
                      <a:schemeClr val="bg1">
                        <a:alpha val="76000"/>
                      </a:schemeClr>
                    </a:gs>
                    <a:gs pos="74000">
                      <a:schemeClr val="bg1"/>
                    </a:gs>
                  </a:gsLst>
                  <a:lin ang="162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프로그래밍</a:t>
            </a:r>
            <a:endParaRPr lang="en-US" altLang="ko-KR" sz="5400" cap="none" spc="0" dirty="0">
              <a:ln w="10160">
                <a:noFill/>
                <a:prstDash val="solid"/>
              </a:ln>
              <a:gradFill>
                <a:gsLst>
                  <a:gs pos="4000">
                    <a:schemeClr val="bg1">
                      <a:alpha val="7000"/>
                    </a:schemeClr>
                  </a:gs>
                  <a:gs pos="31000">
                    <a:schemeClr val="bg1">
                      <a:alpha val="59000"/>
                    </a:schemeClr>
                  </a:gs>
                  <a:gs pos="51000">
                    <a:schemeClr val="bg1">
                      <a:alpha val="76000"/>
                    </a:schemeClr>
                  </a:gs>
                  <a:gs pos="74000">
                    <a:schemeClr val="bg1"/>
                  </a:gs>
                </a:gsLst>
                <a:lin ang="162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DF506-B5D1-4710-B70F-5463A2858F49}"/>
              </a:ext>
            </a:extLst>
          </p:cNvPr>
          <p:cNvSpPr/>
          <p:nvPr/>
        </p:nvSpPr>
        <p:spPr>
          <a:xfrm>
            <a:off x="2328373" y="1265056"/>
            <a:ext cx="7545084" cy="523220"/>
          </a:xfrm>
          <a:prstGeom prst="rect">
            <a:avLst/>
          </a:prstGeom>
          <a:noFill/>
          <a:ln>
            <a:noFill/>
          </a:ln>
          <a:effectLst>
            <a:reflection blurRad="6350" stA="70000" endPos="56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  <a:cs typeface="함초롬돋움" panose="020B0604000101010101" pitchFamily="50" charset="-127"/>
              </a:rPr>
              <a:t>[ passionate c programming ]</a:t>
            </a:r>
            <a:endParaRPr lang="en-US" altLang="ko-KR" sz="2800" cap="none" spc="0" dirty="0">
              <a:ln w="10160">
                <a:noFill/>
                <a:prstDash val="solid"/>
              </a:ln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A68A3-396F-437E-ADBA-75A62CA6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2" y="1922523"/>
            <a:ext cx="3297382" cy="43656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9C2C704-05C6-464F-A204-0673740272D2}"/>
              </a:ext>
            </a:extLst>
          </p:cNvPr>
          <p:cNvSpPr/>
          <p:nvPr/>
        </p:nvSpPr>
        <p:spPr>
          <a:xfrm>
            <a:off x="1053353" y="1662988"/>
            <a:ext cx="6109449" cy="480131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저자</a:t>
            </a:r>
            <a:r>
              <a:rPr lang="en-US" altLang="ko-KR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	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 </a:t>
            </a:r>
            <a:r>
              <a:rPr lang="en-US" altLang="ko-KR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: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윤성우</a:t>
            </a:r>
            <a:endParaRPr lang="en-US" altLang="ko-KR" sz="3600" dirty="0">
              <a:ln w="10160">
                <a:noFill/>
                <a:prstDash val="solid"/>
              </a:ln>
              <a:solidFill>
                <a:srgbClr val="FFC000"/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출판사 </a:t>
            </a:r>
            <a:r>
              <a:rPr lang="en-US" altLang="ko-KR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: </a:t>
            </a:r>
            <a:r>
              <a:rPr lang="ko-KR" altLang="en-US" sz="36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오렌지 미디어</a:t>
            </a:r>
            <a:endParaRPr lang="en-US" altLang="ko-KR" sz="3600" dirty="0">
              <a:ln w="10160">
                <a:noFill/>
                <a:prstDash val="solid"/>
              </a:ln>
              <a:solidFill>
                <a:srgbClr val="FFC000"/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책 정보 </a:t>
            </a:r>
            <a:r>
              <a:rPr lang="en-US" altLang="ko-KR" sz="36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C</a:t>
            </a:r>
            <a:r>
              <a:rPr lang="ko-KR" altLang="en-US" sz="32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언어에 대한 </a:t>
            </a:r>
            <a:r>
              <a:rPr lang="ko-KR" altLang="en-US" sz="32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기본을 배울 수 있는 </a:t>
            </a:r>
            <a:r>
              <a:rPr lang="ko-KR" altLang="en-US" sz="32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개론서</a:t>
            </a:r>
            <a:endParaRPr lang="en-US" altLang="ko-KR" sz="3200" dirty="0">
              <a:ln w="1016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프로그래밍 </a:t>
            </a:r>
            <a:r>
              <a:rPr lang="ko-KR" altLang="en-US" sz="32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처음 입문</a:t>
            </a:r>
            <a:r>
              <a:rPr lang="ko-KR" altLang="en-US" sz="3200" dirty="0">
                <a:ln w="1016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한 히치하이커들을 위한 책</a:t>
            </a:r>
            <a:endParaRPr lang="en-US" altLang="ko-KR" sz="3200" dirty="0">
              <a:ln w="1016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n w="10160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Koverwatch" panose="02020603020101020101" pitchFamily="18" charset="-127"/>
              </a:rPr>
              <a:t>무료 강의 지원</a:t>
            </a:r>
            <a:endParaRPr lang="en-US" altLang="ko-KR" sz="3200" dirty="0">
              <a:ln w="10160">
                <a:noFill/>
                <a:prstDash val="solid"/>
              </a:ln>
              <a:solidFill>
                <a:srgbClr val="FFC000"/>
              </a:solidFill>
              <a:latin typeface="Agency FB" panose="020B0503020202020204" pitchFamily="34" charset="0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6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DD195-B608-43DD-8DBB-67B1E93A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BD60E-FD44-4928-A830-39571D00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92D27D32-8FFF-4E7A-95DE-29243FF0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Agency FB</vt:lpstr>
      <vt:lpstr>Arial</vt:lpstr>
      <vt:lpstr>Koverwatch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최우진</dc:creator>
  <cp:lastModifiedBy>최우진</cp:lastModifiedBy>
  <cp:revision>2</cp:revision>
  <dcterms:created xsi:type="dcterms:W3CDTF">2017-07-06T08:42:15Z</dcterms:created>
  <dcterms:modified xsi:type="dcterms:W3CDTF">2017-07-06T08:52:17Z</dcterms:modified>
</cp:coreProperties>
</file>