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8"/>
  </p:notesMasterIdLst>
  <p:sldIdLst>
    <p:sldId id="256" r:id="rId2"/>
    <p:sldId id="459" r:id="rId3"/>
    <p:sldId id="257" r:id="rId4"/>
    <p:sldId id="481" r:id="rId5"/>
    <p:sldId id="461" r:id="rId6"/>
    <p:sldId id="466" r:id="rId7"/>
    <p:sldId id="463" r:id="rId8"/>
    <p:sldId id="493" r:id="rId9"/>
    <p:sldId id="464" r:id="rId10"/>
    <p:sldId id="511" r:id="rId11"/>
    <p:sldId id="490" r:id="rId12"/>
    <p:sldId id="492" r:id="rId13"/>
    <p:sldId id="510" r:id="rId14"/>
    <p:sldId id="506" r:id="rId15"/>
    <p:sldId id="484" r:id="rId16"/>
    <p:sldId id="496" r:id="rId17"/>
    <p:sldId id="486" r:id="rId18"/>
    <p:sldId id="509" r:id="rId19"/>
    <p:sldId id="515" r:id="rId20"/>
    <p:sldId id="485" r:id="rId21"/>
    <p:sldId id="487" r:id="rId22"/>
    <p:sldId id="499" r:id="rId23"/>
    <p:sldId id="512" r:id="rId24"/>
    <p:sldId id="514" r:id="rId25"/>
    <p:sldId id="513" r:id="rId26"/>
    <p:sldId id="358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ols and Assets" id="{A3134A67-E28C-444C-B76D-8D440F66C659}">
          <p14:sldIdLst>
            <p14:sldId id="256"/>
            <p14:sldId id="459"/>
            <p14:sldId id="257"/>
            <p14:sldId id="481"/>
            <p14:sldId id="461"/>
            <p14:sldId id="466"/>
            <p14:sldId id="463"/>
            <p14:sldId id="493"/>
            <p14:sldId id="464"/>
            <p14:sldId id="511"/>
            <p14:sldId id="490"/>
            <p14:sldId id="492"/>
            <p14:sldId id="510"/>
            <p14:sldId id="506"/>
            <p14:sldId id="484"/>
            <p14:sldId id="496"/>
            <p14:sldId id="486"/>
            <p14:sldId id="509"/>
            <p14:sldId id="515"/>
            <p14:sldId id="485"/>
            <p14:sldId id="487"/>
            <p14:sldId id="499"/>
            <p14:sldId id="512"/>
            <p14:sldId id="514"/>
            <p14:sldId id="513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orient="horz" pos="636" userDrawn="1">
          <p15:clr>
            <a:srgbClr val="A4A3A4"/>
          </p15:clr>
        </p15:guide>
        <p15:guide id="12" orient="horz" pos="744" userDrawn="1">
          <p15:clr>
            <a:srgbClr val="A4A3A4"/>
          </p15:clr>
        </p15:guide>
        <p15:guide id="13" orient="horz" pos="1621" userDrawn="1">
          <p15:clr>
            <a:srgbClr val="A4A3A4"/>
          </p15:clr>
        </p15:guide>
        <p15:guide id="14" orient="horz" pos="2867" userDrawn="1">
          <p15:clr>
            <a:srgbClr val="A4A3A4"/>
          </p15:clr>
        </p15:guide>
        <p15:guide id="15" pos="198" userDrawn="1">
          <p15:clr>
            <a:srgbClr val="A4A3A4"/>
          </p15:clr>
        </p15:guide>
        <p15:guide id="16" pos="5562" userDrawn="1">
          <p15:clr>
            <a:srgbClr val="A4A3A4"/>
          </p15:clr>
        </p15:guide>
        <p15:guide id="17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ROUIMI" initials="DR" lastIdx="1" clrIdx="0">
    <p:extLst>
      <p:ext uri="{19B8F6BF-5375-455C-9EA6-DF929625EA0E}">
        <p15:presenceInfo xmlns:p15="http://schemas.microsoft.com/office/powerpoint/2012/main" userId="Daniel ROUIM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D7CB"/>
    <a:srgbClr val="595959"/>
    <a:srgbClr val="D6D6D6"/>
    <a:srgbClr val="B5E8F7"/>
    <a:srgbClr val="0A6E31"/>
    <a:srgbClr val="FFB400"/>
    <a:srgbClr val="714E46"/>
    <a:srgbClr val="482E26"/>
    <a:srgbClr val="C19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7410" autoAdjust="0"/>
  </p:normalViewPr>
  <p:slideViewPr>
    <p:cSldViewPr showGuides="1">
      <p:cViewPr varScale="1">
        <p:scale>
          <a:sx n="140" d="100"/>
          <a:sy n="140" d="100"/>
        </p:scale>
        <p:origin x="426" y="120"/>
      </p:cViewPr>
      <p:guideLst>
        <p:guide orient="horz" pos="169"/>
        <p:guide pos="2880"/>
        <p:guide orient="horz" pos="636"/>
        <p:guide orient="horz" pos="744"/>
        <p:guide orient="horz" pos="1621"/>
        <p:guide orient="horz" pos="2867"/>
        <p:guide pos="198"/>
        <p:guide pos="5562"/>
        <p:guide orient="horz" pos="1620"/>
      </p:guideLst>
    </p:cSldViewPr>
  </p:slideViewPr>
  <p:outlineViewPr>
    <p:cViewPr>
      <p:scale>
        <a:sx n="33" d="100"/>
        <a:sy n="33" d="100"/>
      </p:scale>
      <p:origin x="0" y="210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A49068-D13B-4F0B-8372-A99EAC689D7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6CADB11-D67B-4DA2-A48C-5AE7064CE150}">
      <dgm:prSet phldrT="[Texte]" custT="1"/>
      <dgm:spPr/>
      <dgm:t>
        <a:bodyPr/>
        <a:lstStyle/>
        <a:p>
          <a:r>
            <a:rPr lang="fr-FR" sz="900" dirty="0">
              <a:latin typeface="Helvetica 55 Roman" panose="020B0604020202020204" pitchFamily="34" charset="0"/>
            </a:rPr>
            <a:t>Cadrage pour valider le planning et le périmètre technique</a:t>
          </a:r>
        </a:p>
      </dgm:t>
    </dgm:pt>
    <dgm:pt modelId="{87C23E4E-54FF-4868-B1C9-A9F4BE2C8D40}" type="parTrans" cxnId="{DD00EED2-3EEC-412F-BF29-23C90DD6F7E6}">
      <dgm:prSet/>
      <dgm:spPr/>
      <dgm:t>
        <a:bodyPr/>
        <a:lstStyle/>
        <a:p>
          <a:endParaRPr lang="fr-FR"/>
        </a:p>
      </dgm:t>
    </dgm:pt>
    <dgm:pt modelId="{9452856C-FACA-49D4-9054-E0B1E693EE3E}" type="sibTrans" cxnId="{DD00EED2-3EEC-412F-BF29-23C90DD6F7E6}">
      <dgm:prSet/>
      <dgm:spPr/>
      <dgm:t>
        <a:bodyPr/>
        <a:lstStyle/>
        <a:p>
          <a:endParaRPr lang="fr-FR"/>
        </a:p>
      </dgm:t>
    </dgm:pt>
    <dgm:pt modelId="{EFFAA837-43D1-4A47-A4AA-3BCD5E8A0207}">
      <dgm:prSet custT="1"/>
      <dgm:spPr/>
      <dgm:t>
        <a:bodyPr/>
        <a:lstStyle/>
        <a:p>
          <a:r>
            <a:rPr lang="fr-FR" sz="900" dirty="0">
              <a:latin typeface="Helvetica 55 Roman" panose="020B0604020202020204" pitchFamily="34" charset="0"/>
            </a:rPr>
            <a:t>Analyse du référentiel documentaire</a:t>
          </a:r>
        </a:p>
      </dgm:t>
    </dgm:pt>
    <dgm:pt modelId="{B6C9D710-E9F1-43F5-A73A-BC68D4834B19}" type="parTrans" cxnId="{2A868076-E994-407E-85EE-12AC82ADE238}">
      <dgm:prSet/>
      <dgm:spPr/>
      <dgm:t>
        <a:bodyPr/>
        <a:lstStyle/>
        <a:p>
          <a:endParaRPr lang="fr-FR"/>
        </a:p>
      </dgm:t>
    </dgm:pt>
    <dgm:pt modelId="{D16DC526-5B5C-4ECB-A217-4D233925E8E4}" type="sibTrans" cxnId="{2A868076-E994-407E-85EE-12AC82ADE238}">
      <dgm:prSet/>
      <dgm:spPr/>
      <dgm:t>
        <a:bodyPr/>
        <a:lstStyle/>
        <a:p>
          <a:endParaRPr lang="fr-FR"/>
        </a:p>
      </dgm:t>
    </dgm:pt>
    <dgm:pt modelId="{1AEDE069-DFF0-4824-AEF1-0F839276BF79}">
      <dgm:prSet custT="1"/>
      <dgm:spPr/>
      <dgm:t>
        <a:bodyPr/>
        <a:lstStyle/>
        <a:p>
          <a:r>
            <a:rPr lang="fr-FR" sz="900" dirty="0">
              <a:latin typeface="Helvetica 55 Roman" panose="020B0604020202020204" pitchFamily="34" charset="0"/>
            </a:rPr>
            <a:t>Audit sur site DC + sur site</a:t>
          </a:r>
        </a:p>
      </dgm:t>
    </dgm:pt>
    <dgm:pt modelId="{F887926D-A9F9-4C7C-9E8D-C3BEAD73E380}" type="parTrans" cxnId="{D23CF8A1-B753-4416-89F6-B87E02BA5501}">
      <dgm:prSet/>
      <dgm:spPr/>
      <dgm:t>
        <a:bodyPr/>
        <a:lstStyle/>
        <a:p>
          <a:endParaRPr lang="fr-FR"/>
        </a:p>
      </dgm:t>
    </dgm:pt>
    <dgm:pt modelId="{CEFD93DF-185C-48C1-AD5E-CF7A5B7AF1A9}" type="sibTrans" cxnId="{D23CF8A1-B753-4416-89F6-B87E02BA5501}">
      <dgm:prSet/>
      <dgm:spPr/>
      <dgm:t>
        <a:bodyPr/>
        <a:lstStyle/>
        <a:p>
          <a:endParaRPr lang="fr-FR"/>
        </a:p>
      </dgm:t>
    </dgm:pt>
    <dgm:pt modelId="{6D9FEB7E-5A07-4AE3-A46F-F51B19F1FE87}">
      <dgm:prSet custT="1"/>
      <dgm:spPr/>
      <dgm:t>
        <a:bodyPr/>
        <a:lstStyle/>
        <a:p>
          <a:r>
            <a:rPr lang="fr-FR" sz="700" dirty="0">
              <a:latin typeface="Helvetica 55 Roman" panose="020B0604020202020204" pitchFamily="34" charset="0"/>
            </a:rPr>
            <a:t>Visites physiques DC</a:t>
          </a:r>
        </a:p>
      </dgm:t>
    </dgm:pt>
    <dgm:pt modelId="{F67A2289-C3E6-45B0-B21E-7F3EFDBB734D}" type="parTrans" cxnId="{5A2EFE1B-2ADB-4668-8406-96ECD6E63874}">
      <dgm:prSet/>
      <dgm:spPr/>
      <dgm:t>
        <a:bodyPr/>
        <a:lstStyle/>
        <a:p>
          <a:endParaRPr lang="fr-FR"/>
        </a:p>
      </dgm:t>
    </dgm:pt>
    <dgm:pt modelId="{27B3A6E8-92A2-4293-921A-77A10AEBA09F}" type="sibTrans" cxnId="{5A2EFE1B-2ADB-4668-8406-96ECD6E63874}">
      <dgm:prSet/>
      <dgm:spPr/>
      <dgm:t>
        <a:bodyPr/>
        <a:lstStyle/>
        <a:p>
          <a:endParaRPr lang="fr-FR"/>
        </a:p>
      </dgm:t>
    </dgm:pt>
    <dgm:pt modelId="{A35E5CAF-AF65-45A0-9724-331A4FDD083D}">
      <dgm:prSet custT="1"/>
      <dgm:spPr/>
      <dgm:t>
        <a:bodyPr/>
        <a:lstStyle/>
        <a:p>
          <a:r>
            <a:rPr lang="fr-FR" sz="700" dirty="0">
              <a:latin typeface="Helvetica 55 Roman" panose="020B0604020202020204" pitchFamily="34" charset="0"/>
            </a:rPr>
            <a:t>Entretiens en Teams</a:t>
          </a:r>
        </a:p>
      </dgm:t>
    </dgm:pt>
    <dgm:pt modelId="{62EE2DB6-F3BE-4FEF-80E9-D3B4C07A33A7}" type="parTrans" cxnId="{FC509CEC-89E7-4C38-A2E8-91450A426CCA}">
      <dgm:prSet/>
      <dgm:spPr/>
      <dgm:t>
        <a:bodyPr/>
        <a:lstStyle/>
        <a:p>
          <a:endParaRPr lang="fr-FR"/>
        </a:p>
      </dgm:t>
    </dgm:pt>
    <dgm:pt modelId="{10B85ABA-FC09-4BFA-AFA3-3D4A578BAB29}" type="sibTrans" cxnId="{FC509CEC-89E7-4C38-A2E8-91450A426CCA}">
      <dgm:prSet/>
      <dgm:spPr/>
      <dgm:t>
        <a:bodyPr/>
        <a:lstStyle/>
        <a:p>
          <a:endParaRPr lang="fr-FR"/>
        </a:p>
      </dgm:t>
    </dgm:pt>
    <dgm:pt modelId="{EB91DC13-27C9-470C-8A7A-CBCE6EC4FD61}">
      <dgm:prSet custT="1"/>
      <dgm:spPr/>
      <dgm:t>
        <a:bodyPr/>
        <a:lstStyle/>
        <a:p>
          <a:r>
            <a:rPr lang="fr-FR" sz="700" dirty="0">
              <a:latin typeface="Helvetica 55 Roman" panose="020B0604020202020204" pitchFamily="34" charset="0"/>
            </a:rPr>
            <a:t>Observations de </a:t>
          </a:r>
          <a:r>
            <a:rPr lang="fr-FR" sz="700" dirty="0" err="1">
              <a:latin typeface="Helvetica 55 Roman" panose="020B0604020202020204" pitchFamily="34" charset="0"/>
            </a:rPr>
            <a:t>process</a:t>
          </a:r>
          <a:endParaRPr lang="fr-FR" sz="700" dirty="0">
            <a:latin typeface="Helvetica 55 Roman" panose="020B0604020202020204" pitchFamily="34" charset="0"/>
          </a:endParaRPr>
        </a:p>
      </dgm:t>
    </dgm:pt>
    <dgm:pt modelId="{9B82A9BC-BC06-4995-AB8C-CCFD50E391BE}" type="parTrans" cxnId="{EDFBA8C3-96AB-4B04-AB99-61E541538751}">
      <dgm:prSet/>
      <dgm:spPr/>
      <dgm:t>
        <a:bodyPr/>
        <a:lstStyle/>
        <a:p>
          <a:endParaRPr lang="fr-FR"/>
        </a:p>
      </dgm:t>
    </dgm:pt>
    <dgm:pt modelId="{CBBB4F66-4448-46D0-967A-27F49EDC27A4}" type="sibTrans" cxnId="{EDFBA8C3-96AB-4B04-AB99-61E541538751}">
      <dgm:prSet/>
      <dgm:spPr/>
      <dgm:t>
        <a:bodyPr/>
        <a:lstStyle/>
        <a:p>
          <a:endParaRPr lang="fr-FR"/>
        </a:p>
      </dgm:t>
    </dgm:pt>
    <dgm:pt modelId="{A7872DC5-A17D-4FD1-9BF3-76E8EF21AB6E}">
      <dgm:prSet custT="1"/>
      <dgm:spPr/>
      <dgm:t>
        <a:bodyPr/>
        <a:lstStyle/>
        <a:p>
          <a:r>
            <a:rPr lang="fr-FR" sz="700" dirty="0">
              <a:latin typeface="Helvetica 55 Roman" panose="020B0604020202020204" pitchFamily="34" charset="0"/>
            </a:rPr>
            <a:t>Analyse de configurations</a:t>
          </a:r>
        </a:p>
      </dgm:t>
    </dgm:pt>
    <dgm:pt modelId="{962AB679-688B-48D9-80C0-E074F281A4EA}" type="parTrans" cxnId="{19B1F463-4917-40FD-88D1-40094CF2BEA4}">
      <dgm:prSet/>
      <dgm:spPr/>
      <dgm:t>
        <a:bodyPr/>
        <a:lstStyle/>
        <a:p>
          <a:endParaRPr lang="fr-FR"/>
        </a:p>
      </dgm:t>
    </dgm:pt>
    <dgm:pt modelId="{60075F33-8C16-44ED-8FF1-3D5A9EC0E7D1}" type="sibTrans" cxnId="{19B1F463-4917-40FD-88D1-40094CF2BEA4}">
      <dgm:prSet/>
      <dgm:spPr/>
      <dgm:t>
        <a:bodyPr/>
        <a:lstStyle/>
        <a:p>
          <a:endParaRPr lang="fr-FR"/>
        </a:p>
      </dgm:t>
    </dgm:pt>
    <dgm:pt modelId="{005E5464-8289-484A-80DB-4F3DBF683D59}">
      <dgm:prSet custT="1"/>
      <dgm:spPr/>
      <dgm:t>
        <a:bodyPr/>
        <a:lstStyle/>
        <a:p>
          <a:r>
            <a:rPr lang="fr-FR" sz="900" dirty="0">
              <a:latin typeface="Helvetica 55 Roman" panose="020B0604020202020204" pitchFamily="34" charset="0"/>
            </a:rPr>
            <a:t>Analyse de toutes les preuves</a:t>
          </a:r>
        </a:p>
      </dgm:t>
    </dgm:pt>
    <dgm:pt modelId="{DD0AA8B9-4120-4DA5-AE28-57A66ADCD761}" type="parTrans" cxnId="{B7497801-48CA-466B-8563-DCA6DF353C46}">
      <dgm:prSet/>
      <dgm:spPr/>
      <dgm:t>
        <a:bodyPr/>
        <a:lstStyle/>
        <a:p>
          <a:endParaRPr lang="fr-FR"/>
        </a:p>
      </dgm:t>
    </dgm:pt>
    <dgm:pt modelId="{2F811C7C-2F34-48C3-A9FC-D3FBBBE0DB47}" type="sibTrans" cxnId="{B7497801-48CA-466B-8563-DCA6DF353C46}">
      <dgm:prSet/>
      <dgm:spPr/>
      <dgm:t>
        <a:bodyPr/>
        <a:lstStyle/>
        <a:p>
          <a:endParaRPr lang="fr-FR"/>
        </a:p>
      </dgm:t>
    </dgm:pt>
    <dgm:pt modelId="{31F9615E-DAB1-4879-8B88-DDCEBDE844AE}">
      <dgm:prSet custT="1"/>
      <dgm:spPr/>
      <dgm:t>
        <a:bodyPr/>
        <a:lstStyle/>
        <a:p>
          <a:r>
            <a:rPr lang="fr-FR" sz="900" dirty="0">
              <a:latin typeface="Helvetica 55 Roman" panose="020B0604020202020204" pitchFamily="34" charset="0"/>
            </a:rPr>
            <a:t>Demandes complémentaires</a:t>
          </a:r>
        </a:p>
      </dgm:t>
    </dgm:pt>
    <dgm:pt modelId="{5297486D-A57B-4F97-96A8-F923A9EB2776}" type="parTrans" cxnId="{AA04951D-46C2-4D32-A20A-3FD8984A6120}">
      <dgm:prSet/>
      <dgm:spPr/>
      <dgm:t>
        <a:bodyPr/>
        <a:lstStyle/>
        <a:p>
          <a:endParaRPr lang="fr-FR"/>
        </a:p>
      </dgm:t>
    </dgm:pt>
    <dgm:pt modelId="{8E0E0457-E198-41CF-8FA6-C91963F78FD4}" type="sibTrans" cxnId="{AA04951D-46C2-4D32-A20A-3FD8984A6120}">
      <dgm:prSet/>
      <dgm:spPr/>
      <dgm:t>
        <a:bodyPr/>
        <a:lstStyle/>
        <a:p>
          <a:endParaRPr lang="fr-FR"/>
        </a:p>
      </dgm:t>
    </dgm:pt>
    <dgm:pt modelId="{4AD65930-F7FF-4517-8786-E5A4A9147ACA}">
      <dgm:prSet custT="1"/>
      <dgm:spPr/>
      <dgm:t>
        <a:bodyPr/>
        <a:lstStyle/>
        <a:p>
          <a:r>
            <a:rPr lang="fr-FR" sz="900" dirty="0">
              <a:latin typeface="Helvetica 55 Roman" panose="020B0604020202020204" pitchFamily="34" charset="0"/>
            </a:rPr>
            <a:t>Fourniture du </a:t>
          </a:r>
          <a:r>
            <a:rPr lang="fr-FR" sz="900" dirty="0" err="1">
              <a:latin typeface="Helvetica 55 Roman" panose="020B0604020202020204" pitchFamily="34" charset="0"/>
            </a:rPr>
            <a:t>RoC</a:t>
          </a:r>
          <a:r>
            <a:rPr lang="fr-FR" sz="900" dirty="0">
              <a:latin typeface="Helvetica 55 Roman" panose="020B0604020202020204" pitchFamily="34" charset="0"/>
            </a:rPr>
            <a:t> et de </a:t>
          </a:r>
          <a:r>
            <a:rPr lang="fr-FR" sz="900" dirty="0" err="1">
              <a:latin typeface="Helvetica 55 Roman" panose="020B0604020202020204" pitchFamily="34" charset="0"/>
            </a:rPr>
            <a:t>l’AoC</a:t>
          </a:r>
          <a:r>
            <a:rPr lang="fr-FR" sz="900" dirty="0">
              <a:latin typeface="Helvetica 55 Roman" panose="020B0604020202020204" pitchFamily="34" charset="0"/>
            </a:rPr>
            <a:t>  par l’auditeur</a:t>
          </a:r>
        </a:p>
      </dgm:t>
    </dgm:pt>
    <dgm:pt modelId="{D5625DB2-56F6-42ED-910C-20621620072B}" type="parTrans" cxnId="{350DC2F1-AFFA-4937-BBBD-6D19270E27AF}">
      <dgm:prSet/>
      <dgm:spPr/>
      <dgm:t>
        <a:bodyPr/>
        <a:lstStyle/>
        <a:p>
          <a:endParaRPr lang="fr-FR"/>
        </a:p>
      </dgm:t>
    </dgm:pt>
    <dgm:pt modelId="{1BAC9026-B6A5-4F57-BFB5-2F0B8A9907D9}" type="sibTrans" cxnId="{350DC2F1-AFFA-4937-BBBD-6D19270E27AF}">
      <dgm:prSet/>
      <dgm:spPr/>
      <dgm:t>
        <a:bodyPr/>
        <a:lstStyle/>
        <a:p>
          <a:endParaRPr lang="fr-FR"/>
        </a:p>
      </dgm:t>
    </dgm:pt>
    <dgm:pt modelId="{ABB8ED83-60A4-42F9-B05C-422FA329653F}" type="pres">
      <dgm:prSet presAssocID="{AEA49068-D13B-4F0B-8372-A99EAC689D79}" presName="rootnode" presStyleCnt="0">
        <dgm:presLayoutVars>
          <dgm:chMax/>
          <dgm:chPref/>
          <dgm:dir/>
          <dgm:animLvl val="lvl"/>
        </dgm:presLayoutVars>
      </dgm:prSet>
      <dgm:spPr/>
    </dgm:pt>
    <dgm:pt modelId="{D21DBE9B-7EBD-4313-9FFA-1DAF5EBEF377}" type="pres">
      <dgm:prSet presAssocID="{06CADB11-D67B-4DA2-A48C-5AE7064CE150}" presName="composite" presStyleCnt="0"/>
      <dgm:spPr/>
    </dgm:pt>
    <dgm:pt modelId="{387ACADD-157F-47E9-BE66-094B2B96ED5C}" type="pres">
      <dgm:prSet presAssocID="{06CADB11-D67B-4DA2-A48C-5AE7064CE150}" presName="bentUpArrow1" presStyleLbl="alignImgPlace1" presStyleIdx="0" presStyleCnt="5"/>
      <dgm:spPr/>
    </dgm:pt>
    <dgm:pt modelId="{4A9A1306-172C-4F73-BDA8-8FAFB1876B4E}" type="pres">
      <dgm:prSet presAssocID="{06CADB11-D67B-4DA2-A48C-5AE7064CE150}" presName="ParentText" presStyleLbl="node1" presStyleIdx="0" presStyleCnt="6" custScaleX="173090">
        <dgm:presLayoutVars>
          <dgm:chMax val="1"/>
          <dgm:chPref val="1"/>
          <dgm:bulletEnabled val="1"/>
        </dgm:presLayoutVars>
      </dgm:prSet>
      <dgm:spPr/>
    </dgm:pt>
    <dgm:pt modelId="{F45E3260-84B2-4383-BD58-9905E22B6D92}" type="pres">
      <dgm:prSet presAssocID="{06CADB11-D67B-4DA2-A48C-5AE7064CE150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987ACD1-A766-4C74-9295-FA5E45775B73}" type="pres">
      <dgm:prSet presAssocID="{9452856C-FACA-49D4-9054-E0B1E693EE3E}" presName="sibTrans" presStyleCnt="0"/>
      <dgm:spPr/>
    </dgm:pt>
    <dgm:pt modelId="{FDD678B1-ADC5-457A-B693-F12AE799F235}" type="pres">
      <dgm:prSet presAssocID="{EFFAA837-43D1-4A47-A4AA-3BCD5E8A0207}" presName="composite" presStyleCnt="0"/>
      <dgm:spPr/>
    </dgm:pt>
    <dgm:pt modelId="{20BEE4C3-BA60-4457-913D-399C000724EF}" type="pres">
      <dgm:prSet presAssocID="{EFFAA837-43D1-4A47-A4AA-3BCD5E8A0207}" presName="bentUpArrow1" presStyleLbl="alignImgPlace1" presStyleIdx="1" presStyleCnt="5"/>
      <dgm:spPr/>
    </dgm:pt>
    <dgm:pt modelId="{437217C3-7506-426C-8C9A-3ECB3E82A7A2}" type="pres">
      <dgm:prSet presAssocID="{EFFAA837-43D1-4A47-A4AA-3BCD5E8A0207}" presName="ParentText" presStyleLbl="node1" presStyleIdx="1" presStyleCnt="6" custScaleX="183828">
        <dgm:presLayoutVars>
          <dgm:chMax val="1"/>
          <dgm:chPref val="1"/>
          <dgm:bulletEnabled val="1"/>
        </dgm:presLayoutVars>
      </dgm:prSet>
      <dgm:spPr/>
    </dgm:pt>
    <dgm:pt modelId="{39413AB3-3760-4BE0-BE1B-2BADF1CB7B84}" type="pres">
      <dgm:prSet presAssocID="{EFFAA837-43D1-4A47-A4AA-3BCD5E8A0207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1210CEA-23A7-4BD8-8317-08647D38C5F5}" type="pres">
      <dgm:prSet presAssocID="{D16DC526-5B5C-4ECB-A217-4D233925E8E4}" presName="sibTrans" presStyleCnt="0"/>
      <dgm:spPr/>
    </dgm:pt>
    <dgm:pt modelId="{899107E8-8B31-41D5-B0A6-D64DE433A59E}" type="pres">
      <dgm:prSet presAssocID="{1AEDE069-DFF0-4824-AEF1-0F839276BF79}" presName="composite" presStyleCnt="0"/>
      <dgm:spPr/>
    </dgm:pt>
    <dgm:pt modelId="{311E5FF2-945A-4D10-9B7C-ABF25A7E4611}" type="pres">
      <dgm:prSet presAssocID="{1AEDE069-DFF0-4824-AEF1-0F839276BF79}" presName="bentUpArrow1" presStyleLbl="alignImgPlace1" presStyleIdx="2" presStyleCnt="5"/>
      <dgm:spPr/>
    </dgm:pt>
    <dgm:pt modelId="{DB8C1966-38F7-4EA0-B3EC-951D70F6F346}" type="pres">
      <dgm:prSet presAssocID="{1AEDE069-DFF0-4824-AEF1-0F839276BF79}" presName="ParentText" presStyleLbl="node1" presStyleIdx="2" presStyleCnt="6" custScaleX="178352">
        <dgm:presLayoutVars>
          <dgm:chMax val="1"/>
          <dgm:chPref val="1"/>
          <dgm:bulletEnabled val="1"/>
        </dgm:presLayoutVars>
      </dgm:prSet>
      <dgm:spPr/>
    </dgm:pt>
    <dgm:pt modelId="{0643A908-99D2-4A53-BCD9-D418955F6545}" type="pres">
      <dgm:prSet presAssocID="{1AEDE069-DFF0-4824-AEF1-0F839276BF79}" presName="ChildText" presStyleLbl="revTx" presStyleIdx="2" presStyleCnt="5" custScaleX="315459" custScaleY="147840" custLinFactX="70898" custLinFactNeighborX="100000">
        <dgm:presLayoutVars>
          <dgm:chMax val="0"/>
          <dgm:chPref val="0"/>
          <dgm:bulletEnabled val="1"/>
        </dgm:presLayoutVars>
      </dgm:prSet>
      <dgm:spPr/>
    </dgm:pt>
    <dgm:pt modelId="{0F2474F7-5A76-438A-B483-4E90EFBA3F8F}" type="pres">
      <dgm:prSet presAssocID="{CEFD93DF-185C-48C1-AD5E-CF7A5B7AF1A9}" presName="sibTrans" presStyleCnt="0"/>
      <dgm:spPr/>
    </dgm:pt>
    <dgm:pt modelId="{CF37F19C-56A3-480A-B34C-C8F7A4C102C7}" type="pres">
      <dgm:prSet presAssocID="{005E5464-8289-484A-80DB-4F3DBF683D59}" presName="composite" presStyleCnt="0"/>
      <dgm:spPr/>
    </dgm:pt>
    <dgm:pt modelId="{0C5747F8-7CDD-4E9D-8FDC-BD91A2321279}" type="pres">
      <dgm:prSet presAssocID="{005E5464-8289-484A-80DB-4F3DBF683D59}" presName="bentUpArrow1" presStyleLbl="alignImgPlace1" presStyleIdx="3" presStyleCnt="5"/>
      <dgm:spPr/>
    </dgm:pt>
    <dgm:pt modelId="{9C1E120F-0ED9-4A51-91F5-9BE151D1E996}" type="pres">
      <dgm:prSet presAssocID="{005E5464-8289-484A-80DB-4F3DBF683D59}" presName="ParentText" presStyleLbl="node1" presStyleIdx="3" presStyleCnt="6" custScaleX="173782">
        <dgm:presLayoutVars>
          <dgm:chMax val="1"/>
          <dgm:chPref val="1"/>
          <dgm:bulletEnabled val="1"/>
        </dgm:presLayoutVars>
      </dgm:prSet>
      <dgm:spPr/>
    </dgm:pt>
    <dgm:pt modelId="{820A3FD7-B04C-4053-AF72-D796483404FF}" type="pres">
      <dgm:prSet presAssocID="{005E5464-8289-484A-80DB-4F3DBF683D59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37BBA5F-BDB7-4D57-AACB-BCE04915425D}" type="pres">
      <dgm:prSet presAssocID="{2F811C7C-2F34-48C3-A9FC-D3FBBBE0DB47}" presName="sibTrans" presStyleCnt="0"/>
      <dgm:spPr/>
    </dgm:pt>
    <dgm:pt modelId="{D2EED17E-4179-42D9-8656-7E717E55CA15}" type="pres">
      <dgm:prSet presAssocID="{31F9615E-DAB1-4879-8B88-DDCEBDE844AE}" presName="composite" presStyleCnt="0"/>
      <dgm:spPr/>
    </dgm:pt>
    <dgm:pt modelId="{86A22EC3-8E92-42EA-9A34-1676682465E0}" type="pres">
      <dgm:prSet presAssocID="{31F9615E-DAB1-4879-8B88-DDCEBDE844AE}" presName="bentUpArrow1" presStyleLbl="alignImgPlace1" presStyleIdx="4" presStyleCnt="5"/>
      <dgm:spPr/>
    </dgm:pt>
    <dgm:pt modelId="{1B4B947B-DBC1-4BA5-B29A-2654A93B6ABE}" type="pres">
      <dgm:prSet presAssocID="{31F9615E-DAB1-4879-8B88-DDCEBDE844AE}" presName="ParentText" presStyleLbl="node1" presStyleIdx="4" presStyleCnt="6" custScaleX="188347">
        <dgm:presLayoutVars>
          <dgm:chMax val="1"/>
          <dgm:chPref val="1"/>
          <dgm:bulletEnabled val="1"/>
        </dgm:presLayoutVars>
      </dgm:prSet>
      <dgm:spPr/>
    </dgm:pt>
    <dgm:pt modelId="{4A451604-24F5-4A96-A578-1360C1473903}" type="pres">
      <dgm:prSet presAssocID="{31F9615E-DAB1-4879-8B88-DDCEBDE844AE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8BD44163-D03B-42C9-AAC0-AB6DC9C1617E}" type="pres">
      <dgm:prSet presAssocID="{8E0E0457-E198-41CF-8FA6-C91963F78FD4}" presName="sibTrans" presStyleCnt="0"/>
      <dgm:spPr/>
    </dgm:pt>
    <dgm:pt modelId="{1D5DBDEF-CFC7-480D-AAD2-FCC972F4DFC0}" type="pres">
      <dgm:prSet presAssocID="{4AD65930-F7FF-4517-8786-E5A4A9147ACA}" presName="composite" presStyleCnt="0"/>
      <dgm:spPr/>
    </dgm:pt>
    <dgm:pt modelId="{1870BB7E-895C-44F9-958F-4D9418BCFB08}" type="pres">
      <dgm:prSet presAssocID="{4AD65930-F7FF-4517-8786-E5A4A9147ACA}" presName="ParentText" presStyleLbl="node1" presStyleIdx="5" presStyleCnt="6" custScaleX="180187">
        <dgm:presLayoutVars>
          <dgm:chMax val="1"/>
          <dgm:chPref val="1"/>
          <dgm:bulletEnabled val="1"/>
        </dgm:presLayoutVars>
      </dgm:prSet>
      <dgm:spPr/>
    </dgm:pt>
  </dgm:ptLst>
  <dgm:cxnLst>
    <dgm:cxn modelId="{3B5BC200-7F6D-4185-A673-53F0507CBB0B}" type="presOf" srcId="{1AEDE069-DFF0-4824-AEF1-0F839276BF79}" destId="{DB8C1966-38F7-4EA0-B3EC-951D70F6F346}" srcOrd="0" destOrd="0" presId="urn:microsoft.com/office/officeart/2005/8/layout/StepDownProcess"/>
    <dgm:cxn modelId="{B7497801-48CA-466B-8563-DCA6DF353C46}" srcId="{AEA49068-D13B-4F0B-8372-A99EAC689D79}" destId="{005E5464-8289-484A-80DB-4F3DBF683D59}" srcOrd="3" destOrd="0" parTransId="{DD0AA8B9-4120-4DA5-AE28-57A66ADCD761}" sibTransId="{2F811C7C-2F34-48C3-A9FC-D3FBBBE0DB47}"/>
    <dgm:cxn modelId="{8C38670D-54B5-4F0F-80E4-2D3CF0E14334}" type="presOf" srcId="{4AD65930-F7FF-4517-8786-E5A4A9147ACA}" destId="{1870BB7E-895C-44F9-958F-4D9418BCFB08}" srcOrd="0" destOrd="0" presId="urn:microsoft.com/office/officeart/2005/8/layout/StepDownProcess"/>
    <dgm:cxn modelId="{5A2EFE1B-2ADB-4668-8406-96ECD6E63874}" srcId="{1AEDE069-DFF0-4824-AEF1-0F839276BF79}" destId="{6D9FEB7E-5A07-4AE3-A46F-F51B19F1FE87}" srcOrd="0" destOrd="0" parTransId="{F67A2289-C3E6-45B0-B21E-7F3EFDBB734D}" sibTransId="{27B3A6E8-92A2-4293-921A-77A10AEBA09F}"/>
    <dgm:cxn modelId="{AA04951D-46C2-4D32-A20A-3FD8984A6120}" srcId="{AEA49068-D13B-4F0B-8372-A99EAC689D79}" destId="{31F9615E-DAB1-4879-8B88-DDCEBDE844AE}" srcOrd="4" destOrd="0" parTransId="{5297486D-A57B-4F97-96A8-F923A9EB2776}" sibTransId="{8E0E0457-E198-41CF-8FA6-C91963F78FD4}"/>
    <dgm:cxn modelId="{62075F61-E851-4126-BAC3-13A830A6E1A3}" type="presOf" srcId="{6D9FEB7E-5A07-4AE3-A46F-F51B19F1FE87}" destId="{0643A908-99D2-4A53-BCD9-D418955F6545}" srcOrd="0" destOrd="0" presId="urn:microsoft.com/office/officeart/2005/8/layout/StepDownProcess"/>
    <dgm:cxn modelId="{CFB79A41-2EE3-4376-BABA-625B90E26128}" type="presOf" srcId="{005E5464-8289-484A-80DB-4F3DBF683D59}" destId="{9C1E120F-0ED9-4A51-91F5-9BE151D1E996}" srcOrd="0" destOrd="0" presId="urn:microsoft.com/office/officeart/2005/8/layout/StepDownProcess"/>
    <dgm:cxn modelId="{19B1F463-4917-40FD-88D1-40094CF2BEA4}" srcId="{1AEDE069-DFF0-4824-AEF1-0F839276BF79}" destId="{A7872DC5-A17D-4FD1-9BF3-76E8EF21AB6E}" srcOrd="3" destOrd="0" parTransId="{962AB679-688B-48D9-80C0-E074F281A4EA}" sibTransId="{60075F33-8C16-44ED-8FF1-3D5A9EC0E7D1}"/>
    <dgm:cxn modelId="{2A868076-E994-407E-85EE-12AC82ADE238}" srcId="{AEA49068-D13B-4F0B-8372-A99EAC689D79}" destId="{EFFAA837-43D1-4A47-A4AA-3BCD5E8A0207}" srcOrd="1" destOrd="0" parTransId="{B6C9D710-E9F1-43F5-A73A-BC68D4834B19}" sibTransId="{D16DC526-5B5C-4ECB-A217-4D233925E8E4}"/>
    <dgm:cxn modelId="{7EAA0480-59DE-40F8-871A-A6E7AC38F5B4}" type="presOf" srcId="{A7872DC5-A17D-4FD1-9BF3-76E8EF21AB6E}" destId="{0643A908-99D2-4A53-BCD9-D418955F6545}" srcOrd="0" destOrd="3" presId="urn:microsoft.com/office/officeart/2005/8/layout/StepDownProcess"/>
    <dgm:cxn modelId="{D23CF8A1-B753-4416-89F6-B87E02BA5501}" srcId="{AEA49068-D13B-4F0B-8372-A99EAC689D79}" destId="{1AEDE069-DFF0-4824-AEF1-0F839276BF79}" srcOrd="2" destOrd="0" parTransId="{F887926D-A9F9-4C7C-9E8D-C3BEAD73E380}" sibTransId="{CEFD93DF-185C-48C1-AD5E-CF7A5B7AF1A9}"/>
    <dgm:cxn modelId="{A1D64BAB-ABFE-400A-B981-824E58D9D234}" type="presOf" srcId="{EB91DC13-27C9-470C-8A7A-CBCE6EC4FD61}" destId="{0643A908-99D2-4A53-BCD9-D418955F6545}" srcOrd="0" destOrd="2" presId="urn:microsoft.com/office/officeart/2005/8/layout/StepDownProcess"/>
    <dgm:cxn modelId="{24B681BF-5819-4450-A683-4A8EF36049B5}" type="presOf" srcId="{EFFAA837-43D1-4A47-A4AA-3BCD5E8A0207}" destId="{437217C3-7506-426C-8C9A-3ECB3E82A7A2}" srcOrd="0" destOrd="0" presId="urn:microsoft.com/office/officeart/2005/8/layout/StepDownProcess"/>
    <dgm:cxn modelId="{D3B8DEC0-5BBA-48E3-97FF-6091EC6E2B40}" type="presOf" srcId="{A35E5CAF-AF65-45A0-9724-331A4FDD083D}" destId="{0643A908-99D2-4A53-BCD9-D418955F6545}" srcOrd="0" destOrd="1" presId="urn:microsoft.com/office/officeart/2005/8/layout/StepDownProcess"/>
    <dgm:cxn modelId="{EDFBA8C3-96AB-4B04-AB99-61E541538751}" srcId="{1AEDE069-DFF0-4824-AEF1-0F839276BF79}" destId="{EB91DC13-27C9-470C-8A7A-CBCE6EC4FD61}" srcOrd="2" destOrd="0" parTransId="{9B82A9BC-BC06-4995-AB8C-CCFD50E391BE}" sibTransId="{CBBB4F66-4448-46D0-967A-27F49EDC27A4}"/>
    <dgm:cxn modelId="{DD00EED2-3EEC-412F-BF29-23C90DD6F7E6}" srcId="{AEA49068-D13B-4F0B-8372-A99EAC689D79}" destId="{06CADB11-D67B-4DA2-A48C-5AE7064CE150}" srcOrd="0" destOrd="0" parTransId="{87C23E4E-54FF-4868-B1C9-A9F4BE2C8D40}" sibTransId="{9452856C-FACA-49D4-9054-E0B1E693EE3E}"/>
    <dgm:cxn modelId="{FC509CEC-89E7-4C38-A2E8-91450A426CCA}" srcId="{1AEDE069-DFF0-4824-AEF1-0F839276BF79}" destId="{A35E5CAF-AF65-45A0-9724-331A4FDD083D}" srcOrd="1" destOrd="0" parTransId="{62EE2DB6-F3BE-4FEF-80E9-D3B4C07A33A7}" sibTransId="{10B85ABA-FC09-4BFA-AFA3-3D4A578BAB29}"/>
    <dgm:cxn modelId="{350DC2F1-AFFA-4937-BBBD-6D19270E27AF}" srcId="{AEA49068-D13B-4F0B-8372-A99EAC689D79}" destId="{4AD65930-F7FF-4517-8786-E5A4A9147ACA}" srcOrd="5" destOrd="0" parTransId="{D5625DB2-56F6-42ED-910C-20621620072B}" sibTransId="{1BAC9026-B6A5-4F57-BFB5-2F0B8A9907D9}"/>
    <dgm:cxn modelId="{535BE3F1-AC7E-43C1-BE94-3DED6B6E772F}" type="presOf" srcId="{AEA49068-D13B-4F0B-8372-A99EAC689D79}" destId="{ABB8ED83-60A4-42F9-B05C-422FA329653F}" srcOrd="0" destOrd="0" presId="urn:microsoft.com/office/officeart/2005/8/layout/StepDownProcess"/>
    <dgm:cxn modelId="{51DC7BF5-D712-4502-8064-3C39C307B4B9}" type="presOf" srcId="{31F9615E-DAB1-4879-8B88-DDCEBDE844AE}" destId="{1B4B947B-DBC1-4BA5-B29A-2654A93B6ABE}" srcOrd="0" destOrd="0" presId="urn:microsoft.com/office/officeart/2005/8/layout/StepDownProcess"/>
    <dgm:cxn modelId="{18F0A8FC-335B-40E0-B10B-64112B9BC6F3}" type="presOf" srcId="{06CADB11-D67B-4DA2-A48C-5AE7064CE150}" destId="{4A9A1306-172C-4F73-BDA8-8FAFB1876B4E}" srcOrd="0" destOrd="0" presId="urn:microsoft.com/office/officeart/2005/8/layout/StepDownProcess"/>
    <dgm:cxn modelId="{C57957E7-9877-4A4C-A43D-4DED9F647B89}" type="presParOf" srcId="{ABB8ED83-60A4-42F9-B05C-422FA329653F}" destId="{D21DBE9B-7EBD-4313-9FFA-1DAF5EBEF377}" srcOrd="0" destOrd="0" presId="urn:microsoft.com/office/officeart/2005/8/layout/StepDownProcess"/>
    <dgm:cxn modelId="{F14F6CCA-D44F-4D15-A5B9-B73735682F93}" type="presParOf" srcId="{D21DBE9B-7EBD-4313-9FFA-1DAF5EBEF377}" destId="{387ACADD-157F-47E9-BE66-094B2B96ED5C}" srcOrd="0" destOrd="0" presId="urn:microsoft.com/office/officeart/2005/8/layout/StepDownProcess"/>
    <dgm:cxn modelId="{D80CDA53-ACC0-4D6F-8703-2E9312E06700}" type="presParOf" srcId="{D21DBE9B-7EBD-4313-9FFA-1DAF5EBEF377}" destId="{4A9A1306-172C-4F73-BDA8-8FAFB1876B4E}" srcOrd="1" destOrd="0" presId="urn:microsoft.com/office/officeart/2005/8/layout/StepDownProcess"/>
    <dgm:cxn modelId="{B7063F82-C259-412B-B7AF-FD60D78A66CD}" type="presParOf" srcId="{D21DBE9B-7EBD-4313-9FFA-1DAF5EBEF377}" destId="{F45E3260-84B2-4383-BD58-9905E22B6D92}" srcOrd="2" destOrd="0" presId="urn:microsoft.com/office/officeart/2005/8/layout/StepDownProcess"/>
    <dgm:cxn modelId="{4EEA7432-36FA-4BAE-B58E-299179C9A54D}" type="presParOf" srcId="{ABB8ED83-60A4-42F9-B05C-422FA329653F}" destId="{5987ACD1-A766-4C74-9295-FA5E45775B73}" srcOrd="1" destOrd="0" presId="urn:microsoft.com/office/officeart/2005/8/layout/StepDownProcess"/>
    <dgm:cxn modelId="{6CD72E47-5566-4529-9220-0822557381CD}" type="presParOf" srcId="{ABB8ED83-60A4-42F9-B05C-422FA329653F}" destId="{FDD678B1-ADC5-457A-B693-F12AE799F235}" srcOrd="2" destOrd="0" presId="urn:microsoft.com/office/officeart/2005/8/layout/StepDownProcess"/>
    <dgm:cxn modelId="{E2E891AA-BBD9-4F1A-95C5-BF67FC83D866}" type="presParOf" srcId="{FDD678B1-ADC5-457A-B693-F12AE799F235}" destId="{20BEE4C3-BA60-4457-913D-399C000724EF}" srcOrd="0" destOrd="0" presId="urn:microsoft.com/office/officeart/2005/8/layout/StepDownProcess"/>
    <dgm:cxn modelId="{3DFE69E5-625C-475E-ACAB-DE892A652CAE}" type="presParOf" srcId="{FDD678B1-ADC5-457A-B693-F12AE799F235}" destId="{437217C3-7506-426C-8C9A-3ECB3E82A7A2}" srcOrd="1" destOrd="0" presId="urn:microsoft.com/office/officeart/2005/8/layout/StepDownProcess"/>
    <dgm:cxn modelId="{0F7115C3-02B7-4C6F-A881-8171A13AD26E}" type="presParOf" srcId="{FDD678B1-ADC5-457A-B693-F12AE799F235}" destId="{39413AB3-3760-4BE0-BE1B-2BADF1CB7B84}" srcOrd="2" destOrd="0" presId="urn:microsoft.com/office/officeart/2005/8/layout/StepDownProcess"/>
    <dgm:cxn modelId="{D31862A2-3841-4A82-B8CF-E7775CF7CA14}" type="presParOf" srcId="{ABB8ED83-60A4-42F9-B05C-422FA329653F}" destId="{21210CEA-23A7-4BD8-8317-08647D38C5F5}" srcOrd="3" destOrd="0" presId="urn:microsoft.com/office/officeart/2005/8/layout/StepDownProcess"/>
    <dgm:cxn modelId="{387EC64E-8747-4C79-9214-3F03E2171773}" type="presParOf" srcId="{ABB8ED83-60A4-42F9-B05C-422FA329653F}" destId="{899107E8-8B31-41D5-B0A6-D64DE433A59E}" srcOrd="4" destOrd="0" presId="urn:microsoft.com/office/officeart/2005/8/layout/StepDownProcess"/>
    <dgm:cxn modelId="{1F0F2332-ADCF-4E25-9B4C-6FEE6250639F}" type="presParOf" srcId="{899107E8-8B31-41D5-B0A6-D64DE433A59E}" destId="{311E5FF2-945A-4D10-9B7C-ABF25A7E4611}" srcOrd="0" destOrd="0" presId="urn:microsoft.com/office/officeart/2005/8/layout/StepDownProcess"/>
    <dgm:cxn modelId="{63A916E6-4E78-41D2-BAFA-F65D5210B168}" type="presParOf" srcId="{899107E8-8B31-41D5-B0A6-D64DE433A59E}" destId="{DB8C1966-38F7-4EA0-B3EC-951D70F6F346}" srcOrd="1" destOrd="0" presId="urn:microsoft.com/office/officeart/2005/8/layout/StepDownProcess"/>
    <dgm:cxn modelId="{86B3C8C8-C20B-44C7-A25A-43AAD065D1C4}" type="presParOf" srcId="{899107E8-8B31-41D5-B0A6-D64DE433A59E}" destId="{0643A908-99D2-4A53-BCD9-D418955F6545}" srcOrd="2" destOrd="0" presId="urn:microsoft.com/office/officeart/2005/8/layout/StepDownProcess"/>
    <dgm:cxn modelId="{C2F43090-11D8-4467-814C-02CE9FB6BEED}" type="presParOf" srcId="{ABB8ED83-60A4-42F9-B05C-422FA329653F}" destId="{0F2474F7-5A76-438A-B483-4E90EFBA3F8F}" srcOrd="5" destOrd="0" presId="urn:microsoft.com/office/officeart/2005/8/layout/StepDownProcess"/>
    <dgm:cxn modelId="{3D5F30FD-3D91-42FC-B113-AE1F5D24B871}" type="presParOf" srcId="{ABB8ED83-60A4-42F9-B05C-422FA329653F}" destId="{CF37F19C-56A3-480A-B34C-C8F7A4C102C7}" srcOrd="6" destOrd="0" presId="urn:microsoft.com/office/officeart/2005/8/layout/StepDownProcess"/>
    <dgm:cxn modelId="{DC1823F4-9B3D-477E-8381-D6E39DA377E3}" type="presParOf" srcId="{CF37F19C-56A3-480A-B34C-C8F7A4C102C7}" destId="{0C5747F8-7CDD-4E9D-8FDC-BD91A2321279}" srcOrd="0" destOrd="0" presId="urn:microsoft.com/office/officeart/2005/8/layout/StepDownProcess"/>
    <dgm:cxn modelId="{38D348DD-CD1E-442C-822E-D584B9157111}" type="presParOf" srcId="{CF37F19C-56A3-480A-B34C-C8F7A4C102C7}" destId="{9C1E120F-0ED9-4A51-91F5-9BE151D1E996}" srcOrd="1" destOrd="0" presId="urn:microsoft.com/office/officeart/2005/8/layout/StepDownProcess"/>
    <dgm:cxn modelId="{2C062AA7-89F4-4D9B-BB8F-5393B1F2404D}" type="presParOf" srcId="{CF37F19C-56A3-480A-B34C-C8F7A4C102C7}" destId="{820A3FD7-B04C-4053-AF72-D796483404FF}" srcOrd="2" destOrd="0" presId="urn:microsoft.com/office/officeart/2005/8/layout/StepDownProcess"/>
    <dgm:cxn modelId="{8C93DE3F-5214-4326-925C-8C578B7E393C}" type="presParOf" srcId="{ABB8ED83-60A4-42F9-B05C-422FA329653F}" destId="{137BBA5F-BDB7-4D57-AACB-BCE04915425D}" srcOrd="7" destOrd="0" presId="urn:microsoft.com/office/officeart/2005/8/layout/StepDownProcess"/>
    <dgm:cxn modelId="{899BB562-285E-4D55-AF8A-6136F58A7E8D}" type="presParOf" srcId="{ABB8ED83-60A4-42F9-B05C-422FA329653F}" destId="{D2EED17E-4179-42D9-8656-7E717E55CA15}" srcOrd="8" destOrd="0" presId="urn:microsoft.com/office/officeart/2005/8/layout/StepDownProcess"/>
    <dgm:cxn modelId="{D5BBE36C-DC88-4978-870B-54C019D3D461}" type="presParOf" srcId="{D2EED17E-4179-42D9-8656-7E717E55CA15}" destId="{86A22EC3-8E92-42EA-9A34-1676682465E0}" srcOrd="0" destOrd="0" presId="urn:microsoft.com/office/officeart/2005/8/layout/StepDownProcess"/>
    <dgm:cxn modelId="{A4901E52-418C-4970-9ADC-D4CE8482E025}" type="presParOf" srcId="{D2EED17E-4179-42D9-8656-7E717E55CA15}" destId="{1B4B947B-DBC1-4BA5-B29A-2654A93B6ABE}" srcOrd="1" destOrd="0" presId="urn:microsoft.com/office/officeart/2005/8/layout/StepDownProcess"/>
    <dgm:cxn modelId="{864B8E97-2AF4-44AA-8DD3-28EDAA9A709B}" type="presParOf" srcId="{D2EED17E-4179-42D9-8656-7E717E55CA15}" destId="{4A451604-24F5-4A96-A578-1360C1473903}" srcOrd="2" destOrd="0" presId="urn:microsoft.com/office/officeart/2005/8/layout/StepDownProcess"/>
    <dgm:cxn modelId="{A9FD3CC7-98A6-43E6-B68C-7FFC8333677C}" type="presParOf" srcId="{ABB8ED83-60A4-42F9-B05C-422FA329653F}" destId="{8BD44163-D03B-42C9-AAC0-AB6DC9C1617E}" srcOrd="9" destOrd="0" presId="urn:microsoft.com/office/officeart/2005/8/layout/StepDownProcess"/>
    <dgm:cxn modelId="{3E8B8CDA-940A-48E1-BBC8-DDCE9186B115}" type="presParOf" srcId="{ABB8ED83-60A4-42F9-B05C-422FA329653F}" destId="{1D5DBDEF-CFC7-480D-AAD2-FCC972F4DFC0}" srcOrd="10" destOrd="0" presId="urn:microsoft.com/office/officeart/2005/8/layout/StepDownProcess"/>
    <dgm:cxn modelId="{2773E1E2-0AAC-425C-93AE-FDA31EE3B7FA}" type="presParOf" srcId="{1D5DBDEF-CFC7-480D-AAD2-FCC972F4DFC0}" destId="{1870BB7E-895C-44F9-958F-4D9418BCFB0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ACADD-157F-47E9-BE66-094B2B96ED5C}">
      <dsp:nvSpPr>
        <dsp:cNvPr id="0" name=""/>
        <dsp:cNvSpPr/>
      </dsp:nvSpPr>
      <dsp:spPr>
        <a:xfrm rot="5400000">
          <a:off x="1791622" y="498303"/>
          <a:ext cx="431081" cy="4907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A1306-172C-4F73-BDA8-8FAFB1876B4E}">
      <dsp:nvSpPr>
        <dsp:cNvPr id="0" name=""/>
        <dsp:cNvSpPr/>
      </dsp:nvSpPr>
      <dsp:spPr>
        <a:xfrm>
          <a:off x="1412208" y="20440"/>
          <a:ext cx="1256093" cy="5079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Helvetica 55 Roman" panose="020B0604020202020204" pitchFamily="34" charset="0"/>
            </a:rPr>
            <a:t>Cadrage pour valider le planning et le périmètre technique</a:t>
          </a:r>
        </a:p>
      </dsp:txBody>
      <dsp:txXfrm>
        <a:off x="1437009" y="45241"/>
        <a:ext cx="1206491" cy="458356"/>
      </dsp:txXfrm>
    </dsp:sp>
    <dsp:sp modelId="{F45E3260-84B2-4383-BD58-9905E22B6D92}">
      <dsp:nvSpPr>
        <dsp:cNvPr id="0" name=""/>
        <dsp:cNvSpPr/>
      </dsp:nvSpPr>
      <dsp:spPr>
        <a:xfrm>
          <a:off x="2403100" y="68885"/>
          <a:ext cx="527796" cy="4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EE4C3-BA60-4457-913D-399C000724EF}">
      <dsp:nvSpPr>
        <dsp:cNvPr id="0" name=""/>
        <dsp:cNvSpPr/>
      </dsp:nvSpPr>
      <dsp:spPr>
        <a:xfrm rot="5400000">
          <a:off x="2559554" y="1068908"/>
          <a:ext cx="431081" cy="4907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217C3-7506-426C-8C9A-3ECB3E82A7A2}">
      <dsp:nvSpPr>
        <dsp:cNvPr id="0" name=""/>
        <dsp:cNvSpPr/>
      </dsp:nvSpPr>
      <dsp:spPr>
        <a:xfrm>
          <a:off x="2141178" y="591045"/>
          <a:ext cx="1334018" cy="5079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Helvetica 55 Roman" panose="020B0604020202020204" pitchFamily="34" charset="0"/>
            </a:rPr>
            <a:t>Analyse du référentiel documentaire</a:t>
          </a:r>
        </a:p>
      </dsp:txBody>
      <dsp:txXfrm>
        <a:off x="2165979" y="615846"/>
        <a:ext cx="1284416" cy="458356"/>
      </dsp:txXfrm>
    </dsp:sp>
    <dsp:sp modelId="{39413AB3-3760-4BE0-BE1B-2BADF1CB7B84}">
      <dsp:nvSpPr>
        <dsp:cNvPr id="0" name=""/>
        <dsp:cNvSpPr/>
      </dsp:nvSpPr>
      <dsp:spPr>
        <a:xfrm>
          <a:off x="3171032" y="639490"/>
          <a:ext cx="527796" cy="4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E5FF2-945A-4D10-9B7C-ABF25A7E4611}">
      <dsp:nvSpPr>
        <dsp:cNvPr id="0" name=""/>
        <dsp:cNvSpPr/>
      </dsp:nvSpPr>
      <dsp:spPr>
        <a:xfrm rot="5400000">
          <a:off x="3268655" y="1689272"/>
          <a:ext cx="431081" cy="4907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C1966-38F7-4EA0-B3EC-951D70F6F346}">
      <dsp:nvSpPr>
        <dsp:cNvPr id="0" name=""/>
        <dsp:cNvSpPr/>
      </dsp:nvSpPr>
      <dsp:spPr>
        <a:xfrm>
          <a:off x="2870149" y="1211409"/>
          <a:ext cx="1294279" cy="5079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Helvetica 55 Roman" panose="020B0604020202020204" pitchFamily="34" charset="0"/>
            </a:rPr>
            <a:t>Audit sur site DC + sur site</a:t>
          </a:r>
        </a:p>
      </dsp:txBody>
      <dsp:txXfrm>
        <a:off x="2894950" y="1236210"/>
        <a:ext cx="1244677" cy="458356"/>
      </dsp:txXfrm>
    </dsp:sp>
    <dsp:sp modelId="{0643A908-99D2-4A53-BCD9-D418955F6545}">
      <dsp:nvSpPr>
        <dsp:cNvPr id="0" name=""/>
        <dsp:cNvSpPr/>
      </dsp:nvSpPr>
      <dsp:spPr>
        <a:xfrm>
          <a:off x="4213534" y="1161649"/>
          <a:ext cx="1664981" cy="606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Helvetica 55 Roman" panose="020B0604020202020204" pitchFamily="34" charset="0"/>
            </a:rPr>
            <a:t>Visites physiques DC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Helvetica 55 Roman" panose="020B0604020202020204" pitchFamily="34" charset="0"/>
            </a:rPr>
            <a:t>Entretiens en Teams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Helvetica 55 Roman" panose="020B0604020202020204" pitchFamily="34" charset="0"/>
            </a:rPr>
            <a:t>Observations de </a:t>
          </a:r>
          <a:r>
            <a:rPr lang="fr-FR" sz="700" kern="1200" dirty="0" err="1">
              <a:latin typeface="Helvetica 55 Roman" panose="020B0604020202020204" pitchFamily="34" charset="0"/>
            </a:rPr>
            <a:t>process</a:t>
          </a:r>
          <a:endParaRPr lang="fr-FR" sz="700" kern="1200" dirty="0">
            <a:latin typeface="Helvetica 55 Roman" panose="020B0604020202020204" pitchFamily="34" charset="0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700" kern="1200" dirty="0">
              <a:latin typeface="Helvetica 55 Roman" panose="020B0604020202020204" pitchFamily="34" charset="0"/>
            </a:rPr>
            <a:t>Analyse de configurations</a:t>
          </a:r>
        </a:p>
      </dsp:txBody>
      <dsp:txXfrm>
        <a:off x="4213534" y="1161649"/>
        <a:ext cx="1664981" cy="606963"/>
      </dsp:txXfrm>
    </dsp:sp>
    <dsp:sp modelId="{0C5747F8-7CDD-4E9D-8FDC-BD91A2321279}">
      <dsp:nvSpPr>
        <dsp:cNvPr id="0" name=""/>
        <dsp:cNvSpPr/>
      </dsp:nvSpPr>
      <dsp:spPr>
        <a:xfrm rot="5400000">
          <a:off x="3981043" y="2259876"/>
          <a:ext cx="431081" cy="4907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E120F-0ED9-4A51-91F5-9BE151D1E996}">
      <dsp:nvSpPr>
        <dsp:cNvPr id="0" name=""/>
        <dsp:cNvSpPr/>
      </dsp:nvSpPr>
      <dsp:spPr>
        <a:xfrm>
          <a:off x="3599119" y="1782013"/>
          <a:ext cx="1261115" cy="5079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Helvetica 55 Roman" panose="020B0604020202020204" pitchFamily="34" charset="0"/>
            </a:rPr>
            <a:t>Analyse de toutes les preuves</a:t>
          </a:r>
        </a:p>
      </dsp:txBody>
      <dsp:txXfrm>
        <a:off x="3623920" y="1806814"/>
        <a:ext cx="1211513" cy="458356"/>
      </dsp:txXfrm>
    </dsp:sp>
    <dsp:sp modelId="{820A3FD7-B04C-4053-AF72-D796483404FF}">
      <dsp:nvSpPr>
        <dsp:cNvPr id="0" name=""/>
        <dsp:cNvSpPr/>
      </dsp:nvSpPr>
      <dsp:spPr>
        <a:xfrm>
          <a:off x="4592520" y="1830459"/>
          <a:ext cx="527796" cy="4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22EC3-8E92-42EA-9A34-1676682465E0}">
      <dsp:nvSpPr>
        <dsp:cNvPr id="0" name=""/>
        <dsp:cNvSpPr/>
      </dsp:nvSpPr>
      <dsp:spPr>
        <a:xfrm rot="5400000">
          <a:off x="4762861" y="2830481"/>
          <a:ext cx="431081" cy="49077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B947B-DBC1-4BA5-B29A-2654A93B6ABE}">
      <dsp:nvSpPr>
        <dsp:cNvPr id="0" name=""/>
        <dsp:cNvSpPr/>
      </dsp:nvSpPr>
      <dsp:spPr>
        <a:xfrm>
          <a:off x="4328089" y="2352618"/>
          <a:ext cx="1366812" cy="5079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Helvetica 55 Roman" panose="020B0604020202020204" pitchFamily="34" charset="0"/>
            </a:rPr>
            <a:t>Demandes complémentaires</a:t>
          </a:r>
        </a:p>
      </dsp:txBody>
      <dsp:txXfrm>
        <a:off x="4352890" y="2377419"/>
        <a:ext cx="1317210" cy="458356"/>
      </dsp:txXfrm>
    </dsp:sp>
    <dsp:sp modelId="{4A451604-24F5-4A96-A578-1360C1473903}">
      <dsp:nvSpPr>
        <dsp:cNvPr id="0" name=""/>
        <dsp:cNvSpPr/>
      </dsp:nvSpPr>
      <dsp:spPr>
        <a:xfrm>
          <a:off x="5374339" y="2401063"/>
          <a:ext cx="527796" cy="41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0BB7E-895C-44F9-958F-4D9418BCFB08}">
      <dsp:nvSpPr>
        <dsp:cNvPr id="0" name=""/>
        <dsp:cNvSpPr/>
      </dsp:nvSpPr>
      <dsp:spPr>
        <a:xfrm>
          <a:off x="5057059" y="2923223"/>
          <a:ext cx="1307595" cy="50795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latin typeface="Helvetica 55 Roman" panose="020B0604020202020204" pitchFamily="34" charset="0"/>
            </a:rPr>
            <a:t>Fourniture du </a:t>
          </a:r>
          <a:r>
            <a:rPr lang="fr-FR" sz="900" kern="1200" dirty="0" err="1">
              <a:latin typeface="Helvetica 55 Roman" panose="020B0604020202020204" pitchFamily="34" charset="0"/>
            </a:rPr>
            <a:t>RoC</a:t>
          </a:r>
          <a:r>
            <a:rPr lang="fr-FR" sz="900" kern="1200" dirty="0">
              <a:latin typeface="Helvetica 55 Roman" panose="020B0604020202020204" pitchFamily="34" charset="0"/>
            </a:rPr>
            <a:t> et de </a:t>
          </a:r>
          <a:r>
            <a:rPr lang="fr-FR" sz="900" kern="1200" dirty="0" err="1">
              <a:latin typeface="Helvetica 55 Roman" panose="020B0604020202020204" pitchFamily="34" charset="0"/>
            </a:rPr>
            <a:t>l’AoC</a:t>
          </a:r>
          <a:r>
            <a:rPr lang="fr-FR" sz="900" kern="1200" dirty="0">
              <a:latin typeface="Helvetica 55 Roman" panose="020B0604020202020204" pitchFamily="34" charset="0"/>
            </a:rPr>
            <a:t>  par l’auditeur</a:t>
          </a:r>
        </a:p>
      </dsp:txBody>
      <dsp:txXfrm>
        <a:off x="5081860" y="2948024"/>
        <a:ext cx="1257993" cy="458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13/09/2022</a:t>
            </a:fld>
            <a:endParaRPr lang="en-GB"/>
          </a:p>
        </p:txBody>
      </p:sp>
      <p:sp>
        <p:nvSpPr>
          <p:cNvPr id="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6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1181101"/>
            <a:ext cx="8515350" cy="3370262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19059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Confidentiel Orange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5" y="267618"/>
            <a:ext cx="4829289" cy="2304131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7494"/>
            <a:ext cx="8515349" cy="4283869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19059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Confidentiel Orange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19059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Confidentiel Orange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1100"/>
            <a:ext cx="3968055" cy="3370262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1100"/>
            <a:ext cx="3964880" cy="33702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3199" y="268288"/>
            <a:ext cx="8516475" cy="741362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19059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Confidentiel Orange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19059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Confidentiel Orange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19059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Confidentiel Orange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268288"/>
            <a:ext cx="8516475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1100"/>
            <a:ext cx="8516475" cy="3370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AA0DD4-7155-4CFB-AF9E-D78504BE27E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896487" y="4991100"/>
            <a:ext cx="1195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Confidential-Customer</a:t>
            </a: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5.xml"/><Relationship Id="rId7" Type="http://schemas.openxmlformats.org/officeDocument/2006/relationships/hyperlink" Target="https://documents-oab.si.fr.intraorange/share/page/site/pci-dss/document-details?nodeRef=workspace://SpacesStore/034ccfaa-7c3b-431a-91cd-c665cb3fa788" TargetMode="Externa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hyperlink" Target="https://documents-oab.si.fr.intraorange/share/page/site/pci-dss/documentlibrary#filter=path%7C%2F07%2520Audit%2520QSA%2520annuel%2520TLF%2F2%2520-%2520Preuves&amp;page=1" TargetMode="External"/><Relationship Id="rId4" Type="http://schemas.openxmlformats.org/officeDocument/2006/relationships/hyperlink" Target="https://documents-oab.si.fr.intraorange/share/page/site/pci-ds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diagramData" Target="../diagrams/data1.xml"/><Relationship Id="rId18" Type="http://schemas.openxmlformats.org/officeDocument/2006/relationships/image" Target="../media/image2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slideLayout" Target="../slideLayouts/slideLayout1.xml"/><Relationship Id="rId17" Type="http://schemas.microsoft.com/office/2007/relationships/diagramDrawing" Target="../diagrams/drawing1.xml"/><Relationship Id="rId2" Type="http://schemas.openxmlformats.org/officeDocument/2006/relationships/tags" Target="../tags/tag19.xml"/><Relationship Id="rId16" Type="http://schemas.openxmlformats.org/officeDocument/2006/relationships/diagramColors" Target="../diagrams/colors1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diagramQuickStyle" Target="../diagrams/quickStyle1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38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37" Type="http://schemas.openxmlformats.org/officeDocument/2006/relationships/tags" Target="../tags/tag65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tags" Target="../tags/tag64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tags" Target="../tags/tag63.xml"/><Relationship Id="rId8" Type="http://schemas.openxmlformats.org/officeDocument/2006/relationships/tags" Target="../tags/tag36.xml"/><Relationship Id="rId3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1520" y="339502"/>
            <a:ext cx="4639870" cy="2304131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</a:rPr>
              <a:t>Certification PCI DSS</a:t>
            </a:r>
            <a:br>
              <a:rPr lang="fr-FR" sz="3600" dirty="0">
                <a:solidFill>
                  <a:schemeClr val="bg2"/>
                </a:solidFill>
              </a:rPr>
            </a:br>
            <a:r>
              <a:rPr lang="fr-FR" sz="3600" dirty="0" err="1">
                <a:solidFill>
                  <a:schemeClr val="bg2"/>
                </a:solidFill>
              </a:rPr>
              <a:t>Telefact</a:t>
            </a:r>
            <a:r>
              <a:rPr lang="fr-FR" sz="3600" dirty="0">
                <a:solidFill>
                  <a:schemeClr val="bg2"/>
                </a:solidFill>
              </a:rPr>
              <a:t> 2022</a:t>
            </a:r>
            <a:br>
              <a:rPr lang="fr-FR" sz="3600" noProof="0" dirty="0"/>
            </a:br>
            <a:br>
              <a:rPr lang="fr-FR" sz="3600" dirty="0"/>
            </a:br>
            <a:r>
              <a:rPr lang="fr-FR" sz="3200" noProof="0" dirty="0"/>
              <a:t>Réunion hebdomadaire de pilotage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989012" y="4321360"/>
            <a:ext cx="1728192" cy="482638"/>
          </a:xfrm>
        </p:spPr>
        <p:txBody>
          <a:bodyPr/>
          <a:lstStyle/>
          <a:p>
            <a:r>
              <a:rPr lang="fr-FR" sz="1200" noProof="0" dirty="0"/>
              <a:t>Date de la réunion: </a:t>
            </a:r>
          </a:p>
          <a:p>
            <a:r>
              <a:rPr lang="fr-FR" sz="1200" dirty="0"/>
              <a:t>Lieu de la réunion:</a:t>
            </a:r>
            <a:endParaRPr lang="fr-FR" sz="1200" noProof="0" dirty="0"/>
          </a:p>
        </p:txBody>
      </p:sp>
      <p:sp>
        <p:nvSpPr>
          <p:cNvPr id="7" name="Subtitle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717204" y="4321360"/>
            <a:ext cx="1311180" cy="554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2pPr>
            <a:lvl3pPr marL="406800" indent="-190800" algn="l" defTabSz="914400" rtl="0" eaLnBrk="1" latinLnBrk="0" hangingPunct="1">
              <a:lnSpc>
                <a:spcPct val="90000"/>
              </a:lnSpc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20B0604020202020204" pitchFamily="34" charset="0"/>
                <a:ea typeface="+mn-ea"/>
                <a:cs typeface="+mn-cs"/>
              </a:defRPr>
            </a:lvl3pPr>
            <a:lvl4pPr marL="594000" indent="-172800" algn="l" defTabSz="914400" rtl="0" eaLnBrk="1" latinLnBrk="0" hangingPunct="1">
              <a:lnSpc>
                <a:spcPct val="90000"/>
              </a:lnSpc>
              <a:spcBef>
                <a:spcPts val="24"/>
              </a:spcBef>
              <a:buFont typeface="Helvetica 55 Roman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4pPr>
            <a:lvl5pPr marL="799200" indent="-1908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Helvetica 55 Roman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55 Roman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06/09/2022</a:t>
            </a:r>
          </a:p>
          <a:p>
            <a:r>
              <a:rPr lang="fr-FR" sz="1200" dirty="0"/>
              <a:t>Teams</a:t>
            </a:r>
          </a:p>
        </p:txBody>
      </p:sp>
      <p:pic>
        <p:nvPicPr>
          <p:cNvPr id="9" name="Picture Placeholder 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5" t="7007" r="6571"/>
          <a:stretch/>
        </p:blipFill>
        <p:spPr>
          <a:xfrm>
            <a:off x="4953406" y="1"/>
            <a:ext cx="4190594" cy="39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3200" y="627534"/>
            <a:ext cx="8515350" cy="3960440"/>
          </a:xfrm>
        </p:spPr>
        <p:txBody>
          <a:bodyPr/>
          <a:lstStyle/>
          <a:p>
            <a:pPr marL="0" lvl="2" indent="0">
              <a:buNone/>
            </a:pPr>
            <a:endParaRPr lang="fr-FR" dirty="0">
              <a:solidFill>
                <a:schemeClr val="bg2"/>
              </a:solidFill>
            </a:endParaRPr>
          </a:p>
          <a:p>
            <a:pPr marL="0" lvl="2" indent="0">
              <a:buNone/>
            </a:pPr>
            <a:r>
              <a:rPr lang="fr-FR" dirty="0">
                <a:solidFill>
                  <a:schemeClr val="bg2"/>
                </a:solidFill>
              </a:rPr>
              <a:t>Livrables à fournir dès septembre </a:t>
            </a:r>
            <a:r>
              <a:rPr lang="fr-FR" dirty="0">
                <a:solidFill>
                  <a:srgbClr val="00B050"/>
                </a:solidFill>
              </a:rPr>
              <a:t>(TBD)</a:t>
            </a:r>
          </a:p>
          <a:p>
            <a:pPr lvl="2"/>
            <a:r>
              <a:rPr lang="fr-FR" dirty="0"/>
              <a:t>Asset </a:t>
            </a:r>
            <a:r>
              <a:rPr lang="fr-FR" dirty="0" err="1"/>
              <a:t>inventory</a:t>
            </a:r>
            <a:r>
              <a:rPr lang="fr-FR" dirty="0"/>
              <a:t> (revue par tous avant envoi à </a:t>
            </a:r>
            <a:r>
              <a:rPr lang="fr-FR" dirty="0" err="1"/>
              <a:t>VikinCloud</a:t>
            </a:r>
            <a:r>
              <a:rPr lang="fr-FR" dirty="0"/>
              <a:t>) </a:t>
            </a:r>
            <a:r>
              <a:rPr lang="fr-FR" dirty="0">
                <a:solidFill>
                  <a:srgbClr val="FF6600"/>
                </a:solidFill>
              </a:rPr>
              <a:t>@Tous : </a:t>
            </a:r>
            <a:r>
              <a:rPr lang="fr-FR" dirty="0">
                <a:solidFill>
                  <a:srgbClr val="00B050"/>
                </a:solidFill>
              </a:rPr>
              <a:t>25/09</a:t>
            </a:r>
          </a:p>
          <a:p>
            <a:pPr lvl="3"/>
            <a:endParaRPr lang="fr-FR" dirty="0">
              <a:solidFill>
                <a:srgbClr val="FF6600"/>
              </a:solidFill>
            </a:endParaRPr>
          </a:p>
          <a:p>
            <a:pPr lvl="2"/>
            <a:r>
              <a:rPr lang="fr-FR" dirty="0"/>
              <a:t>Schémas réseaux </a:t>
            </a:r>
            <a:r>
              <a:rPr lang="fr-FR" dirty="0">
                <a:solidFill>
                  <a:srgbClr val="FF6600"/>
                </a:solidFill>
              </a:rPr>
              <a:t>@JB@Hamza </a:t>
            </a:r>
            <a:r>
              <a:rPr lang="fr-FR" dirty="0">
                <a:solidFill>
                  <a:srgbClr val="00B050"/>
                </a:solidFill>
              </a:rPr>
              <a:t>16/09</a:t>
            </a:r>
            <a:endParaRPr lang="fr-FR" sz="1200" dirty="0">
              <a:solidFill>
                <a:srgbClr val="00B050"/>
              </a:solidFill>
            </a:endParaRPr>
          </a:p>
          <a:p>
            <a:pPr lvl="3"/>
            <a:endParaRPr lang="fr-FR" sz="1200" dirty="0"/>
          </a:p>
          <a:p>
            <a:pPr lvl="2"/>
            <a:r>
              <a:rPr lang="fr-FR" dirty="0"/>
              <a:t>Diagrammes de flux (</a:t>
            </a:r>
            <a:r>
              <a:rPr lang="fr-FR" dirty="0" err="1"/>
              <a:t>flowchart</a:t>
            </a:r>
            <a:r>
              <a:rPr lang="fr-FR" dirty="0"/>
              <a:t> EN) </a:t>
            </a:r>
            <a:r>
              <a:rPr lang="fr-FR" dirty="0">
                <a:solidFill>
                  <a:srgbClr val="FF6600"/>
                </a:solidFill>
              </a:rPr>
              <a:t>@Ronan</a:t>
            </a:r>
          </a:p>
          <a:p>
            <a:pPr lvl="2"/>
            <a:endParaRPr lang="fr-FR" dirty="0">
              <a:solidFill>
                <a:srgbClr val="FF6600"/>
              </a:solidFill>
            </a:endParaRPr>
          </a:p>
          <a:p>
            <a:pPr lvl="2"/>
            <a:r>
              <a:rPr lang="fr-FR" dirty="0"/>
              <a:t>Réunion de </a:t>
            </a:r>
            <a:r>
              <a:rPr lang="fr-FR" dirty="0" err="1"/>
              <a:t>Scoping</a:t>
            </a:r>
            <a:r>
              <a:rPr lang="fr-FR" dirty="0"/>
              <a:t> avec </a:t>
            </a:r>
            <a:r>
              <a:rPr lang="fr-FR" dirty="0" err="1"/>
              <a:t>VikingCloud</a:t>
            </a:r>
            <a:r>
              <a:rPr lang="fr-FR" dirty="0"/>
              <a:t> :</a:t>
            </a:r>
          </a:p>
          <a:p>
            <a:pPr lvl="3"/>
            <a:r>
              <a:rPr lang="fr-FR" sz="1200" dirty="0">
                <a:solidFill>
                  <a:schemeClr val="bg2"/>
                </a:solidFill>
              </a:rPr>
              <a:t>@JBL</a:t>
            </a:r>
            <a:r>
              <a:rPr lang="fr-FR" sz="1200" dirty="0"/>
              <a:t> : vérifier si l’auditeur veut une réunion de </a:t>
            </a:r>
            <a:r>
              <a:rPr lang="fr-FR" sz="1200" dirty="0" err="1"/>
              <a:t>scoping</a:t>
            </a:r>
            <a:r>
              <a:rPr lang="fr-FR" sz="1200" dirty="0"/>
              <a:t> avant les entretiens </a:t>
            </a:r>
            <a:r>
              <a:rPr lang="fr-FR" sz="1200" dirty="0">
                <a:sym typeface="Wingdings" panose="05000000000000000000" pitchFamily="2" charset="2"/>
              </a:rPr>
              <a:t> 26/09 17h (provisoire)</a:t>
            </a:r>
            <a:endParaRPr lang="fr-FR" sz="1200" dirty="0">
              <a:solidFill>
                <a:schemeClr val="bg2"/>
              </a:solidFill>
            </a:endParaRPr>
          </a:p>
          <a:p>
            <a:pPr lvl="3"/>
            <a:r>
              <a:rPr lang="fr-FR" sz="1200" dirty="0">
                <a:solidFill>
                  <a:schemeClr val="bg2"/>
                </a:solidFill>
              </a:rPr>
              <a:t>@JB@Hamza@Ronan@Philippe@JBL </a:t>
            </a:r>
            <a:r>
              <a:rPr lang="fr-FR" sz="1200" dirty="0"/>
              <a:t>: planifier la date de cette réunion pour revue des schémas réseaux et diagrammes de flux avec Philippe Stassin </a:t>
            </a:r>
            <a:r>
              <a:rPr lang="fr-FR" sz="1200" dirty="0">
                <a:sym typeface="Wingdings" panose="05000000000000000000" pitchFamily="2" charset="2"/>
              </a:rPr>
              <a:t> 26/09 17h (provisoire)</a:t>
            </a:r>
            <a:endParaRPr lang="fr-FR" sz="1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3200" y="268288"/>
            <a:ext cx="8516475" cy="359246"/>
          </a:xfrm>
        </p:spPr>
        <p:txBody>
          <a:bodyPr/>
          <a:lstStyle/>
          <a:p>
            <a:r>
              <a:rPr lang="fr-FR" dirty="0"/>
              <a:t>4. Périmètre</a:t>
            </a:r>
          </a:p>
        </p:txBody>
      </p:sp>
    </p:spTree>
    <p:extLst>
      <p:ext uri="{BB962C8B-B14F-4D97-AF65-F5344CB8AC3E}">
        <p14:creationId xmlns:p14="http://schemas.microsoft.com/office/powerpoint/2010/main" val="11071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4326" y="771550"/>
            <a:ext cx="8515350" cy="4176464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Référentiel documentaire</a:t>
            </a:r>
          </a:p>
          <a:p>
            <a:pPr lvl="2"/>
            <a:r>
              <a:rPr lang="fr-FR" dirty="0">
                <a:hlinkClick r:id="rId7"/>
              </a:rPr>
              <a:t>https://documents-oab.si.fr.intraorange/share/page/site/pci-dss/document-details?nodeRef=workspace://SpacesStore/034ccfaa-7c3b-431a-91cd-c665cb3fa788</a:t>
            </a:r>
            <a:endParaRPr lang="fr-FR" dirty="0"/>
          </a:p>
          <a:p>
            <a:pPr lvl="2"/>
            <a:r>
              <a:rPr lang="fr-FR" dirty="0"/>
              <a:t>Documents à mettre à jour pour le </a:t>
            </a:r>
            <a:r>
              <a:rPr lang="fr-FR" dirty="0">
                <a:solidFill>
                  <a:srgbClr val="00B050"/>
                </a:solidFill>
              </a:rPr>
              <a:t>27/09</a:t>
            </a:r>
          </a:p>
          <a:p>
            <a:pPr lvl="3"/>
            <a:r>
              <a:rPr lang="fr-FR" dirty="0"/>
              <a:t>Chaque porteur de document doit mettre à jour son doc au moins 1 fois par an et faire un mail à Philippe / Daniel / JBL pour mise à jour du fichier Excel de suivi (fichier en lecture seule)</a:t>
            </a:r>
          </a:p>
          <a:p>
            <a:pPr lvl="3"/>
            <a:r>
              <a:rPr lang="fr-FR" dirty="0"/>
              <a:t>Attention aux nouveaux équipements réseaux: création / mise à jour du DAT</a:t>
            </a:r>
          </a:p>
          <a:p>
            <a:pPr lvl="3"/>
            <a:r>
              <a:rPr lang="fr-FR" dirty="0"/>
              <a:t>A ce jour, actions nécessaires pour:</a:t>
            </a:r>
          </a:p>
          <a:p>
            <a:pPr lvl="4"/>
            <a:r>
              <a:rPr lang="fr-FR" dirty="0">
                <a:solidFill>
                  <a:srgbClr val="FF6600"/>
                </a:solidFill>
              </a:rPr>
              <a:t>@JBLoisel</a:t>
            </a:r>
          </a:p>
          <a:p>
            <a:pPr lvl="4"/>
            <a:r>
              <a:rPr lang="fr-FR" dirty="0">
                <a:solidFill>
                  <a:srgbClr val="FF6600"/>
                </a:solidFill>
              </a:rPr>
              <a:t>@Asier</a:t>
            </a:r>
          </a:p>
          <a:p>
            <a:pPr lvl="4"/>
            <a:r>
              <a:rPr lang="fr-FR" dirty="0">
                <a:solidFill>
                  <a:srgbClr val="FF6600"/>
                </a:solidFill>
              </a:rPr>
              <a:t>@Fabien</a:t>
            </a:r>
          </a:p>
          <a:p>
            <a:pPr lvl="4"/>
            <a:r>
              <a:rPr lang="fr-FR" dirty="0">
                <a:solidFill>
                  <a:srgbClr val="FF6600"/>
                </a:solidFill>
              </a:rPr>
              <a:t>@Romaric</a:t>
            </a:r>
          </a:p>
          <a:p>
            <a:pPr lvl="4"/>
            <a:r>
              <a:rPr lang="fr-FR" dirty="0">
                <a:solidFill>
                  <a:srgbClr val="FF6600"/>
                </a:solidFill>
              </a:rPr>
              <a:t>@JBPerrin</a:t>
            </a:r>
          </a:p>
          <a:p>
            <a:pPr lvl="4"/>
            <a:r>
              <a:rPr lang="fr-FR" dirty="0">
                <a:solidFill>
                  <a:srgbClr val="FF6600"/>
                </a:solidFill>
              </a:rPr>
              <a:t>@David M</a:t>
            </a:r>
          </a:p>
          <a:p>
            <a:pPr lvl="4"/>
            <a:r>
              <a:rPr lang="fr-FR" dirty="0">
                <a:solidFill>
                  <a:srgbClr val="FF6600"/>
                </a:solidFill>
              </a:rPr>
              <a:t>@Quentin</a:t>
            </a:r>
          </a:p>
          <a:p>
            <a:pPr lvl="4"/>
            <a:r>
              <a:rPr lang="fr-FR" dirty="0">
                <a:solidFill>
                  <a:srgbClr val="FF6600"/>
                </a:solidFill>
              </a:rPr>
              <a:t>@JulienD</a:t>
            </a:r>
          </a:p>
          <a:p>
            <a:pPr lvl="4"/>
            <a:r>
              <a:rPr lang="fr-FR" dirty="0">
                <a:solidFill>
                  <a:srgbClr val="FF6600"/>
                </a:solidFill>
              </a:rPr>
              <a:t>@Nicolas</a:t>
            </a:r>
          </a:p>
          <a:p>
            <a:pPr lvl="4"/>
            <a:r>
              <a:rPr lang="fr-FR" dirty="0">
                <a:solidFill>
                  <a:srgbClr val="FF6600"/>
                </a:solidFill>
              </a:rPr>
              <a:t>@Damien</a:t>
            </a:r>
          </a:p>
          <a:p>
            <a:pPr lvl="4"/>
            <a:r>
              <a:rPr lang="fr-FR" dirty="0" err="1">
                <a:solidFill>
                  <a:srgbClr val="FF6600"/>
                </a:solidFill>
              </a:rPr>
              <a:t>JulienR</a:t>
            </a:r>
            <a:r>
              <a:rPr lang="fr-FR" dirty="0">
                <a:solidFill>
                  <a:srgbClr val="FF6600"/>
                </a:solidFill>
              </a:rPr>
              <a:t> ?</a:t>
            </a:r>
          </a:p>
          <a:p>
            <a:pPr lvl="4"/>
            <a:endParaRPr lang="fr-FR" dirty="0">
              <a:solidFill>
                <a:srgbClr val="00B050"/>
              </a:solidFill>
            </a:endParaRPr>
          </a:p>
          <a:p>
            <a:pPr lvl="4"/>
            <a:endParaRPr lang="fr-FR" dirty="0"/>
          </a:p>
          <a:p>
            <a:pPr lvl="4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5. Discussions et points de vigilance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14" y="3404250"/>
            <a:ext cx="5292080" cy="107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>
            <p:custDataLst>
              <p:tags r:id="rId4"/>
            </p:custDataLst>
          </p:nvPr>
        </p:nvSpPr>
        <p:spPr>
          <a:xfrm rot="1583223">
            <a:off x="5325992" y="3934911"/>
            <a:ext cx="165032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/>
              <a:t>Echantillon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1BB271-C29D-4B4D-8789-0CC1411FFFB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83568" y="2619520"/>
            <a:ext cx="2543647" cy="252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23528" y="699542"/>
            <a:ext cx="8640960" cy="4248472"/>
          </a:xfrm>
          <a:solidFill>
            <a:schemeClr val="bg1"/>
          </a:solidFill>
        </p:spPr>
        <p:txBody>
          <a:bodyPr/>
          <a:lstStyle/>
          <a:p>
            <a:pPr lvl="1"/>
            <a:r>
              <a:rPr lang="fr-FR" dirty="0">
                <a:solidFill>
                  <a:srgbClr val="FF6600"/>
                </a:solidFill>
              </a:rPr>
              <a:t>Maintien en condition de sécurité et obsolescence</a:t>
            </a:r>
          </a:p>
          <a:p>
            <a:pPr lvl="2"/>
            <a:r>
              <a:rPr lang="fr-FR" dirty="0"/>
              <a:t>Rappel de nos obligations PCI</a:t>
            </a:r>
          </a:p>
          <a:p>
            <a:pPr lvl="3"/>
            <a:r>
              <a:rPr lang="fr-FR" dirty="0"/>
              <a:t>Veille vulnérabilité</a:t>
            </a:r>
          </a:p>
          <a:p>
            <a:pPr lvl="4"/>
            <a:r>
              <a:rPr lang="fr-FR" dirty="0"/>
              <a:t>Sources: Argos ou tout autre outil au choix de chaque responsable de MCS, scans, </a:t>
            </a:r>
            <a:r>
              <a:rPr lang="fr-FR" dirty="0" err="1"/>
              <a:t>pentests</a:t>
            </a:r>
            <a:endParaRPr lang="fr-FR" dirty="0"/>
          </a:p>
          <a:p>
            <a:pPr lvl="3"/>
            <a:r>
              <a:rPr lang="fr-FR" dirty="0"/>
              <a:t>Faille critique corrigée sous 30 jours (Log4J)</a:t>
            </a:r>
          </a:p>
          <a:p>
            <a:pPr lvl="3"/>
            <a:r>
              <a:rPr lang="fr-FR" dirty="0"/>
              <a:t>Faille non-critique corrigée dans un « délai raisonnable »</a:t>
            </a:r>
          </a:p>
          <a:p>
            <a:pPr lvl="3"/>
            <a:r>
              <a:rPr lang="fr-FR" dirty="0"/>
              <a:t>Pas de techno qui ne bénéficie plus du support sécurité de l’éditeur</a:t>
            </a:r>
          </a:p>
          <a:p>
            <a:pPr lvl="3"/>
            <a:r>
              <a:rPr lang="fr-FR" dirty="0"/>
              <a:t>Prise en compte de tout le périmètre, y compris les librairies</a:t>
            </a:r>
          </a:p>
          <a:p>
            <a:pPr lvl="2"/>
            <a:r>
              <a:rPr lang="fr-FR" dirty="0"/>
              <a:t>Alerte ou point de vigilance ?</a:t>
            </a:r>
          </a:p>
          <a:p>
            <a:pPr lvl="3"/>
            <a:r>
              <a:rPr lang="fr-FR" dirty="0"/>
              <a:t>TLF web: </a:t>
            </a:r>
            <a:r>
              <a:rPr lang="fr-FR" dirty="0">
                <a:solidFill>
                  <a:srgbClr val="FF6600"/>
                </a:solidFill>
              </a:rPr>
              <a:t>@Fabien/@NicolasL/@Othmane </a:t>
            </a:r>
            <a:r>
              <a:rPr lang="fr-FR" dirty="0"/>
              <a:t>:  </a:t>
            </a:r>
            <a:r>
              <a:rPr lang="fr-FR" sz="1200" dirty="0" err="1">
                <a:solidFill>
                  <a:srgbClr val="00B050"/>
                </a:solidFill>
              </a:rPr>
              <a:t>MariaDB</a:t>
            </a:r>
            <a:r>
              <a:rPr lang="fr-FR" sz="1200" dirty="0">
                <a:solidFill>
                  <a:srgbClr val="00B050"/>
                </a:solidFill>
              </a:rPr>
              <a:t> en EOL (mai 2022), passage en 10.4 à planifier (Prod)</a:t>
            </a:r>
            <a:r>
              <a:rPr lang="fr-FR" sz="1200" dirty="0">
                <a:solidFill>
                  <a:srgbClr val="00B050"/>
                </a:solidFill>
                <a:sym typeface="Wingdings" panose="05000000000000000000" pitchFamily="2" charset="2"/>
              </a:rPr>
              <a:t>définir si contrôle compensatoire nécessaire (date MEP vs envoi de l’asset </a:t>
            </a:r>
            <a:r>
              <a:rPr lang="fr-FR" sz="1200" dirty="0" err="1">
                <a:solidFill>
                  <a:srgbClr val="00B050"/>
                </a:solidFill>
                <a:sym typeface="Wingdings" panose="05000000000000000000" pitchFamily="2" charset="2"/>
              </a:rPr>
              <a:t>inventory</a:t>
            </a:r>
            <a:r>
              <a:rPr lang="fr-FR" sz="12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fr-FR" dirty="0">
              <a:solidFill>
                <a:srgbClr val="00B050"/>
              </a:solidFill>
            </a:endParaRPr>
          </a:p>
          <a:p>
            <a:pPr lvl="3"/>
            <a:r>
              <a:rPr lang="fr-FR" dirty="0"/>
              <a:t>TLF SVI: </a:t>
            </a:r>
            <a:r>
              <a:rPr lang="fr-FR" dirty="0">
                <a:solidFill>
                  <a:srgbClr val="FF6600"/>
                </a:solidFill>
              </a:rPr>
              <a:t>@Julien ? / @Damien </a:t>
            </a:r>
            <a:r>
              <a:rPr lang="fr-FR" dirty="0"/>
              <a:t>: </a:t>
            </a:r>
            <a:r>
              <a:rPr lang="fr-FR" dirty="0" err="1"/>
              <a:t>MariaDB</a:t>
            </a:r>
            <a:r>
              <a:rPr lang="fr-FR" dirty="0"/>
              <a:t> en EOL (mai 2022), passage en 10.4 en cours, pas avant l’audit. </a:t>
            </a:r>
            <a:r>
              <a:rPr lang="fr-FR" dirty="0">
                <a:sym typeface="Wingdings" panose="05000000000000000000" pitchFamily="2" charset="2"/>
              </a:rPr>
              <a:t>mise à jour en cours, a priori pas de contrôle compensatoire</a:t>
            </a:r>
            <a:endParaRPr lang="fr-FR" dirty="0">
              <a:solidFill>
                <a:srgbClr val="FF6600"/>
              </a:solidFill>
            </a:endParaRPr>
          </a:p>
          <a:p>
            <a:pPr lvl="3"/>
            <a:r>
              <a:rPr lang="fr-FR" dirty="0"/>
              <a:t>DSI: </a:t>
            </a:r>
          </a:p>
          <a:p>
            <a:pPr lvl="4"/>
            <a:r>
              <a:rPr lang="fr-FR" sz="1200" dirty="0" err="1">
                <a:solidFill>
                  <a:srgbClr val="FF6600"/>
                </a:solidFill>
              </a:rPr>
              <a:t>BigIP</a:t>
            </a:r>
            <a:r>
              <a:rPr lang="fr-FR" sz="1200" dirty="0">
                <a:solidFill>
                  <a:srgbClr val="FF6600"/>
                </a:solidFill>
              </a:rPr>
              <a:t> / VPN : </a:t>
            </a:r>
            <a:r>
              <a:rPr lang="fr-FR" sz="1200" strike="sngStrike" dirty="0">
                <a:solidFill>
                  <a:srgbClr val="00B050"/>
                </a:solidFill>
              </a:rPr>
              <a:t>EOL fin d’année, travaux en cours (Q1 2023). </a:t>
            </a:r>
            <a:r>
              <a:rPr lang="fr-FR" sz="1200" strike="sngStrike" dirty="0">
                <a:solidFill>
                  <a:srgbClr val="00B050"/>
                </a:solidFill>
                <a:sym typeface="Wingdings" panose="05000000000000000000" pitchFamily="2" charset="2"/>
              </a:rPr>
              <a:t>Ctrl compensatoire à faire @JBL faire réunion avec Julien sur le sujet </a:t>
            </a:r>
            <a:r>
              <a:rPr lang="fr-FR" sz="1200" dirty="0">
                <a:sym typeface="Wingdings" panose="05000000000000000000" pitchFamily="2" charset="2"/>
              </a:rPr>
              <a:t>EOL après l’audit, chantier à venir</a:t>
            </a:r>
            <a:endParaRPr lang="fr-FR" sz="1200" dirty="0"/>
          </a:p>
          <a:p>
            <a:pPr lvl="4"/>
            <a:r>
              <a:rPr lang="fr-FR" dirty="0">
                <a:solidFill>
                  <a:srgbClr val="FF6600"/>
                </a:solidFill>
              </a:rPr>
              <a:t>VMWare : </a:t>
            </a:r>
            <a:r>
              <a:rPr lang="fr-FR" dirty="0"/>
              <a:t>15 octobre 2022 (en cours). </a:t>
            </a:r>
            <a:r>
              <a:rPr lang="fr-FR" dirty="0">
                <a:solidFill>
                  <a:schemeClr val="bg2"/>
                </a:solidFill>
              </a:rPr>
              <a:t>@Julien</a:t>
            </a:r>
            <a:r>
              <a:rPr lang="fr-FR" dirty="0"/>
              <a:t> vérifier date EOL et timeline travaux / audit </a:t>
            </a:r>
            <a:r>
              <a:rPr lang="fr-FR" dirty="0">
                <a:sym typeface="Wingdings" panose="05000000000000000000" pitchFamily="2" charset="2"/>
              </a:rPr>
              <a:t> mise à jour entre mi octobre et mi novembre. Contrôle compensatoire de secours si retard.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5. Discussions et points de vigilance</a:t>
            </a:r>
          </a:p>
        </p:txBody>
      </p:sp>
    </p:spTree>
    <p:extLst>
      <p:ext uri="{BB962C8B-B14F-4D97-AF65-F5344CB8AC3E}">
        <p14:creationId xmlns:p14="http://schemas.microsoft.com/office/powerpoint/2010/main" val="37654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23528" y="771550"/>
            <a:ext cx="8515350" cy="3960440"/>
          </a:xfrm>
        </p:spPr>
        <p:txBody>
          <a:bodyPr/>
          <a:lstStyle/>
          <a:p>
            <a:pPr lvl="1"/>
            <a:r>
              <a:rPr lang="fr-FR" dirty="0">
                <a:solidFill>
                  <a:srgbClr val="FF6600"/>
                </a:solidFill>
              </a:rPr>
              <a:t>Maintien en condition de sécurité et obsolescence</a:t>
            </a:r>
          </a:p>
          <a:p>
            <a:pPr lvl="2"/>
            <a:r>
              <a:rPr lang="fr-FR" dirty="0"/>
              <a:t>Alerte ou point de vigilance ? (suite)</a:t>
            </a:r>
          </a:p>
          <a:p>
            <a:pPr lvl="3"/>
            <a:r>
              <a:rPr lang="fr-FR" dirty="0"/>
              <a:t>CFT: </a:t>
            </a:r>
            <a:r>
              <a:rPr lang="fr-FR" dirty="0">
                <a:solidFill>
                  <a:srgbClr val="FF6600"/>
                </a:solidFill>
              </a:rPr>
              <a:t>@NicolasS</a:t>
            </a:r>
            <a:r>
              <a:rPr lang="fr-FR" dirty="0"/>
              <a:t>: </a:t>
            </a:r>
          </a:p>
          <a:p>
            <a:pPr lvl="3"/>
            <a:r>
              <a:rPr lang="fr-FR" dirty="0"/>
              <a:t>Infra: </a:t>
            </a:r>
            <a:r>
              <a:rPr lang="fr-FR" dirty="0">
                <a:solidFill>
                  <a:srgbClr val="FF6600"/>
                </a:solidFill>
              </a:rPr>
              <a:t>@Romaric : </a:t>
            </a:r>
            <a:r>
              <a:rPr lang="fr-FR" dirty="0"/>
              <a:t>produit </a:t>
            </a:r>
            <a:r>
              <a:rPr lang="fr-FR" dirty="0" err="1"/>
              <a:t>Proxmox</a:t>
            </a:r>
            <a:r>
              <a:rPr lang="fr-FR" dirty="0"/>
              <a:t> de Chevilly en v6.4 EOL (31/07/2022). Travail depuis 1 an, longue migration. </a:t>
            </a:r>
            <a:r>
              <a:rPr lang="fr-FR" dirty="0">
                <a:solidFill>
                  <a:schemeClr val="bg2"/>
                </a:solidFill>
              </a:rPr>
              <a:t>@JBL</a:t>
            </a:r>
            <a:r>
              <a:rPr lang="fr-FR" dirty="0"/>
              <a:t> planifie réunion pour solution compensatoire </a:t>
            </a:r>
            <a:r>
              <a:rPr lang="fr-FR" dirty="0">
                <a:sym typeface="Wingdings" panose="05000000000000000000" pitchFamily="2" charset="2"/>
              </a:rPr>
              <a:t>Squelette contrôle compensatoire ok, à rédiger </a:t>
            </a:r>
            <a:endParaRPr lang="fr-FR" dirty="0"/>
          </a:p>
          <a:p>
            <a:pPr lvl="3"/>
            <a:r>
              <a:rPr lang="fr-FR" dirty="0"/>
              <a:t>Infra: </a:t>
            </a:r>
            <a:r>
              <a:rPr lang="fr-FR" dirty="0">
                <a:solidFill>
                  <a:srgbClr val="FF6600"/>
                </a:solidFill>
              </a:rPr>
              <a:t>@SecuOp</a:t>
            </a:r>
            <a:r>
              <a:rPr lang="fr-FR" dirty="0"/>
              <a:t>: </a:t>
            </a:r>
          </a:p>
          <a:p>
            <a:pPr lvl="3"/>
            <a:r>
              <a:rPr lang="fr-FR" dirty="0">
                <a:solidFill>
                  <a:srgbClr val="FF0000"/>
                </a:solidFill>
              </a:rPr>
              <a:t>SAV</a:t>
            </a:r>
            <a:r>
              <a:rPr lang="fr-FR" dirty="0"/>
              <a:t>: </a:t>
            </a:r>
            <a:r>
              <a:rPr lang="fr-FR" dirty="0">
                <a:solidFill>
                  <a:srgbClr val="FF6600"/>
                </a:solidFill>
              </a:rPr>
              <a:t>@DavidM</a:t>
            </a:r>
            <a:r>
              <a:rPr lang="fr-FR" dirty="0"/>
              <a:t>: </a:t>
            </a:r>
          </a:p>
          <a:p>
            <a:pPr lvl="3"/>
            <a:r>
              <a:rPr lang="fr-FR" dirty="0"/>
              <a:t>KVM: </a:t>
            </a:r>
            <a:r>
              <a:rPr lang="fr-FR" dirty="0">
                <a:solidFill>
                  <a:srgbClr val="FF6600"/>
                </a:solidFill>
              </a:rPr>
              <a:t>@Julien </a:t>
            </a:r>
            <a:r>
              <a:rPr lang="fr-FR" dirty="0"/>
              <a:t>: màj d’ici 10/09 </a:t>
            </a:r>
            <a:r>
              <a:rPr lang="fr-FR" sz="1200" dirty="0">
                <a:solidFill>
                  <a:srgbClr val="00B050"/>
                </a:solidFill>
              </a:rPr>
              <a:t>(prévues le 08/09 : </a:t>
            </a:r>
            <a:r>
              <a:rPr lang="fr-FR" sz="1200" dirty="0" err="1">
                <a:solidFill>
                  <a:srgbClr val="00B050"/>
                </a:solidFill>
              </a:rPr>
              <a:t>RFCs</a:t>
            </a:r>
            <a:r>
              <a:rPr lang="fr-FR" sz="1200" dirty="0">
                <a:solidFill>
                  <a:srgbClr val="00B050"/>
                </a:solidFill>
              </a:rPr>
              <a:t> réalisées)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5. Discussions et points de vigilance</a:t>
            </a:r>
          </a:p>
        </p:txBody>
      </p:sp>
    </p:spTree>
    <p:extLst>
      <p:ext uri="{BB962C8B-B14F-4D97-AF65-F5344CB8AC3E}">
        <p14:creationId xmlns:p14="http://schemas.microsoft.com/office/powerpoint/2010/main" val="74031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4326" y="771550"/>
            <a:ext cx="8515350" cy="3960440"/>
          </a:xfrm>
        </p:spPr>
        <p:txBody>
          <a:bodyPr/>
          <a:lstStyle/>
          <a:p>
            <a:pPr lvl="1"/>
            <a:r>
              <a:rPr lang="fr-FR" dirty="0">
                <a:solidFill>
                  <a:srgbClr val="FF6600"/>
                </a:solidFill>
              </a:rPr>
              <a:t>Vérification des logs récents et à 12 mois sur le </a:t>
            </a:r>
            <a:r>
              <a:rPr lang="fr-FR" dirty="0" err="1">
                <a:solidFill>
                  <a:srgbClr val="FF6600"/>
                </a:solidFill>
              </a:rPr>
              <a:t>loghost</a:t>
            </a:r>
            <a:endParaRPr lang="fr-FR" dirty="0">
              <a:solidFill>
                <a:srgbClr val="FF6600"/>
              </a:solidFill>
            </a:endParaRPr>
          </a:p>
          <a:p>
            <a:pPr lvl="2"/>
            <a:r>
              <a:rPr lang="fr-FR" dirty="0"/>
              <a:t>Pour chaque asset de l’asset </a:t>
            </a:r>
            <a:r>
              <a:rPr lang="fr-FR" dirty="0" err="1"/>
              <a:t>inventory</a:t>
            </a:r>
            <a:r>
              <a:rPr lang="fr-FR" dirty="0"/>
              <a:t> : </a:t>
            </a:r>
            <a:r>
              <a:rPr lang="fr-FR" dirty="0">
                <a:solidFill>
                  <a:srgbClr val="00B050"/>
                </a:solidFill>
              </a:rPr>
              <a:t>15/09</a:t>
            </a:r>
          </a:p>
          <a:p>
            <a:pPr lvl="3"/>
            <a:r>
              <a:rPr lang="fr-FR" dirty="0">
                <a:solidFill>
                  <a:srgbClr val="FF6600"/>
                </a:solidFill>
              </a:rPr>
              <a:t>@</a:t>
            </a:r>
            <a:r>
              <a:rPr lang="fr-FR" dirty="0" err="1">
                <a:solidFill>
                  <a:srgbClr val="FF6600"/>
                </a:solidFill>
              </a:rPr>
              <a:t>SecuOp</a:t>
            </a:r>
            <a:r>
              <a:rPr lang="fr-FR" dirty="0">
                <a:solidFill>
                  <a:srgbClr val="FF6600"/>
                </a:solidFill>
              </a:rPr>
              <a:t> : </a:t>
            </a:r>
            <a:r>
              <a:rPr lang="fr-FR" dirty="0"/>
              <a:t>2 </a:t>
            </a:r>
            <a:r>
              <a:rPr lang="fr-FR" dirty="0" err="1"/>
              <a:t>loghosts</a:t>
            </a:r>
            <a:r>
              <a:rPr lang="fr-FR" dirty="0"/>
              <a:t> =&gt; présence des logs récents ? Présence des logs à 12 mois ? </a:t>
            </a:r>
            <a:r>
              <a:rPr lang="fr-FR" dirty="0">
                <a:solidFill>
                  <a:srgbClr val="00B050"/>
                </a:solidFill>
              </a:rPr>
              <a:t>@Yvan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3200" y="268288"/>
            <a:ext cx="8516475" cy="503262"/>
          </a:xfrm>
        </p:spPr>
        <p:txBody>
          <a:bodyPr/>
          <a:lstStyle/>
          <a:p>
            <a:r>
              <a:rPr lang="fr-FR" dirty="0"/>
              <a:t>5. Discussions et points de vigilance</a:t>
            </a:r>
          </a:p>
        </p:txBody>
      </p:sp>
    </p:spTree>
    <p:extLst>
      <p:ext uri="{BB962C8B-B14F-4D97-AF65-F5344CB8AC3E}">
        <p14:creationId xmlns:p14="http://schemas.microsoft.com/office/powerpoint/2010/main" val="368915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23528" y="699542"/>
            <a:ext cx="8515350" cy="3960440"/>
          </a:xfrm>
        </p:spPr>
        <p:txBody>
          <a:bodyPr/>
          <a:lstStyle/>
          <a:p>
            <a:r>
              <a:rPr lang="fr-FR" sz="1200" dirty="0"/>
              <a:t>Scans de PAN </a:t>
            </a:r>
            <a:r>
              <a:rPr lang="fr-FR" sz="1200" dirty="0" err="1"/>
              <a:t>discovery</a:t>
            </a:r>
            <a:r>
              <a:rPr lang="fr-FR" sz="1200" dirty="0"/>
              <a:t> à réaliser </a:t>
            </a:r>
            <a:r>
              <a:rPr lang="fr-FR" sz="1200" dirty="0">
                <a:solidFill>
                  <a:srgbClr val="00B050"/>
                </a:solidFill>
              </a:rPr>
              <a:t>(15/10)</a:t>
            </a:r>
          </a:p>
          <a:p>
            <a:pPr lvl="2"/>
            <a:r>
              <a:rPr lang="fr-FR" sz="1200" dirty="0"/>
              <a:t>Serveurs Infra</a:t>
            </a:r>
          </a:p>
          <a:p>
            <a:pPr lvl="3"/>
            <a:r>
              <a:rPr lang="fr-FR" sz="1200" dirty="0">
                <a:solidFill>
                  <a:srgbClr val="FF6600"/>
                </a:solidFill>
              </a:rPr>
              <a:t>@</a:t>
            </a:r>
            <a:r>
              <a:rPr lang="fr-FR" sz="1200" dirty="0" err="1">
                <a:solidFill>
                  <a:srgbClr val="FF6600"/>
                </a:solidFill>
              </a:rPr>
              <a:t>SecuOp</a:t>
            </a:r>
            <a:endParaRPr lang="fr-FR" sz="1200" dirty="0"/>
          </a:p>
          <a:p>
            <a:pPr lvl="2"/>
            <a:r>
              <a:rPr lang="fr-FR" sz="1200" dirty="0"/>
              <a:t>TLF WEB</a:t>
            </a:r>
          </a:p>
          <a:p>
            <a:pPr lvl="3"/>
            <a:r>
              <a:rPr lang="fr-FR" sz="1200" dirty="0">
                <a:solidFill>
                  <a:srgbClr val="FF6600"/>
                </a:solidFill>
              </a:rPr>
              <a:t>@</a:t>
            </a:r>
            <a:r>
              <a:rPr lang="fr-FR" sz="1200" dirty="0" err="1">
                <a:solidFill>
                  <a:srgbClr val="FF6600"/>
                </a:solidFill>
              </a:rPr>
              <a:t>Fabien@NicolasL</a:t>
            </a:r>
            <a:endParaRPr lang="fr-FR" sz="1200" dirty="0"/>
          </a:p>
          <a:p>
            <a:pPr lvl="2"/>
            <a:r>
              <a:rPr lang="fr-FR" sz="1200" dirty="0"/>
              <a:t>TLF SVI</a:t>
            </a:r>
          </a:p>
          <a:p>
            <a:pPr lvl="3"/>
            <a:r>
              <a:rPr lang="fr-FR" sz="1200" dirty="0">
                <a:solidFill>
                  <a:srgbClr val="FF6600"/>
                </a:solidFill>
              </a:rPr>
              <a:t>@Damien@Julien </a:t>
            </a:r>
            <a:endParaRPr lang="fr-FR" sz="1200" dirty="0"/>
          </a:p>
          <a:p>
            <a:pPr lvl="2"/>
            <a:r>
              <a:rPr lang="fr-FR" sz="1200" dirty="0"/>
              <a:t>SAV</a:t>
            </a:r>
          </a:p>
          <a:p>
            <a:pPr lvl="3"/>
            <a:r>
              <a:rPr lang="fr-FR" sz="1200" dirty="0">
                <a:solidFill>
                  <a:srgbClr val="FF6600"/>
                </a:solidFill>
              </a:rPr>
              <a:t>@DavidM</a:t>
            </a:r>
            <a:r>
              <a:rPr lang="fr-FR" sz="1200" dirty="0"/>
              <a:t>: techniquement faisable ? </a:t>
            </a:r>
            <a:endParaRPr lang="fr-FR" sz="1200" dirty="0">
              <a:solidFill>
                <a:srgbClr val="00B050"/>
              </a:solidFill>
            </a:endParaRPr>
          </a:p>
          <a:p>
            <a:pPr lvl="2"/>
            <a:r>
              <a:rPr lang="fr-FR" sz="1200" dirty="0"/>
              <a:t>CFT</a:t>
            </a:r>
          </a:p>
          <a:p>
            <a:pPr lvl="3"/>
            <a:r>
              <a:rPr lang="fr-FR" sz="1200" dirty="0">
                <a:solidFill>
                  <a:srgbClr val="FF6600"/>
                </a:solidFill>
              </a:rPr>
              <a:t>@</a:t>
            </a:r>
            <a:r>
              <a:rPr lang="fr-FR" sz="1200" dirty="0" err="1">
                <a:solidFill>
                  <a:srgbClr val="FF6600"/>
                </a:solidFill>
              </a:rPr>
              <a:t>NicolasS</a:t>
            </a:r>
            <a:r>
              <a:rPr lang="fr-FR" sz="1200" dirty="0"/>
              <a:t> </a:t>
            </a:r>
          </a:p>
          <a:p>
            <a:pPr lvl="2"/>
            <a:r>
              <a:rPr lang="fr-FR" sz="1200" dirty="0"/>
              <a:t>Postes de Travail</a:t>
            </a:r>
          </a:p>
          <a:p>
            <a:pPr lvl="3"/>
            <a:r>
              <a:rPr lang="fr-FR" sz="1200" dirty="0">
                <a:solidFill>
                  <a:srgbClr val="FF6600"/>
                </a:solidFill>
              </a:rPr>
              <a:t>@Daniel + JBL</a:t>
            </a:r>
          </a:p>
          <a:p>
            <a:pPr lvl="3"/>
            <a:endParaRPr lang="fr-FR" sz="1200" dirty="0">
              <a:solidFill>
                <a:srgbClr val="FF6600"/>
              </a:solidFill>
            </a:endParaRPr>
          </a:p>
          <a:p>
            <a:pPr marL="0" lvl="2" indent="-9525">
              <a:buNone/>
            </a:pPr>
            <a:r>
              <a:rPr lang="fr-FR" sz="12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fr-FR" sz="1200" dirty="0">
                <a:solidFill>
                  <a:srgbClr val="00B050"/>
                </a:solidFill>
              </a:rPr>
              <a:t>@Tous/@SecuOp : Vérifier si tous les périmètres (hors </a:t>
            </a:r>
            <a:r>
              <a:rPr lang="fr-FR" sz="1200" dirty="0" err="1">
                <a:solidFill>
                  <a:srgbClr val="00B050"/>
                </a:solidFill>
              </a:rPr>
              <a:t>PdT</a:t>
            </a:r>
            <a:r>
              <a:rPr lang="fr-FR" sz="1200" dirty="0">
                <a:solidFill>
                  <a:srgbClr val="00B050"/>
                </a:solidFill>
              </a:rPr>
              <a:t>) remontent les scans de PAN (Dashboard </a:t>
            </a:r>
            <a:r>
              <a:rPr lang="fr-FR" sz="1200" dirty="0" err="1">
                <a:solidFill>
                  <a:srgbClr val="00B050"/>
                </a:solidFill>
              </a:rPr>
              <a:t>SécuOp</a:t>
            </a:r>
            <a:r>
              <a:rPr lang="fr-FR" sz="1200" dirty="0">
                <a:solidFill>
                  <a:srgbClr val="00B050"/>
                </a:solidFill>
              </a:rPr>
              <a:t>…)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3200" y="268288"/>
            <a:ext cx="8516475" cy="431254"/>
          </a:xfrm>
        </p:spPr>
        <p:txBody>
          <a:bodyPr/>
          <a:lstStyle/>
          <a:p>
            <a:r>
              <a:rPr lang="fr-FR" dirty="0"/>
              <a:t>5. Discussions et points de vigilance</a:t>
            </a:r>
          </a:p>
        </p:txBody>
      </p:sp>
    </p:spTree>
    <p:extLst>
      <p:ext uri="{BB962C8B-B14F-4D97-AF65-F5344CB8AC3E}">
        <p14:creationId xmlns:p14="http://schemas.microsoft.com/office/powerpoint/2010/main" val="6134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4326" y="771550"/>
            <a:ext cx="8515350" cy="3779813"/>
          </a:xfrm>
        </p:spPr>
        <p:txBody>
          <a:bodyPr/>
          <a:lstStyle/>
          <a:p>
            <a:r>
              <a:rPr lang="fr-FR" dirty="0"/>
              <a:t>Test de la procédure de gestion des incidents de sécurité</a:t>
            </a:r>
          </a:p>
          <a:p>
            <a:pPr lvl="2"/>
            <a:r>
              <a:rPr lang="fr-FR" dirty="0">
                <a:solidFill>
                  <a:srgbClr val="FF6600"/>
                </a:solidFill>
                <a:latin typeface="Helvetica 55 Roman" panose="000B0500000000000000" pitchFamily="34" charset="0"/>
              </a:rPr>
              <a:t>@JBL</a:t>
            </a:r>
          </a:p>
          <a:p>
            <a:pPr lvl="3"/>
            <a:r>
              <a:rPr lang="fr-FR" dirty="0"/>
              <a:t>Planifier test, scenario, validation responsable plateforme &amp; managers des personnels impactés</a:t>
            </a:r>
          </a:p>
          <a:p>
            <a:pPr lvl="3"/>
            <a:r>
              <a:rPr lang="fr-FR" dirty="0"/>
              <a:t>A réaliser avant le </a:t>
            </a:r>
            <a:r>
              <a:rPr lang="fr-FR" dirty="0">
                <a:solidFill>
                  <a:srgbClr val="00B050"/>
                </a:solidFill>
              </a:rPr>
              <a:t>29/10/2022</a:t>
            </a:r>
          </a:p>
          <a:p>
            <a:pPr marL="217488" lvl="3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3200" y="268288"/>
            <a:ext cx="8516475" cy="431254"/>
          </a:xfrm>
        </p:spPr>
        <p:txBody>
          <a:bodyPr/>
          <a:lstStyle/>
          <a:p>
            <a:r>
              <a:rPr lang="fr-FR" dirty="0"/>
              <a:t>5. Discussions et points de vigilance</a:t>
            </a:r>
          </a:p>
        </p:txBody>
      </p:sp>
    </p:spTree>
    <p:extLst>
      <p:ext uri="{BB962C8B-B14F-4D97-AF65-F5344CB8AC3E}">
        <p14:creationId xmlns:p14="http://schemas.microsoft.com/office/powerpoint/2010/main" val="1579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23528" y="627534"/>
            <a:ext cx="8515350" cy="4320480"/>
          </a:xfrm>
        </p:spPr>
        <p:txBody>
          <a:bodyPr/>
          <a:lstStyle/>
          <a:p>
            <a:r>
              <a:rPr lang="fr-FR" sz="1200" dirty="0"/>
              <a:t>Sélection des tickets de change à présenter </a:t>
            </a:r>
            <a:r>
              <a:rPr lang="fr-FR" sz="1200" dirty="0">
                <a:solidFill>
                  <a:srgbClr val="00B050"/>
                </a:solidFill>
              </a:rPr>
              <a:t>(27/09)</a:t>
            </a:r>
          </a:p>
          <a:p>
            <a:r>
              <a:rPr lang="fr-FR" sz="1200" dirty="0">
                <a:solidFill>
                  <a:srgbClr val="FF6600"/>
                </a:solidFill>
                <a:latin typeface="Helvetica 55 Roman" panose="000B0500000000000000" pitchFamily="34" charset="0"/>
              </a:rPr>
              <a:t>@tous:</a:t>
            </a:r>
            <a:endParaRPr lang="fr-FR" sz="1200" dirty="0"/>
          </a:p>
          <a:p>
            <a:pPr lvl="2"/>
            <a:r>
              <a:rPr lang="fr-FR" sz="1200" dirty="0"/>
              <a:t>OS :</a:t>
            </a:r>
          </a:p>
          <a:p>
            <a:pPr lvl="3"/>
            <a:r>
              <a:rPr lang="fr-FR" sz="1200" dirty="0"/>
              <a:t>3 tickets de changes majeurs:</a:t>
            </a:r>
          </a:p>
          <a:p>
            <a:pPr lvl="3"/>
            <a:r>
              <a:rPr lang="fr-FR" sz="1200" dirty="0"/>
              <a:t>3 tickets de changes mineurs: </a:t>
            </a:r>
          </a:p>
          <a:p>
            <a:pPr lvl="2"/>
            <a:r>
              <a:rPr lang="fr-FR" sz="1200" dirty="0"/>
              <a:t>Middleware :</a:t>
            </a:r>
          </a:p>
          <a:p>
            <a:pPr lvl="3"/>
            <a:r>
              <a:rPr lang="fr-FR" sz="1200" dirty="0"/>
              <a:t>3 tickets de changes majeurs:</a:t>
            </a:r>
          </a:p>
          <a:p>
            <a:pPr lvl="3"/>
            <a:r>
              <a:rPr lang="fr-FR" sz="1200" dirty="0"/>
              <a:t>3 tickets de changes mineurs: </a:t>
            </a:r>
          </a:p>
          <a:p>
            <a:pPr lvl="2"/>
            <a:r>
              <a:rPr lang="fr-FR" sz="1200" dirty="0"/>
              <a:t>Développement / code : </a:t>
            </a:r>
          </a:p>
          <a:p>
            <a:pPr lvl="3"/>
            <a:r>
              <a:rPr lang="fr-FR" sz="1200" dirty="0"/>
              <a:t>3 tickets de changes majeurs: </a:t>
            </a:r>
          </a:p>
          <a:p>
            <a:pPr lvl="3"/>
            <a:r>
              <a:rPr lang="fr-FR" sz="1200" dirty="0"/>
              <a:t>3 tickets de changes mineurs: </a:t>
            </a:r>
          </a:p>
          <a:p>
            <a:pPr lvl="2"/>
            <a:r>
              <a:rPr lang="fr-FR" sz="1200" dirty="0"/>
              <a:t>Equipements réseau :</a:t>
            </a:r>
          </a:p>
          <a:p>
            <a:pPr lvl="3"/>
            <a:r>
              <a:rPr lang="fr-FR" sz="1200" dirty="0"/>
              <a:t>3 tickets de changes majeurs:</a:t>
            </a:r>
          </a:p>
          <a:p>
            <a:pPr lvl="3"/>
            <a:r>
              <a:rPr lang="fr-FR" sz="1200" dirty="0"/>
              <a:t>3 tickets de changes mineurs: </a:t>
            </a:r>
          </a:p>
          <a:p>
            <a:pPr lvl="2"/>
            <a:r>
              <a:rPr lang="fr-FR" sz="1200" dirty="0"/>
              <a:t>Modifications de Flux</a:t>
            </a:r>
          </a:p>
          <a:p>
            <a:pPr lvl="3"/>
            <a:r>
              <a:rPr lang="fr-FR" sz="1200" dirty="0"/>
              <a:t>3 tickets de changes majeurs:</a:t>
            </a:r>
          </a:p>
          <a:p>
            <a:pPr lvl="3"/>
            <a:r>
              <a:rPr lang="fr-FR" sz="1200" dirty="0"/>
              <a:t>3 tickets de changes mineurs: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20" y="267494"/>
            <a:ext cx="8516475" cy="288032"/>
          </a:xfrm>
        </p:spPr>
        <p:txBody>
          <a:bodyPr/>
          <a:lstStyle/>
          <a:p>
            <a:r>
              <a:rPr lang="fr-FR" dirty="0"/>
              <a:t>5. Discussions et points de vigilance</a:t>
            </a:r>
          </a:p>
        </p:txBody>
      </p:sp>
    </p:spTree>
    <p:extLst>
      <p:ext uri="{BB962C8B-B14F-4D97-AF65-F5344CB8AC3E}">
        <p14:creationId xmlns:p14="http://schemas.microsoft.com/office/powerpoint/2010/main" val="6134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4326" y="771550"/>
            <a:ext cx="8515350" cy="3779813"/>
          </a:xfrm>
        </p:spPr>
        <p:txBody>
          <a:bodyPr/>
          <a:lstStyle/>
          <a:p>
            <a:r>
              <a:rPr lang="fr-FR" sz="1200" dirty="0"/>
              <a:t>Sélection des tickets de change à présenter (suite)</a:t>
            </a:r>
          </a:p>
          <a:p>
            <a:r>
              <a:rPr lang="fr-FR" sz="1200" dirty="0">
                <a:solidFill>
                  <a:srgbClr val="FF6600"/>
                </a:solidFill>
                <a:latin typeface="Helvetica 55 Roman" panose="000B0500000000000000" pitchFamily="34" charset="0"/>
              </a:rPr>
              <a:t>@Ronan :</a:t>
            </a:r>
            <a:endParaRPr lang="fr-FR" sz="1200" dirty="0"/>
          </a:p>
          <a:p>
            <a:pPr lvl="2"/>
            <a:r>
              <a:rPr lang="fr-FR" sz="1200" dirty="0"/>
              <a:t>Habilitations</a:t>
            </a:r>
          </a:p>
          <a:p>
            <a:pPr lvl="3"/>
            <a:r>
              <a:rPr lang="fr-FR" sz="1200" dirty="0"/>
              <a:t>3 tickets Arrivées: </a:t>
            </a:r>
          </a:p>
          <a:p>
            <a:pPr lvl="3"/>
            <a:r>
              <a:rPr lang="fr-FR" sz="1200" dirty="0"/>
              <a:t>3 tickets Départs: </a:t>
            </a:r>
          </a:p>
          <a:p>
            <a:pPr lvl="3"/>
            <a:r>
              <a:rPr lang="fr-FR" sz="1200" dirty="0"/>
              <a:t>3 tickets Modifications: </a:t>
            </a:r>
          </a:p>
          <a:p>
            <a:pPr lvl="2"/>
            <a:endParaRPr lang="fr-FR" sz="1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3200" y="268288"/>
            <a:ext cx="8516475" cy="359246"/>
          </a:xfrm>
        </p:spPr>
        <p:txBody>
          <a:bodyPr/>
          <a:lstStyle/>
          <a:p>
            <a:r>
              <a:rPr lang="fr-FR" dirty="0"/>
              <a:t>5. Discussions et points de vigilance</a:t>
            </a:r>
          </a:p>
        </p:txBody>
      </p:sp>
    </p:spTree>
    <p:extLst>
      <p:ext uri="{BB962C8B-B14F-4D97-AF65-F5344CB8AC3E}">
        <p14:creationId xmlns:p14="http://schemas.microsoft.com/office/powerpoint/2010/main" val="132983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4326" y="771550"/>
            <a:ext cx="8515350" cy="3779813"/>
          </a:xfrm>
        </p:spPr>
        <p:txBody>
          <a:bodyPr/>
          <a:lstStyle/>
          <a:p>
            <a:r>
              <a:rPr lang="fr-FR" sz="1200" dirty="0"/>
              <a:t>Scans internes : vulnérabilités critiques ?</a:t>
            </a:r>
          </a:p>
          <a:p>
            <a:pPr marL="217488" lvl="3" indent="0">
              <a:buNone/>
            </a:pPr>
            <a:r>
              <a:rPr lang="fr-FR" sz="1100" dirty="0">
                <a:solidFill>
                  <a:schemeClr val="bg2"/>
                </a:solidFill>
              </a:rPr>
              <a:t>Rappel : S’assurer de la réalisation des scans (&lt;&lt; tous les 90j) + de la prise en compte des résultats (CVSS &gt; 6/7 + autres type </a:t>
            </a:r>
            <a:r>
              <a:rPr lang="fr-FR" sz="1100" dirty="0" err="1">
                <a:solidFill>
                  <a:schemeClr val="bg2"/>
                </a:solidFill>
              </a:rPr>
              <a:t>cipher</a:t>
            </a:r>
            <a:r>
              <a:rPr lang="fr-FR" sz="1100" dirty="0">
                <a:solidFill>
                  <a:schemeClr val="bg2"/>
                </a:solidFill>
              </a:rPr>
              <a:t>)</a:t>
            </a:r>
          </a:p>
          <a:p>
            <a:pPr lvl="2"/>
            <a:r>
              <a:rPr lang="fr-FR" sz="1200" dirty="0"/>
              <a:t>SAV (@David MICHENEAU) : </a:t>
            </a:r>
            <a:r>
              <a:rPr lang="fr-FR" sz="1000" b="1" dirty="0"/>
              <a:t>Pas de vulnérabilité critique CVSS &gt; 6/7</a:t>
            </a:r>
          </a:p>
          <a:p>
            <a:pPr marL="3619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Helvetica 55 Roman" panose="000B0500000000000000" pitchFamily="34" charset="0"/>
              </a:rPr>
              <a:t>Faire quand même ticket pour les CVSS en dessous (…)</a:t>
            </a:r>
          </a:p>
          <a:p>
            <a:pPr lvl="2"/>
            <a:r>
              <a:rPr lang="fr-FR" sz="1200" dirty="0"/>
              <a:t>CFT (@Nicolas SIMON)</a:t>
            </a:r>
          </a:p>
          <a:p>
            <a:pPr marL="3619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Helvetica 55 Roman" panose="000B0500000000000000" pitchFamily="34" charset="0"/>
              </a:rPr>
              <a:t>A tester + préparer la documentation associée à la présence du TSL 1.1 et 1.2 : RFC-25887 : mise en place par </a:t>
            </a:r>
            <a:r>
              <a:rPr lang="fr-FR" sz="1000" dirty="0" err="1">
                <a:latin typeface="Helvetica 55 Roman" panose="000B0500000000000000" pitchFamily="34" charset="0"/>
              </a:rPr>
              <a:t>SecuOp</a:t>
            </a:r>
            <a:r>
              <a:rPr lang="fr-FR" sz="1000" dirty="0">
                <a:latin typeface="Helvetica 55 Roman" panose="000B0500000000000000" pitchFamily="34" charset="0"/>
              </a:rPr>
              <a:t> d'un remonté d’alerte en temps réel à chaque connexion sur les 2 CTRL d'admin de la baie de disques (solution compensatoire TLS v1.1+1.2)</a:t>
            </a:r>
          </a:p>
          <a:p>
            <a:pPr lvl="2"/>
            <a:r>
              <a:rPr lang="fr-FR" sz="1200" dirty="0"/>
              <a:t>SVI (@Damien GRANGE) :  RAS</a:t>
            </a:r>
          </a:p>
          <a:p>
            <a:pPr marL="3619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Helvetica 55 Roman" panose="000B0500000000000000" pitchFamily="34" charset="0"/>
              </a:rPr>
              <a:t>Préparer log4j (dans répertoires preuves) + @ Tous</a:t>
            </a:r>
          </a:p>
          <a:p>
            <a:pPr lvl="2"/>
            <a:r>
              <a:rPr lang="fr-FR" sz="1200" dirty="0"/>
              <a:t>TLF et CFT (systèmes et réseau) (@Fabien HUIN + @LOYAU Nicolas + @ERRAOUI Othmane)</a:t>
            </a:r>
          </a:p>
          <a:p>
            <a:pPr marL="3619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Helvetica 55 Roman" panose="000B0500000000000000" pitchFamily="34" charset="0"/>
              </a:rPr>
              <a:t>IDS : qui gère ?</a:t>
            </a:r>
          </a:p>
          <a:p>
            <a:pPr marL="3619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Helvetica 55 Roman" panose="000B0500000000000000" pitchFamily="34" charset="0"/>
              </a:rPr>
              <a:t>Vulnérabilité de type </a:t>
            </a:r>
            <a:r>
              <a:rPr lang="fr-FR" sz="1000" dirty="0" err="1">
                <a:latin typeface="Helvetica 55 Roman" panose="000B0500000000000000" pitchFamily="34" charset="0"/>
              </a:rPr>
              <a:t>cipher</a:t>
            </a:r>
            <a:r>
              <a:rPr lang="fr-FR" sz="1000" dirty="0">
                <a:latin typeface="Helvetica 55 Roman" panose="000B0500000000000000" pitchFamily="34" charset="0"/>
              </a:rPr>
              <a:t> à documenter (TSL, SSL …)</a:t>
            </a:r>
          </a:p>
          <a:p>
            <a:pPr marL="3619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Helvetica 55 Roman" panose="000B0500000000000000" pitchFamily="34" charset="0"/>
              </a:rPr>
              <a:t>TCP </a:t>
            </a:r>
            <a:r>
              <a:rPr lang="fr-FR" sz="1000" dirty="0" err="1">
                <a:latin typeface="Helvetica 55 Roman" panose="000B0500000000000000" pitchFamily="34" charset="0"/>
              </a:rPr>
              <a:t>forwarding</a:t>
            </a:r>
            <a:r>
              <a:rPr lang="fr-FR" sz="1000" dirty="0">
                <a:latin typeface="Helvetica 55 Roman" panose="000B0500000000000000" pitchFamily="34" charset="0"/>
              </a:rPr>
              <a:t> : à voir si nécessaire / à documenter</a:t>
            </a:r>
          </a:p>
          <a:p>
            <a:pPr lvl="2"/>
            <a:r>
              <a:rPr lang="fr-FR" sz="1200" dirty="0"/>
              <a:t>DSI (Quentin) :</a:t>
            </a:r>
          </a:p>
          <a:p>
            <a:pPr marL="3619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Helvetica 55 Roman" panose="000B0500000000000000" pitchFamily="34" charset="0"/>
              </a:rPr>
              <a:t>RAS pas de vulnérabilité critique depuis 12/2021</a:t>
            </a:r>
          </a:p>
          <a:p>
            <a:pPr lvl="2"/>
            <a:r>
              <a:rPr lang="fr-FR" sz="1200" dirty="0"/>
              <a:t>Infra (Romaric) :</a:t>
            </a:r>
          </a:p>
          <a:p>
            <a:pPr marL="3619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Helvetica 55 Roman" panose="000B0500000000000000" pitchFamily="34" charset="0"/>
              </a:rPr>
              <a:t>1 </a:t>
            </a:r>
            <a:r>
              <a:rPr lang="fr-FR" sz="1000" dirty="0" err="1">
                <a:latin typeface="Helvetica 55 Roman" panose="000B0500000000000000" pitchFamily="34" charset="0"/>
              </a:rPr>
              <a:t>vuln</a:t>
            </a:r>
            <a:r>
              <a:rPr lang="fr-FR" sz="1000" dirty="0">
                <a:latin typeface="Helvetica 55 Roman" panose="000B0500000000000000" pitchFamily="34" charset="0"/>
              </a:rPr>
              <a:t> critique depuis scan d’août : RFC (en cours)</a:t>
            </a:r>
          </a:p>
          <a:p>
            <a:pPr lvl="2"/>
            <a:r>
              <a:rPr lang="fr-FR" sz="1200" dirty="0"/>
              <a:t>Yvan (</a:t>
            </a:r>
            <a:r>
              <a:rPr lang="fr-FR" sz="1200" dirty="0" err="1"/>
              <a:t>Secu</a:t>
            </a:r>
            <a:r>
              <a:rPr lang="fr-FR" sz="1200" dirty="0"/>
              <a:t> Op) :</a:t>
            </a:r>
          </a:p>
          <a:p>
            <a:pPr marL="3619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Helvetica 55 Roman" panose="000B0500000000000000" pitchFamily="34" charset="0"/>
              </a:rPr>
              <a:t>TCP </a:t>
            </a:r>
            <a:r>
              <a:rPr lang="fr-FR" sz="1000" dirty="0" err="1">
                <a:latin typeface="Helvetica 55 Roman" panose="000B0500000000000000" pitchFamily="34" charset="0"/>
              </a:rPr>
              <a:t>forwarding</a:t>
            </a:r>
            <a:r>
              <a:rPr lang="fr-FR" sz="1000" dirty="0">
                <a:latin typeface="Helvetica 55 Roman" panose="000B0500000000000000" pitchFamily="34" charset="0"/>
              </a:rPr>
              <a:t> : à voir si nécessaire / à documenter </a:t>
            </a:r>
          </a:p>
          <a:p>
            <a:pPr marL="361950"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dirty="0">
                <a:latin typeface="Helvetica 55 Roman" panose="000B0500000000000000" pitchFamily="34" charset="0"/>
              </a:rPr>
              <a:t>Vulnérabilité sur certificats autosignés + SSH à documenter (…) + action sur version de Splunk à clarifier</a:t>
            </a:r>
          </a:p>
          <a:p>
            <a:pPr lvl="2"/>
            <a:endParaRPr lang="fr-FR" sz="12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3200" y="268288"/>
            <a:ext cx="8516475" cy="359246"/>
          </a:xfrm>
        </p:spPr>
        <p:txBody>
          <a:bodyPr/>
          <a:lstStyle/>
          <a:p>
            <a:r>
              <a:rPr lang="fr-FR" dirty="0"/>
              <a:t>5. Discussions et points de vigilance</a:t>
            </a:r>
          </a:p>
        </p:txBody>
      </p:sp>
    </p:spTree>
    <p:extLst>
      <p:ext uri="{BB962C8B-B14F-4D97-AF65-F5344CB8AC3E}">
        <p14:creationId xmlns:p14="http://schemas.microsoft.com/office/powerpoint/2010/main" val="386360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8313" y="350838"/>
            <a:ext cx="7096125" cy="738187"/>
          </a:xfrm>
        </p:spPr>
        <p:txBody>
          <a:bodyPr/>
          <a:lstStyle/>
          <a:p>
            <a:pPr defTabSz="712788" eaLnBrk="1" hangingPunct="1">
              <a:defRPr/>
            </a:pPr>
            <a:r>
              <a:rPr lang="fr-FR" sz="2400" dirty="0">
                <a:solidFill>
                  <a:schemeClr val="tx2"/>
                </a:solidFill>
                <a:ea typeface="ＭＳ Ｐゴシック" pitchFamily="34" charset="-128"/>
                <a:cs typeface="+mn-cs"/>
              </a:rPr>
              <a:t>Réunion de suivi</a:t>
            </a:r>
          </a:p>
        </p:txBody>
      </p:sp>
      <p:sp>
        <p:nvSpPr>
          <p:cNvPr id="5" name="Rectangle 14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8788" y="1635646"/>
            <a:ext cx="70961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fr-FR" altLang="fr-FR" sz="2400" dirty="0">
                <a:solidFill>
                  <a:schemeClr val="tx2"/>
                </a:solidFill>
                <a:latin typeface="Helvetica 75 Bold" pitchFamily="34" charset="0"/>
              </a:rPr>
              <a:t>Historique des versions du CR</a:t>
            </a:r>
          </a:p>
        </p:txBody>
      </p:sp>
      <p:graphicFrame>
        <p:nvGraphicFramePr>
          <p:cNvPr id="11" name="Espace réservé du contenu 3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82697866"/>
              </p:ext>
            </p:extLst>
          </p:nvPr>
        </p:nvGraphicFramePr>
        <p:xfrm>
          <a:off x="456948" y="2067694"/>
          <a:ext cx="8507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6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Opération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55 Roman" panose="020B0604020202020204" pitchFamily="34" charset="0"/>
                        </a:rPr>
                        <a:t>1.0</a:t>
                      </a:r>
                    </a:p>
                  </a:txBody>
                  <a:tcPr marL="89997" marR="89997" marT="35020" marB="350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55 Roman" panose="020B0604020202020204" pitchFamily="34" charset="0"/>
                        </a:rPr>
                        <a:t>Création</a:t>
                      </a:r>
                    </a:p>
                  </a:txBody>
                  <a:tcPr marL="89997" marR="89997" marT="35020" marB="350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55 Roman" panose="020B0604020202020204" pitchFamily="34" charset="0"/>
                        </a:rPr>
                        <a:t>JB Loisel</a:t>
                      </a:r>
                    </a:p>
                  </a:txBody>
                  <a:tcPr marL="89997" marR="89997" marT="35020" marB="350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55 Roman" panose="020B0604020202020204" pitchFamily="34" charset="0"/>
                        </a:rPr>
                        <a:t>06/09/2022</a:t>
                      </a:r>
                    </a:p>
                  </a:txBody>
                  <a:tcPr marL="89997" marR="89997" marT="35020" marB="350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Espace réservé du contenu 12"/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27941107"/>
              </p:ext>
            </p:extLst>
          </p:nvPr>
        </p:nvGraphicFramePr>
        <p:xfrm>
          <a:off x="458788" y="699542"/>
          <a:ext cx="8515352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Référence 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20220906_CRA_CertifPCI_TLF.pptx</a:t>
                      </a:r>
                    </a:p>
                  </a:txBody>
                  <a:tcPr anchor="ctr">
                    <a:solidFill>
                      <a:srgbClr val="FFD7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anchor="ctr">
                    <a:solidFill>
                      <a:srgbClr val="FFD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Rapporteur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Daniel </a:t>
                      </a:r>
                      <a:r>
                        <a:rPr kumimoji="0" lang="fr-FR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Rouimi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55 Roman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Classification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874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Confidentiel</a:t>
                      </a: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55 Roman" panose="020B0604020202020204" pitchFamily="34" charset="0"/>
                          <a:ea typeface="+mn-ea"/>
                          <a:cs typeface="+mn-cs"/>
                        </a:rPr>
                        <a:t> Orange Business Services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55 Roman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8787" y="4011910"/>
            <a:ext cx="404120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fr-FR" altLang="fr-FR" sz="2400" dirty="0">
                <a:solidFill>
                  <a:schemeClr val="tx2"/>
                </a:solidFill>
                <a:latin typeface="Helvetica 75 Bold" pitchFamily="34" charset="0"/>
              </a:rPr>
              <a:t>Diffusion</a:t>
            </a:r>
          </a:p>
        </p:txBody>
      </p:sp>
      <p:sp>
        <p:nvSpPr>
          <p:cNvPr id="16" name="Subtitle 4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68935" y="3579862"/>
            <a:ext cx="2232248" cy="1946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2pPr>
            <a:lvl3pPr marL="406800" indent="-190800" algn="l" defTabSz="914400" rtl="0" eaLnBrk="1" latinLnBrk="0" hangingPunct="1">
              <a:lnSpc>
                <a:spcPct val="90000"/>
              </a:lnSpc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20B0604020202020204" pitchFamily="34" charset="0"/>
                <a:ea typeface="+mn-ea"/>
                <a:cs typeface="+mn-cs"/>
              </a:defRPr>
            </a:lvl3pPr>
            <a:lvl4pPr marL="594000" indent="-172800" algn="l" defTabSz="914400" rtl="0" eaLnBrk="1" latinLnBrk="0" hangingPunct="1">
              <a:lnSpc>
                <a:spcPct val="90000"/>
              </a:lnSpc>
              <a:spcBef>
                <a:spcPts val="24"/>
              </a:spcBef>
              <a:buFont typeface="Helvetica 55 Roman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4pPr>
            <a:lvl5pPr marL="799200" indent="-1908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Helvetica 55 Roman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55 Roman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13/09/2022</a:t>
            </a:r>
          </a:p>
        </p:txBody>
      </p:sp>
      <p:sp>
        <p:nvSpPr>
          <p:cNvPr id="17" name="Rectangle 14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8788" y="3147814"/>
            <a:ext cx="404120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fr-FR" altLang="fr-FR" sz="2400" dirty="0">
                <a:solidFill>
                  <a:schemeClr val="tx2"/>
                </a:solidFill>
                <a:latin typeface="Helvetica 75 Bold" pitchFamily="34" charset="0"/>
              </a:rPr>
              <a:t>Date du prochain meeting</a:t>
            </a:r>
          </a:p>
        </p:txBody>
      </p:sp>
      <p:sp>
        <p:nvSpPr>
          <p:cNvPr id="18" name="Subtitle 4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68934" y="4443958"/>
            <a:ext cx="3166962" cy="216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2pPr>
            <a:lvl3pPr marL="406800" indent="-190800" algn="l" defTabSz="914400" rtl="0" eaLnBrk="1" latinLnBrk="0" hangingPunct="1">
              <a:lnSpc>
                <a:spcPct val="90000"/>
              </a:lnSpc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20B0604020202020204" pitchFamily="34" charset="0"/>
                <a:ea typeface="+mn-ea"/>
                <a:cs typeface="+mn-cs"/>
              </a:defRPr>
            </a:lvl3pPr>
            <a:lvl4pPr marL="594000" indent="-172800" algn="l" defTabSz="914400" rtl="0" eaLnBrk="1" latinLnBrk="0" hangingPunct="1">
              <a:lnSpc>
                <a:spcPct val="90000"/>
              </a:lnSpc>
              <a:spcBef>
                <a:spcPts val="24"/>
              </a:spcBef>
              <a:buFont typeface="Helvetica 55 Roman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4pPr>
            <a:lvl5pPr marL="799200" indent="-1908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Helvetica 55 Roman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Helvetica 55 Roman" panose="020B0604020202020204" pitchFamily="34" charset="0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/>
              <a:t>Equipe projet + DQPS + DSPM  +DSI</a:t>
            </a:r>
          </a:p>
        </p:txBody>
      </p:sp>
    </p:spTree>
    <p:extLst>
      <p:ext uri="{BB962C8B-B14F-4D97-AF65-F5344CB8AC3E}">
        <p14:creationId xmlns:p14="http://schemas.microsoft.com/office/powerpoint/2010/main" val="41165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4324" y="771550"/>
            <a:ext cx="8650163" cy="4320480"/>
          </a:xfrm>
          <a:solidFill>
            <a:schemeClr val="bg1"/>
          </a:solidFill>
        </p:spPr>
        <p:txBody>
          <a:bodyPr/>
          <a:lstStyle/>
          <a:p>
            <a:r>
              <a:rPr lang="fr-FR" dirty="0"/>
              <a:t>Divers</a:t>
            </a:r>
          </a:p>
          <a:p>
            <a:pPr lvl="2"/>
            <a:r>
              <a:rPr lang="fr-FR" dirty="0"/>
              <a:t>Formation PCI et confirmation de l’engagement annuel</a:t>
            </a:r>
          </a:p>
          <a:p>
            <a:pPr lvl="3"/>
            <a:r>
              <a:rPr lang="fr-FR" dirty="0">
                <a:solidFill>
                  <a:srgbClr val="FF6600"/>
                </a:solidFill>
              </a:rPr>
              <a:t>@Daniel : </a:t>
            </a:r>
            <a:r>
              <a:rPr lang="fr-FR" dirty="0"/>
              <a:t>Contacter tous les utilisateurs du périmètre PCI pour demander confirmation engagement + connaissance du support de formation (détenteurs de postes PCI) (</a:t>
            </a:r>
            <a:r>
              <a:rPr lang="fr-FR" dirty="0">
                <a:solidFill>
                  <a:srgbClr val="00B050"/>
                </a:solidFill>
              </a:rPr>
              <a:t>24/09</a:t>
            </a:r>
            <a:r>
              <a:rPr lang="fr-FR" dirty="0"/>
              <a:t>)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En cours. </a:t>
            </a:r>
          </a:p>
          <a:p>
            <a:pPr lvl="3"/>
            <a:r>
              <a:rPr lang="fr-FR" dirty="0">
                <a:solidFill>
                  <a:srgbClr val="FF6600"/>
                </a:solidFill>
              </a:rPr>
              <a:t>@Sylvie@Richard@Melanie : </a:t>
            </a:r>
            <a:r>
              <a:rPr lang="fr-FR" dirty="0"/>
              <a:t>formation développeurs à relancer ?</a:t>
            </a:r>
          </a:p>
          <a:p>
            <a:pPr lvl="3"/>
            <a:r>
              <a:rPr lang="fr-FR" dirty="0">
                <a:solidFill>
                  <a:srgbClr val="FF6600"/>
                </a:solidFill>
              </a:rPr>
              <a:t>@tous </a:t>
            </a:r>
            <a:r>
              <a:rPr lang="fr-FR" dirty="0"/>
              <a:t>: nouveaux arrivants ? Nouveaux N2 (Yassine </a:t>
            </a:r>
            <a:r>
              <a:rPr lang="fr-FR" dirty="0" err="1"/>
              <a:t>Zouaichi</a:t>
            </a:r>
            <a:r>
              <a:rPr lang="fr-FR" dirty="0"/>
              <a:t>, Pascal Nicolas)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15/09</a:t>
            </a:r>
          </a:p>
          <a:p>
            <a:pPr lvl="3"/>
            <a:r>
              <a:rPr lang="fr-FR" dirty="0">
                <a:solidFill>
                  <a:schemeClr val="bg2"/>
                </a:solidFill>
              </a:rPr>
              <a:t>@Daniel </a:t>
            </a:r>
            <a:r>
              <a:rPr lang="fr-FR" dirty="0"/>
              <a:t>: récupérer preuves de </a:t>
            </a:r>
            <a:r>
              <a:rPr lang="fr-FR" dirty="0" err="1"/>
              <a:t>sensib</a:t>
            </a:r>
            <a:r>
              <a:rPr lang="fr-FR" dirty="0"/>
              <a:t> générale, hors PCI (voir JBL)</a:t>
            </a:r>
          </a:p>
          <a:p>
            <a:pPr lvl="3"/>
            <a:endParaRPr lang="fr-FR" dirty="0"/>
          </a:p>
          <a:p>
            <a:pPr lvl="2"/>
            <a:r>
              <a:rPr lang="fr-FR" dirty="0"/>
              <a:t>Actions récurrentes de revues des habilitations, filtrage, scans internes et externes, scans wifi</a:t>
            </a:r>
          </a:p>
          <a:p>
            <a:pPr lvl="3"/>
            <a:r>
              <a:rPr lang="fr-FR" dirty="0"/>
              <a:t>Déjà traité dans le BAU / Copil PCI DSS</a:t>
            </a:r>
          </a:p>
          <a:p>
            <a:pPr lvl="4"/>
            <a:r>
              <a:rPr lang="fr-FR" dirty="0"/>
              <a:t>Scans : </a:t>
            </a:r>
            <a:r>
              <a:rPr lang="fr-FR" dirty="0" err="1"/>
              <a:t>vuln</a:t>
            </a:r>
            <a:r>
              <a:rPr lang="fr-FR" dirty="0"/>
              <a:t>. critiques ?</a:t>
            </a:r>
            <a:endParaRPr lang="fr-FR" sz="1000" dirty="0">
              <a:solidFill>
                <a:srgbClr val="00B050"/>
              </a:solidFill>
              <a:latin typeface="Helvetica 55 Roman" panose="020B0604020202020204" pitchFamily="34" charset="0"/>
            </a:endParaRPr>
          </a:p>
          <a:p>
            <a:pPr lvl="4"/>
            <a:r>
              <a:rPr lang="fr-FR" dirty="0" err="1"/>
              <a:t>Pentests</a:t>
            </a:r>
            <a:r>
              <a:rPr lang="fr-FR" dirty="0"/>
              <a:t> : plans d’actions clos ?</a:t>
            </a:r>
          </a:p>
          <a:p>
            <a:pPr lvl="4"/>
            <a:r>
              <a:rPr lang="fr-FR" dirty="0"/>
              <a:t>Filtrage : écarts ? </a:t>
            </a:r>
          </a:p>
          <a:p>
            <a:pPr lvl="3"/>
            <a:r>
              <a:rPr lang="fr-FR" dirty="0">
                <a:solidFill>
                  <a:srgbClr val="FF6600"/>
                </a:solidFill>
              </a:rPr>
              <a:t>@porteurs </a:t>
            </a:r>
            <a:r>
              <a:rPr lang="fr-FR" dirty="0"/>
              <a:t>: préparer tous les tickets à présenter (</a:t>
            </a:r>
            <a:r>
              <a:rPr lang="fr-FR" dirty="0">
                <a:solidFill>
                  <a:srgbClr val="00B050"/>
                </a:solidFill>
              </a:rPr>
              <a:t>27/09</a:t>
            </a:r>
            <a:r>
              <a:rPr lang="fr-FR" dirty="0"/>
              <a:t>)</a:t>
            </a:r>
          </a:p>
          <a:p>
            <a:pPr lvl="3"/>
            <a:r>
              <a:rPr lang="fr-FR" dirty="0"/>
              <a:t>Sur proc Wifi : JBL expliquera la nouvelle procédure</a:t>
            </a:r>
          </a:p>
          <a:p>
            <a:pPr lvl="3"/>
            <a:endParaRPr lang="fr-FR" dirty="0"/>
          </a:p>
          <a:p>
            <a:pPr lvl="2"/>
            <a:r>
              <a:rPr lang="fr-FR" dirty="0"/>
              <a:t>Entretiens de préparation à l’audit</a:t>
            </a:r>
          </a:p>
          <a:p>
            <a:pPr lvl="3"/>
            <a:r>
              <a:rPr lang="fr-FR" dirty="0">
                <a:solidFill>
                  <a:srgbClr val="FF6600"/>
                </a:solidFill>
              </a:rPr>
              <a:t>@Tous </a:t>
            </a:r>
            <a:r>
              <a:rPr lang="fr-FR" dirty="0"/>
              <a:t>: si vous souhaitez une réunion préparatoire « personnalisée », contactez JBL</a:t>
            </a: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5. Discussions et points de vigilance</a:t>
            </a:r>
          </a:p>
        </p:txBody>
      </p:sp>
    </p:spTree>
    <p:extLst>
      <p:ext uri="{BB962C8B-B14F-4D97-AF65-F5344CB8AC3E}">
        <p14:creationId xmlns:p14="http://schemas.microsoft.com/office/powerpoint/2010/main" val="6134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4326" y="771550"/>
            <a:ext cx="8515350" cy="3960440"/>
          </a:xfrm>
        </p:spPr>
        <p:txBody>
          <a:bodyPr/>
          <a:lstStyle/>
          <a:p>
            <a:pPr lvl="2"/>
            <a:r>
              <a:rPr lang="fr-FR" sz="1200" dirty="0" err="1"/>
              <a:t>Retex</a:t>
            </a:r>
            <a:r>
              <a:rPr lang="fr-FR" sz="1200" dirty="0"/>
              <a:t> audit 2021 :</a:t>
            </a:r>
          </a:p>
          <a:p>
            <a:pPr lvl="3"/>
            <a:r>
              <a:rPr lang="fr-FR" sz="1200" dirty="0"/>
              <a:t>RAS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/>
              <a:t>Logs SVI</a:t>
            </a:r>
          </a:p>
          <a:p>
            <a:pPr lvl="3"/>
            <a:r>
              <a:rPr lang="fr-FR" sz="1200" dirty="0">
                <a:solidFill>
                  <a:schemeClr val="bg2"/>
                </a:solidFill>
              </a:rPr>
              <a:t>@Damien</a:t>
            </a:r>
            <a:r>
              <a:rPr lang="fr-FR" sz="1200" dirty="0"/>
              <a:t> Faire une revue des logs pour vérifier absence de PAN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/>
              <a:t>Prestataires</a:t>
            </a:r>
          </a:p>
          <a:p>
            <a:pPr lvl="3"/>
            <a:r>
              <a:rPr lang="fr-FR" sz="1200" dirty="0" err="1"/>
              <a:t>Only</a:t>
            </a:r>
            <a:r>
              <a:rPr lang="fr-FR" sz="1200" dirty="0"/>
              <a:t> </a:t>
            </a:r>
            <a:r>
              <a:rPr lang="fr-FR" sz="1200" dirty="0" err="1"/>
              <a:t>Monext</a:t>
            </a:r>
            <a:r>
              <a:rPr lang="fr-FR" sz="1200" dirty="0"/>
              <a:t> ?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/>
              <a:t>Tests d’étanchéité : </a:t>
            </a:r>
            <a:r>
              <a:rPr lang="fr-FR" sz="1200" dirty="0">
                <a:solidFill>
                  <a:srgbClr val="FF6600"/>
                </a:solidFill>
                <a:latin typeface="Helvetica 55 Roman" panose="000B0500000000000000" pitchFamily="34" charset="0"/>
              </a:rPr>
              <a:t>@DQPS@</a:t>
            </a:r>
            <a:r>
              <a:rPr lang="fr-FR" sz="1200" dirty="0">
                <a:solidFill>
                  <a:schemeClr val="bg2"/>
                </a:solidFill>
                <a:latin typeface="Helvetica 55 Roman" panose="000B0500000000000000" pitchFamily="34" charset="0"/>
              </a:rPr>
              <a:t>Jean-</a:t>
            </a:r>
            <a:r>
              <a:rPr lang="fr-FR" sz="1200" dirty="0">
                <a:solidFill>
                  <a:srgbClr val="FF6600"/>
                </a:solidFill>
                <a:latin typeface="Helvetica 55 Roman" panose="000B0500000000000000" pitchFamily="34" charset="0"/>
              </a:rPr>
              <a:t>Baptiste@Hamza</a:t>
            </a:r>
          </a:p>
          <a:p>
            <a:pPr lvl="3"/>
            <a:r>
              <a:rPr lang="fr-FR" sz="1200" dirty="0"/>
              <a:t>3/10 à </a:t>
            </a:r>
            <a:r>
              <a:rPr lang="fr-FR" sz="1200" dirty="0" err="1"/>
              <a:t>VdR</a:t>
            </a:r>
            <a:r>
              <a:rPr lang="fr-FR" sz="1200" dirty="0"/>
              <a:t> avec Dorian et 4/10 à Chevilly avec Thibault </a:t>
            </a:r>
            <a:r>
              <a:rPr lang="fr-FR" sz="1200" dirty="0">
                <a:sym typeface="Wingdings" panose="05000000000000000000" pitchFamily="2" charset="2"/>
              </a:rPr>
              <a:t> @JBP/Hamza quels prérequis ? @</a:t>
            </a:r>
            <a:r>
              <a:rPr lang="fr-FR" sz="1200" dirty="0" err="1">
                <a:sym typeface="Wingdings" panose="05000000000000000000" pitchFamily="2" charset="2"/>
              </a:rPr>
              <a:t>JulienD</a:t>
            </a:r>
            <a:r>
              <a:rPr lang="fr-FR" sz="1200" dirty="0">
                <a:sym typeface="Wingdings" panose="05000000000000000000" pitchFamily="2" charset="2"/>
              </a:rPr>
              <a:t>, quel contact pour les DC ? </a:t>
            </a:r>
            <a:endParaRPr lang="fr-FR" sz="1200" dirty="0"/>
          </a:p>
          <a:p>
            <a:pPr lvl="3"/>
            <a:r>
              <a:rPr lang="fr-FR" sz="1200" dirty="0">
                <a:latin typeface="Helvetica 55 Roman" panose="000B0500000000000000" pitchFamily="34" charset="0"/>
              </a:rPr>
              <a:t>Pas d’accompagnement </a:t>
            </a:r>
            <a:r>
              <a:rPr lang="fr-FR" sz="1200" dirty="0" err="1">
                <a:latin typeface="Helvetica 55 Roman" panose="000B0500000000000000" pitchFamily="34" charset="0"/>
              </a:rPr>
              <a:t>hosting</a:t>
            </a:r>
            <a:r>
              <a:rPr lang="fr-FR" sz="1200" dirty="0">
                <a:latin typeface="Helvetica 55 Roman" panose="000B0500000000000000" pitchFamily="34" charset="0"/>
              </a:rPr>
              <a:t> : appui possible sur la proximi</a:t>
            </a:r>
            <a:r>
              <a:rPr lang="fr-FR" sz="1200" dirty="0"/>
              <a:t>té pour les branchements</a:t>
            </a:r>
            <a:endParaRPr lang="fr-FR" sz="1200" dirty="0">
              <a:latin typeface="Helvetica 55 Roman" panose="000B0500000000000000" pitchFamily="34" charset="0"/>
            </a:endParaRPr>
          </a:p>
          <a:p>
            <a:pPr lvl="3"/>
            <a:r>
              <a:rPr lang="fr-FR" sz="1200" dirty="0">
                <a:latin typeface="Helvetica 55 Roman" panose="000B0500000000000000" pitchFamily="34" charset="0"/>
              </a:rPr>
              <a:t>Obligation de résultats corrects + fourniture du rapport immédiatement après à Trustwave (deadline </a:t>
            </a:r>
            <a:r>
              <a:rPr lang="fr-FR" sz="1200" dirty="0"/>
              <a:t>TBD, en octobre</a:t>
            </a:r>
            <a:r>
              <a:rPr lang="fr-FR" sz="1200" dirty="0">
                <a:latin typeface="Helvetica 55 Roman" panose="000B0500000000000000" pitchFamily="34" charset="0"/>
              </a:rPr>
              <a:t>)</a:t>
            </a:r>
          </a:p>
          <a:p>
            <a:pPr lvl="3"/>
            <a:endParaRPr lang="fr-FR" sz="1200" dirty="0">
              <a:latin typeface="Helvetica 55 Roman" panose="000B0500000000000000" pitchFamily="34" charset="0"/>
            </a:endParaRPr>
          </a:p>
          <a:p>
            <a:pPr lvl="2"/>
            <a:r>
              <a:rPr lang="fr-FR" sz="1200" dirty="0"/>
              <a:t>Sujet Teams sur poste PCI (version web / app) ?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/>
              <a:t>Autres sujets d’attention =&gt; RAS le 13/09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3200" y="268288"/>
            <a:ext cx="8516475" cy="431254"/>
          </a:xfrm>
        </p:spPr>
        <p:txBody>
          <a:bodyPr/>
          <a:lstStyle/>
          <a:p>
            <a:r>
              <a:rPr lang="fr-FR" dirty="0"/>
              <a:t>5. Discussions et points de vigilance</a:t>
            </a:r>
          </a:p>
        </p:txBody>
      </p:sp>
    </p:spTree>
    <p:extLst>
      <p:ext uri="{BB962C8B-B14F-4D97-AF65-F5344CB8AC3E}">
        <p14:creationId xmlns:p14="http://schemas.microsoft.com/office/powerpoint/2010/main" val="6134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6. Synthèse des actions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313200" y="627534"/>
          <a:ext cx="8597687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65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fr-FR" sz="1100" dirty="0"/>
                        <a:t>N°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Date de Création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Date de fin initiale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Date de fin actuelle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Date de fin</a:t>
                      </a:r>
                      <a:r>
                        <a:rPr lang="fr-FR" sz="1100" baseline="0" dirty="0"/>
                        <a:t> réelle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Mettre à jour l’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asset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inventory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@Tous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584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Mettre à jour</a:t>
                      </a:r>
                      <a:r>
                        <a:rPr lang="fr-FR" sz="1100" baseline="0" dirty="0">
                          <a:solidFill>
                            <a:schemeClr val="tx1"/>
                          </a:solidFill>
                        </a:rPr>
                        <a:t> les schémas réseaux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JB@Hamza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Mettre à jour les diagrammes de 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@Ronan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Organiser la réunion de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scoping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 avec Viking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@JBL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Mettre à jour le référentiel documentaire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@JBLoisel/@Asier/@Fabien/@Romaric/@JBPerrin/@David M/@Quentin/@JulienD/@Nicolas/@Damien/JulienR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Vérifier les logs récents et</a:t>
                      </a:r>
                      <a:r>
                        <a:rPr lang="fr-FR" sz="1100" baseline="0" dirty="0">
                          <a:solidFill>
                            <a:schemeClr val="tx1"/>
                          </a:solidFill>
                        </a:rPr>
                        <a:t> les logs à 12 mois sur les assets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SecuOp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3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Contacter les détenteurs</a:t>
                      </a:r>
                      <a:r>
                        <a:rPr lang="fr-FR" sz="1100" baseline="0" dirty="0">
                          <a:solidFill>
                            <a:schemeClr val="tx1"/>
                          </a:solidFill>
                        </a:rPr>
                        <a:t> de postes PCI pour scan de PAN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0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6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6. Synthèse des actions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395536" y="627534"/>
          <a:ext cx="8515351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fr-FR" sz="1100" dirty="0"/>
                        <a:t>N°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Date de Création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Date de fin initiale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Date de fin actuelle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Date de fin</a:t>
                      </a:r>
                      <a:r>
                        <a:rPr lang="fr-FR" sz="1100" baseline="0" dirty="0"/>
                        <a:t> réelle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84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Fournir</a:t>
                      </a:r>
                      <a:r>
                        <a:rPr lang="fr-FR" sz="1100" baseline="0" dirty="0">
                          <a:solidFill>
                            <a:schemeClr val="tx1"/>
                          </a:solidFill>
                        </a:rPr>
                        <a:t> les rapports de scan de PAN </a:t>
                      </a:r>
                      <a:r>
                        <a:rPr lang="fr-FR" sz="1100" baseline="0" dirty="0" err="1">
                          <a:solidFill>
                            <a:schemeClr val="tx1"/>
                          </a:solidFill>
                        </a:rPr>
                        <a:t>discovery</a:t>
                      </a:r>
                      <a:r>
                        <a:rPr lang="fr-F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000" baseline="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 s’assurer que les infos/alertes de tous les périmètres remontent bien sur le </a:t>
                      </a:r>
                      <a:r>
                        <a:rPr lang="fr-FR" sz="1000" baseline="0" dirty="0" err="1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dashboard</a:t>
                      </a:r>
                      <a:r>
                        <a:rPr lang="fr-FR" sz="1000" baseline="0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…)</a:t>
                      </a:r>
                      <a:endParaRPr lang="fr-FR" sz="11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@SecuOp@Fabien@NicolasL@Damien@Julien@DavidM@NicolasS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Planifier un scénario de test d’incident de</a:t>
                      </a:r>
                      <a:r>
                        <a:rPr lang="fr-FR" sz="1100" baseline="0" dirty="0">
                          <a:solidFill>
                            <a:schemeClr val="tx1"/>
                          </a:solidFill>
                        </a:rPr>
                        <a:t> sécurité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@JBL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Préparer</a:t>
                      </a:r>
                      <a:r>
                        <a:rPr lang="fr-FR" sz="1100" baseline="0" dirty="0">
                          <a:solidFill>
                            <a:schemeClr val="tx1"/>
                          </a:solidFill>
                        </a:rPr>
                        <a:t> les tickets de changement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@tous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Contacter les utilisateurs PCI pour engagement</a:t>
                      </a:r>
                      <a:r>
                        <a:rPr lang="fr-FR" sz="1100" baseline="0" dirty="0">
                          <a:solidFill>
                            <a:schemeClr val="tx1"/>
                          </a:solidFill>
                        </a:rPr>
                        <a:t> sur PSSI et formation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Lancer les formations des développeurs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Richard@Sylvie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68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Préparer tous les tickets BAU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@porteurs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8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Faire</a:t>
                      </a:r>
                      <a:r>
                        <a:rPr lang="fr-FR" sz="1100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éaliser les tests d’étanchéité</a:t>
                      </a:r>
                      <a:r>
                        <a:rPr lang="fr-FR" sz="1100" baseline="0" dirty="0">
                          <a:solidFill>
                            <a:schemeClr val="tx1"/>
                          </a:solidFill>
                        </a:rPr>
                        <a:t> en DC par OCD (avant mi octobre)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@JBL@Philippe@JB@Hamza@ArnaudG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8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Vérifier la conformité des hyperviseurs en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Build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@Romaric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15/09/2022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9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5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6. Synthèse des actions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395536" y="627534"/>
          <a:ext cx="851535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fr-FR" sz="1100" dirty="0"/>
                        <a:t>N°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Date de Création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Date de fin initiale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Date de fin actuelle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Date de fin</a:t>
                      </a:r>
                      <a:r>
                        <a:rPr lang="fr-FR" sz="1100" baseline="0" dirty="0"/>
                        <a:t> réelle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84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Etablir contrôle compensatoire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 avec Damien Grange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@JBL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strike="sngStrike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strike="sngStrike" dirty="0">
                          <a:solidFill>
                            <a:schemeClr val="tx1"/>
                          </a:solidFill>
                        </a:rPr>
                        <a:t>Etablir contrôle compensatoire </a:t>
                      </a:r>
                      <a:r>
                        <a:rPr lang="fr-FR" sz="1100" strike="sngStrike" dirty="0" err="1">
                          <a:solidFill>
                            <a:schemeClr val="tx1"/>
                          </a:solidFill>
                        </a:rPr>
                        <a:t>BigIP</a:t>
                      </a:r>
                      <a:r>
                        <a:rPr lang="fr-FR" sz="1100" strike="sngStrike" dirty="0">
                          <a:solidFill>
                            <a:schemeClr val="tx1"/>
                          </a:solidFill>
                        </a:rPr>
                        <a:t> /  VMWare avec Julien 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strike="sngStrike" dirty="0">
                          <a:solidFill>
                            <a:schemeClr val="tx1"/>
                          </a:solidFill>
                        </a:rPr>
                        <a:t>@JBL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strike="sngStrike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strike="sngStrike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Etablir contrôle compensatoire PROMOX avec Romaric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Puton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@JBL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Mettre à jour les KVM et vérifier qu’il n’y a pas eu de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vulné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 critique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@Julien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Réaliser une revue des logs SVI pour vérifier l’absence de données sensibles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@Damien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30/08/2022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27/09/2022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68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Désigner les personnes qui peuvent aider/assister la visite DC + accès site &amp; </a:t>
                      </a:r>
                      <a:r>
                        <a:rPr lang="fr-FR" sz="1100" dirty="0" err="1">
                          <a:solidFill>
                            <a:srgbClr val="00B050"/>
                          </a:solidFill>
                        </a:rPr>
                        <a:t>Hosting</a:t>
                      </a:r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 (salles + baies)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@Julien D</a:t>
                      </a:r>
                    </a:p>
                    <a:p>
                      <a:endParaRPr lang="fr-FR" sz="11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06/09/2022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27/09/2022</a:t>
                      </a:r>
                    </a:p>
                    <a:p>
                      <a:endParaRPr lang="fr-FR" sz="11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8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[TLF web/EOF </a:t>
                      </a:r>
                      <a:r>
                        <a:rPr lang="fr-FR" sz="1100" dirty="0" err="1">
                          <a:solidFill>
                            <a:srgbClr val="00B050"/>
                          </a:solidFill>
                        </a:rPr>
                        <a:t>DBMaria</a:t>
                      </a:r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] Définir/informer si contrôle compensatoire nécessaire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@Fabien/@NicolasL/@Othmane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06/09/2022</a:t>
                      </a:r>
                    </a:p>
                    <a:p>
                      <a:endParaRPr lang="fr-FR" sz="11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27/09/2022</a:t>
                      </a:r>
                    </a:p>
                    <a:p>
                      <a:endParaRPr lang="fr-FR" sz="11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8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79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6. Synthèse des actions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3808132"/>
              </p:ext>
            </p:extLst>
          </p:nvPr>
        </p:nvGraphicFramePr>
        <p:xfrm>
          <a:off x="395536" y="627534"/>
          <a:ext cx="8515351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5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fr-FR" sz="1100" dirty="0"/>
                        <a:t>N°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Date de Création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Date de fin initiale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Date de fin actuelle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Date de fin</a:t>
                      </a:r>
                      <a:r>
                        <a:rPr lang="fr-FR" sz="1100" baseline="0" dirty="0"/>
                        <a:t> réelle</a:t>
                      </a:r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84">
                <a:tc>
                  <a:txBody>
                    <a:bodyPr/>
                    <a:lstStyle/>
                    <a:p>
                      <a:r>
                        <a:rPr lang="fr-FR" sz="1100" strike="noStrike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strike="noStrike" dirty="0">
                          <a:solidFill>
                            <a:srgbClr val="00B050"/>
                          </a:solidFill>
                        </a:rPr>
                        <a:t>S’assurer de la prise en compte des résultats de scan de vulnérabilités sur tous les périmètres PCI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strike="noStrike" dirty="0">
                          <a:solidFill>
                            <a:srgbClr val="00B050"/>
                          </a:solidFill>
                        </a:rPr>
                        <a:t>@Tous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06/09/2022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00B050"/>
                          </a:solidFill>
                        </a:rPr>
                        <a:t>15/09/2022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100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Vérifier que les IDS sont bien pris en charge (analyse des </a:t>
                      </a:r>
                      <a:r>
                        <a:rPr lang="fr-FR" sz="1100" strike="noStrike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resultas</a:t>
                      </a:r>
                      <a:r>
                        <a:rPr lang="fr-FR" sz="1100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scan / maj sécurité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@DSI / @SecuOpp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100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09/09/2022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100" strike="noStrik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09/09/2022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1100" strike="noStrike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strike="noStrike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68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08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8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599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6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13535" y="1779787"/>
            <a:ext cx="4829289" cy="935979"/>
          </a:xfrm>
        </p:spPr>
        <p:txBody>
          <a:bodyPr/>
          <a:lstStyle/>
          <a:p>
            <a:r>
              <a:rPr lang="fr-FR" noProof="0" dirty="0">
                <a:solidFill>
                  <a:schemeClr val="bg2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1245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noProof="0" dirty="0"/>
              <a:t>Ordre du jour</a:t>
            </a:r>
          </a:p>
          <a:p>
            <a:pPr lvl="1"/>
            <a:endParaRPr lang="fr-FR" dirty="0"/>
          </a:p>
          <a:p>
            <a:pPr lvl="1"/>
            <a:r>
              <a:rPr lang="fr-FR" sz="2000" dirty="0"/>
              <a:t>Equipe projet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Cadrage / organisation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Planning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Périmètre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Discussions et points de vigilance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Synthèse des actions</a:t>
            </a:r>
          </a:p>
        </p:txBody>
      </p:sp>
    </p:spTree>
    <p:extLst>
      <p:ext uri="{BB962C8B-B14F-4D97-AF65-F5344CB8AC3E}">
        <p14:creationId xmlns:p14="http://schemas.microsoft.com/office/powerpoint/2010/main" val="5168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6371650"/>
              </p:ext>
            </p:extLst>
          </p:nvPr>
        </p:nvGraphicFramePr>
        <p:xfrm>
          <a:off x="251520" y="555526"/>
          <a:ext cx="851535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r>
                        <a:rPr lang="fr-FR" sz="1200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Périmètre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Présent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Arnaud Beausoleil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RSC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Oui -  </a:t>
                      </a: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Fabien </a:t>
                      </a:r>
                      <a:r>
                        <a:rPr lang="fr-FR" sz="800" i="1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Huin</a:t>
                      </a:r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/ Jean-Baptiste</a:t>
                      </a:r>
                      <a:r>
                        <a:rPr lang="fr-FR" sz="800" i="1" baseline="0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Perrin</a:t>
                      </a:r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/ Hamza</a:t>
                      </a:r>
                      <a:r>
                        <a:rPr lang="fr-FR" sz="800" i="1" baseline="0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</a:t>
                      </a:r>
                      <a:r>
                        <a:rPr lang="fr-FR" sz="800" i="1" baseline="0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Hmama</a:t>
                      </a:r>
                      <a:r>
                        <a:rPr lang="fr-FR" sz="800" i="1" baseline="0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/ </a:t>
                      </a:r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Nicolas Simon / Nicolas</a:t>
                      </a:r>
                      <a:r>
                        <a:rPr lang="fr-FR" sz="800" i="1" baseline="0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</a:t>
                      </a:r>
                      <a:r>
                        <a:rPr lang="fr-FR" sz="800" i="1" baseline="0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Loyau</a:t>
                      </a:r>
                      <a:r>
                        <a:rPr lang="fr-FR" sz="800" i="1" baseline="0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/ </a:t>
                      </a:r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Ronan Le Bot / Othmane </a:t>
                      </a:r>
                      <a:r>
                        <a:rPr lang="fr-FR" sz="800" i="1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Erraoui</a:t>
                      </a:r>
                      <a:endParaRPr lang="fr-FR" sz="800" i="1" dirty="0">
                        <a:solidFill>
                          <a:schemeClr val="accent4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Plateformes TLF et CFT (systèmes et réseau)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Oui -  </a:t>
                      </a: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Damien Grange / Julien</a:t>
                      </a:r>
                      <a:r>
                        <a:rPr lang="fr-FR" sz="800" i="1" baseline="0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Girault</a:t>
                      </a:r>
                      <a:endParaRPr lang="fr-FR" sz="800" i="1" dirty="0">
                        <a:solidFill>
                          <a:schemeClr val="accent4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SVI (systèmes)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Oui -  </a:t>
                      </a: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Jean-Baptiste</a:t>
                      </a:r>
                      <a:r>
                        <a:rPr lang="fr-FR" sz="800" i="1" baseline="0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Perrin</a:t>
                      </a:r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/ Hamza</a:t>
                      </a:r>
                      <a:r>
                        <a:rPr lang="fr-FR" sz="800" i="1" baseline="0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</a:t>
                      </a:r>
                      <a:r>
                        <a:rPr lang="fr-FR" sz="800" i="1" baseline="0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Hmama</a:t>
                      </a:r>
                      <a:endParaRPr lang="fr-FR" sz="800" i="1" dirty="0">
                        <a:solidFill>
                          <a:schemeClr val="accent4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Réseau d’infra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Oui -  </a:t>
                      </a: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Mathieu </a:t>
                      </a:r>
                      <a:r>
                        <a:rPr lang="fr-FR" sz="800" i="1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Jodar</a:t>
                      </a:r>
                      <a:endParaRPr lang="fr-FR" sz="800" i="1" dirty="0">
                        <a:solidFill>
                          <a:schemeClr val="accent4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Réseau d’infra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Maxime Legrand / Julien Simon / Quentin </a:t>
                      </a:r>
                      <a:r>
                        <a:rPr lang="fr-FR" sz="800" i="1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Deletoile</a:t>
                      </a:r>
                      <a:endParaRPr lang="fr-FR" sz="800" i="1" dirty="0">
                        <a:solidFill>
                          <a:schemeClr val="accent4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DSI, AD,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 postes PCI, VPN</a:t>
                      </a:r>
                      <a:endParaRPr lang="fr-FR" sz="800" dirty="0">
                        <a:solidFill>
                          <a:schemeClr val="tx1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Oui -  </a:t>
                      </a: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baseline="0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Yamina </a:t>
                      </a:r>
                      <a:r>
                        <a:rPr lang="fr-FR" sz="800" i="1" baseline="0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Hadid</a:t>
                      </a:r>
                      <a:r>
                        <a:rPr lang="fr-FR" sz="800" i="1" baseline="0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/ Yvan </a:t>
                      </a:r>
                      <a:r>
                        <a:rPr lang="fr-FR" sz="800" i="1" baseline="0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Lamonzie</a:t>
                      </a:r>
                      <a:endParaRPr lang="fr-FR" sz="800" i="1" dirty="0">
                        <a:solidFill>
                          <a:schemeClr val="accent4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Sécurité Opérationnelle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Oui -  </a:t>
                      </a: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Richard Narbonne / Sylvie Lefranc / Mélanie Langlois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Développement logiciel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David </a:t>
                      </a:r>
                      <a:r>
                        <a:rPr lang="fr-FR" sz="800" i="1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Micheneau</a:t>
                      </a:r>
                      <a:endParaRPr lang="fr-FR" sz="800" i="1" dirty="0">
                        <a:solidFill>
                          <a:schemeClr val="accent4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SAV PCI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Oui -  </a:t>
                      </a: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Romaric</a:t>
                      </a:r>
                      <a:r>
                        <a:rPr lang="fr-FR" sz="800" i="1" baseline="0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</a:t>
                      </a:r>
                      <a:r>
                        <a:rPr lang="fr-FR" sz="800" i="1" baseline="0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Puton</a:t>
                      </a:r>
                      <a:endParaRPr lang="fr-FR" sz="800" i="1" dirty="0">
                        <a:solidFill>
                          <a:schemeClr val="accent4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Equipements de sécurité de l'infra PCI (NTP, SECU-log,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Oui -  </a:t>
                      </a: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Kader </a:t>
                      </a:r>
                      <a:r>
                        <a:rPr lang="fr-FR" sz="800" i="1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Benabdeslem</a:t>
                      </a:r>
                      <a:endParaRPr lang="fr-FR" sz="800" i="1" dirty="0">
                        <a:solidFill>
                          <a:schemeClr val="accent4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Directeur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Philippe </a:t>
                      </a:r>
                      <a:r>
                        <a:rPr lang="fr-FR" sz="800" i="1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Kerglonou</a:t>
                      </a:r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 / Olivier Thébaud / Daniel </a:t>
                      </a:r>
                      <a:r>
                        <a:rPr lang="fr-FR" sz="800" i="1" dirty="0" err="1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Rouimi</a:t>
                      </a:r>
                      <a:endParaRPr lang="fr-FR" sz="800" i="1" dirty="0">
                        <a:solidFill>
                          <a:schemeClr val="accent4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Pilotage audit / Scans internes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Oui -  </a:t>
                      </a: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David Boucher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Consultant PCI DSS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Oui -  </a:t>
                      </a: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r>
                        <a:rPr lang="fr-FR" sz="800" i="1" dirty="0">
                          <a:solidFill>
                            <a:schemeClr val="accent4"/>
                          </a:solidFill>
                          <a:latin typeface="Helvetica 55 Roman" panose="020B0604020202020204" pitchFamily="34" charset="0"/>
                        </a:rPr>
                        <a:t>Julien Delmas / Chamnol De Heng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800" dirty="0" err="1">
                          <a:latin typeface="Helvetica 55 Roman" panose="020B0604020202020204" pitchFamily="34" charset="0"/>
                        </a:rPr>
                        <a:t>Hosting</a:t>
                      </a:r>
                      <a:endParaRPr lang="fr-FR" sz="800" dirty="0"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Helvetica 55 Roman" panose="020B0604020202020204" pitchFamily="34" charset="0"/>
                        </a:rPr>
                        <a:t>Oui -  </a:t>
                      </a:r>
                      <a:r>
                        <a:rPr lang="fr-FR" sz="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Helvetica 55 Roman" panose="020B0604020202020204" pitchFamily="34" charset="0"/>
                        </a:rPr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4"/>
                        </a:solidFill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800" dirty="0"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356">
                <a:tc>
                  <a:txBody>
                    <a:bodyPr/>
                    <a:lstStyle/>
                    <a:p>
                      <a:endParaRPr lang="fr-FR" sz="800" dirty="0"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800" dirty="0"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800" dirty="0">
                        <a:latin typeface="Helvetica 55 Roman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3200" y="268288"/>
            <a:ext cx="8516475" cy="431254"/>
          </a:xfrm>
        </p:spPr>
        <p:txBody>
          <a:bodyPr/>
          <a:lstStyle/>
          <a:p>
            <a:r>
              <a:rPr lang="fr-FR" dirty="0"/>
              <a:t>1. Equipe projet</a:t>
            </a:r>
          </a:p>
        </p:txBody>
      </p:sp>
    </p:spTree>
    <p:extLst>
      <p:ext uri="{BB962C8B-B14F-4D97-AF65-F5344CB8AC3E}">
        <p14:creationId xmlns:p14="http://schemas.microsoft.com/office/powerpoint/2010/main" val="11548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4325" y="699542"/>
            <a:ext cx="8515350" cy="3816424"/>
          </a:xfrm>
        </p:spPr>
        <p:txBody>
          <a:bodyPr/>
          <a:lstStyle/>
          <a:p>
            <a:pPr lvl="2"/>
            <a:r>
              <a:rPr lang="fr-FR" dirty="0"/>
              <a:t>Auditeur (Viking Cloud)</a:t>
            </a:r>
          </a:p>
          <a:p>
            <a:pPr lvl="3"/>
            <a:r>
              <a:rPr lang="fr-FR" dirty="0"/>
              <a:t>QSA: Philippe Stassin ;  Manager QSA: Christos Stavropoulos</a:t>
            </a:r>
          </a:p>
          <a:p>
            <a:pPr lvl="3"/>
            <a:r>
              <a:rPr lang="fr-FR" dirty="0"/>
              <a:t>Standard de certification: PCI DSS v3.2.1 </a:t>
            </a:r>
            <a:r>
              <a:rPr lang="fr-FR" sz="1050" dirty="0"/>
              <a:t>(note: v4 publiée en mars 2022, à prendre en compte en 2023, étude à venir)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Réunions avec tous les acteurs concernés</a:t>
            </a:r>
          </a:p>
          <a:p>
            <a:pPr lvl="3"/>
            <a:r>
              <a:rPr lang="fr-FR" dirty="0"/>
              <a:t>Jusqu’à la fourniture complète de toutes les traces d’audit: </a:t>
            </a:r>
            <a:r>
              <a:rPr lang="fr-FR" dirty="0">
                <a:solidFill>
                  <a:schemeClr val="bg2"/>
                </a:solidFill>
              </a:rPr>
              <a:t>réunions hebdo</a:t>
            </a:r>
            <a:r>
              <a:rPr lang="fr-FR" dirty="0"/>
              <a:t>. Chaque équipe doit s’assurer qu’</a:t>
            </a:r>
            <a:r>
              <a:rPr lang="fr-FR" dirty="0">
                <a:solidFill>
                  <a:schemeClr val="bg2"/>
                </a:solidFill>
              </a:rPr>
              <a:t>au moins un représentant est présent chaque semaine</a:t>
            </a:r>
          </a:p>
          <a:p>
            <a:pPr lvl="3"/>
            <a:r>
              <a:rPr lang="fr-FR" dirty="0"/>
              <a:t>Ensuite: </a:t>
            </a:r>
            <a:r>
              <a:rPr lang="fr-FR" dirty="0">
                <a:solidFill>
                  <a:schemeClr val="bg2"/>
                </a:solidFill>
              </a:rPr>
              <a:t>réunions hebdo « à la demande</a:t>
            </a:r>
            <a:r>
              <a:rPr lang="fr-FR" dirty="0"/>
              <a:t> » en fonction de l’avancée de l’auditeur</a:t>
            </a:r>
          </a:p>
          <a:p>
            <a:pPr lvl="2"/>
            <a:endParaRPr lang="fr-FR" dirty="0"/>
          </a:p>
          <a:p>
            <a:pPr lvl="2"/>
            <a:r>
              <a:rPr lang="fr-FR" dirty="0"/>
              <a:t>Communications</a:t>
            </a:r>
          </a:p>
          <a:p>
            <a:pPr lvl="3"/>
            <a:r>
              <a:rPr lang="fr-FR" dirty="0"/>
              <a:t>Documents sensibles: chiffrement PKI groupe lors du transfert par email</a:t>
            </a:r>
          </a:p>
          <a:p>
            <a:pPr lvl="3"/>
            <a:r>
              <a:rPr lang="fr-FR" dirty="0"/>
              <a:t>GED PCI: </a:t>
            </a:r>
            <a:r>
              <a:rPr lang="fr-FR" dirty="0">
                <a:hlinkClick r:id="rId4"/>
              </a:rPr>
              <a:t>https://documents-oab.si.fr.intraorange/share/page/site/pci-dss</a:t>
            </a:r>
            <a:endParaRPr lang="fr-FR" dirty="0"/>
          </a:p>
          <a:p>
            <a:pPr lvl="4"/>
            <a:r>
              <a:rPr lang="fr-FR" sz="1100" dirty="0"/>
              <a:t>Merci de déposer vos preuves dans un sous-dossier de: </a:t>
            </a:r>
            <a:r>
              <a:rPr lang="fr-FR" sz="1100" dirty="0">
                <a:hlinkClick r:id="rId5"/>
              </a:rPr>
              <a:t>https://documents-oab.si.fr.intraorange/share/page/site/pci-dss/documentlibrary#filter=path%7C%2F07%2520Audit%2520QSA%2520annuel%2520TLF%2F2%2520-%2520Preuves&amp;page=1</a:t>
            </a:r>
            <a:r>
              <a:rPr lang="fr-FR" sz="1100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2. Cadrage / organisation</a:t>
            </a:r>
          </a:p>
        </p:txBody>
      </p:sp>
    </p:spTree>
    <p:extLst>
      <p:ext uri="{BB962C8B-B14F-4D97-AF65-F5344CB8AC3E}">
        <p14:creationId xmlns:p14="http://schemas.microsoft.com/office/powerpoint/2010/main" val="216356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23528" y="843558"/>
            <a:ext cx="5121770" cy="670569"/>
          </a:xfrm>
        </p:spPr>
        <p:txBody>
          <a:bodyPr/>
          <a:lstStyle/>
          <a:p>
            <a:r>
              <a:rPr lang="fr-FR" dirty="0"/>
              <a:t>Audit</a:t>
            </a:r>
          </a:p>
          <a:p>
            <a:pPr lvl="2"/>
            <a:r>
              <a:rPr lang="fr-FR" dirty="0"/>
              <a:t>Rappel de la méthodologie d’audit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2. Cadrage / organisation</a:t>
            </a:r>
          </a:p>
        </p:txBody>
      </p:sp>
      <p:graphicFrame>
        <p:nvGraphicFramePr>
          <p:cNvPr id="5" name="Diagramme 4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91379897"/>
              </p:ext>
            </p:extLst>
          </p:nvPr>
        </p:nvGraphicFramePr>
        <p:xfrm>
          <a:off x="261380" y="1419622"/>
          <a:ext cx="7776864" cy="3451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027" name="Picture 3" descr="L:\CZ KNOWLEDGE\Orange Brand\Icones\Icones Mars 2012\alert_serious_400x400_fe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44" y="2067694"/>
            <a:ext cx="163736" cy="16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L:\CZ KNOWLEDGE\Orange Brand\Icones\Icones Mars 2012\alert_serious_400x400_fe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24" y="2624038"/>
            <a:ext cx="163736" cy="16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:\CZ KNOWLEDGE\Orange Brand\Icones\Icones Mars 2012\alert_serious_400x400_fe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46710"/>
            <a:ext cx="163736" cy="16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L:\CZ KNOWLEDGE\Orange Brand\Icones\Icones Mars 2012\alert_serious_400x400_fe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042" y="3821286"/>
            <a:ext cx="163736" cy="16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L:\CZ KNOWLEDGE\Orange Brand\Icones\Icones Mars 2012\alert_serious_400x400_fe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334" y="4391000"/>
            <a:ext cx="163736" cy="16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L:\CZ KNOWLEDGE\Orange Brand\Icones\Icones Mars 2012\alert_serious_400x400_fe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935314"/>
            <a:ext cx="163736" cy="16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>
            <p:custDataLst>
              <p:tags r:id="rId10"/>
            </p:custDataLst>
          </p:nvPr>
        </p:nvSpPr>
        <p:spPr>
          <a:xfrm>
            <a:off x="8144720" y="4967064"/>
            <a:ext cx="867225" cy="10772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fr-FR" sz="700" dirty="0">
                <a:latin typeface="Helvetica 55 Roman" panose="020B0604020202020204" pitchFamily="34" charset="0"/>
              </a:rPr>
              <a:t>Points de vigilance …</a:t>
            </a:r>
          </a:p>
        </p:txBody>
      </p:sp>
      <p:sp>
        <p:nvSpPr>
          <p:cNvPr id="12" name="Légende : flèche courbée 11">
            <a:extLst>
              <a:ext uri="{FF2B5EF4-FFF2-40B4-BE49-F238E27FC236}">
                <a16:creationId xmlns:a16="http://schemas.microsoft.com/office/drawing/2014/main" id="{1198B5D1-523C-4F88-9532-60DFF3103BE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860032" y="1389231"/>
            <a:ext cx="2195660" cy="670569"/>
          </a:xfrm>
          <a:prstGeom prst="borderCallout2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Fourniture de docs à partir du 15/09</a:t>
            </a:r>
          </a:p>
        </p:txBody>
      </p:sp>
    </p:spTree>
    <p:extLst>
      <p:ext uri="{BB962C8B-B14F-4D97-AF65-F5344CB8AC3E}">
        <p14:creationId xmlns:p14="http://schemas.microsoft.com/office/powerpoint/2010/main" val="42800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6034EB1-3EC1-41B2-9165-E262329D77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57195" y="1281566"/>
            <a:ext cx="120952" cy="3219844"/>
            <a:chOff x="957195" y="1281566"/>
            <a:chExt cx="120952" cy="3219844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6652E42-59EB-46AA-B28B-ECD13AECD919}"/>
                </a:ext>
              </a:extLst>
            </p:cNvPr>
            <p:cNvCxnSpPr>
              <a:cxnSpLocks/>
            </p:cNvCxnSpPr>
            <p:nvPr/>
          </p:nvCxnSpPr>
          <p:spPr>
            <a:xfrm>
              <a:off x="1017836" y="1422165"/>
              <a:ext cx="0" cy="3079245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" name="Triangle isocèle 1">
              <a:extLst>
                <a:ext uri="{FF2B5EF4-FFF2-40B4-BE49-F238E27FC236}">
                  <a16:creationId xmlns:a16="http://schemas.microsoft.com/office/drawing/2014/main" id="{450202E1-C2C9-4771-A536-30A33F26C3F9}"/>
                </a:ext>
              </a:extLst>
            </p:cNvPr>
            <p:cNvSpPr/>
            <p:nvPr/>
          </p:nvSpPr>
          <p:spPr>
            <a:xfrm rot="10800000">
              <a:off x="957195" y="1281566"/>
              <a:ext cx="120952" cy="28119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3200" y="268288"/>
            <a:ext cx="8516475" cy="417755"/>
          </a:xfrm>
        </p:spPr>
        <p:txBody>
          <a:bodyPr/>
          <a:lstStyle/>
          <a:p>
            <a:r>
              <a:rPr lang="fr-FR" dirty="0"/>
              <a:t>3. Dates clés du planning d’audit</a:t>
            </a:r>
          </a:p>
        </p:txBody>
      </p:sp>
      <p:cxnSp>
        <p:nvCxnSpPr>
          <p:cNvPr id="4" name="Straight Connector 192"/>
          <p:cNvCxnSpPr/>
          <p:nvPr>
            <p:custDataLst>
              <p:tags r:id="rId3"/>
            </p:custDataLst>
          </p:nvPr>
        </p:nvCxnSpPr>
        <p:spPr>
          <a:xfrm flipH="1">
            <a:off x="4474693" y="1201305"/>
            <a:ext cx="2547" cy="327329"/>
          </a:xfrm>
          <a:prstGeom prst="line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26"/>
          <p:cNvGrpSpPr/>
          <p:nvPr>
            <p:custDataLst>
              <p:tags r:id="rId4"/>
            </p:custDataLst>
          </p:nvPr>
        </p:nvGrpSpPr>
        <p:grpSpPr>
          <a:xfrm>
            <a:off x="1945409" y="1567631"/>
            <a:ext cx="4784482" cy="432048"/>
            <a:chOff x="225594" y="2355726"/>
            <a:chExt cx="4784482" cy="432048"/>
          </a:xfrm>
        </p:grpSpPr>
        <p:sp>
          <p:nvSpPr>
            <p:cNvPr id="6" name="Rectangle 5"/>
            <p:cNvSpPr/>
            <p:nvPr/>
          </p:nvSpPr>
          <p:spPr>
            <a:xfrm>
              <a:off x="225594" y="2355726"/>
              <a:ext cx="1532065" cy="216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</a:rPr>
                <a:t>Octobre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17500" y="2571750"/>
              <a:ext cx="366068" cy="2160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cap="all" dirty="0">
                  <a:solidFill>
                    <a:schemeClr val="bg1"/>
                  </a:solidFill>
                </a:rPr>
                <a:t>S40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7660" y="2355726"/>
              <a:ext cx="1564277" cy="216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</a:rPr>
                <a:t>Novembre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21937" y="2355726"/>
              <a:ext cx="1688139" cy="216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>
                  <a:solidFill>
                    <a:schemeClr val="tx1"/>
                  </a:solidFill>
                </a:rPr>
                <a:t>Décembre</a:t>
              </a:r>
            </a:p>
          </p:txBody>
        </p:sp>
      </p:grpSp>
      <p:sp>
        <p:nvSpPr>
          <p:cNvPr id="52" name="Rectangle 51"/>
          <p:cNvSpPr/>
          <p:nvPr>
            <p:custDataLst>
              <p:tags r:id="rId5"/>
            </p:custDataLst>
          </p:nvPr>
        </p:nvSpPr>
        <p:spPr>
          <a:xfrm>
            <a:off x="3213994" y="831301"/>
            <a:ext cx="1703641" cy="364820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>
                <a:solidFill>
                  <a:srgbClr val="000000"/>
                </a:solidFill>
              </a:rPr>
              <a:t>21/11: passage en équipe QA (au plus tard de chez tard le 28/11)</a:t>
            </a:r>
          </a:p>
        </p:txBody>
      </p:sp>
      <p:cxnSp>
        <p:nvCxnSpPr>
          <p:cNvPr id="55" name="Straight Connector 195"/>
          <p:cNvCxnSpPr/>
          <p:nvPr>
            <p:custDataLst>
              <p:tags r:id="rId6"/>
            </p:custDataLst>
          </p:nvPr>
        </p:nvCxnSpPr>
        <p:spPr>
          <a:xfrm flipV="1">
            <a:off x="2111128" y="2074865"/>
            <a:ext cx="0" cy="856925"/>
          </a:xfrm>
          <a:prstGeom prst="line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>
            <p:custDataLst>
              <p:tags r:id="rId7"/>
            </p:custDataLst>
          </p:nvPr>
        </p:nvSpPr>
        <p:spPr>
          <a:xfrm>
            <a:off x="1997147" y="2931790"/>
            <a:ext cx="1364979" cy="430830"/>
          </a:xfrm>
          <a:prstGeom prst="rect">
            <a:avLst/>
          </a:prstGeom>
          <a:solidFill>
            <a:srgbClr val="D6D6D6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>
                <a:solidFill>
                  <a:srgbClr val="FF6600"/>
                </a:solidFill>
              </a:rPr>
              <a:t>10/10 au 14/10 : semaine d’audit </a:t>
            </a:r>
            <a:r>
              <a:rPr lang="fr-FR" sz="900" dirty="0">
                <a:solidFill>
                  <a:srgbClr val="000000"/>
                </a:solidFill>
              </a:rPr>
              <a:t>sur site + DC</a:t>
            </a:r>
          </a:p>
        </p:txBody>
      </p:sp>
      <p:cxnSp>
        <p:nvCxnSpPr>
          <p:cNvPr id="59" name="Straight Connector 130"/>
          <p:cNvCxnSpPr/>
          <p:nvPr>
            <p:custDataLst>
              <p:tags r:id="rId8"/>
            </p:custDataLst>
          </p:nvPr>
        </p:nvCxnSpPr>
        <p:spPr>
          <a:xfrm flipV="1">
            <a:off x="5545808" y="2058680"/>
            <a:ext cx="0" cy="286404"/>
          </a:xfrm>
          <a:prstGeom prst="line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>
            <p:custDataLst>
              <p:tags r:id="rId9"/>
            </p:custDataLst>
          </p:nvPr>
        </p:nvSpPr>
        <p:spPr>
          <a:xfrm>
            <a:off x="5341024" y="2345084"/>
            <a:ext cx="1703641" cy="366990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>
                <a:solidFill>
                  <a:srgbClr val="000000"/>
                </a:solidFill>
              </a:rPr>
              <a:t>13/12: fourniture du </a:t>
            </a:r>
            <a:r>
              <a:rPr lang="fr-FR" sz="900" dirty="0" err="1">
                <a:solidFill>
                  <a:srgbClr val="000000"/>
                </a:solidFill>
              </a:rPr>
              <a:t>RoC</a:t>
            </a:r>
            <a:r>
              <a:rPr lang="fr-FR" sz="900" dirty="0">
                <a:solidFill>
                  <a:srgbClr val="000000"/>
                </a:solidFill>
              </a:rPr>
              <a:t> et de </a:t>
            </a:r>
            <a:r>
              <a:rPr lang="fr-FR" sz="900" dirty="0" err="1">
                <a:solidFill>
                  <a:srgbClr val="000000"/>
                </a:solidFill>
              </a:rPr>
              <a:t>l’AoC</a:t>
            </a:r>
            <a:endParaRPr lang="fr-FR" sz="900" dirty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>
            <p:custDataLst>
              <p:tags r:id="rId10"/>
            </p:custDataLst>
          </p:nvPr>
        </p:nvSpPr>
        <p:spPr>
          <a:xfrm>
            <a:off x="2403383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S41</a:t>
            </a:r>
          </a:p>
        </p:txBody>
      </p:sp>
      <p:sp>
        <p:nvSpPr>
          <p:cNvPr id="85" name="Rectangle 84"/>
          <p:cNvSpPr/>
          <p:nvPr>
            <p:custDataLst>
              <p:tags r:id="rId11"/>
            </p:custDataLst>
          </p:nvPr>
        </p:nvSpPr>
        <p:spPr>
          <a:xfrm>
            <a:off x="2763423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S42</a:t>
            </a:r>
          </a:p>
        </p:txBody>
      </p:sp>
      <p:sp>
        <p:nvSpPr>
          <p:cNvPr id="86" name="Rectangle 85"/>
          <p:cNvSpPr/>
          <p:nvPr>
            <p:custDataLst>
              <p:tags r:id="rId12"/>
            </p:custDataLst>
          </p:nvPr>
        </p:nvSpPr>
        <p:spPr>
          <a:xfrm>
            <a:off x="3117435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S43</a:t>
            </a:r>
          </a:p>
        </p:txBody>
      </p:sp>
      <p:sp>
        <p:nvSpPr>
          <p:cNvPr id="87" name="Rectangle 86"/>
          <p:cNvSpPr/>
          <p:nvPr>
            <p:custDataLst>
              <p:tags r:id="rId13"/>
            </p:custDataLst>
          </p:nvPr>
        </p:nvSpPr>
        <p:spPr>
          <a:xfrm>
            <a:off x="3477475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S44</a:t>
            </a:r>
          </a:p>
        </p:txBody>
      </p:sp>
      <p:sp>
        <p:nvSpPr>
          <p:cNvPr id="88" name="Rectangle 87"/>
          <p:cNvSpPr/>
          <p:nvPr>
            <p:custDataLst>
              <p:tags r:id="rId14"/>
            </p:custDataLst>
          </p:nvPr>
        </p:nvSpPr>
        <p:spPr>
          <a:xfrm>
            <a:off x="3843543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S45</a:t>
            </a:r>
          </a:p>
        </p:txBody>
      </p:sp>
      <p:sp>
        <p:nvSpPr>
          <p:cNvPr id="89" name="Rectangle 88"/>
          <p:cNvSpPr/>
          <p:nvPr>
            <p:custDataLst>
              <p:tags r:id="rId15"/>
            </p:custDataLst>
          </p:nvPr>
        </p:nvSpPr>
        <p:spPr>
          <a:xfrm>
            <a:off x="4203583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S46</a:t>
            </a:r>
          </a:p>
        </p:txBody>
      </p:sp>
      <p:sp>
        <p:nvSpPr>
          <p:cNvPr id="90" name="Rectangle 89"/>
          <p:cNvSpPr/>
          <p:nvPr>
            <p:custDataLst>
              <p:tags r:id="rId16"/>
            </p:custDataLst>
          </p:nvPr>
        </p:nvSpPr>
        <p:spPr>
          <a:xfrm>
            <a:off x="4557595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S47</a:t>
            </a:r>
          </a:p>
        </p:txBody>
      </p:sp>
      <p:sp>
        <p:nvSpPr>
          <p:cNvPr id="91" name="Rectangle 90"/>
          <p:cNvSpPr/>
          <p:nvPr>
            <p:custDataLst>
              <p:tags r:id="rId17"/>
            </p:custDataLst>
          </p:nvPr>
        </p:nvSpPr>
        <p:spPr>
          <a:xfrm>
            <a:off x="4917635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S48</a:t>
            </a:r>
          </a:p>
        </p:txBody>
      </p:sp>
      <p:sp>
        <p:nvSpPr>
          <p:cNvPr id="92" name="Rectangle 91"/>
          <p:cNvSpPr/>
          <p:nvPr>
            <p:custDataLst>
              <p:tags r:id="rId18"/>
            </p:custDataLst>
          </p:nvPr>
        </p:nvSpPr>
        <p:spPr>
          <a:xfrm>
            <a:off x="5283703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S49</a:t>
            </a:r>
          </a:p>
        </p:txBody>
      </p:sp>
      <p:sp>
        <p:nvSpPr>
          <p:cNvPr id="93" name="Rectangle 92"/>
          <p:cNvSpPr/>
          <p:nvPr>
            <p:custDataLst>
              <p:tags r:id="rId19"/>
            </p:custDataLst>
          </p:nvPr>
        </p:nvSpPr>
        <p:spPr>
          <a:xfrm>
            <a:off x="5649771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S50</a:t>
            </a:r>
          </a:p>
        </p:txBody>
      </p:sp>
      <p:sp>
        <p:nvSpPr>
          <p:cNvPr id="94" name="Rectangle 93"/>
          <p:cNvSpPr/>
          <p:nvPr>
            <p:custDataLst>
              <p:tags r:id="rId20"/>
            </p:custDataLst>
          </p:nvPr>
        </p:nvSpPr>
        <p:spPr>
          <a:xfrm>
            <a:off x="6009811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S51</a:t>
            </a:r>
          </a:p>
        </p:txBody>
      </p:sp>
      <p:sp>
        <p:nvSpPr>
          <p:cNvPr id="95" name="Rectangle 94"/>
          <p:cNvSpPr/>
          <p:nvPr>
            <p:custDataLst>
              <p:tags r:id="rId21"/>
            </p:custDataLst>
          </p:nvPr>
        </p:nvSpPr>
        <p:spPr>
          <a:xfrm>
            <a:off x="6363823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S52</a:t>
            </a:r>
          </a:p>
        </p:txBody>
      </p:sp>
      <p:sp>
        <p:nvSpPr>
          <p:cNvPr id="111" name="Rectangle 110"/>
          <p:cNvSpPr/>
          <p:nvPr>
            <p:custDataLst>
              <p:tags r:id="rId22"/>
            </p:custDataLst>
          </p:nvPr>
        </p:nvSpPr>
        <p:spPr>
          <a:xfrm>
            <a:off x="597155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S36</a:t>
            </a:r>
          </a:p>
        </p:txBody>
      </p:sp>
      <p:sp>
        <p:nvSpPr>
          <p:cNvPr id="112" name="Rectangle 111"/>
          <p:cNvSpPr/>
          <p:nvPr>
            <p:custDataLst>
              <p:tags r:id="rId23"/>
            </p:custDataLst>
          </p:nvPr>
        </p:nvSpPr>
        <p:spPr>
          <a:xfrm>
            <a:off x="957195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S37</a:t>
            </a:r>
          </a:p>
        </p:txBody>
      </p:sp>
      <p:sp>
        <p:nvSpPr>
          <p:cNvPr id="113" name="Rectangle 112"/>
          <p:cNvSpPr/>
          <p:nvPr>
            <p:custDataLst>
              <p:tags r:id="rId24"/>
            </p:custDataLst>
          </p:nvPr>
        </p:nvSpPr>
        <p:spPr>
          <a:xfrm>
            <a:off x="1311207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S38</a:t>
            </a:r>
          </a:p>
        </p:txBody>
      </p:sp>
      <p:sp>
        <p:nvSpPr>
          <p:cNvPr id="114" name="Rectangle 113"/>
          <p:cNvSpPr/>
          <p:nvPr>
            <p:custDataLst>
              <p:tags r:id="rId25"/>
            </p:custDataLst>
          </p:nvPr>
        </p:nvSpPr>
        <p:spPr>
          <a:xfrm>
            <a:off x="1671247" y="1783655"/>
            <a:ext cx="366068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cap="all" dirty="0">
                <a:solidFill>
                  <a:schemeClr val="bg1"/>
                </a:solidFill>
              </a:rPr>
              <a:t>S39</a:t>
            </a:r>
          </a:p>
        </p:txBody>
      </p:sp>
      <p:sp>
        <p:nvSpPr>
          <p:cNvPr id="115" name="Rectangle 114"/>
          <p:cNvSpPr/>
          <p:nvPr>
            <p:custDataLst>
              <p:tags r:id="rId26"/>
            </p:custDataLst>
          </p:nvPr>
        </p:nvSpPr>
        <p:spPr>
          <a:xfrm>
            <a:off x="597155" y="1567755"/>
            <a:ext cx="1348254" cy="21602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Septembre 2022</a:t>
            </a:r>
          </a:p>
        </p:txBody>
      </p:sp>
      <p:cxnSp>
        <p:nvCxnSpPr>
          <p:cNvPr id="116" name="Straight Connector 130"/>
          <p:cNvCxnSpPr/>
          <p:nvPr>
            <p:custDataLst>
              <p:tags r:id="rId27"/>
            </p:custDataLst>
          </p:nvPr>
        </p:nvCxnSpPr>
        <p:spPr>
          <a:xfrm flipV="1">
            <a:off x="710944" y="2066773"/>
            <a:ext cx="1" cy="1686349"/>
          </a:xfrm>
          <a:prstGeom prst="line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>
            <p:custDataLst>
              <p:tags r:id="rId28"/>
            </p:custDataLst>
          </p:nvPr>
        </p:nvSpPr>
        <p:spPr>
          <a:xfrm>
            <a:off x="516709" y="3753121"/>
            <a:ext cx="1284684" cy="545897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>
                <a:solidFill>
                  <a:srgbClr val="000000"/>
                </a:solidFill>
              </a:rPr>
              <a:t>30/08 : démarrage pilotage &amp; réunions hebdo OBS</a:t>
            </a:r>
          </a:p>
        </p:txBody>
      </p:sp>
      <p:cxnSp>
        <p:nvCxnSpPr>
          <p:cNvPr id="58" name="Straight Connector 130"/>
          <p:cNvCxnSpPr/>
          <p:nvPr>
            <p:custDataLst>
              <p:tags r:id="rId29"/>
            </p:custDataLst>
          </p:nvPr>
        </p:nvCxnSpPr>
        <p:spPr>
          <a:xfrm flipV="1">
            <a:off x="1192897" y="2074864"/>
            <a:ext cx="0" cy="209688"/>
          </a:xfrm>
          <a:prstGeom prst="line">
            <a:avLst/>
          </a:prstGeom>
          <a:ln w="12700">
            <a:solidFill>
              <a:srgbClr val="FF6600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>
            <p:custDataLst>
              <p:tags r:id="rId30"/>
            </p:custDataLst>
          </p:nvPr>
        </p:nvSpPr>
        <p:spPr>
          <a:xfrm>
            <a:off x="877565" y="2284552"/>
            <a:ext cx="993276" cy="1078363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>
                <a:solidFill>
                  <a:srgbClr val="000000"/>
                </a:solidFill>
              </a:rPr>
              <a:t>TBD : livraison schémas réseaux &amp; asset </a:t>
            </a:r>
            <a:r>
              <a:rPr lang="fr-FR" sz="900" dirty="0" err="1">
                <a:solidFill>
                  <a:srgbClr val="000000"/>
                </a:solidFill>
              </a:rPr>
              <a:t>inventory</a:t>
            </a:r>
            <a:r>
              <a:rPr lang="fr-FR" sz="900" dirty="0">
                <a:solidFill>
                  <a:srgbClr val="000000"/>
                </a:solidFill>
              </a:rPr>
              <a:t> pour </a:t>
            </a:r>
            <a:r>
              <a:rPr lang="fr-FR" sz="900" dirty="0" err="1">
                <a:solidFill>
                  <a:srgbClr val="000000"/>
                </a:solidFill>
              </a:rPr>
              <a:t>scoping</a:t>
            </a:r>
            <a:endParaRPr lang="fr-FR" sz="900" dirty="0">
              <a:solidFill>
                <a:srgbClr val="000000"/>
              </a:solidFill>
            </a:endParaRPr>
          </a:p>
        </p:txBody>
      </p:sp>
      <p:sp>
        <p:nvSpPr>
          <p:cNvPr id="50" name="Espace réservé du contenu 1"/>
          <p:cNvSpPr>
            <a:spLocks noGrp="1"/>
          </p:cNvSpPr>
          <p:nvPr>
            <p:ph idx="1"/>
            <p:custDataLst>
              <p:tags r:id="rId31"/>
            </p:custDataLst>
          </p:nvPr>
        </p:nvSpPr>
        <p:spPr>
          <a:xfrm>
            <a:off x="5283703" y="3945896"/>
            <a:ext cx="3321571" cy="555514"/>
          </a:xfrm>
        </p:spPr>
        <p:txBody>
          <a:bodyPr/>
          <a:lstStyle/>
          <a:p>
            <a:pPr lvl="2"/>
            <a:r>
              <a:rPr lang="fr-FR" sz="1100" dirty="0"/>
              <a:t>L’audit s’étend sur 3 mois (dont 2 mois intensifs)</a:t>
            </a:r>
          </a:p>
          <a:p>
            <a:pPr lvl="3"/>
            <a:r>
              <a:rPr lang="fr-FR" sz="1100" dirty="0"/>
              <a:t>Revue documentaire</a:t>
            </a:r>
          </a:p>
          <a:p>
            <a:pPr lvl="3"/>
            <a:r>
              <a:rPr lang="fr-FR" sz="1100" dirty="0"/>
              <a:t>Préparation des preuves (tickets…)</a:t>
            </a:r>
          </a:p>
          <a:p>
            <a:pPr lvl="3"/>
            <a:r>
              <a:rPr lang="fr-FR" sz="1100" dirty="0"/>
              <a:t>Entretiens</a:t>
            </a:r>
          </a:p>
          <a:p>
            <a:pPr lvl="3"/>
            <a:r>
              <a:rPr lang="fr-FR" sz="1100" dirty="0"/>
              <a:t>Livraison des documents et preuves</a:t>
            </a:r>
          </a:p>
        </p:txBody>
      </p:sp>
      <p:sp>
        <p:nvSpPr>
          <p:cNvPr id="49" name="Rectangle 48"/>
          <p:cNvSpPr/>
          <p:nvPr>
            <p:custDataLst>
              <p:tags r:id="rId32"/>
            </p:custDataLst>
          </p:nvPr>
        </p:nvSpPr>
        <p:spPr>
          <a:xfrm>
            <a:off x="3387470" y="2802595"/>
            <a:ext cx="1691995" cy="524817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>
                <a:solidFill>
                  <a:srgbClr val="FF6600"/>
                </a:solidFill>
              </a:rPr>
              <a:t>TBD: livraison de tous les livrables (documents et preuves)</a:t>
            </a:r>
            <a:endParaRPr lang="fr-FR" sz="900" dirty="0">
              <a:solidFill>
                <a:srgbClr val="000000"/>
              </a:solidFill>
            </a:endParaRPr>
          </a:p>
        </p:txBody>
      </p:sp>
      <p:cxnSp>
        <p:nvCxnSpPr>
          <p:cNvPr id="51" name="Straight Connector 195"/>
          <p:cNvCxnSpPr>
            <a:cxnSpLocks/>
          </p:cNvCxnSpPr>
          <p:nvPr>
            <p:custDataLst>
              <p:tags r:id="rId33"/>
            </p:custDataLst>
          </p:nvPr>
        </p:nvCxnSpPr>
        <p:spPr>
          <a:xfrm flipV="1">
            <a:off x="3987290" y="2514563"/>
            <a:ext cx="0" cy="288032"/>
          </a:xfrm>
          <a:prstGeom prst="line">
            <a:avLst/>
          </a:prstGeom>
          <a:ln w="12700">
            <a:solidFill>
              <a:srgbClr val="FF6600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D98C21B-7E21-425E-A0C3-1108A5727EE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997147" y="4323926"/>
            <a:ext cx="1364979" cy="430830"/>
          </a:xfrm>
          <a:prstGeom prst="rect">
            <a:avLst/>
          </a:prstGeom>
          <a:solidFill>
            <a:srgbClr val="D6D6D6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FF6600"/>
                </a:solidFill>
              </a:rPr>
              <a:t>OK / KO ?</a:t>
            </a:r>
            <a:endParaRPr lang="fr-FR" sz="900" dirty="0">
              <a:solidFill>
                <a:srgbClr val="000000"/>
              </a:solidFill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BC088F2-C971-4FCA-BB67-A0FAAC130706}"/>
              </a:ext>
            </a:extLst>
          </p:cNvPr>
          <p:cNvCxnSpPr>
            <a:stCxn id="56" idx="2"/>
            <a:endCxn id="47" idx="0"/>
          </p:cNvCxnSpPr>
          <p:nvPr>
            <p:custDataLst>
              <p:tags r:id="rId35"/>
            </p:custDataLst>
          </p:nvPr>
        </p:nvCxnSpPr>
        <p:spPr>
          <a:xfrm>
            <a:off x="2679637" y="3362620"/>
            <a:ext cx="0" cy="9613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92">
            <a:extLst>
              <a:ext uri="{FF2B5EF4-FFF2-40B4-BE49-F238E27FC236}">
                <a16:creationId xmlns:a16="http://schemas.microsoft.com/office/drawing/2014/main" id="{4D39F764-A8A4-48E2-97F2-58FEB27FBB62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 flipH="1">
            <a:off x="1731824" y="1201305"/>
            <a:ext cx="2547" cy="327329"/>
          </a:xfrm>
          <a:prstGeom prst="line">
            <a:avLst/>
          </a:prstGeom>
          <a:ln w="12700"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423890D-2108-406C-8C63-AB092D784E9F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471125" y="831301"/>
            <a:ext cx="1703641" cy="366634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dirty="0">
                <a:solidFill>
                  <a:srgbClr val="000000"/>
                </a:solidFill>
              </a:rPr>
              <a:t>Sem 26/09 : réunion de </a:t>
            </a:r>
            <a:r>
              <a:rPr lang="fr-FR" sz="900" dirty="0" err="1">
                <a:solidFill>
                  <a:srgbClr val="000000"/>
                </a:solidFill>
              </a:rPr>
              <a:t>scoping</a:t>
            </a:r>
            <a:endParaRPr lang="fr-FR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3200" y="268288"/>
            <a:ext cx="8516475" cy="503262"/>
          </a:xfrm>
        </p:spPr>
        <p:txBody>
          <a:bodyPr/>
          <a:lstStyle/>
          <a:p>
            <a:r>
              <a:rPr lang="fr-FR" dirty="0"/>
              <a:t>3. Audit sur site (DC) et à distance</a:t>
            </a:r>
          </a:p>
        </p:txBody>
      </p:sp>
      <p:sp>
        <p:nvSpPr>
          <p:cNvPr id="66" name="Espace réservé du contenu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487516" y="4659982"/>
            <a:ext cx="2513523" cy="2137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14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Helvetica 55 Roman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Planning de la semaine d’audit</a:t>
            </a:r>
          </a:p>
        </p:txBody>
      </p:sp>
      <p:sp>
        <p:nvSpPr>
          <p:cNvPr id="20" name="Espace réservé du contenu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23528" y="627534"/>
            <a:ext cx="8515350" cy="4104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14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Helvetica 55 Roman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fr-FR" dirty="0"/>
          </a:p>
          <a:p>
            <a:pPr lvl="2"/>
            <a:r>
              <a:rPr lang="fr-FR" dirty="0"/>
              <a:t>Visites DC</a:t>
            </a:r>
          </a:p>
          <a:p>
            <a:pPr lvl="3"/>
            <a:r>
              <a:rPr lang="fr-FR" dirty="0"/>
              <a:t>A planifier lors de la semaine d’audit à </a:t>
            </a:r>
            <a:r>
              <a:rPr lang="fr-FR" dirty="0" err="1"/>
              <a:t>VdR</a:t>
            </a:r>
            <a:r>
              <a:rPr lang="fr-FR" dirty="0"/>
              <a:t> et Chevilly:</a:t>
            </a:r>
          </a:p>
          <a:p>
            <a:pPr lvl="5"/>
            <a:r>
              <a:rPr lang="fr-FR" sz="1100" spc="-20" dirty="0">
                <a:latin typeface="Helvetica 55 Roman" panose="000B0500000000000000" pitchFamily="34" charset="0"/>
              </a:rPr>
              <a:t>Pas d’accompagnement équipe </a:t>
            </a:r>
            <a:r>
              <a:rPr lang="fr-FR" sz="1100" spc="-20" dirty="0" err="1">
                <a:latin typeface="Helvetica 55 Roman" panose="000B0500000000000000" pitchFamily="34" charset="0"/>
              </a:rPr>
              <a:t>Hosting</a:t>
            </a:r>
            <a:r>
              <a:rPr lang="fr-FR" sz="1100" spc="-20" dirty="0">
                <a:latin typeface="Helvetica 55 Roman" panose="000B0500000000000000" pitchFamily="34" charset="0"/>
              </a:rPr>
              <a:t> (pas de ressources) </a:t>
            </a:r>
            <a:r>
              <a:rPr lang="fr-FR" sz="1100" spc="-20" dirty="0">
                <a:latin typeface="Helvetica 55 Roman" panose="000B0500000000000000" pitchFamily="34" charset="0"/>
                <a:sym typeface="Wingdings" panose="05000000000000000000" pitchFamily="2" charset="2"/>
              </a:rPr>
              <a:t> entre équipe, </a:t>
            </a:r>
            <a:r>
              <a:rPr lang="fr-FR" sz="1100" spc="-20" dirty="0">
                <a:solidFill>
                  <a:schemeClr val="bg2"/>
                </a:solidFill>
                <a:latin typeface="Helvetica 55 Roman" panose="000B0500000000000000" pitchFamily="34" charset="0"/>
                <a:sym typeface="Wingdings" panose="05000000000000000000" pitchFamily="2" charset="2"/>
              </a:rPr>
              <a:t>qui ? </a:t>
            </a:r>
            <a:endParaRPr lang="fr-FR" sz="1100" spc="-20" dirty="0">
              <a:solidFill>
                <a:schemeClr val="bg2"/>
              </a:solidFill>
              <a:latin typeface="Helvetica 55 Roman" panose="000B0500000000000000" pitchFamily="34" charset="0"/>
            </a:endParaRPr>
          </a:p>
          <a:p>
            <a:pPr lvl="5"/>
            <a:r>
              <a:rPr lang="fr-FR" sz="1100" spc="-20" dirty="0">
                <a:solidFill>
                  <a:schemeClr val="bg2"/>
                </a:solidFill>
                <a:latin typeface="Helvetica 55 Roman" panose="000B0500000000000000" pitchFamily="34" charset="0"/>
              </a:rPr>
              <a:t>@JBL </a:t>
            </a:r>
            <a:r>
              <a:rPr lang="fr-FR" sz="1100" spc="-20" dirty="0">
                <a:latin typeface="Helvetica 55 Roman" panose="000B0500000000000000" pitchFamily="34" charset="0"/>
              </a:rPr>
              <a:t>: suite à validation dates d’audit, date visite avec </a:t>
            </a:r>
            <a:r>
              <a:rPr lang="fr-FR" sz="1100" spc="-20" dirty="0" err="1">
                <a:latin typeface="Helvetica 55 Roman" panose="000B0500000000000000" pitchFamily="34" charset="0"/>
              </a:rPr>
              <a:t>Hosting</a:t>
            </a:r>
            <a:r>
              <a:rPr lang="fr-FR" sz="1100" spc="-20" dirty="0">
                <a:latin typeface="Helvetica 55 Roman" panose="000B0500000000000000" pitchFamily="34" charset="0"/>
              </a:rPr>
              <a:t> pressentie :</a:t>
            </a:r>
          </a:p>
          <a:p>
            <a:pPr marL="1166813" lvl="6"/>
            <a:r>
              <a:rPr lang="pt-BR" sz="1100" spc="-20" dirty="0">
                <a:latin typeface="Helvetica 55 Roman" panose="000B0500000000000000" pitchFamily="34" charset="0"/>
              </a:rPr>
              <a:t>CHEVILLY : le 10/10 </a:t>
            </a:r>
            <a:r>
              <a:rPr lang="pt-BR" sz="1100" spc="-20" dirty="0">
                <a:latin typeface="Helvetica 55 Roman" panose="000B0500000000000000" pitchFamily="34" charset="0"/>
                <a:sym typeface="Wingdings" panose="05000000000000000000" pitchFamily="2" charset="2"/>
              </a:rPr>
              <a:t></a:t>
            </a:r>
            <a:r>
              <a:rPr lang="pt-BR" sz="1100" spc="-20" dirty="0">
                <a:latin typeface="Helvetica 55 Roman" panose="000B0500000000000000" pitchFamily="34" charset="0"/>
              </a:rPr>
              <a:t> 10h- 12h</a:t>
            </a:r>
          </a:p>
          <a:p>
            <a:pPr marL="1166813" lvl="6"/>
            <a:r>
              <a:rPr lang="pt-BR" sz="1100" spc="-20" dirty="0">
                <a:latin typeface="Helvetica 55 Roman" panose="000B0500000000000000" pitchFamily="34" charset="0"/>
              </a:rPr>
              <a:t>VDR : le 10/10 </a:t>
            </a:r>
            <a:r>
              <a:rPr lang="pt-BR" sz="1100" spc="-20" dirty="0">
                <a:latin typeface="Helvetica 55 Roman" panose="000B0500000000000000" pitchFamily="34" charset="0"/>
                <a:sym typeface="Wingdings" panose="05000000000000000000" pitchFamily="2" charset="2"/>
              </a:rPr>
              <a:t> </a:t>
            </a:r>
            <a:r>
              <a:rPr lang="pt-BR" sz="1100" spc="-20" dirty="0">
                <a:latin typeface="Helvetica 55 Roman" panose="000B0500000000000000" pitchFamily="34" charset="0"/>
              </a:rPr>
              <a:t>15h- 17h</a:t>
            </a:r>
          </a:p>
          <a:p>
            <a:pPr lvl="5"/>
            <a:r>
              <a:rPr lang="fr-FR" sz="1100" spc="-20" dirty="0">
                <a:solidFill>
                  <a:schemeClr val="bg2"/>
                </a:solidFill>
                <a:latin typeface="Helvetica 55 Roman" panose="000B0500000000000000" pitchFamily="34" charset="0"/>
              </a:rPr>
              <a:t>@Daniel @Julien </a:t>
            </a:r>
            <a:r>
              <a:rPr lang="fr-FR" sz="1100" spc="-20" dirty="0">
                <a:latin typeface="Helvetica 55 Roman" panose="000B0500000000000000" pitchFamily="34" charset="0"/>
              </a:rPr>
              <a:t>: (le 12/09) point avec responsables </a:t>
            </a:r>
            <a:r>
              <a:rPr lang="fr-FR" sz="1100" spc="-20" dirty="0" err="1">
                <a:latin typeface="Helvetica 55 Roman" panose="000B0500000000000000" pitchFamily="34" charset="0"/>
              </a:rPr>
              <a:t>DCs</a:t>
            </a:r>
            <a:r>
              <a:rPr lang="fr-FR" sz="1100" spc="-20" dirty="0">
                <a:latin typeface="Helvetica 55 Roman" panose="000B0500000000000000" pitchFamily="34" charset="0"/>
              </a:rPr>
              <a:t> VDR + CHEVILLY pour :</a:t>
            </a:r>
          </a:p>
          <a:p>
            <a:pPr marL="1166813" lvl="6"/>
            <a:r>
              <a:rPr lang="fr-FR" sz="1100" spc="-20" dirty="0">
                <a:latin typeface="Helvetica 55 Roman" panose="000B0500000000000000" pitchFamily="34" charset="0"/>
              </a:rPr>
              <a:t>rebalayer points à voir (dont CCTV et posture auditeur)</a:t>
            </a:r>
          </a:p>
          <a:p>
            <a:pPr marL="1166813" lvl="6"/>
            <a:r>
              <a:rPr lang="fr-FR" sz="1100" spc="-20" dirty="0">
                <a:latin typeface="Helvetica 55 Roman" panose="000B0500000000000000" pitchFamily="34" charset="0"/>
              </a:rPr>
              <a:t>Identifier personnes qui peuvent aider/assister la visite (</a:t>
            </a:r>
            <a:r>
              <a:rPr lang="fr-FR" sz="1100" u="sng" spc="-20" dirty="0">
                <a:latin typeface="Helvetica 55 Roman" panose="000B0500000000000000" pitchFamily="34" charset="0"/>
              </a:rPr>
              <a:t>VDR</a:t>
            </a:r>
            <a:r>
              <a:rPr lang="fr-FR" sz="1100" spc="-20" dirty="0">
                <a:latin typeface="Helvetica 55 Roman" panose="000B0500000000000000" pitchFamily="34" charset="0"/>
              </a:rPr>
              <a:t> : @Christophe INIGUEZ - </a:t>
            </a:r>
            <a:r>
              <a:rPr lang="fr-FR" sz="1100" u="sng" spc="-20" dirty="0">
                <a:latin typeface="Helvetica 55 Roman" panose="000B0500000000000000" pitchFamily="34" charset="0"/>
              </a:rPr>
              <a:t>CHEVILLY</a:t>
            </a:r>
            <a:r>
              <a:rPr lang="fr-FR" sz="1100" spc="-20" dirty="0">
                <a:latin typeface="Helvetica 55 Roman" panose="000B0500000000000000" pitchFamily="34" charset="0"/>
              </a:rPr>
              <a:t> : @VILLEMINOT Ronan + @CUELLAR Philippe)</a:t>
            </a:r>
          </a:p>
          <a:p>
            <a:pPr marL="217488" lvl="3" indent="0">
              <a:buNone/>
            </a:pPr>
            <a:endParaRPr lang="fr-FR" dirty="0"/>
          </a:p>
          <a:p>
            <a:pPr lvl="2"/>
            <a:r>
              <a:rPr lang="fr-FR" dirty="0"/>
              <a:t>Planning et modalité des entretiens</a:t>
            </a:r>
          </a:p>
          <a:p>
            <a:pPr lvl="3"/>
            <a:r>
              <a:rPr lang="fr-FR" sz="1200" dirty="0"/>
              <a:t>En présentiel sur Paris / Teams pour ceux ne pouvant se déplacer</a:t>
            </a:r>
          </a:p>
          <a:p>
            <a:pPr lvl="3"/>
            <a:r>
              <a:rPr lang="fr-FR" sz="1200" dirty="0"/>
              <a:t>Planning détaillé sur la GED PCI (à finaliser)</a:t>
            </a:r>
          </a:p>
          <a:p>
            <a:pPr lvl="4"/>
            <a:r>
              <a:rPr lang="fr-FR" sz="1100" dirty="0">
                <a:solidFill>
                  <a:schemeClr val="bg2"/>
                </a:solidFill>
              </a:rPr>
              <a:t>@JBL</a:t>
            </a:r>
          </a:p>
          <a:p>
            <a:pPr lvl="4"/>
            <a:r>
              <a:rPr lang="fr-FR" sz="1100" dirty="0"/>
              <a:t>les invitations Outlook seront envoyées une fois le planning confirmé</a:t>
            </a:r>
          </a:p>
          <a:p>
            <a:pPr lvl="3"/>
            <a:r>
              <a:rPr lang="fr-FR" sz="1100" dirty="0"/>
              <a:t>Channel « </a:t>
            </a:r>
            <a:r>
              <a:rPr lang="fr-FR" sz="1100" dirty="0" err="1"/>
              <a:t>pcidss</a:t>
            </a:r>
            <a:r>
              <a:rPr lang="fr-FR" sz="1100" dirty="0"/>
              <a:t> » sur </a:t>
            </a:r>
            <a:r>
              <a:rPr lang="fr-FR" sz="1100" dirty="0" err="1"/>
              <a:t>RocketChat</a:t>
            </a:r>
            <a:endParaRPr lang="fr-FR" sz="1100" dirty="0"/>
          </a:p>
          <a:p>
            <a:pPr lvl="4"/>
            <a:r>
              <a:rPr lang="fr-FR" sz="1100" dirty="0"/>
              <a:t>Quel moyen de communication live avec David Boucher ? </a:t>
            </a:r>
          </a:p>
          <a:p>
            <a:pPr lvl="4"/>
            <a:r>
              <a:rPr lang="fr-FR" sz="1100" dirty="0">
                <a:sym typeface="Wingdings" panose="05000000000000000000" pitchFamily="2" charset="2"/>
              </a:rPr>
              <a:t>Réunions Teams où on invite David en « externe »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7132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3200" y="627534"/>
            <a:ext cx="8515350" cy="3960440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Tout PCI DSS sauf Service SCVD</a:t>
            </a:r>
          </a:p>
          <a:p>
            <a:pPr lvl="2"/>
            <a:r>
              <a:rPr lang="fr-FR" dirty="0"/>
              <a:t>Dit autrement: tout l’</a:t>
            </a:r>
            <a:r>
              <a:rPr lang="fr-FR" dirty="0" err="1"/>
              <a:t>asset</a:t>
            </a:r>
            <a:r>
              <a:rPr lang="fr-FR" dirty="0"/>
              <a:t> </a:t>
            </a:r>
            <a:r>
              <a:rPr lang="fr-FR" dirty="0" err="1"/>
              <a:t>inventory</a:t>
            </a:r>
            <a:r>
              <a:rPr lang="fr-FR" dirty="0"/>
              <a:t> sauf l’onglet « SCVD Lot 2 »</a:t>
            </a:r>
          </a:p>
          <a:p>
            <a:pPr marL="0" lvl="2" indent="0">
              <a:buNone/>
            </a:pPr>
            <a:endParaRPr lang="fr-FR" dirty="0"/>
          </a:p>
          <a:p>
            <a:pPr marL="0" lvl="2" indent="0">
              <a:buClr>
                <a:schemeClr val="bg1"/>
              </a:buClr>
              <a:buSzPct val="25000"/>
              <a:buNone/>
            </a:pPr>
            <a:r>
              <a:rPr lang="fr-FR" dirty="0">
                <a:solidFill>
                  <a:schemeClr val="bg2"/>
                </a:solidFill>
              </a:rPr>
              <a:t>Changements majeurs depuis certification 2021</a:t>
            </a:r>
          </a:p>
          <a:p>
            <a:pPr lvl="2"/>
            <a:r>
              <a:rPr lang="fr-FR" dirty="0"/>
              <a:t>Equipements réseaux  ? </a:t>
            </a:r>
            <a:r>
              <a:rPr lang="fr-FR" dirty="0" err="1"/>
              <a:t>Build</a:t>
            </a:r>
            <a:r>
              <a:rPr lang="fr-FR" dirty="0"/>
              <a:t> infra PCI dédié PCI (hyperviseur en </a:t>
            </a:r>
            <a:r>
              <a:rPr lang="fr-FR" dirty="0" err="1"/>
              <a:t>build</a:t>
            </a:r>
            <a:r>
              <a:rPr lang="fr-FR" dirty="0"/>
              <a:t>, dans l’asset, dans les scans)(DAT, logs à vérifier, à jour) </a:t>
            </a:r>
            <a:r>
              <a:rPr lang="fr-FR" dirty="0">
                <a:solidFill>
                  <a:schemeClr val="bg2"/>
                </a:solidFill>
                <a:latin typeface="Helvetica 55 Roman" panose="000B0500000000000000" pitchFamily="34" charset="0"/>
              </a:rPr>
              <a:t>@Romaric vérifie </a:t>
            </a:r>
          </a:p>
          <a:p>
            <a:pPr lvl="2"/>
            <a:r>
              <a:rPr lang="fr-FR" dirty="0"/>
              <a:t>Serveurs : </a:t>
            </a:r>
            <a:r>
              <a:rPr lang="fr-FR" dirty="0" err="1"/>
              <a:t>build</a:t>
            </a:r>
            <a:r>
              <a:rPr lang="fr-FR" dirty="0"/>
              <a:t> Aureus paiement (serveurs </a:t>
            </a:r>
            <a:r>
              <a:rPr lang="fr-FR" dirty="0" err="1"/>
              <a:t>rackés</a:t>
            </a:r>
            <a:r>
              <a:rPr lang="fr-FR" dirty="0"/>
              <a:t>, OS installés, pas ouvert sur réseau, pas scanné </a:t>
            </a:r>
            <a:r>
              <a:rPr lang="fr-FR" dirty="0">
                <a:sym typeface="Wingdings" panose="05000000000000000000" pitchFamily="2" charset="2"/>
              </a:rPr>
              <a:t>à éteindre)  </a:t>
            </a:r>
            <a:r>
              <a:rPr lang="fr-FR" sz="1200" dirty="0">
                <a:solidFill>
                  <a:srgbClr val="00B050"/>
                </a:solidFill>
                <a:sym typeface="Wingdings" panose="05000000000000000000" pitchFamily="2" charset="2"/>
              </a:rPr>
              <a:t>OK serveurs éteints</a:t>
            </a:r>
            <a:endParaRPr lang="fr-FR" sz="1200" dirty="0">
              <a:solidFill>
                <a:srgbClr val="00B050"/>
              </a:solidFill>
            </a:endParaRPr>
          </a:p>
          <a:p>
            <a:pPr lvl="2"/>
            <a:r>
              <a:rPr lang="fr-FR" dirty="0"/>
              <a:t>Applicatifs : </a:t>
            </a:r>
            <a:r>
              <a:rPr lang="fr-FR" dirty="0" err="1"/>
              <a:t>build</a:t>
            </a:r>
            <a:r>
              <a:rPr lang="fr-FR" dirty="0"/>
              <a:t> TLF SVI (serveurs </a:t>
            </a:r>
            <a:r>
              <a:rPr lang="fr-FR" dirty="0" err="1"/>
              <a:t>rackés</a:t>
            </a:r>
            <a:r>
              <a:rPr lang="fr-FR" dirty="0"/>
              <a:t>, OS installés, pas ouvert sur réseau, pas scanné </a:t>
            </a:r>
            <a:r>
              <a:rPr lang="fr-FR" dirty="0">
                <a:sym typeface="Wingdings" panose="05000000000000000000" pitchFamily="2" charset="2"/>
              </a:rPr>
              <a:t>à éteindre)  </a:t>
            </a:r>
            <a:r>
              <a:rPr lang="fr-FR" sz="1200" dirty="0">
                <a:solidFill>
                  <a:srgbClr val="00B050"/>
                </a:solidFill>
                <a:sym typeface="Wingdings" panose="05000000000000000000" pitchFamily="2" charset="2"/>
              </a:rPr>
              <a:t>@Damien : OK</a:t>
            </a:r>
            <a:endParaRPr lang="fr-FR" sz="1200" dirty="0">
              <a:solidFill>
                <a:srgbClr val="00B050"/>
              </a:solidFill>
            </a:endParaRPr>
          </a:p>
          <a:p>
            <a:pPr lvl="2"/>
            <a:r>
              <a:rPr lang="fr-FR" dirty="0"/>
              <a:t>Autres ? </a:t>
            </a:r>
          </a:p>
          <a:p>
            <a:pPr lvl="2"/>
            <a:endParaRPr lang="fr-FR" dirty="0"/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13200" y="268288"/>
            <a:ext cx="8516475" cy="359246"/>
          </a:xfrm>
        </p:spPr>
        <p:txBody>
          <a:bodyPr/>
          <a:lstStyle/>
          <a:p>
            <a:r>
              <a:rPr lang="fr-FR" dirty="0"/>
              <a:t>4. Périmètre</a:t>
            </a:r>
          </a:p>
        </p:txBody>
      </p:sp>
    </p:spTree>
    <p:extLst>
      <p:ext uri="{BB962C8B-B14F-4D97-AF65-F5344CB8AC3E}">
        <p14:creationId xmlns:p14="http://schemas.microsoft.com/office/powerpoint/2010/main" val="110522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R Outils et elements utiles">
  <a:themeElements>
    <a:clrScheme name="Orange WHT Cor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000000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_Template_Beta_external_110816.potx" id="{096397F8-02DF-40E4-AEB9-88A0052F30F0}" vid="{AA36791E-F7D8-46B6-BCF9-C51758B3B4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8563</TotalTime>
  <Words>2875</Words>
  <Application>Microsoft Office PowerPoint</Application>
  <PresentationFormat>Affichage à l'écran (16:9)</PresentationFormat>
  <Paragraphs>496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Helvetica 55 Roman</vt:lpstr>
      <vt:lpstr>Helvetica 75</vt:lpstr>
      <vt:lpstr>Helvetica 75 Bold</vt:lpstr>
      <vt:lpstr>Wingdings</vt:lpstr>
      <vt:lpstr>OFR Outils et elements utiles</vt:lpstr>
      <vt:lpstr>Certification PCI DSS Telefact 2022  Réunion hebdomadaire de pilotage</vt:lpstr>
      <vt:lpstr>Réunion de suivi</vt:lpstr>
      <vt:lpstr>Présentation PowerPoint</vt:lpstr>
      <vt:lpstr>1. Equipe projet</vt:lpstr>
      <vt:lpstr>2. Cadrage / organisation</vt:lpstr>
      <vt:lpstr>2. Cadrage / organisation</vt:lpstr>
      <vt:lpstr>3. Dates clés du planning d’audit</vt:lpstr>
      <vt:lpstr>3. Audit sur site (DC) et à distance</vt:lpstr>
      <vt:lpstr>4. Périmètre</vt:lpstr>
      <vt:lpstr>4. Périmètre</vt:lpstr>
      <vt:lpstr>5. Discussions et points de vigilance</vt:lpstr>
      <vt:lpstr>5. Discussions et points de vigilance</vt:lpstr>
      <vt:lpstr>5. Discussions et points de vigilance</vt:lpstr>
      <vt:lpstr>5. Discussions et points de vigilance</vt:lpstr>
      <vt:lpstr>5. Discussions et points de vigilance</vt:lpstr>
      <vt:lpstr>5. Discussions et points de vigilance</vt:lpstr>
      <vt:lpstr>5. Discussions et points de vigilance</vt:lpstr>
      <vt:lpstr>5. Discussions et points de vigilance</vt:lpstr>
      <vt:lpstr>5. Discussions et points de vigilance</vt:lpstr>
      <vt:lpstr>5. Discussions et points de vigilance</vt:lpstr>
      <vt:lpstr>5. Discussions et points de vigilance</vt:lpstr>
      <vt:lpstr>6. Synthèse des actions</vt:lpstr>
      <vt:lpstr>6. Synthèse des actions</vt:lpstr>
      <vt:lpstr>6. Synthèse des actions</vt:lpstr>
      <vt:lpstr>6. Synthèse des actions</vt:lpstr>
      <vt:lpstr>Merci</vt:lpstr>
    </vt:vector>
  </TitlesOfParts>
  <Company>Article10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Smith</dc:creator>
  <cp:lastModifiedBy>Daniel ROUIMI</cp:lastModifiedBy>
  <cp:revision>679</cp:revision>
  <dcterms:created xsi:type="dcterms:W3CDTF">2016-08-11T14:02:28Z</dcterms:created>
  <dcterms:modified xsi:type="dcterms:W3CDTF">2022-09-13T07:52:00Z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c818a6-e1a0-4a6e-a969-20d857c5dc62_Enabled">
    <vt:lpwstr>true</vt:lpwstr>
  </property>
  <property fmtid="{D5CDD505-2E9C-101B-9397-08002B2CF9AE}" pid="3" name="MSIP_Label_e6c818a6-e1a0-4a6e-a969-20d857c5dc62_SetDate">
    <vt:lpwstr>2022-09-06T08:27:03Z</vt:lpwstr>
  </property>
  <property fmtid="{D5CDD505-2E9C-101B-9397-08002B2CF9AE}" pid="4" name="MSIP_Label_e6c818a6-e1a0-4a6e-a969-20d857c5dc62_Method">
    <vt:lpwstr>Standard</vt:lpwstr>
  </property>
  <property fmtid="{D5CDD505-2E9C-101B-9397-08002B2CF9AE}" pid="5" name="MSIP_Label_e6c818a6-e1a0-4a6e-a969-20d857c5dc62_Name">
    <vt:lpwstr>Orange_restricted_internal.2</vt:lpwstr>
  </property>
  <property fmtid="{D5CDD505-2E9C-101B-9397-08002B2CF9AE}" pid="6" name="MSIP_Label_e6c818a6-e1a0-4a6e-a969-20d857c5dc62_SiteId">
    <vt:lpwstr>90c7a20a-f34b-40bf-bc48-b9253b6f5d20</vt:lpwstr>
  </property>
  <property fmtid="{D5CDD505-2E9C-101B-9397-08002B2CF9AE}" pid="7" name="MSIP_Label_e6c818a6-e1a0-4a6e-a969-20d857c5dc62_ActionId">
    <vt:lpwstr>411130f5-3add-44c7-8c80-2f12bd417d65</vt:lpwstr>
  </property>
  <property fmtid="{D5CDD505-2E9C-101B-9397-08002B2CF9AE}" pid="8" name="MSIP_Label_e6c818a6-e1a0-4a6e-a969-20d857c5dc62_ContentBits">
    <vt:lpwstr>2</vt:lpwstr>
  </property>
  <property fmtid="{D5CDD505-2E9C-101B-9397-08002B2CF9AE}" pid="9" name="MSIP_Label_32c14bb1-b22b-4c3c-8106-308e16656f41_Enabled">
    <vt:lpwstr>true</vt:lpwstr>
  </property>
  <property fmtid="{D5CDD505-2E9C-101B-9397-08002B2CF9AE}" pid="10" name="MSIP_Label_32c14bb1-b22b-4c3c-8106-308e16656f41_SetDate">
    <vt:lpwstr>2022-09-06T08:54:24Z</vt:lpwstr>
  </property>
  <property fmtid="{D5CDD505-2E9C-101B-9397-08002B2CF9AE}" pid="11" name="MSIP_Label_32c14bb1-b22b-4c3c-8106-308e16656f41_Method">
    <vt:lpwstr>Privileged</vt:lpwstr>
  </property>
  <property fmtid="{D5CDD505-2E9C-101B-9397-08002B2CF9AE}" pid="12" name="MSIP_Label_32c14bb1-b22b-4c3c-8106-308e16656f41_Name">
    <vt:lpwstr>Customer-CONF</vt:lpwstr>
  </property>
  <property fmtid="{D5CDD505-2E9C-101B-9397-08002B2CF9AE}" pid="13" name="MSIP_Label_32c14bb1-b22b-4c3c-8106-308e16656f41_SiteId">
    <vt:lpwstr>39e1abd8-ed13-44eb-be42-1e20116ea98c</vt:lpwstr>
  </property>
  <property fmtid="{D5CDD505-2E9C-101B-9397-08002B2CF9AE}" pid="14" name="MSIP_Label_32c14bb1-b22b-4c3c-8106-308e16656f41_ActionId">
    <vt:lpwstr>0c592a6b-cab7-473e-998f-8312b2e99757</vt:lpwstr>
  </property>
  <property fmtid="{D5CDD505-2E9C-101B-9397-08002B2CF9AE}" pid="15" name="MSIP_Label_32c14bb1-b22b-4c3c-8106-308e16656f41_ContentBits">
    <vt:lpwstr>2</vt:lpwstr>
  </property>
  <property fmtid="{D5CDD505-2E9C-101B-9397-08002B2CF9AE}" pid="16" name="ClassificationContentMarkingFooterLocations">
    <vt:lpwstr>OFR Outils et elements utiles:4</vt:lpwstr>
  </property>
  <property fmtid="{D5CDD505-2E9C-101B-9397-08002B2CF9AE}" pid="17" name="ClassificationContentMarkingFooterText">
    <vt:lpwstr>Confidential-Customer</vt:lpwstr>
  </property>
</Properties>
</file>