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</p:sldMasterIdLst>
  <p:notesMasterIdLst>
    <p:notesMasterId r:id="rId27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ulo Vinícius Moreira Dutra" userId="a55390dee2b3b74d" providerId="LiveId" clId="{3CC5EFF5-A723-41B7-9001-CFCAB124F268}"/>
    <pc:docChg chg="custSel modSld">
      <pc:chgData name="Paulo Vinícius Moreira Dutra" userId="a55390dee2b3b74d" providerId="LiveId" clId="{3CC5EFF5-A723-41B7-9001-CFCAB124F268}" dt="2023-10-07T16:31:30.834" v="3" actId="27636"/>
      <pc:docMkLst>
        <pc:docMk/>
      </pc:docMkLst>
      <pc:sldChg chg="modSp mod">
        <pc:chgData name="Paulo Vinícius Moreira Dutra" userId="a55390dee2b3b74d" providerId="LiveId" clId="{3CC5EFF5-A723-41B7-9001-CFCAB124F268}" dt="2023-10-07T16:31:30.819" v="0" actId="27636"/>
        <pc:sldMkLst>
          <pc:docMk/>
          <pc:sldMk cId="0" sldId="261"/>
        </pc:sldMkLst>
        <pc:spChg chg="mod">
          <ac:chgData name="Paulo Vinícius Moreira Dutra" userId="a55390dee2b3b74d" providerId="LiveId" clId="{3CC5EFF5-A723-41B7-9001-CFCAB124F268}" dt="2023-10-07T16:31:30.819" v="0" actId="27636"/>
          <ac:spMkLst>
            <pc:docMk/>
            <pc:sldMk cId="0" sldId="261"/>
            <ac:spMk id="180" creationId="{00000000-0000-0000-0000-000000000000}"/>
          </ac:spMkLst>
        </pc:spChg>
      </pc:sldChg>
      <pc:sldChg chg="modSp mod">
        <pc:chgData name="Paulo Vinícius Moreira Dutra" userId="a55390dee2b3b74d" providerId="LiveId" clId="{3CC5EFF5-A723-41B7-9001-CFCAB124F268}" dt="2023-10-07T16:31:30.828" v="2" actId="27636"/>
        <pc:sldMkLst>
          <pc:docMk/>
          <pc:sldMk cId="0" sldId="265"/>
        </pc:sldMkLst>
        <pc:spChg chg="mod">
          <ac:chgData name="Paulo Vinícius Moreira Dutra" userId="a55390dee2b3b74d" providerId="LiveId" clId="{3CC5EFF5-A723-41B7-9001-CFCAB124F268}" dt="2023-10-07T16:31:30.828" v="2" actId="27636"/>
          <ac:spMkLst>
            <pc:docMk/>
            <pc:sldMk cId="0" sldId="265"/>
            <ac:spMk id="192" creationId="{00000000-0000-0000-0000-000000000000}"/>
          </ac:spMkLst>
        </pc:spChg>
        <pc:spChg chg="mod">
          <ac:chgData name="Paulo Vinícius Moreira Dutra" userId="a55390dee2b3b74d" providerId="LiveId" clId="{3CC5EFF5-A723-41B7-9001-CFCAB124F268}" dt="2023-10-07T16:31:30.827" v="1" actId="27636"/>
          <ac:spMkLst>
            <pc:docMk/>
            <pc:sldMk cId="0" sldId="265"/>
            <ac:spMk id="193" creationId="{00000000-0000-0000-0000-000000000000}"/>
          </ac:spMkLst>
        </pc:spChg>
      </pc:sldChg>
      <pc:sldChg chg="modSp mod">
        <pc:chgData name="Paulo Vinícius Moreira Dutra" userId="a55390dee2b3b74d" providerId="LiveId" clId="{3CC5EFF5-A723-41B7-9001-CFCAB124F268}" dt="2023-10-07T16:31:30.834" v="3" actId="27636"/>
        <pc:sldMkLst>
          <pc:docMk/>
          <pc:sldMk cId="0" sldId="269"/>
        </pc:sldMkLst>
        <pc:spChg chg="mod">
          <ac:chgData name="Paulo Vinícius Moreira Dutra" userId="a55390dee2b3b74d" providerId="LiveId" clId="{3CC5EFF5-A723-41B7-9001-CFCAB124F268}" dt="2023-10-07T16:31:30.834" v="3" actId="27636"/>
          <ac:spMkLst>
            <pc:docMk/>
            <pc:sldMk cId="0" sldId="269"/>
            <ac:spMk id="204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Clique para mover o slide</a:t>
            </a:r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pt-BR" sz="2000" b="0" strike="noStrike" spc="-1">
                <a:latin typeface="Arial"/>
              </a:rPr>
              <a:t>Clique para editar o formato de notas</a:t>
            </a:r>
          </a:p>
        </p:txBody>
      </p:sp>
      <p:sp>
        <p:nvSpPr>
          <p:cNvPr id="16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pt-BR" sz="1400" b="0" strike="noStrike" spc="-1">
                <a:latin typeface="Times New Roman"/>
              </a:rPr>
              <a:t>&lt;cabeçalho&gt;</a:t>
            </a:r>
          </a:p>
        </p:txBody>
      </p:sp>
      <p:sp>
        <p:nvSpPr>
          <p:cNvPr id="163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pt-BR" sz="1400" b="0" strike="noStrike" spc="-1">
                <a:latin typeface="Times New Roman"/>
              </a:rPr>
              <a:t>&lt;data/hora&gt;</a:t>
            </a:r>
          </a:p>
        </p:txBody>
      </p:sp>
      <p:sp>
        <p:nvSpPr>
          <p:cNvPr id="164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pt-BR" sz="1400" b="0" strike="noStrike" spc="-1">
                <a:latin typeface="Times New Roman"/>
              </a:rPr>
              <a:t>&lt;rodapé&gt;</a:t>
            </a:r>
          </a:p>
        </p:txBody>
      </p:sp>
      <p:sp>
        <p:nvSpPr>
          <p:cNvPr id="165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C839EA18-FC64-4D9E-863D-3B6FB7101F02}" type="slidenum">
              <a:rPr lang="pt-BR" sz="1400" b="0" strike="noStrike" spc="-1">
                <a:latin typeface="Times New Roman"/>
              </a:rPr>
              <a:t>‹nº›</a:t>
            </a:fld>
            <a:endParaRPr lang="pt-BR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960" cy="3084840"/>
          </a:xfrm>
          <a:prstGeom prst="rect">
            <a:avLst/>
          </a:prstGeom>
        </p:spPr>
      </p:sp>
      <p:sp>
        <p:nvSpPr>
          <p:cNvPr id="26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4920">
              <a:lnSpc>
                <a:spcPct val="100000"/>
              </a:lnSpc>
            </a:pPr>
            <a:r>
              <a:rPr lang="pt-BR" sz="2000" b="0" strike="noStrike" spc="-1">
                <a:latin typeface="Arial"/>
              </a:rPr>
              <a:t>Click on links</a:t>
            </a:r>
          </a:p>
        </p:txBody>
      </p:sp>
      <p:sp>
        <p:nvSpPr>
          <p:cNvPr id="262" name="CustomShape 3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960" cy="3084840"/>
          </a:xfrm>
          <a:prstGeom prst="rect">
            <a:avLst/>
          </a:prstGeom>
        </p:spPr>
      </p:sp>
      <p:sp>
        <p:nvSpPr>
          <p:cNvPr id="26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5640">
              <a:lnSpc>
                <a:spcPct val="100000"/>
              </a:lnSpc>
            </a:pPr>
            <a:r>
              <a:rPr lang="pt-BR" sz="2000" b="0" strike="noStrike" spc="-1">
                <a:latin typeface="Arial"/>
              </a:rPr>
              <a:t>Question the class on the three key terms for GameMaker</a:t>
            </a:r>
          </a:p>
          <a:p>
            <a:pPr marL="216000" indent="-215640">
              <a:lnSpc>
                <a:spcPct val="100000"/>
              </a:lnSpc>
            </a:pPr>
            <a:endParaRPr lang="pt-BR" sz="2000" b="0" strike="noStrike" spc="-1">
              <a:latin typeface="Arial"/>
            </a:endParaRPr>
          </a:p>
        </p:txBody>
      </p:sp>
      <p:sp>
        <p:nvSpPr>
          <p:cNvPr id="265" name="CustomShape 3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960" cy="3084840"/>
          </a:xfrm>
          <a:prstGeom prst="rect">
            <a:avLst/>
          </a:prstGeom>
        </p:spPr>
      </p:sp>
      <p:sp>
        <p:nvSpPr>
          <p:cNvPr id="26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5640">
              <a:lnSpc>
                <a:spcPct val="100000"/>
              </a:lnSpc>
            </a:pPr>
            <a:r>
              <a:rPr lang="pt-BR" sz="2000" b="0" strike="noStrike" spc="-1">
                <a:latin typeface="Arial"/>
              </a:rPr>
              <a:t>Question the class on the three key terms for GameMaker</a:t>
            </a:r>
          </a:p>
          <a:p>
            <a:pPr marL="216000" indent="-215640">
              <a:lnSpc>
                <a:spcPct val="100000"/>
              </a:lnSpc>
            </a:pPr>
            <a:endParaRPr lang="pt-BR" sz="2000" b="0" strike="noStrike" spc="-1">
              <a:latin typeface="Arial"/>
            </a:endParaRPr>
          </a:p>
        </p:txBody>
      </p:sp>
      <p:sp>
        <p:nvSpPr>
          <p:cNvPr id="268" name="CustomShape 3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960" cy="3084840"/>
          </a:xfrm>
          <a:prstGeom prst="rect">
            <a:avLst/>
          </a:prstGeom>
        </p:spPr>
      </p:sp>
      <p:sp>
        <p:nvSpPr>
          <p:cNvPr id="27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5640">
              <a:lnSpc>
                <a:spcPct val="100000"/>
              </a:lnSpc>
            </a:pPr>
            <a:r>
              <a:rPr lang="pt-BR" sz="2000" b="0" strike="noStrike" spc="-1">
                <a:latin typeface="Arial"/>
              </a:rPr>
              <a:t>Question the class on the three key terms for GameMaker</a:t>
            </a:r>
          </a:p>
          <a:p>
            <a:pPr marL="216000" indent="-215640">
              <a:lnSpc>
                <a:spcPct val="100000"/>
              </a:lnSpc>
            </a:pPr>
            <a:endParaRPr lang="pt-BR" sz="2000" b="0" strike="noStrike" spc="-1">
              <a:latin typeface="Arial"/>
            </a:endParaRPr>
          </a:p>
        </p:txBody>
      </p:sp>
      <p:sp>
        <p:nvSpPr>
          <p:cNvPr id="271" name="CustomShape 3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960" cy="3084840"/>
          </a:xfrm>
          <a:prstGeom prst="rect">
            <a:avLst/>
          </a:prstGeom>
        </p:spPr>
      </p:sp>
      <p:sp>
        <p:nvSpPr>
          <p:cNvPr id="27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5640">
              <a:lnSpc>
                <a:spcPct val="100000"/>
              </a:lnSpc>
            </a:pPr>
            <a:r>
              <a:rPr lang="pt-BR" sz="2000" b="0" strike="noStrike" spc="-1">
                <a:latin typeface="Arial"/>
              </a:rPr>
              <a:t>Question the class on the three key terms for GameMaker</a:t>
            </a:r>
          </a:p>
          <a:p>
            <a:pPr marL="216000" indent="-215640">
              <a:lnSpc>
                <a:spcPct val="100000"/>
              </a:lnSpc>
            </a:pPr>
            <a:endParaRPr lang="pt-BR" sz="2000" b="0" strike="noStrike" spc="-1">
              <a:latin typeface="Arial"/>
            </a:endParaRPr>
          </a:p>
        </p:txBody>
      </p:sp>
      <p:sp>
        <p:nvSpPr>
          <p:cNvPr id="274" name="CustomShape 3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960" cy="3084840"/>
          </a:xfrm>
          <a:prstGeom prst="rect">
            <a:avLst/>
          </a:prstGeom>
        </p:spPr>
      </p:sp>
      <p:sp>
        <p:nvSpPr>
          <p:cNvPr id="27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5640">
              <a:lnSpc>
                <a:spcPct val="100000"/>
              </a:lnSpc>
            </a:pPr>
            <a:r>
              <a:rPr lang="pt-BR" sz="2000" b="0" strike="noStrike" spc="-1">
                <a:latin typeface="Arial"/>
              </a:rPr>
              <a:t>Question the class on the three key terms for GameMaker</a:t>
            </a:r>
          </a:p>
          <a:p>
            <a:pPr marL="216000" indent="-215640">
              <a:lnSpc>
                <a:spcPct val="100000"/>
              </a:lnSpc>
            </a:pPr>
            <a:endParaRPr lang="pt-BR" sz="2000" b="0" strike="noStrike" spc="-1">
              <a:latin typeface="Arial"/>
            </a:endParaRPr>
          </a:p>
        </p:txBody>
      </p:sp>
      <p:sp>
        <p:nvSpPr>
          <p:cNvPr id="277" name="CustomShape 3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960" cy="3084840"/>
          </a:xfrm>
          <a:prstGeom prst="rect">
            <a:avLst/>
          </a:prstGeom>
        </p:spPr>
      </p:sp>
      <p:sp>
        <p:nvSpPr>
          <p:cNvPr id="27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5640">
              <a:lnSpc>
                <a:spcPct val="100000"/>
              </a:lnSpc>
            </a:pPr>
            <a:r>
              <a:rPr lang="pt-BR" sz="2000" b="0" strike="noStrike" spc="-1">
                <a:latin typeface="Arial"/>
              </a:rPr>
              <a:t>Question the class on the three key terms for GameMaker</a:t>
            </a:r>
          </a:p>
          <a:p>
            <a:pPr marL="216000" indent="-215640">
              <a:lnSpc>
                <a:spcPct val="100000"/>
              </a:lnSpc>
            </a:pPr>
            <a:endParaRPr lang="pt-BR" sz="2000" b="0" strike="noStrike" spc="-1">
              <a:latin typeface="Arial"/>
            </a:endParaRPr>
          </a:p>
        </p:txBody>
      </p:sp>
      <p:sp>
        <p:nvSpPr>
          <p:cNvPr id="280" name="CustomShape 3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960" cy="3084840"/>
          </a:xfrm>
          <a:prstGeom prst="rect">
            <a:avLst/>
          </a:prstGeom>
        </p:spPr>
      </p:sp>
      <p:sp>
        <p:nvSpPr>
          <p:cNvPr id="28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5640">
              <a:lnSpc>
                <a:spcPct val="100000"/>
              </a:lnSpc>
            </a:pPr>
            <a:r>
              <a:rPr lang="pt-BR" sz="2000" b="0" strike="noStrike" spc="-1">
                <a:latin typeface="Arial"/>
              </a:rPr>
              <a:t>Question the class on the three key terms for GameMaker</a:t>
            </a:r>
          </a:p>
          <a:p>
            <a:pPr marL="216000" indent="-215640">
              <a:lnSpc>
                <a:spcPct val="100000"/>
              </a:lnSpc>
            </a:pPr>
            <a:endParaRPr lang="pt-BR" sz="2000" b="0" strike="noStrike" spc="-1">
              <a:latin typeface="Arial"/>
            </a:endParaRPr>
          </a:p>
        </p:txBody>
      </p:sp>
      <p:sp>
        <p:nvSpPr>
          <p:cNvPr id="283" name="CustomShape 3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960" cy="3084840"/>
          </a:xfrm>
          <a:prstGeom prst="rect">
            <a:avLst/>
          </a:prstGeom>
        </p:spPr>
      </p:sp>
      <p:sp>
        <p:nvSpPr>
          <p:cNvPr id="28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5640">
              <a:lnSpc>
                <a:spcPct val="100000"/>
              </a:lnSpc>
            </a:pPr>
            <a:r>
              <a:rPr lang="pt-BR" sz="2000" b="0" strike="noStrike" spc="-1">
                <a:latin typeface="Arial"/>
              </a:rPr>
              <a:t>Question the class on the three key terms for GameMaker</a:t>
            </a:r>
          </a:p>
          <a:p>
            <a:pPr marL="216000" indent="-215640">
              <a:lnSpc>
                <a:spcPct val="100000"/>
              </a:lnSpc>
            </a:pPr>
            <a:endParaRPr lang="pt-BR" sz="2000" b="0" strike="noStrike" spc="-1">
              <a:latin typeface="Arial"/>
            </a:endParaRPr>
          </a:p>
        </p:txBody>
      </p:sp>
      <p:sp>
        <p:nvSpPr>
          <p:cNvPr id="286" name="CustomShape 3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8"/>
          <p:cNvPicPr/>
          <p:nvPr/>
        </p:nvPicPr>
        <p:blipFill>
          <a:blip r:embed="rId14"/>
          <a:stretch/>
        </p:blipFill>
        <p:spPr>
          <a:xfrm>
            <a:off x="-1219320" y="-1028880"/>
            <a:ext cx="14628960" cy="8913960"/>
          </a:xfrm>
          <a:prstGeom prst="rect">
            <a:avLst/>
          </a:prstGeom>
          <a:ln>
            <a:noFill/>
          </a:ln>
        </p:spPr>
      </p:pic>
      <p:pic>
        <p:nvPicPr>
          <p:cNvPr id="5" name="Imagem 12" descr="Logo"/>
          <p:cNvPicPr/>
          <p:nvPr/>
        </p:nvPicPr>
        <p:blipFill>
          <a:blip r:embed="rId15"/>
          <a:stretch/>
        </p:blipFill>
        <p:spPr>
          <a:xfrm>
            <a:off x="252000" y="462240"/>
            <a:ext cx="5610600" cy="1579680"/>
          </a:xfrm>
          <a:prstGeom prst="rect">
            <a:avLst/>
          </a:prstGeom>
          <a:ln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Clique para editar o formato do texto do título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Imagem 8"/>
          <p:cNvPicPr/>
          <p:nvPr/>
        </p:nvPicPr>
        <p:blipFill>
          <a:blip r:embed="rId14"/>
          <a:stretch/>
        </p:blipFill>
        <p:spPr>
          <a:xfrm>
            <a:off x="0" y="0"/>
            <a:ext cx="12190680" cy="720720"/>
          </a:xfrm>
          <a:prstGeom prst="rect">
            <a:avLst/>
          </a:prstGeom>
          <a:ln>
            <a:noFill/>
          </a:ln>
        </p:spPr>
      </p:pic>
      <p:pic>
        <p:nvPicPr>
          <p:cNvPr id="41" name="Imagem 6" descr="G"/>
          <p:cNvPicPr/>
          <p:nvPr/>
        </p:nvPicPr>
        <p:blipFill>
          <a:blip r:embed="rId15"/>
          <a:stretch/>
        </p:blipFill>
        <p:spPr>
          <a:xfrm>
            <a:off x="107280" y="71280"/>
            <a:ext cx="729360" cy="578880"/>
          </a:xfrm>
          <a:prstGeom prst="rect">
            <a:avLst/>
          </a:prstGeom>
          <a:ln>
            <a:noFill/>
          </a:ln>
        </p:spPr>
      </p:pic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Clique para editar o formato do texto do título</a:t>
            </a: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Imagem 1"/>
          <p:cNvPicPr/>
          <p:nvPr/>
        </p:nvPicPr>
        <p:blipFill>
          <a:blip r:embed="rId14"/>
          <a:stretch/>
        </p:blipFill>
        <p:spPr>
          <a:xfrm>
            <a:off x="-1209240" y="-1028880"/>
            <a:ext cx="14628960" cy="8913960"/>
          </a:xfrm>
          <a:prstGeom prst="rect">
            <a:avLst/>
          </a:prstGeom>
          <a:ln>
            <a:noFill/>
          </a:ln>
        </p:spPr>
      </p:pic>
      <p:pic>
        <p:nvPicPr>
          <p:cNvPr id="81" name="Imagem 12" descr="Logo"/>
          <p:cNvPicPr/>
          <p:nvPr/>
        </p:nvPicPr>
        <p:blipFill>
          <a:blip r:embed="rId15"/>
          <a:stretch/>
        </p:blipFill>
        <p:spPr>
          <a:xfrm>
            <a:off x="252000" y="462600"/>
            <a:ext cx="5610600" cy="1579680"/>
          </a:xfrm>
          <a:prstGeom prst="rect">
            <a:avLst/>
          </a:prstGeom>
          <a:ln>
            <a:noFill/>
          </a:ln>
        </p:spPr>
      </p:pic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Clique para editar o formato do texto do título</a:t>
            </a: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Imagem 8"/>
          <p:cNvPicPr/>
          <p:nvPr/>
        </p:nvPicPr>
        <p:blipFill>
          <a:blip r:embed="rId14"/>
          <a:stretch/>
        </p:blipFill>
        <p:spPr>
          <a:xfrm>
            <a:off x="0" y="0"/>
            <a:ext cx="12190680" cy="720720"/>
          </a:xfrm>
          <a:prstGeom prst="rect">
            <a:avLst/>
          </a:prstGeom>
          <a:ln>
            <a:noFill/>
          </a:ln>
        </p:spPr>
      </p:pic>
      <p:pic>
        <p:nvPicPr>
          <p:cNvPr id="121" name="Imagem 6" descr="G"/>
          <p:cNvPicPr/>
          <p:nvPr/>
        </p:nvPicPr>
        <p:blipFill>
          <a:blip r:embed="rId15"/>
          <a:stretch/>
        </p:blipFill>
        <p:spPr>
          <a:xfrm>
            <a:off x="107280" y="71280"/>
            <a:ext cx="729360" cy="578880"/>
          </a:xfrm>
          <a:prstGeom prst="rect">
            <a:avLst/>
          </a:prstGeom>
          <a:ln>
            <a:noFill/>
          </a:ln>
        </p:spPr>
      </p:pic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2080" cy="114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Clique para editar o formato do texto do título</a:t>
            </a: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Clique para editar o formato do texto da estrutura de tópicos</a:t>
            </a:r>
          </a:p>
          <a:p>
            <a:pPr marL="864000" lvl="1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2.º nível da estrutura de tópicos</a:t>
            </a:r>
          </a:p>
          <a:p>
            <a:pPr marL="1296000" lvl="2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3.º nível da estrutura de tópicos</a:t>
            </a:r>
          </a:p>
          <a:p>
            <a:pPr marL="1728000" lvl="3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4.º nível da estrutura de tópicos</a:t>
            </a:r>
          </a:p>
          <a:p>
            <a:pPr marL="2160000" lvl="4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5.º nível da estrutura de tópicos</a:t>
            </a:r>
          </a:p>
          <a:p>
            <a:pPr marL="2592000" lvl="5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6.º nível da estrutura de tópicos</a:t>
            </a:r>
          </a:p>
          <a:p>
            <a:pPr marL="3024000" lvl="6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compilgames.net/doku.php/gdevelop5/behavior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1523880" y="2626920"/>
            <a:ext cx="9142560" cy="91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pt-BR" sz="6000" b="0" strike="noStrike" spc="-1">
                <a:solidFill>
                  <a:srgbClr val="FFFFFF"/>
                </a:solidFill>
                <a:latin typeface="Calibri Light"/>
                <a:ea typeface="DejaVu Sans"/>
              </a:rPr>
              <a:t>Aprendendo a Desenvolver</a:t>
            </a:r>
            <a:endParaRPr lang="pt-BR" sz="6000" b="0" strike="noStrike" spc="-1">
              <a:latin typeface="Arial"/>
            </a:endParaRPr>
          </a:p>
        </p:txBody>
      </p:sp>
      <p:sp>
        <p:nvSpPr>
          <p:cNvPr id="167" name="CustomShape 2"/>
          <p:cNvSpPr/>
          <p:nvPr/>
        </p:nvSpPr>
        <p:spPr>
          <a:xfrm>
            <a:off x="1523880" y="3602160"/>
            <a:ext cx="9142560" cy="75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pt-BR" sz="2400" b="0" strike="noStrike" spc="-1">
                <a:solidFill>
                  <a:srgbClr val="FFFFFF"/>
                </a:solidFill>
                <a:latin typeface="Calibri"/>
                <a:ea typeface="DejaVu Sans"/>
              </a:rPr>
              <a:t>Jogos Usando a engine GDevelop 5</a:t>
            </a:r>
            <a:endParaRPr lang="pt-BR" sz="2400" b="0" strike="noStrike" spc="-1">
              <a:latin typeface="Arial"/>
            </a:endParaRPr>
          </a:p>
        </p:txBody>
      </p:sp>
      <p:sp>
        <p:nvSpPr>
          <p:cNvPr id="168" name="CustomShape 3"/>
          <p:cNvSpPr/>
          <p:nvPr/>
        </p:nvSpPr>
        <p:spPr>
          <a:xfrm>
            <a:off x="1523880" y="4583160"/>
            <a:ext cx="9226800" cy="1606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pt-BR" sz="4400" b="0" strike="noStrike" spc="-1">
                <a:solidFill>
                  <a:srgbClr val="FFFFFF"/>
                </a:solidFill>
                <a:latin typeface="Calibri"/>
                <a:ea typeface="DejaVu Sans"/>
              </a:rPr>
              <a:t>Lição 1: Iniciando</a:t>
            </a:r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>
            <a:off x="2132640" y="2598480"/>
            <a:ext cx="9142560" cy="1315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 fontScale="83000" lnSpcReduction="20000"/>
          </a:bodyPr>
          <a:lstStyle/>
          <a:p>
            <a:pPr algn="ctr">
              <a:lnSpc>
                <a:spcPct val="90000"/>
              </a:lnSpc>
            </a:pPr>
            <a:r>
              <a:rPr lang="pt-BR" sz="6000" b="0" strike="noStrike" spc="-1">
                <a:solidFill>
                  <a:srgbClr val="FFFFFF"/>
                </a:solidFill>
                <a:latin typeface="Calibri Light"/>
                <a:ea typeface="DejaVu Sans"/>
              </a:rPr>
              <a:t>Conceitos chaves no</a:t>
            </a:r>
            <a:br/>
            <a:r>
              <a:rPr lang="pt-BR" sz="6000" b="0" strike="noStrike" spc="-1">
                <a:solidFill>
                  <a:srgbClr val="FFFFFF"/>
                </a:solidFill>
                <a:latin typeface="Calibri Light"/>
                <a:ea typeface="DejaVu Sans"/>
              </a:rPr>
              <a:t>GDevelop 5</a:t>
            </a:r>
            <a:endParaRPr lang="pt-BR" sz="6000" b="0" strike="noStrike" spc="-1">
              <a:latin typeface="Arial"/>
            </a:endParaRPr>
          </a:p>
        </p:txBody>
      </p:sp>
      <p:sp>
        <p:nvSpPr>
          <p:cNvPr id="193" name="CustomShape 2"/>
          <p:cNvSpPr/>
          <p:nvPr/>
        </p:nvSpPr>
        <p:spPr>
          <a:xfrm>
            <a:off x="2132640" y="3914640"/>
            <a:ext cx="9142560" cy="408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lnSpcReduction="10000"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pt-BR" sz="2400" b="0" strike="noStrike" spc="-1">
                <a:solidFill>
                  <a:srgbClr val="D9D9D9"/>
                </a:solidFill>
                <a:latin typeface="Calibri"/>
                <a:ea typeface="DejaVu Sans"/>
              </a:rPr>
              <a:t>Vamos conhecer alguns deles...</a:t>
            </a:r>
            <a:endParaRPr lang="pt-BR" sz="2400" b="0" strike="noStrike" spc="-1">
              <a:latin typeface="Arial"/>
            </a:endParaRPr>
          </a:p>
        </p:txBody>
      </p:sp>
    </p:spTree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CustomShape 1"/>
          <p:cNvSpPr/>
          <p:nvPr/>
        </p:nvSpPr>
        <p:spPr>
          <a:xfrm>
            <a:off x="838080" y="0"/>
            <a:ext cx="9998280" cy="71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pt-BR" sz="4400" b="0" strike="noStrike" spc="-1">
                <a:solidFill>
                  <a:srgbClr val="FFFFFF"/>
                </a:solidFill>
                <a:latin typeface="Calibri Light"/>
                <a:ea typeface="DejaVu Sans"/>
              </a:rPr>
              <a:t>Termos chaves do GDevelop 5</a:t>
            </a:r>
            <a:endParaRPr lang="pt-BR" sz="4400" b="0" strike="noStrike" spc="-1">
              <a:latin typeface="Arial"/>
            </a:endParaRPr>
          </a:p>
        </p:txBody>
      </p:sp>
      <p:sp>
        <p:nvSpPr>
          <p:cNvPr id="195" name="CustomShape 2"/>
          <p:cNvSpPr/>
          <p:nvPr/>
        </p:nvSpPr>
        <p:spPr>
          <a:xfrm>
            <a:off x="838080" y="927000"/>
            <a:ext cx="10514160" cy="3618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68760" algn="just">
              <a:lnSpc>
                <a:spcPct val="90000"/>
              </a:lnSpc>
              <a:spcBef>
                <a:spcPts val="1001"/>
              </a:spcBef>
            </a:pPr>
            <a:r>
              <a:rPr lang="pt-BR" sz="2000" b="1" strike="noStrike" spc="-1">
                <a:solidFill>
                  <a:srgbClr val="0070C0"/>
                </a:solidFill>
                <a:latin typeface="Calibri"/>
                <a:ea typeface="DejaVu Sans"/>
              </a:rPr>
              <a:t>Um Sprite é…</a:t>
            </a:r>
            <a:endParaRPr lang="pt-BR" sz="2000" b="0" strike="noStrike" spc="-1">
              <a:latin typeface="Arial"/>
            </a:endParaRPr>
          </a:p>
          <a:p>
            <a:pPr marL="68760" algn="just">
              <a:lnSpc>
                <a:spcPct val="90000"/>
              </a:lnSpc>
              <a:spcBef>
                <a:spcPts val="1001"/>
              </a:spcBef>
            </a:pPr>
            <a:r>
              <a:rPr lang="pt-BR" sz="2000" b="0" strike="noStrike" spc="-1">
                <a:solidFill>
                  <a:srgbClr val="404040"/>
                </a:solidFill>
                <a:latin typeface="Calibri"/>
                <a:ea typeface="DejaVu Sans"/>
              </a:rPr>
              <a:t>…um objeto que permite exibir uma imagem bidimensional que pode ser animada ou estática, podendo ser utilizada para representar botões, personagens, inimigos, itens e perigos ou qualquer outra coisa que possa ser exibida no jogo.</a:t>
            </a:r>
            <a:endParaRPr lang="pt-BR" sz="2000" b="0" strike="noStrike" spc="-1">
              <a:latin typeface="Arial"/>
            </a:endParaRPr>
          </a:p>
          <a:p>
            <a:pPr marL="68760" algn="just">
              <a:lnSpc>
                <a:spcPct val="90000"/>
              </a:lnSpc>
              <a:spcBef>
                <a:spcPts val="1001"/>
              </a:spcBef>
            </a:pPr>
            <a:r>
              <a:rPr lang="pt-BR" sz="2000" b="1" strike="noStrike" spc="-1">
                <a:solidFill>
                  <a:srgbClr val="0070C0"/>
                </a:solidFill>
                <a:latin typeface="Calibri"/>
                <a:ea typeface="DejaVu Sans"/>
              </a:rPr>
              <a:t>Um Object(Objeto) é…</a:t>
            </a:r>
            <a:endParaRPr lang="pt-BR" sz="2000" b="0" strike="noStrike" spc="-1">
              <a:latin typeface="Arial"/>
            </a:endParaRPr>
          </a:p>
          <a:p>
            <a:pPr marL="68760" algn="just">
              <a:lnSpc>
                <a:spcPct val="90000"/>
              </a:lnSpc>
              <a:spcBef>
                <a:spcPts val="1001"/>
              </a:spcBef>
            </a:pPr>
            <a:r>
              <a:rPr lang="pt-BR" sz="2000" b="0" strike="noStrike" spc="-1">
                <a:solidFill>
                  <a:srgbClr val="404040"/>
                </a:solidFill>
                <a:latin typeface="Calibri"/>
                <a:ea typeface="DejaVu Sans"/>
              </a:rPr>
              <a:t>…qualquer elemento que pode ser exibido na janela de um jogo.</a:t>
            </a:r>
            <a:endParaRPr lang="pt-BR" sz="2000" b="0" strike="noStrike" spc="-1">
              <a:latin typeface="Arial"/>
            </a:endParaRPr>
          </a:p>
          <a:p>
            <a:pPr marL="68760" algn="just">
              <a:lnSpc>
                <a:spcPct val="90000"/>
              </a:lnSpc>
              <a:spcBef>
                <a:spcPts val="1001"/>
              </a:spcBef>
            </a:pPr>
            <a:r>
              <a:rPr lang="pt-BR" sz="2000" b="1" strike="noStrike" spc="-1">
                <a:solidFill>
                  <a:srgbClr val="0070C0"/>
                </a:solidFill>
                <a:latin typeface="Calibri"/>
                <a:ea typeface="DejaVu Sans"/>
              </a:rPr>
              <a:t>Uma Scene(Cena) é…</a:t>
            </a:r>
            <a:endParaRPr lang="pt-BR" sz="2000" b="0" strike="noStrike" spc="-1">
              <a:latin typeface="Arial"/>
            </a:endParaRPr>
          </a:p>
          <a:p>
            <a:pPr marL="68760" algn="just">
              <a:lnSpc>
                <a:spcPct val="90000"/>
              </a:lnSpc>
              <a:spcBef>
                <a:spcPts val="1001"/>
              </a:spcBef>
            </a:pPr>
            <a:r>
              <a:rPr lang="pt-BR" sz="2000" b="0" strike="noStrike" spc="-1">
                <a:solidFill>
                  <a:srgbClr val="404040"/>
                </a:solidFill>
                <a:latin typeface="Calibri"/>
                <a:ea typeface="DejaVu Sans"/>
              </a:rPr>
              <a:t>…uma janela que exibe os objetos que foram criados para desenvolver o seu jogo. Essa janela, pode ser por exemplo, menus e as fases do seu jogo.</a:t>
            </a:r>
            <a:endParaRPr lang="pt-BR" sz="2000" b="0" strike="noStrike" spc="-1">
              <a:latin typeface="Arial"/>
            </a:endParaRPr>
          </a:p>
        </p:txBody>
      </p:sp>
      <p:pic>
        <p:nvPicPr>
          <p:cNvPr id="196" name="Picture 3"/>
          <p:cNvPicPr/>
          <p:nvPr/>
        </p:nvPicPr>
        <p:blipFill>
          <a:blip r:embed="rId3"/>
          <a:stretch/>
        </p:blipFill>
        <p:spPr>
          <a:xfrm>
            <a:off x="0" y="4678560"/>
            <a:ext cx="12190680" cy="2178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CustomShape 1"/>
          <p:cNvSpPr/>
          <p:nvPr/>
        </p:nvSpPr>
        <p:spPr>
          <a:xfrm>
            <a:off x="838080" y="0"/>
            <a:ext cx="9998280" cy="71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pt-BR" sz="4400" b="0" strike="noStrike" spc="-1">
                <a:solidFill>
                  <a:srgbClr val="FFFFFF"/>
                </a:solidFill>
                <a:latin typeface="Calibri Light"/>
                <a:ea typeface="DejaVu Sans"/>
              </a:rPr>
              <a:t>Termos chaves do GDevelop 5</a:t>
            </a:r>
            <a:endParaRPr lang="pt-BR" sz="4400" b="0" strike="noStrike" spc="-1">
              <a:latin typeface="Arial"/>
            </a:endParaRPr>
          </a:p>
        </p:txBody>
      </p:sp>
      <p:sp>
        <p:nvSpPr>
          <p:cNvPr id="198" name="CustomShape 2"/>
          <p:cNvSpPr/>
          <p:nvPr/>
        </p:nvSpPr>
        <p:spPr>
          <a:xfrm>
            <a:off x="838080" y="927000"/>
            <a:ext cx="10514160" cy="560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68760" algn="just">
              <a:lnSpc>
                <a:spcPct val="90000"/>
              </a:lnSpc>
              <a:spcBef>
                <a:spcPts val="1001"/>
              </a:spcBef>
            </a:pPr>
            <a:r>
              <a:rPr lang="pt-BR" sz="2000" b="1" strike="noStrike" spc="-1">
                <a:solidFill>
                  <a:srgbClr val="0070C0"/>
                </a:solidFill>
                <a:latin typeface="Calibri"/>
                <a:ea typeface="DejaVu Sans"/>
              </a:rPr>
              <a:t>Um Event(Evento) …</a:t>
            </a:r>
            <a:endParaRPr lang="pt-BR" sz="2000" b="0" strike="noStrike" spc="-1">
              <a:latin typeface="Arial"/>
            </a:endParaRPr>
          </a:p>
          <a:p>
            <a:pPr marL="68760" algn="just">
              <a:lnSpc>
                <a:spcPct val="90000"/>
              </a:lnSpc>
              <a:spcBef>
                <a:spcPts val="1001"/>
              </a:spcBef>
            </a:pPr>
            <a:r>
              <a:rPr lang="pt-BR" sz="2000" b="0" strike="noStrike" spc="-1">
                <a:solidFill>
                  <a:srgbClr val="404040"/>
                </a:solidFill>
                <a:latin typeface="Calibri"/>
                <a:ea typeface="DejaVu Sans"/>
              </a:rPr>
              <a:t>…são regras que você cria para o seu jogo e que são disparados enquanto seu jogo estiver executando. Os eventos são compostos de condições e ações.</a:t>
            </a:r>
            <a:endParaRPr lang="pt-BR" sz="2000" b="0" strike="noStrike" spc="-1">
              <a:latin typeface="Arial"/>
            </a:endParaRPr>
          </a:p>
          <a:p>
            <a:pPr marL="68760" algn="just">
              <a:lnSpc>
                <a:spcPct val="90000"/>
              </a:lnSpc>
              <a:spcBef>
                <a:spcPts val="1001"/>
              </a:spcBef>
            </a:pPr>
            <a:r>
              <a:rPr lang="pt-BR" sz="2000" b="1" strike="noStrike" spc="-1">
                <a:solidFill>
                  <a:srgbClr val="0070C0"/>
                </a:solidFill>
                <a:latin typeface="Calibri"/>
                <a:ea typeface="DejaVu Sans"/>
              </a:rPr>
              <a:t>Uma Condition(Condição) …</a:t>
            </a:r>
            <a:endParaRPr lang="pt-BR" sz="2000" b="0" strike="noStrike" spc="-1">
              <a:latin typeface="Arial"/>
            </a:endParaRPr>
          </a:p>
          <a:p>
            <a:pPr marL="68760" algn="just">
              <a:lnSpc>
                <a:spcPct val="90000"/>
              </a:lnSpc>
              <a:spcBef>
                <a:spcPts val="1001"/>
              </a:spcBef>
            </a:pPr>
            <a:r>
              <a:rPr lang="pt-BR" sz="2000" b="0" strike="noStrike" spc="-1">
                <a:solidFill>
                  <a:srgbClr val="404040"/>
                </a:solidFill>
                <a:latin typeface="Calibri"/>
                <a:ea typeface="DejaVu Sans"/>
              </a:rPr>
              <a:t>…é utilizada para testar os objetos na cena, como por exemplo, verificar se houve colisões entre os objetos.</a:t>
            </a:r>
            <a:endParaRPr lang="pt-BR" sz="2000" b="0" strike="noStrike" spc="-1">
              <a:latin typeface="Arial"/>
            </a:endParaRPr>
          </a:p>
          <a:p>
            <a:pPr marL="68760" algn="just">
              <a:lnSpc>
                <a:spcPct val="90000"/>
              </a:lnSpc>
              <a:spcBef>
                <a:spcPts val="1001"/>
              </a:spcBef>
            </a:pPr>
            <a:r>
              <a:rPr lang="pt-BR" sz="2000" b="1" strike="noStrike" spc="-1">
                <a:solidFill>
                  <a:srgbClr val="0070C0"/>
                </a:solidFill>
                <a:latin typeface="Calibri"/>
                <a:ea typeface="DejaVu Sans"/>
              </a:rPr>
              <a:t>Uma Action(Ação) …</a:t>
            </a:r>
            <a:endParaRPr lang="pt-BR" sz="2000" b="0" strike="noStrike" spc="-1">
              <a:latin typeface="Arial"/>
            </a:endParaRPr>
          </a:p>
          <a:p>
            <a:pPr marL="68760" algn="just">
              <a:lnSpc>
                <a:spcPct val="90000"/>
              </a:lnSpc>
              <a:spcBef>
                <a:spcPts val="1001"/>
              </a:spcBef>
            </a:pPr>
            <a:r>
              <a:rPr lang="pt-BR" sz="2000" b="0" strike="noStrike" spc="-1">
                <a:solidFill>
                  <a:srgbClr val="404040"/>
                </a:solidFill>
                <a:latin typeface="Calibri"/>
                <a:ea typeface="DejaVu Sans"/>
              </a:rPr>
              <a:t>…são comandos para manipular os objetos, como por exemplo, mudar a posição de um objeto, cor e entre outros. Ações geralmente são executadas junto com condições, caso seja utilizada sem uma condição, a ação irá referenciar todos os objetos da cena.</a:t>
            </a:r>
            <a:endParaRPr lang="pt-BR" sz="2000" b="0" strike="noStrike" spc="-1">
              <a:latin typeface="Arial"/>
            </a:endParaRPr>
          </a:p>
        </p:txBody>
      </p:sp>
      <p:pic>
        <p:nvPicPr>
          <p:cNvPr id="199" name="Imagem 3"/>
          <p:cNvPicPr/>
          <p:nvPr/>
        </p:nvPicPr>
        <p:blipFill>
          <a:blip r:embed="rId3"/>
          <a:stretch/>
        </p:blipFill>
        <p:spPr>
          <a:xfrm>
            <a:off x="-3240" y="4581720"/>
            <a:ext cx="12198240" cy="4470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1"/>
          <p:cNvSpPr/>
          <p:nvPr/>
        </p:nvSpPr>
        <p:spPr>
          <a:xfrm>
            <a:off x="838080" y="0"/>
            <a:ext cx="9998280" cy="71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pt-BR" sz="4400" b="0" strike="noStrike" spc="-1">
                <a:solidFill>
                  <a:srgbClr val="FFFFFF"/>
                </a:solidFill>
                <a:latin typeface="Calibri Light"/>
                <a:ea typeface="DejaVu Sans"/>
              </a:rPr>
              <a:t>Termos chaves do GDevelop 5</a:t>
            </a:r>
            <a:endParaRPr lang="pt-BR" sz="4400" b="0" strike="noStrike" spc="-1">
              <a:latin typeface="Arial"/>
            </a:endParaRPr>
          </a:p>
        </p:txBody>
      </p:sp>
      <p:sp>
        <p:nvSpPr>
          <p:cNvPr id="201" name="CustomShape 2"/>
          <p:cNvSpPr/>
          <p:nvPr/>
        </p:nvSpPr>
        <p:spPr>
          <a:xfrm>
            <a:off x="838080" y="927000"/>
            <a:ext cx="10514160" cy="560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68760" algn="just">
              <a:lnSpc>
                <a:spcPct val="90000"/>
              </a:lnSpc>
              <a:spcBef>
                <a:spcPts val="1001"/>
              </a:spcBef>
            </a:pPr>
            <a:r>
              <a:rPr lang="pt-BR" sz="2000" b="1" strike="noStrike" spc="-1">
                <a:solidFill>
                  <a:srgbClr val="0070C0"/>
                </a:solidFill>
                <a:latin typeface="Calibri"/>
                <a:ea typeface="DejaVu Sans"/>
              </a:rPr>
              <a:t>Um Behavior (Comportamento) …</a:t>
            </a:r>
            <a:endParaRPr lang="pt-BR" sz="2000" b="0" strike="noStrike" spc="-1">
              <a:latin typeface="Arial"/>
            </a:endParaRPr>
          </a:p>
          <a:p>
            <a:pPr marL="68760" algn="just">
              <a:lnSpc>
                <a:spcPct val="90000"/>
              </a:lnSpc>
              <a:spcBef>
                <a:spcPts val="1001"/>
              </a:spcBef>
            </a:pPr>
            <a:r>
              <a:rPr lang="pt-BR" sz="2000" b="0" strike="noStrike" spc="-1">
                <a:solidFill>
                  <a:srgbClr val="404040"/>
                </a:solidFill>
                <a:latin typeface="Calibri"/>
                <a:ea typeface="DejaVu Sans"/>
              </a:rPr>
              <a:t>…são comportamentos para os objetos, adicionando capacidades extras. Todos os objetos podem possuir um ou mais behaviors. Um exemplo de behavior, chamado,  “Platformer character ou PlatformerObject” é utilizado para permitir controlar um personagem no jogo que pode pular e andar sobre as plataformas.</a:t>
            </a:r>
            <a:endParaRPr lang="pt-BR" sz="2000" b="0" strike="noStrike" spc="-1">
              <a:latin typeface="Arial"/>
            </a:endParaRPr>
          </a:p>
          <a:p>
            <a:pPr marL="68760" algn="just">
              <a:lnSpc>
                <a:spcPct val="90000"/>
              </a:lnSpc>
              <a:spcBef>
                <a:spcPts val="1001"/>
              </a:spcBef>
            </a:pPr>
            <a:r>
              <a:rPr lang="pt-BR" sz="2000" b="0" strike="noStrike" spc="-1">
                <a:solidFill>
                  <a:srgbClr val="404040"/>
                </a:solidFill>
                <a:latin typeface="Calibri"/>
                <a:ea typeface="DejaVu Sans"/>
              </a:rPr>
              <a:t>Você pode saber mais sobre behaviors na página oficial do GDevelop: </a:t>
            </a:r>
            <a:endParaRPr lang="pt-BR" sz="2000" b="0" strike="noStrike" spc="-1">
              <a:latin typeface="Arial"/>
            </a:endParaRPr>
          </a:p>
          <a:p>
            <a:pPr marL="68760" algn="just">
              <a:lnSpc>
                <a:spcPct val="90000"/>
              </a:lnSpc>
              <a:spcBef>
                <a:spcPts val="1001"/>
              </a:spcBef>
            </a:pPr>
            <a:r>
              <a:rPr lang="pt-BR" sz="2000" b="0" u="sng" strike="noStrike" spc="-1">
                <a:solidFill>
                  <a:srgbClr val="0563C1"/>
                </a:solidFill>
                <a:uFillTx/>
                <a:latin typeface="Calibri"/>
                <a:ea typeface="DejaVu Sans"/>
                <a:hlinkClick r:id="rId3"/>
              </a:rPr>
              <a:t>http://wiki.compilgames.net/doku.php/gdevelop5/behaviors</a:t>
            </a:r>
            <a:endParaRPr lang="pt-BR" sz="2000" b="0" strike="noStrike" spc="-1">
              <a:latin typeface="Arial"/>
            </a:endParaRPr>
          </a:p>
          <a:p>
            <a:pPr marL="68760" algn="just">
              <a:lnSpc>
                <a:spcPct val="90000"/>
              </a:lnSpc>
            </a:pPr>
            <a:endParaRPr lang="pt-BR" sz="2000" b="0" strike="noStrike" spc="-1">
              <a:latin typeface="Arial"/>
            </a:endParaRPr>
          </a:p>
          <a:p>
            <a:pPr marL="68760" algn="just">
              <a:lnSpc>
                <a:spcPct val="90000"/>
              </a:lnSpc>
            </a:pPr>
            <a:endParaRPr lang="pt-BR" sz="2000" b="0" strike="noStrike" spc="-1">
              <a:latin typeface="Arial"/>
            </a:endParaRPr>
          </a:p>
        </p:txBody>
      </p:sp>
      <p:pic>
        <p:nvPicPr>
          <p:cNvPr id="202" name="Imagem 2"/>
          <p:cNvPicPr/>
          <p:nvPr/>
        </p:nvPicPr>
        <p:blipFill>
          <a:blip r:embed="rId4"/>
          <a:stretch/>
        </p:blipFill>
        <p:spPr>
          <a:xfrm>
            <a:off x="-1440" y="3750480"/>
            <a:ext cx="12192840" cy="63313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2132280" y="2205360"/>
            <a:ext cx="9142200" cy="1708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pt-BR" sz="5000" b="0" strike="noStrike" spc="-1">
                <a:solidFill>
                  <a:srgbClr val="FFFFFF"/>
                </a:solidFill>
                <a:latin typeface="Calibri Light"/>
                <a:ea typeface="DejaVu Sans"/>
              </a:rPr>
              <a:t>Conceitos básicos do</a:t>
            </a:r>
            <a:endParaRPr lang="pt-BR" sz="5000" b="0" strike="noStrike" spc="-1"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lang="pt-BR" sz="5000" b="0" strike="noStrike" spc="-1">
                <a:solidFill>
                  <a:srgbClr val="FFFFFF"/>
                </a:solidFill>
                <a:latin typeface="Calibri Light"/>
                <a:ea typeface="DejaVu Sans"/>
              </a:rPr>
              <a:t> GDevelop 5</a:t>
            </a:r>
            <a:endParaRPr lang="pt-BR" sz="5000" b="0" strike="noStrike" spc="-1">
              <a:latin typeface="Arial"/>
            </a:endParaRPr>
          </a:p>
        </p:txBody>
      </p:sp>
      <p:sp>
        <p:nvSpPr>
          <p:cNvPr id="204" name="CustomShape 2"/>
          <p:cNvSpPr/>
          <p:nvPr/>
        </p:nvSpPr>
        <p:spPr>
          <a:xfrm>
            <a:off x="2132640" y="3914640"/>
            <a:ext cx="9142560" cy="408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lnSpcReduction="10000"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pt-BR" sz="2400" b="0" strike="noStrike" spc="-1">
                <a:solidFill>
                  <a:srgbClr val="D9D9D9"/>
                </a:solidFill>
                <a:latin typeface="Calibri"/>
                <a:ea typeface="DejaVu Sans"/>
              </a:rPr>
              <a:t>Vamos conhecer alguns deles...</a:t>
            </a:r>
            <a:endParaRPr lang="pt-BR" sz="2400" b="0" strike="noStrike" spc="-1">
              <a:latin typeface="Arial"/>
            </a:endParaRPr>
          </a:p>
        </p:txBody>
      </p:sp>
    </p:spTree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CustomShape 1"/>
          <p:cNvSpPr/>
          <p:nvPr/>
        </p:nvSpPr>
        <p:spPr>
          <a:xfrm>
            <a:off x="838080" y="0"/>
            <a:ext cx="9998280" cy="71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pt-BR" sz="4400" b="0" strike="noStrike" spc="-1">
                <a:solidFill>
                  <a:srgbClr val="FFFFFF"/>
                </a:solidFill>
                <a:latin typeface="Calibri Light"/>
                <a:ea typeface="DejaVu Sans"/>
              </a:rPr>
              <a:t>Coordenadas no GDevelop</a:t>
            </a:r>
            <a:endParaRPr lang="pt-BR" sz="4400" b="0" strike="noStrike" spc="-1">
              <a:latin typeface="Arial"/>
            </a:endParaRPr>
          </a:p>
        </p:txBody>
      </p:sp>
      <p:sp>
        <p:nvSpPr>
          <p:cNvPr id="206" name="CustomShape 2"/>
          <p:cNvSpPr/>
          <p:nvPr/>
        </p:nvSpPr>
        <p:spPr>
          <a:xfrm>
            <a:off x="838080" y="927000"/>
            <a:ext cx="10514160" cy="560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525960" indent="-456840" algn="just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r>
              <a:rPr lang="pt-BR" sz="2000" b="0" strike="noStrike" spc="-1">
                <a:solidFill>
                  <a:srgbClr val="404040"/>
                </a:solidFill>
                <a:latin typeface="Calibri"/>
                <a:ea typeface="DejaVu Sans"/>
              </a:rPr>
              <a:t>Os objetos que são exibidos na cena possuem as coordenadas X e Y. Essas coordenadas correspondem a posição horizontal (eixo X) e vertical (eixo Y) no plano cartesiano.</a:t>
            </a:r>
            <a:endParaRPr lang="pt-BR" sz="2000" b="0" strike="noStrike" spc="-1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</a:pPr>
            <a:endParaRPr lang="pt-BR" sz="2000" b="0" strike="noStrike" spc="-1">
              <a:latin typeface="Arial"/>
            </a:endParaRPr>
          </a:p>
          <a:p>
            <a:pPr marL="525960" indent="-456840" algn="just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r>
              <a:rPr lang="pt-BR" sz="2000" b="0" strike="noStrike" spc="-1">
                <a:solidFill>
                  <a:srgbClr val="404040"/>
                </a:solidFill>
                <a:latin typeface="Calibri"/>
                <a:ea typeface="DejaVu Sans"/>
              </a:rPr>
              <a:t>A coordena X diminuí a medida que você vai para a esquerda e aumenta a medida que você vai para a direita. A coordenada Y aumenta a medida que você vai para baixo e diminuí a medida que você vai para cima.</a:t>
            </a:r>
            <a:endParaRPr lang="pt-BR" sz="2000" b="0" strike="noStrike" spc="-1">
              <a:latin typeface="Arial"/>
            </a:endParaRPr>
          </a:p>
        </p:txBody>
      </p:sp>
      <p:pic>
        <p:nvPicPr>
          <p:cNvPr id="207" name="Imagem 1"/>
          <p:cNvPicPr/>
          <p:nvPr/>
        </p:nvPicPr>
        <p:blipFill>
          <a:blip r:embed="rId3"/>
          <a:stretch/>
        </p:blipFill>
        <p:spPr>
          <a:xfrm>
            <a:off x="4180320" y="2991600"/>
            <a:ext cx="3543120" cy="35431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CustomShape 1"/>
          <p:cNvSpPr/>
          <p:nvPr/>
        </p:nvSpPr>
        <p:spPr>
          <a:xfrm flipV="1">
            <a:off x="6065640" y="3612600"/>
            <a:ext cx="1799640" cy="16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rgbClr val="7030A0"/>
            </a:solidFill>
            <a:round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209" name="CustomShape 2"/>
          <p:cNvSpPr/>
          <p:nvPr/>
        </p:nvSpPr>
        <p:spPr>
          <a:xfrm flipH="1" flipV="1">
            <a:off x="4269960" y="3604320"/>
            <a:ext cx="1799640" cy="16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rgbClr val="7030A0"/>
            </a:solidFill>
            <a:round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210" name="CustomShape 3"/>
          <p:cNvSpPr/>
          <p:nvPr/>
        </p:nvSpPr>
        <p:spPr>
          <a:xfrm rot="5400000" flipH="1" flipV="1">
            <a:off x="5182560" y="2711880"/>
            <a:ext cx="1799640" cy="16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rgbClr val="7030A0"/>
            </a:solidFill>
            <a:round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211" name="CustomShape 4"/>
          <p:cNvSpPr/>
          <p:nvPr/>
        </p:nvSpPr>
        <p:spPr>
          <a:xfrm rot="16200000" flipH="1" flipV="1">
            <a:off x="5165280" y="4520880"/>
            <a:ext cx="1799640" cy="16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rgbClr val="7030A0"/>
            </a:solidFill>
            <a:round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212" name="CustomShape 5"/>
          <p:cNvSpPr/>
          <p:nvPr/>
        </p:nvSpPr>
        <p:spPr>
          <a:xfrm>
            <a:off x="7889400" y="3342960"/>
            <a:ext cx="70740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2800" b="0" strike="noStrike" spc="-1">
                <a:solidFill>
                  <a:srgbClr val="808080"/>
                </a:solidFill>
                <a:latin typeface="Arial"/>
                <a:ea typeface="DejaVu Sans"/>
              </a:rPr>
              <a:t>X+</a:t>
            </a:r>
            <a:endParaRPr lang="pt-BR" sz="2800" b="0" strike="noStrike" spc="-1">
              <a:latin typeface="Arial"/>
            </a:endParaRPr>
          </a:p>
        </p:txBody>
      </p:sp>
      <p:sp>
        <p:nvSpPr>
          <p:cNvPr id="213" name="CustomShape 6"/>
          <p:cNvSpPr/>
          <p:nvPr/>
        </p:nvSpPr>
        <p:spPr>
          <a:xfrm>
            <a:off x="5823360" y="1382760"/>
            <a:ext cx="86328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2800" b="0" strike="noStrike" spc="-1">
                <a:solidFill>
                  <a:srgbClr val="808080"/>
                </a:solidFill>
                <a:latin typeface="Arial"/>
                <a:ea typeface="DejaVu Sans"/>
              </a:rPr>
              <a:t>-Y</a:t>
            </a:r>
            <a:endParaRPr lang="pt-BR" sz="2800" b="0" strike="noStrike" spc="-1">
              <a:latin typeface="Arial"/>
            </a:endParaRPr>
          </a:p>
        </p:txBody>
      </p:sp>
      <p:sp>
        <p:nvSpPr>
          <p:cNvPr id="214" name="CustomShape 7"/>
          <p:cNvSpPr/>
          <p:nvPr/>
        </p:nvSpPr>
        <p:spPr>
          <a:xfrm>
            <a:off x="3435840" y="3342960"/>
            <a:ext cx="86328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2800" b="0" strike="noStrike" spc="-1">
                <a:solidFill>
                  <a:srgbClr val="808080"/>
                </a:solidFill>
                <a:latin typeface="Arial"/>
                <a:ea typeface="DejaVu Sans"/>
              </a:rPr>
              <a:t>-X</a:t>
            </a:r>
            <a:endParaRPr lang="pt-BR" sz="2800" b="0" strike="noStrike" spc="-1">
              <a:latin typeface="Arial"/>
            </a:endParaRPr>
          </a:p>
        </p:txBody>
      </p:sp>
      <p:sp>
        <p:nvSpPr>
          <p:cNvPr id="215" name="CustomShape 8"/>
          <p:cNvSpPr/>
          <p:nvPr/>
        </p:nvSpPr>
        <p:spPr>
          <a:xfrm>
            <a:off x="5689080" y="5451840"/>
            <a:ext cx="86328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pt-BR" sz="2800" b="0" strike="noStrike" spc="-1">
                <a:solidFill>
                  <a:srgbClr val="808080"/>
                </a:solidFill>
                <a:latin typeface="Arial"/>
                <a:ea typeface="DejaVu Sans"/>
              </a:rPr>
              <a:t>Y+</a:t>
            </a:r>
            <a:endParaRPr lang="pt-BR" sz="2800" b="0" strike="noStrike" spc="-1">
              <a:latin typeface="Arial"/>
            </a:endParaRPr>
          </a:p>
        </p:txBody>
      </p:sp>
      <p:sp>
        <p:nvSpPr>
          <p:cNvPr id="216" name="CustomShape 9"/>
          <p:cNvSpPr/>
          <p:nvPr/>
        </p:nvSpPr>
        <p:spPr>
          <a:xfrm>
            <a:off x="5465880" y="6000480"/>
            <a:ext cx="1187640" cy="39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pt-BR" sz="2000" b="0" strike="noStrike" spc="-1">
                <a:solidFill>
                  <a:srgbClr val="808080"/>
                </a:solidFill>
                <a:latin typeface="Arial"/>
                <a:ea typeface="DejaVu Sans"/>
              </a:rPr>
              <a:t>(Baixo)</a:t>
            </a:r>
            <a:endParaRPr lang="pt-BR" sz="2000" b="0" strike="noStrike" spc="-1">
              <a:latin typeface="Arial"/>
            </a:endParaRPr>
          </a:p>
        </p:txBody>
      </p:sp>
      <p:sp>
        <p:nvSpPr>
          <p:cNvPr id="217" name="CustomShape 10"/>
          <p:cNvSpPr/>
          <p:nvPr/>
        </p:nvSpPr>
        <p:spPr>
          <a:xfrm>
            <a:off x="8620920" y="3412800"/>
            <a:ext cx="1187640" cy="39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pt-BR" sz="2000" b="0" strike="noStrike" spc="-1">
                <a:solidFill>
                  <a:srgbClr val="808080"/>
                </a:solidFill>
                <a:latin typeface="Arial"/>
                <a:ea typeface="DejaVu Sans"/>
              </a:rPr>
              <a:t>(Direita)</a:t>
            </a:r>
            <a:endParaRPr lang="pt-BR" sz="2000" b="0" strike="noStrike" spc="-1">
              <a:latin typeface="Arial"/>
            </a:endParaRPr>
          </a:p>
        </p:txBody>
      </p:sp>
      <p:sp>
        <p:nvSpPr>
          <p:cNvPr id="218" name="CustomShape 11"/>
          <p:cNvSpPr/>
          <p:nvPr/>
        </p:nvSpPr>
        <p:spPr>
          <a:xfrm>
            <a:off x="5527080" y="850320"/>
            <a:ext cx="1187640" cy="39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pt-BR" sz="2000" b="0" strike="noStrike" spc="-1">
                <a:solidFill>
                  <a:srgbClr val="808080"/>
                </a:solidFill>
                <a:latin typeface="Arial"/>
                <a:ea typeface="DejaVu Sans"/>
              </a:rPr>
              <a:t>(Cima)</a:t>
            </a:r>
            <a:endParaRPr lang="pt-BR" sz="2000" b="0" strike="noStrike" spc="-1">
              <a:latin typeface="Arial"/>
            </a:endParaRPr>
          </a:p>
        </p:txBody>
      </p:sp>
      <p:sp>
        <p:nvSpPr>
          <p:cNvPr id="219" name="CustomShape 12"/>
          <p:cNvSpPr/>
          <p:nvPr/>
        </p:nvSpPr>
        <p:spPr>
          <a:xfrm>
            <a:off x="1911240" y="3404880"/>
            <a:ext cx="1524240" cy="39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pt-BR" sz="2000" b="0" strike="noStrike" spc="-1">
                <a:solidFill>
                  <a:srgbClr val="808080"/>
                </a:solidFill>
                <a:latin typeface="Arial"/>
                <a:ea typeface="DejaVu Sans"/>
              </a:rPr>
              <a:t>(Esquerda)</a:t>
            </a:r>
            <a:endParaRPr lang="pt-BR" sz="2000" b="0" strike="noStrike" spc="-1">
              <a:latin typeface="Arial"/>
            </a:endParaRPr>
          </a:p>
        </p:txBody>
      </p:sp>
      <p:sp>
        <p:nvSpPr>
          <p:cNvPr id="220" name="CustomShape 13"/>
          <p:cNvSpPr/>
          <p:nvPr/>
        </p:nvSpPr>
        <p:spPr>
          <a:xfrm>
            <a:off x="6253560" y="3624840"/>
            <a:ext cx="70740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2800" b="0" strike="noStrike" spc="-1">
                <a:solidFill>
                  <a:srgbClr val="808080"/>
                </a:solidFill>
                <a:latin typeface="Arial"/>
                <a:ea typeface="DejaVu Sans"/>
              </a:rPr>
              <a:t>X</a:t>
            </a:r>
            <a:endParaRPr lang="pt-BR" sz="2800" b="0" strike="noStrike" spc="-1">
              <a:latin typeface="Arial"/>
            </a:endParaRPr>
          </a:p>
        </p:txBody>
      </p:sp>
      <p:sp>
        <p:nvSpPr>
          <p:cNvPr id="221" name="CustomShape 14"/>
          <p:cNvSpPr/>
          <p:nvPr/>
        </p:nvSpPr>
        <p:spPr>
          <a:xfrm>
            <a:off x="5711760" y="2747520"/>
            <a:ext cx="70740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2800" b="0" strike="noStrike" spc="-1">
                <a:solidFill>
                  <a:srgbClr val="808080"/>
                </a:solidFill>
                <a:latin typeface="Arial"/>
                <a:ea typeface="DejaVu Sans"/>
              </a:rPr>
              <a:t>Y</a:t>
            </a:r>
            <a:endParaRPr lang="pt-BR" sz="2800" b="0" strike="noStrike" spc="-1">
              <a:latin typeface="Arial"/>
            </a:endParaRPr>
          </a:p>
        </p:txBody>
      </p:sp>
      <p:sp>
        <p:nvSpPr>
          <p:cNvPr id="222" name="CustomShape 15"/>
          <p:cNvSpPr/>
          <p:nvPr/>
        </p:nvSpPr>
        <p:spPr>
          <a:xfrm>
            <a:off x="838080" y="0"/>
            <a:ext cx="9998280" cy="71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pt-BR" sz="4400" b="0" strike="noStrike" spc="-1">
                <a:solidFill>
                  <a:srgbClr val="FFFFFF"/>
                </a:solidFill>
                <a:latin typeface="Calibri Light"/>
                <a:ea typeface="DejaVu Sans"/>
              </a:rPr>
              <a:t>Coordenadas no GDevelop</a:t>
            </a:r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0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5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8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3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6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1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4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Content Placeholder 3"/>
          <p:cNvPicPr/>
          <p:nvPr/>
        </p:nvPicPr>
        <p:blipFill>
          <a:blip r:embed="rId2"/>
          <a:stretch/>
        </p:blipFill>
        <p:spPr>
          <a:xfrm>
            <a:off x="6929640" y="2148480"/>
            <a:ext cx="2926440" cy="3746160"/>
          </a:xfrm>
          <a:prstGeom prst="rect">
            <a:avLst/>
          </a:prstGeom>
          <a:ln w="6480">
            <a:solidFill>
              <a:srgbClr val="8CD248"/>
            </a:solidFill>
            <a:round/>
          </a:ln>
        </p:spPr>
      </p:pic>
      <p:sp>
        <p:nvSpPr>
          <p:cNvPr id="224" name="CustomShape 1"/>
          <p:cNvSpPr/>
          <p:nvPr/>
        </p:nvSpPr>
        <p:spPr>
          <a:xfrm>
            <a:off x="6929640" y="2148480"/>
            <a:ext cx="29264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rgbClr val="7030A0"/>
            </a:solidFill>
            <a:round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225" name="CustomShape 2"/>
          <p:cNvSpPr/>
          <p:nvPr/>
        </p:nvSpPr>
        <p:spPr>
          <a:xfrm>
            <a:off x="6929640" y="2148480"/>
            <a:ext cx="360" cy="37461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rgbClr val="7030A0"/>
            </a:solidFill>
            <a:round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226" name="CustomShape 3"/>
          <p:cNvSpPr/>
          <p:nvPr/>
        </p:nvSpPr>
        <p:spPr>
          <a:xfrm>
            <a:off x="6115680" y="1441440"/>
            <a:ext cx="937440" cy="70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pt-BR" sz="2000" b="0" strike="noStrike" spc="-1">
                <a:solidFill>
                  <a:srgbClr val="A6A6A6"/>
                </a:solidFill>
                <a:latin typeface="Arial"/>
                <a:ea typeface="DejaVu Sans"/>
              </a:rPr>
              <a:t>X: 0</a:t>
            </a:r>
            <a:endParaRPr lang="pt-BR" sz="20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t-BR" sz="2000" b="0" strike="noStrike" spc="-1">
                <a:solidFill>
                  <a:srgbClr val="A6A6A6"/>
                </a:solidFill>
                <a:latin typeface="Arial"/>
                <a:ea typeface="DejaVu Sans"/>
              </a:rPr>
              <a:t>Y: 0</a:t>
            </a:r>
            <a:endParaRPr lang="pt-BR" sz="2000" b="0" strike="noStrike" spc="-1">
              <a:latin typeface="Arial"/>
            </a:endParaRPr>
          </a:p>
        </p:txBody>
      </p:sp>
      <p:sp>
        <p:nvSpPr>
          <p:cNvPr id="227" name="CustomShape 4"/>
          <p:cNvSpPr/>
          <p:nvPr/>
        </p:nvSpPr>
        <p:spPr>
          <a:xfrm>
            <a:off x="9856800" y="1753560"/>
            <a:ext cx="1962360" cy="821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2400" b="0" strike="noStrike" spc="-1">
                <a:solidFill>
                  <a:srgbClr val="A6A6A6"/>
                </a:solidFill>
                <a:latin typeface="Arial"/>
                <a:ea typeface="DejaVu Sans"/>
              </a:rPr>
              <a:t>X: 800</a:t>
            </a:r>
            <a:endParaRPr lang="pt-BR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400" b="0" strike="noStrike" spc="-1">
                <a:solidFill>
                  <a:srgbClr val="A6A6A6"/>
                </a:solidFill>
                <a:latin typeface="Arial"/>
                <a:ea typeface="DejaVu Sans"/>
              </a:rPr>
              <a:t>Y: 0</a:t>
            </a:r>
            <a:endParaRPr lang="pt-BR" sz="2400" b="0" strike="noStrike" spc="-1">
              <a:latin typeface="Arial"/>
            </a:endParaRPr>
          </a:p>
        </p:txBody>
      </p:sp>
      <p:sp>
        <p:nvSpPr>
          <p:cNvPr id="228" name="CustomShape 5"/>
          <p:cNvSpPr/>
          <p:nvPr/>
        </p:nvSpPr>
        <p:spPr>
          <a:xfrm>
            <a:off x="6295320" y="5801760"/>
            <a:ext cx="1962360" cy="821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2400" b="0" strike="noStrike" spc="-1">
                <a:solidFill>
                  <a:srgbClr val="A6A6A6"/>
                </a:solidFill>
                <a:latin typeface="Arial"/>
                <a:ea typeface="DejaVu Sans"/>
              </a:rPr>
              <a:t>X: 0</a:t>
            </a:r>
            <a:endParaRPr lang="pt-BR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400" b="0" strike="noStrike" spc="-1">
                <a:solidFill>
                  <a:srgbClr val="A6A6A6"/>
                </a:solidFill>
                <a:latin typeface="Arial"/>
                <a:ea typeface="DejaVu Sans"/>
              </a:rPr>
              <a:t>Y: 960</a:t>
            </a:r>
            <a:endParaRPr lang="pt-BR" sz="2400" b="0" strike="noStrike" spc="-1">
              <a:latin typeface="Arial"/>
            </a:endParaRPr>
          </a:p>
        </p:txBody>
      </p:sp>
      <p:sp>
        <p:nvSpPr>
          <p:cNvPr id="229" name="CustomShape 6"/>
          <p:cNvSpPr/>
          <p:nvPr/>
        </p:nvSpPr>
        <p:spPr>
          <a:xfrm>
            <a:off x="838080" y="2826360"/>
            <a:ext cx="3641400" cy="198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2800" b="1" strike="noStrike" spc="-1">
                <a:solidFill>
                  <a:srgbClr val="767171"/>
                </a:solidFill>
                <a:latin typeface="Arial"/>
                <a:ea typeface="DejaVu Sans"/>
              </a:rPr>
              <a:t>Tamanho da Cena</a:t>
            </a:r>
            <a:endParaRPr lang="pt-BR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400" b="0" strike="noStrike" spc="-1">
                <a:solidFill>
                  <a:srgbClr val="767171"/>
                </a:solidFill>
                <a:latin typeface="Arial"/>
                <a:ea typeface="DejaVu Sans"/>
              </a:rPr>
              <a:t>Largura: 800px</a:t>
            </a:r>
            <a:endParaRPr lang="pt-BR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400" b="0" strike="noStrike" spc="-1">
                <a:solidFill>
                  <a:srgbClr val="767171"/>
                </a:solidFill>
                <a:latin typeface="Arial"/>
                <a:ea typeface="DejaVu Sans"/>
              </a:rPr>
              <a:t>Altura: 960px</a:t>
            </a:r>
            <a:endParaRPr lang="pt-BR" sz="2400" b="0" strike="noStrike" spc="-1">
              <a:latin typeface="Arial"/>
            </a:endParaRPr>
          </a:p>
        </p:txBody>
      </p:sp>
      <p:sp>
        <p:nvSpPr>
          <p:cNvPr id="230" name="CustomShape 7"/>
          <p:cNvSpPr/>
          <p:nvPr/>
        </p:nvSpPr>
        <p:spPr>
          <a:xfrm>
            <a:off x="6929640" y="2148480"/>
            <a:ext cx="2926440" cy="37461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rgbClr val="7030A0"/>
            </a:solidFill>
            <a:round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231" name="CustomShape 8"/>
          <p:cNvSpPr/>
          <p:nvPr/>
        </p:nvSpPr>
        <p:spPr>
          <a:xfrm>
            <a:off x="9856800" y="5748840"/>
            <a:ext cx="1962360" cy="821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2400" b="0" strike="noStrike" spc="-1">
                <a:solidFill>
                  <a:srgbClr val="A6A6A6"/>
                </a:solidFill>
                <a:latin typeface="Arial"/>
                <a:ea typeface="DejaVu Sans"/>
              </a:rPr>
              <a:t>X: 800</a:t>
            </a:r>
            <a:endParaRPr lang="pt-BR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400" b="0" strike="noStrike" spc="-1">
                <a:solidFill>
                  <a:srgbClr val="A6A6A6"/>
                </a:solidFill>
                <a:latin typeface="Arial"/>
                <a:ea typeface="DejaVu Sans"/>
              </a:rPr>
              <a:t>Y: 960</a:t>
            </a:r>
            <a:endParaRPr lang="pt-BR" sz="2400" b="0" strike="noStrike" spc="-1">
              <a:latin typeface="Arial"/>
            </a:endParaRPr>
          </a:p>
        </p:txBody>
      </p:sp>
      <p:sp>
        <p:nvSpPr>
          <p:cNvPr id="232" name="CustomShape 9"/>
          <p:cNvSpPr/>
          <p:nvPr/>
        </p:nvSpPr>
        <p:spPr>
          <a:xfrm flipH="1">
            <a:off x="5848920" y="2148480"/>
            <a:ext cx="1079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rgbClr val="7030A0"/>
            </a:solidFill>
            <a:round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233" name="CustomShape 10"/>
          <p:cNvSpPr/>
          <p:nvPr/>
        </p:nvSpPr>
        <p:spPr>
          <a:xfrm>
            <a:off x="5561280" y="2206800"/>
            <a:ext cx="1367280" cy="70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2000" b="0" strike="noStrike" spc="-1">
                <a:solidFill>
                  <a:srgbClr val="A6A6A6"/>
                </a:solidFill>
                <a:latin typeface="Arial"/>
                <a:ea typeface="DejaVu Sans"/>
              </a:rPr>
              <a:t>X: -32</a:t>
            </a:r>
            <a:endParaRPr lang="pt-BR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000" b="0" strike="noStrike" spc="-1">
                <a:solidFill>
                  <a:srgbClr val="A6A6A6"/>
                </a:solidFill>
                <a:latin typeface="Arial"/>
                <a:ea typeface="DejaVu Sans"/>
              </a:rPr>
              <a:t>Y: 0</a:t>
            </a:r>
            <a:endParaRPr lang="pt-BR" sz="2000" b="0" strike="noStrike" spc="-1">
              <a:latin typeface="Arial"/>
            </a:endParaRPr>
          </a:p>
        </p:txBody>
      </p:sp>
      <p:sp>
        <p:nvSpPr>
          <p:cNvPr id="234" name="CustomShape 11"/>
          <p:cNvSpPr/>
          <p:nvPr/>
        </p:nvSpPr>
        <p:spPr>
          <a:xfrm>
            <a:off x="7053480" y="880920"/>
            <a:ext cx="1154880" cy="700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2000" b="0" strike="noStrike" spc="-1">
                <a:solidFill>
                  <a:srgbClr val="A6A6A6"/>
                </a:solidFill>
                <a:latin typeface="Arial"/>
                <a:ea typeface="DejaVu Sans"/>
              </a:rPr>
              <a:t>X: 0</a:t>
            </a:r>
            <a:endParaRPr lang="pt-BR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000" b="0" strike="noStrike" spc="-1">
                <a:solidFill>
                  <a:srgbClr val="A6A6A6"/>
                </a:solidFill>
                <a:latin typeface="Arial"/>
                <a:ea typeface="DejaVu Sans"/>
              </a:rPr>
              <a:t>Y: -32</a:t>
            </a:r>
            <a:endParaRPr lang="pt-BR" sz="2000" b="0" strike="noStrike" spc="-1">
              <a:latin typeface="Arial"/>
            </a:endParaRPr>
          </a:p>
        </p:txBody>
      </p:sp>
      <p:sp>
        <p:nvSpPr>
          <p:cNvPr id="235" name="CustomShape 12"/>
          <p:cNvSpPr/>
          <p:nvPr/>
        </p:nvSpPr>
        <p:spPr>
          <a:xfrm rot="5400000" flipH="1">
            <a:off x="6389280" y="1608480"/>
            <a:ext cx="10796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rgbClr val="7030A0"/>
            </a:solidFill>
            <a:round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236" name="CustomShape 13"/>
          <p:cNvSpPr/>
          <p:nvPr/>
        </p:nvSpPr>
        <p:spPr>
          <a:xfrm>
            <a:off x="838080" y="0"/>
            <a:ext cx="9998280" cy="71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pt-BR" sz="4400" b="0" strike="noStrike" spc="-1">
                <a:solidFill>
                  <a:srgbClr val="FFFFFF"/>
                </a:solidFill>
                <a:latin typeface="Calibri Light"/>
                <a:ea typeface="DejaVu Sans"/>
              </a:rPr>
              <a:t>Coordenadas na Cena</a:t>
            </a:r>
            <a:endParaRPr lang="pt-BR" sz="4400" b="0" strike="noStrike" spc="-1">
              <a:latin typeface="Arial"/>
            </a:endParaRPr>
          </a:p>
        </p:txBody>
      </p:sp>
      <p:sp>
        <p:nvSpPr>
          <p:cNvPr id="237" name="CustomShape 14"/>
          <p:cNvSpPr/>
          <p:nvPr/>
        </p:nvSpPr>
        <p:spPr>
          <a:xfrm>
            <a:off x="7988400" y="1155600"/>
            <a:ext cx="431280" cy="43128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0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5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8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3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6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1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4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9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2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CustomShape 1"/>
          <p:cNvSpPr/>
          <p:nvPr/>
        </p:nvSpPr>
        <p:spPr>
          <a:xfrm>
            <a:off x="838080" y="0"/>
            <a:ext cx="9998280" cy="71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pt-BR" sz="4400" b="0" strike="noStrike" spc="-1">
                <a:solidFill>
                  <a:srgbClr val="FFFFFF"/>
                </a:solidFill>
                <a:latin typeface="Calibri Light"/>
                <a:ea typeface="DejaVu Sans"/>
              </a:rPr>
              <a:t>Ângulos no GDevelop</a:t>
            </a:r>
            <a:endParaRPr lang="pt-BR" sz="4400" b="0" strike="noStrike" spc="-1">
              <a:latin typeface="Arial"/>
            </a:endParaRPr>
          </a:p>
        </p:txBody>
      </p:sp>
      <p:sp>
        <p:nvSpPr>
          <p:cNvPr id="239" name="CustomShape 2"/>
          <p:cNvSpPr/>
          <p:nvPr/>
        </p:nvSpPr>
        <p:spPr>
          <a:xfrm>
            <a:off x="838080" y="927000"/>
            <a:ext cx="10514160" cy="560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525960" indent="-456840" algn="just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r>
              <a:rPr lang="pt-BR" sz="2000" b="0" strike="noStrike" spc="-1">
                <a:solidFill>
                  <a:srgbClr val="404040"/>
                </a:solidFill>
                <a:latin typeface="Calibri"/>
                <a:ea typeface="DejaVu Sans"/>
              </a:rPr>
              <a:t>Para mover ou girar objetos, você precisará especificar o ângulo desejado em graus. A ilustração abaixo demonstra como o GDevelop entende o ângulo de rotação:</a:t>
            </a:r>
            <a:endParaRPr lang="pt-BR" sz="2000" b="0" strike="noStrike" spc="-1">
              <a:latin typeface="Arial"/>
            </a:endParaRPr>
          </a:p>
        </p:txBody>
      </p:sp>
      <p:pic>
        <p:nvPicPr>
          <p:cNvPr id="240" name="Imagem 2"/>
          <p:cNvPicPr/>
          <p:nvPr/>
        </p:nvPicPr>
        <p:blipFill>
          <a:blip r:embed="rId3"/>
          <a:stretch/>
        </p:blipFill>
        <p:spPr>
          <a:xfrm>
            <a:off x="3811320" y="1837800"/>
            <a:ext cx="4567680" cy="4480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slow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CustomShape 1"/>
          <p:cNvSpPr/>
          <p:nvPr/>
        </p:nvSpPr>
        <p:spPr>
          <a:xfrm flipV="1">
            <a:off x="6065640" y="3612600"/>
            <a:ext cx="1799640" cy="16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rgbClr val="7030A0"/>
            </a:solidFill>
            <a:round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242" name="CustomShape 2"/>
          <p:cNvSpPr/>
          <p:nvPr/>
        </p:nvSpPr>
        <p:spPr>
          <a:xfrm flipH="1" flipV="1">
            <a:off x="4269960" y="3604320"/>
            <a:ext cx="1799640" cy="16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rgbClr val="7030A0"/>
            </a:solidFill>
            <a:round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243" name="CustomShape 3"/>
          <p:cNvSpPr/>
          <p:nvPr/>
        </p:nvSpPr>
        <p:spPr>
          <a:xfrm rot="5400000" flipH="1" flipV="1">
            <a:off x="5182560" y="2711880"/>
            <a:ext cx="1799640" cy="16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rgbClr val="7030A0"/>
            </a:solidFill>
            <a:round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244" name="CustomShape 4"/>
          <p:cNvSpPr/>
          <p:nvPr/>
        </p:nvSpPr>
        <p:spPr>
          <a:xfrm rot="16200000" flipH="1" flipV="1">
            <a:off x="5165280" y="4520880"/>
            <a:ext cx="1799640" cy="16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rgbClr val="7030A0"/>
            </a:solidFill>
            <a:round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245" name="CustomShape 5"/>
          <p:cNvSpPr/>
          <p:nvPr/>
        </p:nvSpPr>
        <p:spPr>
          <a:xfrm>
            <a:off x="7889400" y="3342960"/>
            <a:ext cx="70740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2800" b="0" strike="noStrike" spc="-1">
                <a:solidFill>
                  <a:srgbClr val="808080"/>
                </a:solidFill>
                <a:latin typeface="Arial"/>
                <a:ea typeface="DejaVu Sans"/>
              </a:rPr>
              <a:t>0°</a:t>
            </a:r>
            <a:endParaRPr lang="pt-BR" sz="2800" b="0" strike="noStrike" spc="-1">
              <a:latin typeface="Arial"/>
            </a:endParaRPr>
          </a:p>
        </p:txBody>
      </p:sp>
      <p:sp>
        <p:nvSpPr>
          <p:cNvPr id="246" name="CustomShape 6"/>
          <p:cNvSpPr/>
          <p:nvPr/>
        </p:nvSpPr>
        <p:spPr>
          <a:xfrm>
            <a:off x="5823720" y="1383120"/>
            <a:ext cx="98712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2800" b="0" strike="noStrike" spc="-1">
                <a:solidFill>
                  <a:srgbClr val="808080"/>
                </a:solidFill>
                <a:latin typeface="Arial"/>
                <a:ea typeface="DejaVu Sans"/>
              </a:rPr>
              <a:t>270°</a:t>
            </a:r>
            <a:endParaRPr lang="pt-BR" sz="2800" b="0" strike="noStrike" spc="-1">
              <a:latin typeface="Arial"/>
            </a:endParaRPr>
          </a:p>
        </p:txBody>
      </p:sp>
      <p:sp>
        <p:nvSpPr>
          <p:cNvPr id="247" name="CustomShape 7"/>
          <p:cNvSpPr/>
          <p:nvPr/>
        </p:nvSpPr>
        <p:spPr>
          <a:xfrm>
            <a:off x="3435840" y="3342600"/>
            <a:ext cx="95832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2800" b="0" strike="noStrike" spc="-1">
                <a:solidFill>
                  <a:srgbClr val="808080"/>
                </a:solidFill>
                <a:latin typeface="Arial"/>
                <a:ea typeface="DejaVu Sans"/>
              </a:rPr>
              <a:t>180°</a:t>
            </a:r>
            <a:endParaRPr lang="pt-BR" sz="2800" b="0" strike="noStrike" spc="-1">
              <a:latin typeface="Arial"/>
            </a:endParaRPr>
          </a:p>
        </p:txBody>
      </p:sp>
      <p:sp>
        <p:nvSpPr>
          <p:cNvPr id="248" name="CustomShape 8"/>
          <p:cNvSpPr/>
          <p:nvPr/>
        </p:nvSpPr>
        <p:spPr>
          <a:xfrm>
            <a:off x="5689080" y="5451840"/>
            <a:ext cx="86328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pt-BR" sz="2800" b="0" strike="noStrike" spc="-1">
                <a:solidFill>
                  <a:srgbClr val="808080"/>
                </a:solidFill>
                <a:latin typeface="Arial"/>
                <a:ea typeface="DejaVu Sans"/>
              </a:rPr>
              <a:t>90°</a:t>
            </a:r>
            <a:endParaRPr lang="pt-BR" sz="2800" b="0" strike="noStrike" spc="-1">
              <a:latin typeface="Arial"/>
            </a:endParaRPr>
          </a:p>
        </p:txBody>
      </p:sp>
      <p:sp>
        <p:nvSpPr>
          <p:cNvPr id="249" name="CustomShape 9"/>
          <p:cNvSpPr/>
          <p:nvPr/>
        </p:nvSpPr>
        <p:spPr>
          <a:xfrm>
            <a:off x="5465880" y="6000480"/>
            <a:ext cx="1187640" cy="39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pt-BR" sz="2000" b="0" strike="noStrike" spc="-1">
                <a:solidFill>
                  <a:srgbClr val="808080"/>
                </a:solidFill>
                <a:latin typeface="Arial"/>
                <a:ea typeface="DejaVu Sans"/>
              </a:rPr>
              <a:t>(Baixo)</a:t>
            </a:r>
            <a:endParaRPr lang="pt-BR" sz="2000" b="0" strike="noStrike" spc="-1">
              <a:latin typeface="Arial"/>
            </a:endParaRPr>
          </a:p>
        </p:txBody>
      </p:sp>
      <p:sp>
        <p:nvSpPr>
          <p:cNvPr id="250" name="CustomShape 10"/>
          <p:cNvSpPr/>
          <p:nvPr/>
        </p:nvSpPr>
        <p:spPr>
          <a:xfrm>
            <a:off x="8620920" y="3412800"/>
            <a:ext cx="1187640" cy="39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pt-BR" sz="2000" b="0" strike="noStrike" spc="-1">
                <a:solidFill>
                  <a:srgbClr val="808080"/>
                </a:solidFill>
                <a:latin typeface="Arial"/>
                <a:ea typeface="DejaVu Sans"/>
              </a:rPr>
              <a:t>(Direita)</a:t>
            </a:r>
            <a:endParaRPr lang="pt-BR" sz="2000" b="0" strike="noStrike" spc="-1">
              <a:latin typeface="Arial"/>
            </a:endParaRPr>
          </a:p>
        </p:txBody>
      </p:sp>
      <p:sp>
        <p:nvSpPr>
          <p:cNvPr id="251" name="CustomShape 11"/>
          <p:cNvSpPr/>
          <p:nvPr/>
        </p:nvSpPr>
        <p:spPr>
          <a:xfrm>
            <a:off x="5527080" y="850320"/>
            <a:ext cx="1187640" cy="39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pt-BR" sz="2000" b="0" strike="noStrike" spc="-1">
                <a:solidFill>
                  <a:srgbClr val="808080"/>
                </a:solidFill>
                <a:latin typeface="Arial"/>
                <a:ea typeface="DejaVu Sans"/>
              </a:rPr>
              <a:t>(Cima)</a:t>
            </a:r>
            <a:endParaRPr lang="pt-BR" sz="2000" b="0" strike="noStrike" spc="-1">
              <a:latin typeface="Arial"/>
            </a:endParaRPr>
          </a:p>
        </p:txBody>
      </p:sp>
      <p:sp>
        <p:nvSpPr>
          <p:cNvPr id="252" name="CustomShape 12"/>
          <p:cNvSpPr/>
          <p:nvPr/>
        </p:nvSpPr>
        <p:spPr>
          <a:xfrm>
            <a:off x="1911240" y="3404880"/>
            <a:ext cx="1524240" cy="39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pt-BR" sz="2000" b="0" strike="noStrike" spc="-1">
                <a:solidFill>
                  <a:srgbClr val="808080"/>
                </a:solidFill>
                <a:latin typeface="Arial"/>
                <a:ea typeface="DejaVu Sans"/>
              </a:rPr>
              <a:t>(Esquerda)</a:t>
            </a:r>
            <a:endParaRPr lang="pt-BR" sz="2000" b="0" strike="noStrike" spc="-1">
              <a:latin typeface="Arial"/>
            </a:endParaRPr>
          </a:p>
        </p:txBody>
      </p:sp>
      <p:sp>
        <p:nvSpPr>
          <p:cNvPr id="253" name="CustomShape 13"/>
          <p:cNvSpPr/>
          <p:nvPr/>
        </p:nvSpPr>
        <p:spPr>
          <a:xfrm>
            <a:off x="838080" y="0"/>
            <a:ext cx="9998280" cy="71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pt-BR" sz="4400" b="0" strike="noStrike" spc="-1">
                <a:solidFill>
                  <a:srgbClr val="FFFFFF"/>
                </a:solidFill>
                <a:latin typeface="Calibri Light"/>
                <a:ea typeface="DejaVu Sans"/>
              </a:rPr>
              <a:t>Ângulos no GDevelop</a:t>
            </a:r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0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5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8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3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6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1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4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838080" y="0"/>
            <a:ext cx="9998280" cy="71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pt-BR" sz="4400" b="0" strike="noStrike" spc="-1">
                <a:solidFill>
                  <a:srgbClr val="FFFFFF"/>
                </a:solidFill>
                <a:latin typeface="Calibri Light"/>
                <a:ea typeface="DejaVu Sans"/>
              </a:rPr>
              <a:t>Lições</a:t>
            </a:r>
            <a:endParaRPr lang="pt-BR" sz="4400" b="0" strike="noStrike" spc="-1">
              <a:latin typeface="Arial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838080" y="927000"/>
            <a:ext cx="9435960" cy="2855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28600" indent="-226800">
              <a:lnSpc>
                <a:spcPct val="90000"/>
              </a:lnSpc>
              <a:spcBef>
                <a:spcPts val="1001"/>
              </a:spcBef>
              <a:spcAft>
                <a:spcPts val="1800"/>
              </a:spcAft>
              <a:buClr>
                <a:srgbClr val="404040"/>
              </a:buClr>
              <a:buFont typeface="Arial"/>
              <a:buChar char="•"/>
            </a:pPr>
            <a:r>
              <a:rPr lang="pt-BR" sz="2400" b="0" strike="noStrike" spc="-1">
                <a:solidFill>
                  <a:srgbClr val="404040"/>
                </a:solidFill>
                <a:latin typeface="Calibri"/>
                <a:ea typeface="DejaVu Sans"/>
              </a:rPr>
              <a:t>Será apresentado o software GDevelop 5. </a:t>
            </a:r>
            <a:endParaRPr lang="pt-BR" sz="2400" b="0" strike="noStrike" spc="-1">
              <a:latin typeface="Arial"/>
            </a:endParaRPr>
          </a:p>
          <a:p>
            <a:pPr marL="228600" indent="-226800">
              <a:lnSpc>
                <a:spcPct val="90000"/>
              </a:lnSpc>
              <a:spcBef>
                <a:spcPts val="1001"/>
              </a:spcBef>
              <a:spcAft>
                <a:spcPts val="1800"/>
              </a:spcAft>
              <a:buClr>
                <a:srgbClr val="404040"/>
              </a:buClr>
              <a:buFont typeface="Arial"/>
              <a:buChar char="•"/>
            </a:pPr>
            <a:r>
              <a:rPr lang="pt-BR" sz="2400" b="0" strike="noStrike" spc="-1">
                <a:solidFill>
                  <a:srgbClr val="404040"/>
                </a:solidFill>
                <a:latin typeface="Calibri"/>
                <a:ea typeface="DejaVu Sans"/>
              </a:rPr>
              <a:t>Começaremos a entender os conceitos básicos do GDevelop 5.</a:t>
            </a:r>
            <a:endParaRPr lang="pt-BR" sz="2400" b="0" strike="noStrike" spc="-1">
              <a:latin typeface="Arial"/>
            </a:endParaRPr>
          </a:p>
          <a:p>
            <a:pPr marL="228600" indent="-226800">
              <a:lnSpc>
                <a:spcPct val="90000"/>
              </a:lnSpc>
              <a:spcBef>
                <a:spcPts val="1001"/>
              </a:spcBef>
              <a:spcAft>
                <a:spcPts val="1800"/>
              </a:spcAft>
              <a:buClr>
                <a:srgbClr val="404040"/>
              </a:buClr>
              <a:buFont typeface="Arial"/>
              <a:buChar char="•"/>
            </a:pPr>
            <a:r>
              <a:rPr lang="pt-BR" sz="2400" b="0" strike="noStrike" spc="-1">
                <a:solidFill>
                  <a:srgbClr val="404040"/>
                </a:solidFill>
                <a:latin typeface="Calibri"/>
                <a:ea typeface="DejaVu Sans"/>
              </a:rPr>
              <a:t>Será apresentado alguns conceitos chaves para desenvolver jogos com GDevelop 5.</a:t>
            </a:r>
            <a:endParaRPr lang="pt-BR" sz="2400" b="0" strike="noStrike" spc="-1">
              <a:latin typeface="Arial"/>
            </a:endParaRPr>
          </a:p>
          <a:p>
            <a:pPr marL="228600" indent="-226800">
              <a:lnSpc>
                <a:spcPct val="90000"/>
              </a:lnSpc>
              <a:spcBef>
                <a:spcPts val="1001"/>
              </a:spcBef>
              <a:spcAft>
                <a:spcPts val="1800"/>
              </a:spcAft>
              <a:buClr>
                <a:srgbClr val="404040"/>
              </a:buClr>
              <a:buFont typeface="Arial"/>
              <a:buChar char="•"/>
            </a:pPr>
            <a:r>
              <a:rPr lang="pt-BR" sz="2400" b="0" strike="noStrike" spc="-1">
                <a:solidFill>
                  <a:srgbClr val="404040"/>
                </a:solidFill>
                <a:latin typeface="Calibri"/>
                <a:ea typeface="DejaVu Sans"/>
              </a:rPr>
              <a:t>Usaremos o GDevelop 5 para criar os nossos próprios jogos.</a:t>
            </a:r>
            <a:endParaRPr lang="pt-BR" sz="24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pt-BR" sz="2400" b="0" strike="noStrike" spc="-1">
              <a:latin typeface="Arial"/>
            </a:endParaRPr>
          </a:p>
        </p:txBody>
      </p:sp>
      <p:pic>
        <p:nvPicPr>
          <p:cNvPr id="171" name="Picture 4"/>
          <p:cNvPicPr/>
          <p:nvPr/>
        </p:nvPicPr>
        <p:blipFill>
          <a:blip r:embed="rId2"/>
          <a:srcRect l="30955" t="24218" r="30775" b="37549"/>
          <a:stretch/>
        </p:blipFill>
        <p:spPr>
          <a:xfrm>
            <a:off x="9973440" y="1066680"/>
            <a:ext cx="2131920" cy="2139480"/>
          </a:xfrm>
          <a:prstGeom prst="rect">
            <a:avLst/>
          </a:prstGeom>
          <a:ln>
            <a:noFill/>
          </a:ln>
        </p:spPr>
      </p:pic>
      <p:pic>
        <p:nvPicPr>
          <p:cNvPr id="172" name="Imagem 5"/>
          <p:cNvPicPr/>
          <p:nvPr/>
        </p:nvPicPr>
        <p:blipFill>
          <a:blip r:embed="rId3"/>
          <a:stretch/>
        </p:blipFill>
        <p:spPr>
          <a:xfrm>
            <a:off x="0" y="4559400"/>
            <a:ext cx="12189960" cy="23252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CustomShape 1"/>
          <p:cNvSpPr/>
          <p:nvPr/>
        </p:nvSpPr>
        <p:spPr>
          <a:xfrm>
            <a:off x="838080" y="0"/>
            <a:ext cx="9998280" cy="71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pt-BR" sz="4400" b="0" strike="noStrike" spc="-1">
                <a:solidFill>
                  <a:srgbClr val="FFFFFF"/>
                </a:solidFill>
                <a:latin typeface="Calibri Light"/>
                <a:ea typeface="DejaVu Sans"/>
              </a:rPr>
              <a:t>Variáveis</a:t>
            </a:r>
            <a:endParaRPr lang="pt-BR" sz="4400" b="0" strike="noStrike" spc="-1">
              <a:latin typeface="Arial"/>
            </a:endParaRPr>
          </a:p>
        </p:txBody>
      </p:sp>
      <p:sp>
        <p:nvSpPr>
          <p:cNvPr id="255" name="CustomShape 2"/>
          <p:cNvSpPr/>
          <p:nvPr/>
        </p:nvSpPr>
        <p:spPr>
          <a:xfrm>
            <a:off x="838080" y="927000"/>
            <a:ext cx="10514160" cy="560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11480" indent="-342720" algn="just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r>
              <a:rPr lang="pt-BR" sz="2000" b="0" strike="noStrike" spc="-1">
                <a:solidFill>
                  <a:srgbClr val="404040"/>
                </a:solidFill>
                <a:latin typeface="Calibri"/>
                <a:ea typeface="DejaVu Sans"/>
              </a:rPr>
              <a:t>O GDevelop possui três tipos de escopo de variáveis: </a:t>
            </a:r>
            <a:r>
              <a:rPr lang="pt-BR" sz="2000" b="1" strike="noStrike" spc="-1">
                <a:solidFill>
                  <a:srgbClr val="404040"/>
                </a:solidFill>
                <a:latin typeface="Calibri"/>
                <a:ea typeface="DejaVu Sans"/>
              </a:rPr>
              <a:t>Global</a:t>
            </a:r>
            <a:r>
              <a:rPr lang="pt-BR" sz="2000" b="0" strike="noStrike" spc="-1">
                <a:solidFill>
                  <a:srgbClr val="404040"/>
                </a:solidFill>
                <a:latin typeface="Calibri"/>
                <a:ea typeface="DejaVu Sans"/>
              </a:rPr>
              <a:t>, </a:t>
            </a:r>
            <a:r>
              <a:rPr lang="pt-BR" sz="2000" b="1" strike="noStrike" spc="-1">
                <a:solidFill>
                  <a:srgbClr val="404040"/>
                </a:solidFill>
                <a:latin typeface="Calibri"/>
                <a:ea typeface="DejaVu Sans"/>
              </a:rPr>
              <a:t>Scene(Cena)</a:t>
            </a:r>
            <a:r>
              <a:rPr lang="pt-BR" sz="2000" b="0" strike="noStrike" spc="-1">
                <a:solidFill>
                  <a:srgbClr val="404040"/>
                </a:solidFill>
                <a:latin typeface="Calibri"/>
                <a:ea typeface="DejaVu Sans"/>
              </a:rPr>
              <a:t> e </a:t>
            </a:r>
            <a:r>
              <a:rPr lang="pt-BR" sz="2000" b="1" strike="noStrike" spc="-1">
                <a:solidFill>
                  <a:srgbClr val="404040"/>
                </a:solidFill>
                <a:latin typeface="Calibri"/>
                <a:ea typeface="DejaVu Sans"/>
              </a:rPr>
              <a:t>Object(Objeto)</a:t>
            </a:r>
            <a:endParaRPr lang="pt-BR" sz="2000" b="0" strike="noStrike" spc="-1">
              <a:latin typeface="Arial"/>
            </a:endParaRPr>
          </a:p>
          <a:p>
            <a:pPr marL="411480" indent="-342720" algn="just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r>
              <a:rPr lang="pt-BR" sz="2000" b="0" strike="noStrike" spc="-1">
                <a:solidFill>
                  <a:srgbClr val="404040"/>
                </a:solidFill>
                <a:latin typeface="Calibri"/>
                <a:ea typeface="DejaVu Sans"/>
              </a:rPr>
              <a:t>Diferentes tipos de valores podem ser armazenados: </a:t>
            </a:r>
            <a:r>
              <a:rPr lang="pt-BR" sz="2000" b="1" strike="noStrike" spc="-1">
                <a:solidFill>
                  <a:srgbClr val="404040"/>
                </a:solidFill>
                <a:latin typeface="Calibri"/>
                <a:ea typeface="DejaVu Sans"/>
              </a:rPr>
              <a:t>Number</a:t>
            </a:r>
            <a:r>
              <a:rPr lang="pt-BR" sz="2000" b="0" strike="noStrike" spc="-1">
                <a:solidFill>
                  <a:srgbClr val="404040"/>
                </a:solidFill>
                <a:latin typeface="Calibri"/>
                <a:ea typeface="DejaVu Sans"/>
              </a:rPr>
              <a:t>, </a:t>
            </a:r>
            <a:r>
              <a:rPr lang="pt-BR" sz="2000" b="1" strike="noStrike" spc="-1">
                <a:solidFill>
                  <a:srgbClr val="404040"/>
                </a:solidFill>
                <a:latin typeface="Calibri"/>
                <a:ea typeface="DejaVu Sans"/>
              </a:rPr>
              <a:t>Text</a:t>
            </a:r>
            <a:r>
              <a:rPr lang="pt-BR" sz="2000" b="0" strike="noStrike" spc="-1">
                <a:solidFill>
                  <a:srgbClr val="404040"/>
                </a:solidFill>
                <a:latin typeface="Calibri"/>
                <a:ea typeface="DejaVu Sans"/>
              </a:rPr>
              <a:t> e </a:t>
            </a:r>
            <a:r>
              <a:rPr lang="pt-BR" sz="2000" b="1" strike="noStrike" spc="-1">
                <a:solidFill>
                  <a:srgbClr val="404040"/>
                </a:solidFill>
                <a:latin typeface="Calibri"/>
                <a:ea typeface="DejaVu Sans"/>
              </a:rPr>
              <a:t>Structure</a:t>
            </a:r>
            <a:r>
              <a:rPr lang="pt-BR" sz="2000" b="0" strike="noStrike" spc="-1">
                <a:solidFill>
                  <a:srgbClr val="404040"/>
                </a:solidFill>
                <a:latin typeface="Calibri"/>
                <a:ea typeface="DejaVu Sans"/>
              </a:rPr>
              <a:t>(Uma lista que contém outras variáveis).</a:t>
            </a:r>
            <a:endParaRPr lang="pt-BR" sz="2000" b="0" strike="noStrike" spc="-1">
              <a:latin typeface="Arial"/>
            </a:endParaRPr>
          </a:p>
          <a:p>
            <a:pPr marL="68760" algn="just">
              <a:lnSpc>
                <a:spcPct val="90000"/>
              </a:lnSpc>
              <a:spcBef>
                <a:spcPts val="1001"/>
              </a:spcBef>
            </a:pPr>
            <a:r>
              <a:rPr lang="pt-BR" sz="2000" b="1" strike="noStrike" spc="-1">
                <a:solidFill>
                  <a:srgbClr val="0070C0"/>
                </a:solidFill>
                <a:latin typeface="Calibri"/>
                <a:ea typeface="DejaVu Sans"/>
              </a:rPr>
              <a:t>Global:</a:t>
            </a:r>
            <a:endParaRPr lang="pt-BR" sz="2000" b="0" strike="noStrike" spc="-1">
              <a:latin typeface="Arial"/>
            </a:endParaRPr>
          </a:p>
          <a:p>
            <a:pPr marL="68760" algn="just">
              <a:lnSpc>
                <a:spcPct val="90000"/>
              </a:lnSpc>
              <a:spcBef>
                <a:spcPts val="1001"/>
              </a:spcBef>
            </a:pPr>
            <a:r>
              <a:rPr lang="pt-BR" sz="2000" b="0" strike="noStrike" spc="-1">
                <a:solidFill>
                  <a:srgbClr val="404040"/>
                </a:solidFill>
                <a:latin typeface="Calibri"/>
                <a:ea typeface="DejaVu Sans"/>
              </a:rPr>
              <a:t>São variáveis que são armazenadas na memória durante toda a execução do jogo. Elas podem ser utilizadas quando queremos compartilhar algumas informações entre as cenas, como por exemplo, número de vidas ou pontuação.</a:t>
            </a:r>
            <a:endParaRPr lang="pt-BR" sz="2000" b="0" strike="noStrike" spc="-1">
              <a:latin typeface="Arial"/>
            </a:endParaRPr>
          </a:p>
          <a:p>
            <a:pPr marL="68760" algn="just">
              <a:lnSpc>
                <a:spcPct val="90000"/>
              </a:lnSpc>
              <a:spcBef>
                <a:spcPts val="1001"/>
              </a:spcBef>
            </a:pPr>
            <a:r>
              <a:rPr lang="pt-BR" sz="2000" b="1" strike="noStrike" spc="-1">
                <a:solidFill>
                  <a:srgbClr val="0070C0"/>
                </a:solidFill>
                <a:latin typeface="Calibri"/>
                <a:ea typeface="DejaVu Sans"/>
              </a:rPr>
              <a:t>Scene</a:t>
            </a:r>
            <a:endParaRPr lang="pt-BR" sz="2000" b="0" strike="noStrike" spc="-1">
              <a:latin typeface="Arial"/>
            </a:endParaRPr>
          </a:p>
          <a:p>
            <a:pPr marL="68760" algn="just">
              <a:lnSpc>
                <a:spcPct val="90000"/>
              </a:lnSpc>
              <a:spcBef>
                <a:spcPts val="1001"/>
              </a:spcBef>
            </a:pPr>
            <a:r>
              <a:rPr lang="pt-BR" sz="2000" b="0" strike="noStrike" spc="-1">
                <a:solidFill>
                  <a:srgbClr val="404040"/>
                </a:solidFill>
                <a:latin typeface="Calibri"/>
                <a:ea typeface="DejaVu Sans"/>
              </a:rPr>
              <a:t>São variáveis que são armazenadas na memória somente enquanto a cena estiver em execução. Se a cena for trocada, as informações da variável serão perdidas.</a:t>
            </a:r>
            <a:endParaRPr lang="pt-BR" sz="2000" b="0" strike="noStrike" spc="-1">
              <a:latin typeface="Arial"/>
            </a:endParaRPr>
          </a:p>
          <a:p>
            <a:pPr marL="68760" algn="just">
              <a:lnSpc>
                <a:spcPct val="90000"/>
              </a:lnSpc>
              <a:spcBef>
                <a:spcPts val="1001"/>
              </a:spcBef>
            </a:pPr>
            <a:r>
              <a:rPr lang="pt-BR" sz="2000" b="1" strike="noStrike" spc="-1">
                <a:solidFill>
                  <a:srgbClr val="0070C0"/>
                </a:solidFill>
                <a:latin typeface="Calibri"/>
                <a:ea typeface="DejaVu Sans"/>
              </a:rPr>
              <a:t>Object</a:t>
            </a:r>
            <a:endParaRPr lang="pt-BR" sz="2000" b="0" strike="noStrike" spc="-1">
              <a:latin typeface="Arial"/>
            </a:endParaRPr>
          </a:p>
          <a:p>
            <a:pPr marL="68760" algn="just">
              <a:lnSpc>
                <a:spcPct val="90000"/>
              </a:lnSpc>
              <a:spcBef>
                <a:spcPts val="1001"/>
              </a:spcBef>
            </a:pPr>
            <a:r>
              <a:rPr lang="pt-BR" sz="2000" b="0" strike="noStrike" spc="-1">
                <a:solidFill>
                  <a:srgbClr val="404040"/>
                </a:solidFill>
                <a:latin typeface="Calibri"/>
                <a:ea typeface="DejaVu Sans"/>
              </a:rPr>
              <a:t>São variáveis que são armazenadas na memória de forma individual para cada instância de um objeto que está na cena, como por exemplo, podemos armazenar informações sobre o nível de energia de um inimigo ou personagem. Se o objeto for excluído da cena ou a cena for trocada, as variáveis e suas informações que estão armazenadas também serão eliminadas. </a:t>
            </a:r>
            <a:endParaRPr lang="pt-BR" sz="2000" b="0" strike="noStrike" spc="-1">
              <a:latin typeface="Arial"/>
            </a:endParaRPr>
          </a:p>
        </p:txBody>
      </p:sp>
    </p:spTree>
  </p:cSld>
  <p:clrMapOvr>
    <a:masterClrMapping/>
  </p:clrMapOvr>
  <p:transition spd="slow"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CustomShape 1"/>
          <p:cNvSpPr/>
          <p:nvPr/>
        </p:nvSpPr>
        <p:spPr>
          <a:xfrm>
            <a:off x="838080" y="0"/>
            <a:ext cx="9998280" cy="71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pt-BR" sz="4400" b="0" strike="noStrike" spc="-1">
                <a:solidFill>
                  <a:srgbClr val="FFFFFF"/>
                </a:solidFill>
                <a:latin typeface="Calibri Light"/>
                <a:ea typeface="DejaVu Sans"/>
              </a:rPr>
              <a:t>Recursos comuns a todos os objetos</a:t>
            </a:r>
            <a:endParaRPr lang="pt-BR" sz="4400" b="0" strike="noStrike" spc="-1">
              <a:latin typeface="Arial"/>
            </a:endParaRPr>
          </a:p>
        </p:txBody>
      </p:sp>
      <p:sp>
        <p:nvSpPr>
          <p:cNvPr id="257" name="CustomShape 2"/>
          <p:cNvSpPr/>
          <p:nvPr/>
        </p:nvSpPr>
        <p:spPr>
          <a:xfrm>
            <a:off x="838080" y="927000"/>
            <a:ext cx="10514160" cy="560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11480" indent="-342720" algn="just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r>
              <a:rPr lang="pt-BR" sz="2000" b="0" strike="noStrike" spc="-1">
                <a:solidFill>
                  <a:srgbClr val="404040"/>
                </a:solidFill>
                <a:latin typeface="Calibri"/>
                <a:ea typeface="DejaVu Sans"/>
              </a:rPr>
              <a:t>Os objetos no GDevelop compartilham alguns recursos em comum:</a:t>
            </a:r>
            <a:endParaRPr lang="pt-BR" sz="2000" b="0" strike="noStrike" spc="-1">
              <a:latin typeface="Arial"/>
            </a:endParaRPr>
          </a:p>
          <a:p>
            <a:pPr marL="68760" algn="just">
              <a:lnSpc>
                <a:spcPct val="90000"/>
              </a:lnSpc>
              <a:spcBef>
                <a:spcPts val="1001"/>
              </a:spcBef>
            </a:pPr>
            <a:r>
              <a:rPr lang="pt-BR" sz="2000" b="1" strike="noStrike" spc="-1">
                <a:solidFill>
                  <a:srgbClr val="0070C0"/>
                </a:solidFill>
                <a:latin typeface="Calibri"/>
                <a:ea typeface="DejaVu Sans"/>
              </a:rPr>
              <a:t>Position:</a:t>
            </a:r>
            <a:endParaRPr lang="pt-BR" sz="2000" b="0" strike="noStrike" spc="-1">
              <a:latin typeface="Arial"/>
            </a:endParaRPr>
          </a:p>
          <a:p>
            <a:pPr marL="68760" algn="just">
              <a:lnSpc>
                <a:spcPct val="90000"/>
              </a:lnSpc>
              <a:spcBef>
                <a:spcPts val="1001"/>
              </a:spcBef>
            </a:pPr>
            <a:r>
              <a:rPr lang="pt-BR" sz="2000" b="0" strike="noStrike" spc="-1">
                <a:solidFill>
                  <a:srgbClr val="404040"/>
                </a:solidFill>
                <a:latin typeface="Calibri"/>
                <a:ea typeface="DejaVu Sans"/>
              </a:rPr>
              <a:t>Os objetos são posicionados na cena com base nas coordenadas X e Y. Essas coordenadas podem ser alteradas nas propriedades do objeto pela IDE quando a instância do objeto está na cena ou através dos eventos.</a:t>
            </a:r>
            <a:endParaRPr lang="pt-BR" sz="2000" b="0" strike="noStrike" spc="-1">
              <a:latin typeface="Arial"/>
            </a:endParaRPr>
          </a:p>
          <a:p>
            <a:pPr marL="68760" algn="just">
              <a:lnSpc>
                <a:spcPct val="90000"/>
              </a:lnSpc>
              <a:spcBef>
                <a:spcPts val="1001"/>
              </a:spcBef>
            </a:pPr>
            <a:r>
              <a:rPr lang="pt-BR" sz="2000" b="1" strike="noStrike" spc="-1">
                <a:solidFill>
                  <a:srgbClr val="0070C0"/>
                </a:solidFill>
                <a:latin typeface="Calibri"/>
                <a:ea typeface="DejaVu Sans"/>
              </a:rPr>
              <a:t>Angle:</a:t>
            </a:r>
            <a:endParaRPr lang="pt-BR" sz="2000" b="0" strike="noStrike" spc="-1">
              <a:latin typeface="Arial"/>
            </a:endParaRPr>
          </a:p>
          <a:p>
            <a:pPr marL="68760" algn="just">
              <a:lnSpc>
                <a:spcPct val="90000"/>
              </a:lnSpc>
              <a:spcBef>
                <a:spcPts val="1001"/>
              </a:spcBef>
            </a:pPr>
            <a:r>
              <a:rPr lang="pt-BR" sz="2000" b="0" strike="noStrike" spc="-1">
                <a:solidFill>
                  <a:srgbClr val="404040"/>
                </a:solidFill>
                <a:latin typeface="Calibri"/>
                <a:ea typeface="DejaVu Sans"/>
              </a:rPr>
              <a:t>Da mesma forma que a Position podemos alterar o ângulo de um objeto na cena. O valor deve ser informado em graus de 0 a 360.</a:t>
            </a:r>
            <a:endParaRPr lang="pt-BR" sz="2000" b="0" strike="noStrike" spc="-1">
              <a:latin typeface="Arial"/>
            </a:endParaRPr>
          </a:p>
          <a:p>
            <a:pPr marL="68760" algn="just">
              <a:lnSpc>
                <a:spcPct val="90000"/>
              </a:lnSpc>
              <a:spcBef>
                <a:spcPts val="1001"/>
              </a:spcBef>
            </a:pPr>
            <a:r>
              <a:rPr lang="pt-BR" sz="2000" b="1" strike="noStrike" spc="-1">
                <a:solidFill>
                  <a:srgbClr val="0070C0"/>
                </a:solidFill>
                <a:latin typeface="Calibri"/>
                <a:ea typeface="DejaVu Sans"/>
              </a:rPr>
              <a:t>Z order:</a:t>
            </a:r>
            <a:endParaRPr lang="pt-BR" sz="2000" b="0" strike="noStrike" spc="-1">
              <a:latin typeface="Arial"/>
            </a:endParaRPr>
          </a:p>
          <a:p>
            <a:pPr marL="68760" algn="just">
              <a:lnSpc>
                <a:spcPct val="90000"/>
              </a:lnSpc>
              <a:spcBef>
                <a:spcPts val="1001"/>
              </a:spcBef>
            </a:pPr>
            <a:r>
              <a:rPr lang="pt-BR" sz="2000" b="0" strike="noStrike" spc="-1">
                <a:solidFill>
                  <a:srgbClr val="404040"/>
                </a:solidFill>
                <a:latin typeface="Calibri"/>
                <a:ea typeface="DejaVu Sans"/>
              </a:rPr>
              <a:t>É utilizado para especificar a ordem de como o objeto é visualizado na cena. Com isso, podemos dizer se o objeto pode ficar na frente ou atrás de outro objeto na cena.</a:t>
            </a:r>
            <a:endParaRPr lang="pt-BR" sz="2000" b="0" strike="noStrike" spc="-1">
              <a:latin typeface="Arial"/>
            </a:endParaRPr>
          </a:p>
          <a:p>
            <a:pPr marL="68760" algn="just">
              <a:lnSpc>
                <a:spcPct val="90000"/>
              </a:lnSpc>
              <a:spcBef>
                <a:spcPts val="1001"/>
              </a:spcBef>
            </a:pPr>
            <a:r>
              <a:rPr lang="pt-BR" sz="2000" b="1" strike="noStrike" spc="-1">
                <a:solidFill>
                  <a:srgbClr val="0070C0"/>
                </a:solidFill>
                <a:latin typeface="Calibri"/>
                <a:ea typeface="DejaVu Sans"/>
              </a:rPr>
              <a:t>Layer:</a:t>
            </a:r>
            <a:endParaRPr lang="pt-BR" sz="2000" b="0" strike="noStrike" spc="-1">
              <a:latin typeface="Arial"/>
            </a:endParaRPr>
          </a:p>
          <a:p>
            <a:pPr marL="68760" algn="just">
              <a:lnSpc>
                <a:spcPct val="90000"/>
              </a:lnSpc>
              <a:spcBef>
                <a:spcPts val="1001"/>
              </a:spcBef>
            </a:pPr>
            <a:r>
              <a:rPr lang="pt-BR" sz="2000" b="0" strike="noStrike" spc="-1">
                <a:solidFill>
                  <a:srgbClr val="404040"/>
                </a:solidFill>
                <a:latin typeface="Calibri"/>
                <a:ea typeface="DejaVu Sans"/>
              </a:rPr>
              <a:t>Layer(camada) pode ser utilizada para definir como os objetos estão localizados na cena, com isso podemos criar uma camada para exibir menus, mapas ou backgrounds. Desta forma, facilitando a organização dos objetos na cena.</a:t>
            </a:r>
            <a:endParaRPr lang="pt-BR" sz="2000" b="0" strike="noStrike" spc="-1">
              <a:latin typeface="Arial"/>
            </a:endParaRPr>
          </a:p>
        </p:txBody>
      </p:sp>
    </p:spTree>
  </p:cSld>
  <p:clrMapOvr>
    <a:masterClrMapping/>
  </p:clrMapOvr>
  <p:transition spd="slow"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CustomShape 1"/>
          <p:cNvSpPr/>
          <p:nvPr/>
        </p:nvSpPr>
        <p:spPr>
          <a:xfrm>
            <a:off x="838080" y="0"/>
            <a:ext cx="9998280" cy="71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pt-BR" sz="4400" b="0" strike="noStrike" spc="-1">
                <a:solidFill>
                  <a:srgbClr val="FFFFFF"/>
                </a:solidFill>
                <a:latin typeface="Calibri Light"/>
                <a:ea typeface="DejaVu Sans"/>
              </a:rPr>
              <a:t>Funções úteis dos objetos</a:t>
            </a:r>
            <a:endParaRPr lang="pt-BR" sz="4400" b="0" strike="noStrike" spc="-1">
              <a:latin typeface="Arial"/>
            </a:endParaRPr>
          </a:p>
        </p:txBody>
      </p:sp>
      <p:sp>
        <p:nvSpPr>
          <p:cNvPr id="259" name="CustomShape 2"/>
          <p:cNvSpPr/>
          <p:nvPr/>
        </p:nvSpPr>
        <p:spPr>
          <a:xfrm>
            <a:off x="838080" y="927000"/>
            <a:ext cx="10514160" cy="560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68760" algn="just">
              <a:lnSpc>
                <a:spcPct val="90000"/>
              </a:lnSpc>
              <a:spcBef>
                <a:spcPts val="1001"/>
              </a:spcBef>
            </a:pPr>
            <a:r>
              <a:rPr lang="pt-BR" sz="2000" b="1" strike="noStrike" spc="-1">
                <a:solidFill>
                  <a:srgbClr val="0070C0"/>
                </a:solidFill>
                <a:latin typeface="Calibri"/>
                <a:ea typeface="DejaVu Sans"/>
              </a:rPr>
              <a:t>Angle():</a:t>
            </a:r>
            <a:endParaRPr lang="pt-BR" sz="2000" b="0" strike="noStrike" spc="-1">
              <a:latin typeface="Arial"/>
            </a:endParaRPr>
          </a:p>
          <a:p>
            <a:pPr marL="68760" algn="just">
              <a:lnSpc>
                <a:spcPct val="90000"/>
              </a:lnSpc>
              <a:spcBef>
                <a:spcPts val="1001"/>
              </a:spcBef>
            </a:pPr>
            <a:r>
              <a:rPr lang="pt-BR" sz="2000" b="0" strike="noStrike" spc="-1">
                <a:solidFill>
                  <a:srgbClr val="404040"/>
                </a:solidFill>
                <a:latin typeface="Calibri"/>
                <a:ea typeface="DejaVu Sans"/>
              </a:rPr>
              <a:t>Permite retornar o ângulo em graus que um objeto está na cena.</a:t>
            </a:r>
            <a:endParaRPr lang="pt-BR" sz="2000" b="0" strike="noStrike" spc="-1">
              <a:latin typeface="Arial"/>
            </a:endParaRPr>
          </a:p>
          <a:p>
            <a:pPr marL="68760" algn="just">
              <a:lnSpc>
                <a:spcPct val="90000"/>
              </a:lnSpc>
              <a:spcBef>
                <a:spcPts val="1001"/>
              </a:spcBef>
            </a:pPr>
            <a:r>
              <a:rPr lang="pt-BR" sz="2000" b="1" strike="noStrike" spc="-1">
                <a:solidFill>
                  <a:srgbClr val="0070C0"/>
                </a:solidFill>
                <a:latin typeface="Calibri"/>
                <a:ea typeface="DejaVu Sans"/>
              </a:rPr>
              <a:t>X() e Y():</a:t>
            </a:r>
            <a:endParaRPr lang="pt-BR" sz="2000" b="0" strike="noStrike" spc="-1">
              <a:latin typeface="Arial"/>
            </a:endParaRPr>
          </a:p>
          <a:p>
            <a:pPr marL="68760" algn="just">
              <a:lnSpc>
                <a:spcPct val="90000"/>
              </a:lnSpc>
              <a:spcBef>
                <a:spcPts val="1001"/>
              </a:spcBef>
            </a:pPr>
            <a:r>
              <a:rPr lang="pt-BR" sz="2000" b="0" strike="noStrike" spc="-1">
                <a:solidFill>
                  <a:srgbClr val="404040"/>
                </a:solidFill>
                <a:latin typeface="Calibri"/>
                <a:ea typeface="DejaVu Sans"/>
              </a:rPr>
              <a:t>Permite retornar a posição do objeto na cena, respectivamente, as coordenadas X e Y.</a:t>
            </a:r>
            <a:endParaRPr lang="pt-BR" sz="2000" b="0" strike="noStrike" spc="-1">
              <a:latin typeface="Arial"/>
            </a:endParaRPr>
          </a:p>
          <a:p>
            <a:pPr marL="68760" algn="just">
              <a:lnSpc>
                <a:spcPct val="90000"/>
              </a:lnSpc>
              <a:spcBef>
                <a:spcPts val="1001"/>
              </a:spcBef>
            </a:pPr>
            <a:r>
              <a:rPr lang="pt-BR" sz="2000" b="1" strike="noStrike" spc="-1">
                <a:solidFill>
                  <a:srgbClr val="0070C0"/>
                </a:solidFill>
                <a:latin typeface="Calibri"/>
                <a:ea typeface="DejaVu Sans"/>
              </a:rPr>
              <a:t>Width() e Height():</a:t>
            </a:r>
            <a:endParaRPr lang="pt-BR" sz="2000" b="0" strike="noStrike" spc="-1">
              <a:latin typeface="Arial"/>
            </a:endParaRPr>
          </a:p>
          <a:p>
            <a:pPr marL="68760" algn="just">
              <a:lnSpc>
                <a:spcPct val="90000"/>
              </a:lnSpc>
              <a:spcBef>
                <a:spcPts val="1001"/>
              </a:spcBef>
            </a:pPr>
            <a:r>
              <a:rPr lang="pt-BR" sz="2000" b="0" strike="noStrike" spc="-1">
                <a:solidFill>
                  <a:srgbClr val="404040"/>
                </a:solidFill>
                <a:latin typeface="Calibri"/>
                <a:ea typeface="DejaVu Sans"/>
              </a:rPr>
              <a:t>Permite retornar o tamanho do objeto, respectivamente, a largura e altura.</a:t>
            </a:r>
            <a:endParaRPr lang="pt-BR" sz="2000" b="0" strike="noStrike" spc="-1">
              <a:latin typeface="Arial"/>
            </a:endParaRPr>
          </a:p>
          <a:p>
            <a:pPr marL="68760" algn="just">
              <a:lnSpc>
                <a:spcPct val="90000"/>
              </a:lnSpc>
              <a:spcBef>
                <a:spcPts val="1001"/>
              </a:spcBef>
            </a:pPr>
            <a:r>
              <a:rPr lang="pt-BR" sz="2000" b="1" strike="noStrike" spc="-1">
                <a:solidFill>
                  <a:srgbClr val="0070C0"/>
                </a:solidFill>
                <a:latin typeface="Calibri"/>
                <a:ea typeface="DejaVu Sans"/>
              </a:rPr>
              <a:t>ZOrder():</a:t>
            </a:r>
            <a:endParaRPr lang="pt-BR" sz="2000" b="0" strike="noStrike" spc="-1">
              <a:latin typeface="Arial"/>
            </a:endParaRPr>
          </a:p>
          <a:p>
            <a:pPr marL="68760" algn="just">
              <a:lnSpc>
                <a:spcPct val="90000"/>
              </a:lnSpc>
              <a:spcBef>
                <a:spcPts val="1001"/>
              </a:spcBef>
            </a:pPr>
            <a:r>
              <a:rPr lang="pt-BR" sz="2000" b="0" strike="noStrike" spc="-1">
                <a:solidFill>
                  <a:srgbClr val="404040"/>
                </a:solidFill>
                <a:latin typeface="Calibri"/>
                <a:ea typeface="DejaVu Sans"/>
              </a:rPr>
              <a:t>Permite retornar a ordem que um objeto está na cena.</a:t>
            </a:r>
            <a:endParaRPr lang="pt-BR" sz="2000" b="0" strike="noStrike" spc="-1">
              <a:latin typeface="Arial"/>
            </a:endParaRPr>
          </a:p>
          <a:p>
            <a:pPr marL="68760" algn="just">
              <a:lnSpc>
                <a:spcPct val="90000"/>
              </a:lnSpc>
              <a:spcBef>
                <a:spcPts val="1001"/>
              </a:spcBef>
            </a:pPr>
            <a:r>
              <a:rPr lang="pt-BR" sz="2000" b="1" strike="noStrike" spc="-1">
                <a:solidFill>
                  <a:srgbClr val="0070C0"/>
                </a:solidFill>
                <a:latin typeface="Calibri"/>
                <a:ea typeface="DejaVu Sans"/>
              </a:rPr>
              <a:t>Count(&lt;nome do objeto&gt;):</a:t>
            </a:r>
            <a:endParaRPr lang="pt-BR" sz="2000" b="0" strike="noStrike" spc="-1">
              <a:latin typeface="Arial"/>
            </a:endParaRPr>
          </a:p>
          <a:p>
            <a:pPr marL="68760" algn="just">
              <a:lnSpc>
                <a:spcPct val="90000"/>
              </a:lnSpc>
              <a:spcBef>
                <a:spcPts val="1001"/>
              </a:spcBef>
            </a:pPr>
            <a:r>
              <a:rPr lang="pt-BR" sz="2000" b="0" strike="noStrike" spc="-1">
                <a:solidFill>
                  <a:srgbClr val="404040"/>
                </a:solidFill>
                <a:latin typeface="Calibri"/>
                <a:ea typeface="DejaVu Sans"/>
              </a:rPr>
              <a:t>Permite retornar a quantidade de objetos que estão na cena: O nome do objeto deve ser informado entre parênteses.</a:t>
            </a:r>
            <a:endParaRPr lang="pt-BR" sz="2000" b="0" strike="noStrike" spc="-1">
              <a:latin typeface="Arial"/>
            </a:endParaRPr>
          </a:p>
        </p:txBody>
      </p:sp>
    </p:spTree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2132640" y="2598480"/>
            <a:ext cx="9142560" cy="1315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pt-BR" sz="5000" b="0" strike="noStrike" spc="-1">
                <a:solidFill>
                  <a:srgbClr val="FFFFFF"/>
                </a:solidFill>
                <a:latin typeface="Calibri Light"/>
                <a:ea typeface="DejaVu Sans"/>
              </a:rPr>
              <a:t>O que é Computational Thinking?</a:t>
            </a:r>
            <a:endParaRPr lang="pt-BR" sz="5000" b="0" strike="noStrike" spc="-1">
              <a:latin typeface="Arial"/>
            </a:endParaRPr>
          </a:p>
        </p:txBody>
      </p:sp>
      <p:sp>
        <p:nvSpPr>
          <p:cNvPr id="174" name="CustomShape 2"/>
          <p:cNvSpPr/>
          <p:nvPr/>
        </p:nvSpPr>
        <p:spPr>
          <a:xfrm>
            <a:off x="2132640" y="3914640"/>
            <a:ext cx="9142560" cy="216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pt-BR" sz="2400" b="0" strike="noStrike" spc="-1">
                <a:solidFill>
                  <a:srgbClr val="D9D9D9"/>
                </a:solidFill>
                <a:latin typeface="Calibri"/>
                <a:ea typeface="DejaVu Sans"/>
              </a:rPr>
              <a:t>Alguma ideia?</a:t>
            </a:r>
            <a:endParaRPr lang="pt-BR" sz="2400" b="0" strike="noStrike" spc="-1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pt-BR" sz="2400" b="0" strike="noStrike" spc="-1">
                <a:solidFill>
                  <a:srgbClr val="D9D9D9"/>
                </a:solidFill>
                <a:latin typeface="Calibri"/>
                <a:ea typeface="DejaVu Sans"/>
              </a:rPr>
              <a:t>O que poderia ser?</a:t>
            </a:r>
            <a:endParaRPr lang="pt-BR" sz="2400" b="0" strike="noStrike" spc="-1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endParaRPr lang="pt-BR" sz="2400" b="0" strike="noStrike" spc="-1">
              <a:latin typeface="Arial"/>
            </a:endParaRPr>
          </a:p>
        </p:txBody>
      </p:sp>
    </p:spTree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838080" y="0"/>
            <a:ext cx="9998280" cy="71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pt-BR" sz="4400" b="0" strike="noStrike" spc="-1">
                <a:solidFill>
                  <a:srgbClr val="FFFFFF"/>
                </a:solidFill>
                <a:latin typeface="Calibri Light"/>
                <a:ea typeface="DejaVu Sans"/>
              </a:rPr>
              <a:t>Computational Thinking é…</a:t>
            </a:r>
            <a:endParaRPr lang="pt-BR" sz="4400" b="0" strike="noStrike" spc="-1">
              <a:latin typeface="Arial"/>
            </a:endParaRPr>
          </a:p>
        </p:txBody>
      </p:sp>
      <p:sp>
        <p:nvSpPr>
          <p:cNvPr id="176" name="CustomShape 2"/>
          <p:cNvSpPr/>
          <p:nvPr/>
        </p:nvSpPr>
        <p:spPr>
          <a:xfrm>
            <a:off x="838080" y="927000"/>
            <a:ext cx="10514160" cy="560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just">
              <a:lnSpc>
                <a:spcPct val="90000"/>
              </a:lnSpc>
              <a:spcBef>
                <a:spcPts val="1001"/>
              </a:spcBef>
            </a:pPr>
            <a:r>
              <a:rPr lang="pt-BR" sz="3600" b="0" strike="noStrike" spc="-1">
                <a:solidFill>
                  <a:srgbClr val="404040"/>
                </a:solidFill>
                <a:latin typeface="Calibri"/>
                <a:ea typeface="DejaVu Sans"/>
              </a:rPr>
              <a:t>…Um conjunto de habilidades para resolução de  problemas que permitem:</a:t>
            </a:r>
            <a:endParaRPr lang="pt-BR" sz="3600" b="0" strike="noStrike" spc="-1">
              <a:latin typeface="Arial"/>
            </a:endParaRPr>
          </a:p>
          <a:p>
            <a:pPr algn="just">
              <a:lnSpc>
                <a:spcPct val="90000"/>
              </a:lnSpc>
              <a:spcBef>
                <a:spcPts val="1001"/>
              </a:spcBef>
            </a:pPr>
            <a:endParaRPr lang="pt-BR" sz="3600" b="0" strike="noStrike" spc="-1">
              <a:latin typeface="Arial"/>
            </a:endParaRPr>
          </a:p>
          <a:p>
            <a:pPr marL="514440" indent="-512640" algn="just">
              <a:lnSpc>
                <a:spcPct val="90000"/>
              </a:lnSpc>
              <a:spcBef>
                <a:spcPts val="1001"/>
              </a:spcBef>
              <a:spcAft>
                <a:spcPts val="1800"/>
              </a:spcAft>
              <a:buClr>
                <a:srgbClr val="404040"/>
              </a:buClr>
              <a:buFont typeface="Calibri Light"/>
              <a:buAutoNum type="arabicPeriod"/>
            </a:pPr>
            <a:r>
              <a:rPr lang="pt-BR" sz="2800" b="0" strike="noStrike" spc="-1">
                <a:solidFill>
                  <a:srgbClr val="404040"/>
                </a:solidFill>
                <a:latin typeface="Calibri"/>
                <a:ea typeface="DejaVu Sans"/>
              </a:rPr>
              <a:t>Rapidamente decompor os problemas em problemas menores que podem ser resolvidos com mais facilidade.</a:t>
            </a:r>
            <a:endParaRPr lang="pt-BR" sz="2800" b="0" strike="noStrike" spc="-1">
              <a:latin typeface="Arial"/>
            </a:endParaRPr>
          </a:p>
          <a:p>
            <a:pPr marL="514440" indent="-512640" algn="just">
              <a:lnSpc>
                <a:spcPct val="90000"/>
              </a:lnSpc>
              <a:spcBef>
                <a:spcPts val="1001"/>
              </a:spcBef>
              <a:spcAft>
                <a:spcPts val="1800"/>
              </a:spcAft>
              <a:buClr>
                <a:srgbClr val="404040"/>
              </a:buClr>
              <a:buFont typeface="Calibri Light"/>
              <a:buAutoNum type="arabicPeriod"/>
            </a:pPr>
            <a:r>
              <a:rPr lang="pt-BR" sz="2800" b="0" strike="noStrike" spc="-1">
                <a:solidFill>
                  <a:srgbClr val="404040"/>
                </a:solidFill>
                <a:latin typeface="Calibri"/>
                <a:ea typeface="DejaVu Sans"/>
              </a:rPr>
              <a:t>Remover os detalhes que não são necessários, para os problemas serem mais facilmente definidos e entendidos, ou seja, devemos abstrair.</a:t>
            </a:r>
            <a:endParaRPr lang="pt-BR" sz="2800" b="0" strike="noStrike" spc="-1">
              <a:latin typeface="Arial"/>
            </a:endParaRPr>
          </a:p>
          <a:p>
            <a:pPr marL="514440" indent="-512640" algn="just">
              <a:lnSpc>
                <a:spcPct val="90000"/>
              </a:lnSpc>
              <a:spcBef>
                <a:spcPts val="1001"/>
              </a:spcBef>
              <a:spcAft>
                <a:spcPts val="1800"/>
              </a:spcAft>
              <a:buClr>
                <a:srgbClr val="404040"/>
              </a:buClr>
              <a:buFont typeface="Calibri Light"/>
              <a:buAutoNum type="arabicPeriod"/>
            </a:pPr>
            <a:r>
              <a:rPr lang="pt-BR" sz="2800" b="0" strike="noStrike" spc="-1">
                <a:solidFill>
                  <a:srgbClr val="404040"/>
                </a:solidFill>
                <a:latin typeface="Calibri"/>
                <a:ea typeface="DejaVu Sans"/>
              </a:rPr>
              <a:t>Pensar (think) em </a:t>
            </a:r>
            <a:r>
              <a:rPr lang="pt-BR" sz="2800" b="1" strike="noStrike" spc="-1">
                <a:solidFill>
                  <a:srgbClr val="404040"/>
                </a:solidFill>
                <a:latin typeface="Calibri"/>
                <a:ea typeface="DejaVu Sans"/>
              </a:rPr>
              <a:t>algoritmos</a:t>
            </a:r>
            <a:r>
              <a:rPr lang="pt-BR" sz="2800" b="0" strike="noStrike" spc="-1">
                <a:solidFill>
                  <a:srgbClr val="404040"/>
                </a:solidFill>
                <a:latin typeface="Calibri"/>
                <a:ea typeface="DejaVu Sans"/>
              </a:rPr>
              <a:t> para criar soluções passo a passo para os problemas (</a:t>
            </a:r>
            <a:r>
              <a:rPr lang="pt-BR" sz="2800" b="0" strike="noStrike" spc="-1">
                <a:solidFill>
                  <a:srgbClr val="0070C0"/>
                </a:solidFill>
                <a:latin typeface="Calibri"/>
                <a:ea typeface="DejaVu Sans"/>
              </a:rPr>
              <a:t>pensamento algorítmico - algorithmic thinking</a:t>
            </a:r>
            <a:r>
              <a:rPr lang="pt-BR" sz="2800" b="0" strike="noStrike" spc="-1">
                <a:solidFill>
                  <a:srgbClr val="404040"/>
                </a:solidFill>
                <a:latin typeface="Calibri"/>
                <a:ea typeface="DejaVu Sans"/>
              </a:rPr>
              <a:t>)</a:t>
            </a:r>
            <a:endParaRPr lang="pt-BR" sz="2800" b="0" strike="noStrike" spc="-1">
              <a:latin typeface="Arial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2" dur="500"/>
                                        <p:tgtEl>
                                          <p:spTgt spid="1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7" dur="500"/>
                                        <p:tgtEl>
                                          <p:spTgt spid="1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2" dur="500"/>
                                        <p:tgtEl>
                                          <p:spTgt spid="1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2132640" y="2117880"/>
            <a:ext cx="9142560" cy="1795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 algn="ctr">
              <a:lnSpc>
                <a:spcPct val="90000"/>
              </a:lnSpc>
            </a:pPr>
            <a:br/>
            <a:r>
              <a:rPr lang="pt-BR" sz="5000" b="0" strike="noStrike" spc="-1">
                <a:solidFill>
                  <a:srgbClr val="FFFFFF"/>
                </a:solidFill>
                <a:latin typeface="Calibri Light"/>
                <a:ea typeface="DejaVu Sans"/>
              </a:rPr>
              <a:t>O que é um algoritmo?</a:t>
            </a:r>
            <a:endParaRPr lang="pt-BR" sz="5000" b="0" strike="noStrike" spc="-1">
              <a:latin typeface="Arial"/>
            </a:endParaRPr>
          </a:p>
        </p:txBody>
      </p:sp>
      <p:sp>
        <p:nvSpPr>
          <p:cNvPr id="178" name="CustomShape 2"/>
          <p:cNvSpPr/>
          <p:nvPr/>
        </p:nvSpPr>
        <p:spPr>
          <a:xfrm>
            <a:off x="2132640" y="3914640"/>
            <a:ext cx="9142560" cy="2063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</a:pPr>
            <a:endParaRPr lang="pt-BR" sz="1800" b="0" strike="noStrike" spc="-1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pt-BR" sz="2400" b="0" strike="noStrike" spc="-1">
                <a:solidFill>
                  <a:srgbClr val="D9D9D9"/>
                </a:solidFill>
                <a:latin typeface="Calibri"/>
                <a:ea typeface="DejaVu Sans"/>
              </a:rPr>
              <a:t>Apesar de não utilizarmos uma linguagem de programação específica para desenvolver jogos com GDevelop 5, será necessário pelo menos o conhecimento básico sobre os algoritmos.</a:t>
            </a:r>
            <a:endParaRPr lang="pt-BR" sz="2400" b="0" strike="noStrike" spc="-1">
              <a:latin typeface="Arial"/>
            </a:endParaRPr>
          </a:p>
        </p:txBody>
      </p:sp>
    </p:spTree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2132640" y="2598480"/>
            <a:ext cx="9142560" cy="1315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pt-BR" sz="5000" b="0" strike="noStrike" spc="-1">
                <a:solidFill>
                  <a:srgbClr val="FFFFFF"/>
                </a:solidFill>
                <a:latin typeface="Calibri Light"/>
                <a:ea typeface="DejaVu Sans"/>
              </a:rPr>
              <a:t>O que é programação?</a:t>
            </a:r>
            <a:endParaRPr lang="pt-BR" sz="5000" b="0" strike="noStrike" spc="-1">
              <a:latin typeface="Arial"/>
            </a:endParaRPr>
          </a:p>
        </p:txBody>
      </p:sp>
      <p:sp>
        <p:nvSpPr>
          <p:cNvPr id="180" name="CustomShape 2"/>
          <p:cNvSpPr/>
          <p:nvPr/>
        </p:nvSpPr>
        <p:spPr>
          <a:xfrm>
            <a:off x="2132640" y="3914640"/>
            <a:ext cx="9142560" cy="408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lnSpcReduction="10000"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pt-BR" sz="2400" b="0" strike="noStrike" spc="-1">
                <a:solidFill>
                  <a:srgbClr val="D9D9D9"/>
                </a:solidFill>
                <a:latin typeface="Calibri"/>
                <a:ea typeface="DejaVu Sans"/>
              </a:rPr>
              <a:t>Alguma ideia?</a:t>
            </a:r>
            <a:endParaRPr lang="pt-BR" sz="2400" b="0" strike="noStrike" spc="-1">
              <a:latin typeface="Arial"/>
            </a:endParaRPr>
          </a:p>
        </p:txBody>
      </p:sp>
    </p:spTree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ustomShape 1"/>
          <p:cNvSpPr/>
          <p:nvPr/>
        </p:nvSpPr>
        <p:spPr>
          <a:xfrm>
            <a:off x="838080" y="0"/>
            <a:ext cx="9998280" cy="71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pt-BR" sz="4400" b="0" strike="noStrike" spc="-1">
                <a:solidFill>
                  <a:srgbClr val="FFFFFF"/>
                </a:solidFill>
                <a:latin typeface="Calibri Light"/>
                <a:ea typeface="DejaVu Sans"/>
              </a:rPr>
              <a:t>Programação é…</a:t>
            </a:r>
            <a:endParaRPr lang="pt-BR" sz="4400" b="0" strike="noStrike" spc="-1">
              <a:latin typeface="Arial"/>
            </a:endParaRPr>
          </a:p>
        </p:txBody>
      </p:sp>
      <p:sp>
        <p:nvSpPr>
          <p:cNvPr id="182" name="CustomShape 2"/>
          <p:cNvSpPr/>
          <p:nvPr/>
        </p:nvSpPr>
        <p:spPr>
          <a:xfrm>
            <a:off x="838080" y="927000"/>
            <a:ext cx="10514160" cy="560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pt-BR" sz="3200" b="1" strike="noStrike" spc="-1">
                <a:solidFill>
                  <a:srgbClr val="0070C0"/>
                </a:solidFill>
                <a:latin typeface="Calibri"/>
                <a:ea typeface="DejaVu Sans"/>
              </a:rPr>
              <a:t>…o processo de escrever algoritmos que o computador possa entender e realizar uma determinada tarefa.</a:t>
            </a:r>
            <a:endParaRPr lang="pt-BR" sz="32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pt-BR" sz="3200" b="0" strike="noStrike" spc="-1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pt-BR" sz="2400" b="0" strike="noStrike" spc="-1">
                <a:solidFill>
                  <a:srgbClr val="404040"/>
                </a:solidFill>
                <a:latin typeface="Calibri"/>
                <a:ea typeface="DejaVu Sans"/>
              </a:rPr>
              <a:t>Nós usaremos blocos de eventos do GDevelop para desenvolver os jogos.</a:t>
            </a:r>
            <a:endParaRPr lang="pt-BR" sz="24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pt-BR" sz="2400" b="0" strike="noStrike" spc="-1">
              <a:latin typeface="Arial"/>
            </a:endParaRPr>
          </a:p>
        </p:txBody>
      </p:sp>
      <p:pic>
        <p:nvPicPr>
          <p:cNvPr id="183" name="Imagem 3"/>
          <p:cNvPicPr/>
          <p:nvPr/>
        </p:nvPicPr>
        <p:blipFill>
          <a:blip r:embed="rId2"/>
          <a:stretch/>
        </p:blipFill>
        <p:spPr>
          <a:xfrm>
            <a:off x="0" y="3297600"/>
            <a:ext cx="12198240" cy="4470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2132640" y="2598480"/>
            <a:ext cx="9142560" cy="1315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pt-BR" sz="5000" b="0" strike="noStrike" spc="-1">
                <a:solidFill>
                  <a:srgbClr val="FFFFFF"/>
                </a:solidFill>
                <a:latin typeface="Calibri Light"/>
                <a:ea typeface="DejaVu Sans"/>
              </a:rPr>
              <a:t>O que é o GDevelop 5?</a:t>
            </a:r>
            <a:endParaRPr lang="pt-BR" sz="5000" b="0" strike="noStrike" spc="-1">
              <a:latin typeface="Arial"/>
            </a:endParaRPr>
          </a:p>
        </p:txBody>
      </p:sp>
      <p:sp>
        <p:nvSpPr>
          <p:cNvPr id="185" name="CustomShape 2"/>
          <p:cNvSpPr/>
          <p:nvPr/>
        </p:nvSpPr>
        <p:spPr>
          <a:xfrm>
            <a:off x="2132640" y="3914640"/>
            <a:ext cx="9142560" cy="1316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pt-BR" sz="2400" b="0" strike="noStrike" spc="-1">
                <a:solidFill>
                  <a:srgbClr val="D9D9D9"/>
                </a:solidFill>
                <a:latin typeface="Calibri"/>
                <a:ea typeface="DejaVu Sans"/>
              </a:rPr>
              <a:t>GDevelop é uma engine open-source, cross-platform para criar jogos, desenvolvida para ser utilizada por qualquer um – sem precisar de possuir habilidades de programação.</a:t>
            </a:r>
            <a:endParaRPr lang="pt-BR" sz="2400" b="0" strike="noStrike" spc="-1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endParaRPr lang="pt-BR" sz="2400" b="0" strike="noStrike" spc="-1">
              <a:latin typeface="Arial"/>
            </a:endParaRPr>
          </a:p>
        </p:txBody>
      </p:sp>
    </p:spTree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838080" y="0"/>
            <a:ext cx="9998280" cy="71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pt-BR" sz="4400" b="0" strike="noStrike" spc="-1">
                <a:solidFill>
                  <a:srgbClr val="FFFFFF"/>
                </a:solidFill>
                <a:latin typeface="Calibri Light"/>
                <a:ea typeface="DejaVu Sans"/>
              </a:rPr>
              <a:t>O que o GDevelop 5 pode fazer?</a:t>
            </a:r>
            <a:endParaRPr lang="pt-BR" sz="4400" b="0" strike="noStrike" spc="-1">
              <a:latin typeface="Arial"/>
            </a:endParaRPr>
          </a:p>
        </p:txBody>
      </p:sp>
      <p:sp>
        <p:nvSpPr>
          <p:cNvPr id="187" name="CustomShape 2"/>
          <p:cNvSpPr/>
          <p:nvPr/>
        </p:nvSpPr>
        <p:spPr>
          <a:xfrm>
            <a:off x="838080" y="917280"/>
            <a:ext cx="10164240" cy="161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28600" indent="-22680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r>
              <a:rPr lang="pt-BR" sz="2400" b="1" strike="noStrike" spc="-1">
                <a:solidFill>
                  <a:srgbClr val="404040"/>
                </a:solidFill>
                <a:latin typeface="Calibri"/>
                <a:ea typeface="DejaVu Sans"/>
              </a:rPr>
              <a:t>GDevelop 5 </a:t>
            </a:r>
            <a:r>
              <a:rPr lang="pt-BR" sz="2400" b="0" strike="noStrike" spc="-1">
                <a:solidFill>
                  <a:srgbClr val="404040"/>
                </a:solidFill>
                <a:latin typeface="Calibri"/>
                <a:ea typeface="DejaVu Sans"/>
              </a:rPr>
              <a:t>é uma engine utilizada para desenvolver jogos 2D, sem utilizar linhas de código, entretanto, se preferir, é possível programar utilizando JavaScript.</a:t>
            </a:r>
            <a:endParaRPr lang="pt-BR" sz="24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pt-BR" sz="24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pt-BR" sz="2000" b="0" strike="noStrike" spc="-1">
                <a:solidFill>
                  <a:srgbClr val="404040"/>
                </a:solidFill>
                <a:latin typeface="Calibri"/>
                <a:ea typeface="DejaVu Sans"/>
              </a:rPr>
              <a:t>Veja abaixo alguns jogos desenvolvidos com GDevelop 5.</a:t>
            </a:r>
            <a:endParaRPr lang="pt-BR" sz="2000" b="0" strike="noStrike" spc="-1">
              <a:latin typeface="Arial"/>
            </a:endParaRPr>
          </a:p>
        </p:txBody>
      </p:sp>
      <p:sp>
        <p:nvSpPr>
          <p:cNvPr id="188" name="CustomShape 3"/>
          <p:cNvSpPr/>
          <p:nvPr/>
        </p:nvSpPr>
        <p:spPr>
          <a:xfrm>
            <a:off x="1276560" y="6263280"/>
            <a:ext cx="89467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pt-BR" sz="1800" b="0" u="sng" strike="noStrike" spc="-1">
                <a:solidFill>
                  <a:srgbClr val="0563C1"/>
                </a:solidFill>
                <a:uFillTx/>
                <a:latin typeface="Calibri"/>
                <a:ea typeface="DejaVu Sans"/>
              </a:rPr>
              <a:t>https://gdevelop-app.com/games-showcase</a:t>
            </a:r>
            <a:endParaRPr lang="pt-BR" sz="1800" b="0" strike="noStrike" spc="-1">
              <a:latin typeface="Arial"/>
            </a:endParaRPr>
          </a:p>
        </p:txBody>
      </p:sp>
      <p:pic>
        <p:nvPicPr>
          <p:cNvPr id="189" name="Imagem 189"/>
          <p:cNvPicPr/>
          <p:nvPr/>
        </p:nvPicPr>
        <p:blipFill>
          <a:blip r:embed="rId3"/>
          <a:stretch/>
        </p:blipFill>
        <p:spPr>
          <a:xfrm>
            <a:off x="1710720" y="3309480"/>
            <a:ext cx="1888560" cy="2161800"/>
          </a:xfrm>
          <a:prstGeom prst="rect">
            <a:avLst/>
          </a:prstGeom>
          <a:ln>
            <a:noFill/>
          </a:ln>
        </p:spPr>
      </p:pic>
      <p:pic>
        <p:nvPicPr>
          <p:cNvPr id="190" name="Imagem 190"/>
          <p:cNvPicPr/>
          <p:nvPr/>
        </p:nvPicPr>
        <p:blipFill>
          <a:blip r:embed="rId4"/>
          <a:stretch/>
        </p:blipFill>
        <p:spPr>
          <a:xfrm>
            <a:off x="4176000" y="3312000"/>
            <a:ext cx="3095280" cy="1856880"/>
          </a:xfrm>
          <a:prstGeom prst="rect">
            <a:avLst/>
          </a:prstGeom>
          <a:ln>
            <a:noFill/>
          </a:ln>
        </p:spPr>
      </p:pic>
      <p:pic>
        <p:nvPicPr>
          <p:cNvPr id="191" name="Imagem 191"/>
          <p:cNvPicPr/>
          <p:nvPr/>
        </p:nvPicPr>
        <p:blipFill>
          <a:blip r:embed="rId5"/>
          <a:stretch/>
        </p:blipFill>
        <p:spPr>
          <a:xfrm>
            <a:off x="7776000" y="3312000"/>
            <a:ext cx="2303280" cy="172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GCSE Computing Template</Template>
  <TotalTime>8</TotalTime>
  <Words>1386</Words>
  <Application>Microsoft Office PowerPoint</Application>
  <PresentationFormat>Widescreen</PresentationFormat>
  <Paragraphs>140</Paragraphs>
  <Slides>22</Slides>
  <Notes>9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4</vt:i4>
      </vt:variant>
      <vt:variant>
        <vt:lpstr>Títulos de slides</vt:lpstr>
      </vt:variant>
      <vt:variant>
        <vt:i4>22</vt:i4>
      </vt:variant>
    </vt:vector>
  </HeadingPairs>
  <TitlesOfParts>
    <vt:vector size="32" baseType="lpstr">
      <vt:lpstr>Arial</vt:lpstr>
      <vt:lpstr>Calibri</vt:lpstr>
      <vt:lpstr>Calibri Light</vt:lpstr>
      <vt:lpstr>Symbol</vt:lpstr>
      <vt:lpstr>Times New Roman</vt:lpstr>
      <vt:lpstr>Wingdings</vt:lpstr>
      <vt:lpstr>Office Theme</vt:lpstr>
      <vt:lpstr>Office Theme</vt:lpstr>
      <vt:lpstr>Office Theme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Paulo Vinícius Moreira Dutra</dc:creator>
  <dc:description/>
  <cp:lastModifiedBy>Paulo Vinícius Moreira Dutra</cp:lastModifiedBy>
  <cp:revision>86</cp:revision>
  <dcterms:created xsi:type="dcterms:W3CDTF">2019-08-19T16:45:00Z</dcterms:created>
  <dcterms:modified xsi:type="dcterms:W3CDTF">2023-10-07T16:31:33Z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KSOProductBuildVer">
    <vt:lpwstr>1046-11.2.0.9739</vt:lpwstr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Widescreen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22</vt:i4>
  </property>
</Properties>
</file>