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7" r:id="rId3"/>
    <p:sldId id="290" r:id="rId4"/>
    <p:sldId id="309" r:id="rId5"/>
    <p:sldId id="279" r:id="rId6"/>
    <p:sldId id="292" r:id="rId7"/>
    <p:sldId id="293" r:id="rId8"/>
    <p:sldId id="260" r:id="rId9"/>
    <p:sldId id="311" r:id="rId10"/>
    <p:sldId id="312" r:id="rId11"/>
    <p:sldId id="313" r:id="rId12"/>
    <p:sldId id="315" r:id="rId13"/>
    <p:sldId id="314" r:id="rId14"/>
    <p:sldId id="322" r:id="rId15"/>
    <p:sldId id="317" r:id="rId16"/>
    <p:sldId id="318" r:id="rId17"/>
    <p:sldId id="320" r:id="rId18"/>
    <p:sldId id="319" r:id="rId19"/>
    <p:sldId id="286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28A41-4358-FE4D-ADF9-0196A5B498C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15E44-2279-5240-8BD9-CED8CF8C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724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07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3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936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2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68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643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32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52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500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0" name="Google Shape;10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7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03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23" name="Google Shape;5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85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23" name="Google Shape;5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601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36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92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23" name="Google Shape;5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24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70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51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C247-AB86-4544-B498-2DE7BDDFA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7470-63DE-504F-8E7A-A8E43D06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ADC6-8D4D-4F4C-97D1-97BAA65A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40BA-DF17-AA4B-AE68-51F529F7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B670-4187-BE4A-8F3C-D08A430E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85E0-5741-9847-8F40-56AC83F7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A5DB3-90A4-2346-9224-F8987123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A6E5-6AE6-B34E-8C2D-42A42951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5820-C1F3-FA4B-A620-652ACC20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9B75-AD50-3140-BE73-518B761F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F9F08-75A3-A846-B4F0-64E087D7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CA4DC-6DD2-3D4F-8691-C960FC93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5E49-2F34-9949-8F26-A741014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874C-4D97-F549-829E-0CDFFA85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18CA-6F90-6440-8956-C285947A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4757682" y="4074661"/>
            <a:ext cx="6964465" cy="106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 sz="3200" b="1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757682" y="5172813"/>
            <a:ext cx="6964465" cy="40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-487322" y="3075509"/>
            <a:ext cx="4269815" cy="3295170"/>
          </a:xfrm>
          <a:custGeom>
            <a:avLst/>
            <a:gdLst/>
            <a:ahLst/>
            <a:cxnLst/>
            <a:rect l="l" t="t" r="r" b="b"/>
            <a:pathLst>
              <a:path w="4269815" h="3295170" extrusionOk="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>
            <a:spLocks noGrp="1"/>
          </p:cNvSpPr>
          <p:nvPr>
            <p:ph type="pic" idx="2"/>
          </p:nvPr>
        </p:nvSpPr>
        <p:spPr>
          <a:xfrm>
            <a:off x="0" y="0"/>
            <a:ext cx="9962166" cy="472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423477" y="5213253"/>
            <a:ext cx="4479354" cy="1644747"/>
          </a:xfrm>
          <a:custGeom>
            <a:avLst/>
            <a:gdLst/>
            <a:ahLst/>
            <a:cxnLst/>
            <a:rect l="l" t="t" r="r" b="b"/>
            <a:pathLst>
              <a:path w="4479354" h="1644747" extrusionOk="0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282580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074434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7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- Dark">
  <p:cSld name="Big - Dark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1"/>
            <a:ext cx="9962166" cy="4723331"/>
          </a:xfrm>
          <a:custGeom>
            <a:avLst/>
            <a:gdLst/>
            <a:ahLst/>
            <a:cxnLst/>
            <a:rect l="l" t="t" r="r" b="b"/>
            <a:pathLst>
              <a:path w="9962166" h="4723331" extrusionOk="0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 rot="5400000">
            <a:off x="-487322" y="3075509"/>
            <a:ext cx="4269815" cy="3295170"/>
          </a:xfrm>
          <a:custGeom>
            <a:avLst/>
            <a:gdLst/>
            <a:ahLst/>
            <a:cxnLst/>
            <a:rect l="l" t="t" r="r" b="b"/>
            <a:pathLst>
              <a:path w="4269815" h="3295170" extrusionOk="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 flipH="1">
            <a:off x="1423477" y="5213253"/>
            <a:ext cx="4479354" cy="1644747"/>
          </a:xfrm>
          <a:custGeom>
            <a:avLst/>
            <a:gdLst/>
            <a:ahLst/>
            <a:cxnLst/>
            <a:rect l="l" t="t" r="r" b="b"/>
            <a:pathLst>
              <a:path w="4479354" h="1644747" extrusionOk="0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200"/>
              <a:buFont typeface="Calibri"/>
              <a:buNone/>
              <a:defRPr sz="3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2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 b="1">
                <a:solidFill>
                  <a:schemeClr val="accent3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4400" b="1">
                <a:solidFill>
                  <a:schemeClr val="accent3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1">
                <a:solidFill>
                  <a:schemeClr val="accent3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1">
                <a:solidFill>
                  <a:schemeClr val="accent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47453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w="9525" cap="flat" cmpd="sng">
            <a:solidFill>
              <a:srgbClr val="47453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6637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7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CFCFC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•"/>
              <a:defRPr sz="4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•"/>
              <a:defRPr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w="9525" cap="flat" cmpd="sng">
            <a:solidFill>
              <a:srgbClr val="F8C0A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2547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5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CFCFC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w="9525" cap="flat" cmpd="sng">
            <a:solidFill>
              <a:srgbClr val="F8C0A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8900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11">
  <p:cSld name="Transition Slide 11">
    <p:bg>
      <p:bgPr>
        <a:solidFill>
          <a:schemeClr val="dk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  <a:defRPr sz="5400" b="1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9D8F"/>
              </a:buClr>
              <a:buSzPts val="2800"/>
              <a:buNone/>
              <a:defRPr sz="2800">
                <a:solidFill>
                  <a:srgbClr val="9D9D8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5"/>
          <p:cNvSpPr/>
          <p:nvPr/>
        </p:nvSpPr>
        <p:spPr>
          <a:xfrm rot="5400000">
            <a:off x="-267349" y="4414555"/>
            <a:ext cx="1674590" cy="1139894"/>
          </a:xfrm>
          <a:custGeom>
            <a:avLst/>
            <a:gdLst/>
            <a:ahLst/>
            <a:cxnLst/>
            <a:rect l="l" t="t" r="r" b="b"/>
            <a:pathLst>
              <a:path w="1674590" h="1139894" extrusionOk="0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>
            <a:spLocks noGrp="1"/>
          </p:cNvSpPr>
          <p:nvPr>
            <p:ph type="pic" idx="2"/>
          </p:nvPr>
        </p:nvSpPr>
        <p:spPr>
          <a:xfrm>
            <a:off x="1" y="0"/>
            <a:ext cx="7806889" cy="472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flipH="1">
            <a:off x="0" y="5213253"/>
            <a:ext cx="3747554" cy="1644747"/>
          </a:xfrm>
          <a:custGeom>
            <a:avLst/>
            <a:gdLst/>
            <a:ahLst/>
            <a:cxnLst/>
            <a:rect l="l" t="t" r="r" b="b"/>
            <a:pathLst>
              <a:path w="3747554" h="1644747" extrusionOk="0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5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7870-D158-B642-87CD-38A8191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5FB5-56C2-0343-905F-B9344666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19C5-2EBF-6B45-BBC4-73EBEA9A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A589-CDF9-FD4A-921D-A9DFFDE1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05B1-5ABF-CC41-B969-6089E6A6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8499-B1E4-B040-938C-A5B236F0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F412-05D3-A548-8128-1FBF2CAE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FFDC-2B1F-494A-9BAC-CA967343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DFB3-F4F1-C348-A0AC-CEB4EF15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495F-A145-214A-8080-E5018015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FD5F-950E-4440-9558-084FEB25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F7EF-3209-2342-A5F4-A27FFD0A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E3690-1DC1-EB43-82FB-79F3DD61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A842-6338-164E-AC38-678657E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03F7-CA83-BE43-B817-2349BBE3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EA17-2BAE-644F-B95C-8939C27A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AE7-0EFC-6B4A-AF0E-381A420F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1A63-3E1F-4541-B5C9-696D518E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1590-9B96-7C47-B959-5321EBB2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03DB1-C524-4F41-9273-72C2AFBE5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21FC5-E9A1-4446-9A2F-8BFF2529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3129A-A5B3-7948-B66E-509AA309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71B4E-8DC2-8A4D-8D01-5CADB992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B9DB7-4592-5E4A-96C3-16B20DD5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67A-8E18-834C-A35A-05E434F8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EFC9B-3BAB-6A44-8F13-94626D53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6A6B8-90F3-F44C-8172-74023BC3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65A9-8D1E-4D40-9135-1F361A54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CE67D-507A-CE44-AAC0-76BC9413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A7669-1AFC-064D-A432-DA3003F3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FEA68-DC3A-CB4C-B7FE-6D8FDD0F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E2B5-A202-FF4F-AF01-0DAED1A4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DEE2-8E84-4D45-8D76-76A67E25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A170-DF10-DE40-97C7-6AE68524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94E4-E19D-934B-9538-FCE5464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67C2-5B02-064C-B748-93BD1A41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45A2-0414-B94A-9245-9FCD674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9384-4AA7-FC49-B9FC-D2DC5BC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C61B9-61BF-0844-9E13-74996909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F1AF-30B9-2A49-BEC3-FFBFE84FD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87C9-71C8-5346-90D4-EE8B5521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ADB6-EBD0-F440-B056-4C9ADDF2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0EA41-03CE-9943-BA94-C80FF117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02629-9F30-1349-B879-6DE7E977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2184-3543-A14E-953D-4886812B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AC06-2E51-CC44-AABB-4D5EAF0F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A4BB-AE60-D84E-B8BF-166D144F04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45E0-BE48-C04D-98DD-BA4B75DE9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F88D-510D-D546-A37E-216685D8B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utta33@purdue.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mailto:ahmed152@purdue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www.analyticsvidhya.co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elitedatascienc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ctrTitle"/>
          </p:nvPr>
        </p:nvSpPr>
        <p:spPr>
          <a:xfrm>
            <a:off x="1933825" y="304169"/>
            <a:ext cx="9788322" cy="160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lang="en-US" sz="4400" dirty="0"/>
              <a:t>MGMT-571 </a:t>
            </a:r>
            <a:br>
              <a:rPr lang="en-US" sz="4400" dirty="0"/>
            </a:br>
            <a:r>
              <a:rPr lang="en-US" sz="4400" dirty="0"/>
              <a:t>KAGGLE COMPETITION PRESENTATION</a:t>
            </a:r>
            <a:endParaRPr sz="4400" dirty="0"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1"/>
          </p:nvPr>
        </p:nvSpPr>
        <p:spPr>
          <a:xfrm>
            <a:off x="1938105" y="1910324"/>
            <a:ext cx="6964465" cy="40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 b="1" dirty="0"/>
              <a:t>Team Data Drillers</a:t>
            </a:r>
            <a:endParaRPr b="1" dirty="0"/>
          </a:p>
        </p:txBody>
      </p:sp>
      <p:sp>
        <p:nvSpPr>
          <p:cNvPr id="225" name="Google Shape;225;p29"/>
          <p:cNvSpPr txBox="1">
            <a:spLocks noGrp="1"/>
          </p:cNvSpPr>
          <p:nvPr>
            <p:ph type="dt" idx="10"/>
          </p:nvPr>
        </p:nvSpPr>
        <p:spPr>
          <a:xfrm>
            <a:off x="282580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10/03/2019</a:t>
            </a:r>
            <a:endParaRPr dirty="0"/>
          </a:p>
        </p:txBody>
      </p:sp>
      <p:sp>
        <p:nvSpPr>
          <p:cNvPr id="226" name="Google Shape;226;p29"/>
          <p:cNvSpPr txBox="1">
            <a:spLocks noGrp="1"/>
          </p:cNvSpPr>
          <p:nvPr>
            <p:ph type="ftr" idx="11"/>
          </p:nvPr>
        </p:nvSpPr>
        <p:spPr>
          <a:xfrm>
            <a:off x="6074434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Team: Data Drillers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5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ENTERPRISE MINER - 2</a:t>
            </a:r>
          </a:p>
        </p:txBody>
      </p:sp>
      <p:pic>
        <p:nvPicPr>
          <p:cNvPr id="3" name="Picture 2" descr="A picture containing sky, indoor, map&#10;&#10;Description automatically generated">
            <a:extLst>
              <a:ext uri="{FF2B5EF4-FFF2-40B4-BE49-F238E27FC236}">
                <a16:creationId xmlns:a16="http://schemas.microsoft.com/office/drawing/2014/main" id="{F90BA7F5-44F0-7C44-97D3-CA9866B1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97" y="307731"/>
            <a:ext cx="9870707" cy="3997637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Google Shape;595;p51">
            <a:extLst>
              <a:ext uri="{FF2B5EF4-FFF2-40B4-BE49-F238E27FC236}">
                <a16:creationId xmlns:a16="http://schemas.microsoft.com/office/drawing/2014/main" id="{9A3CBF30-2330-1041-B954-E606574DB2D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452047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4" name="Google Shape;596;p51">
            <a:extLst>
              <a:ext uri="{FF2B5EF4-FFF2-40B4-BE49-F238E27FC236}">
                <a16:creationId xmlns:a16="http://schemas.microsoft.com/office/drawing/2014/main" id="{F0131573-EE95-E943-A465-4E05FCB69DF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452047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73770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1092314" y="1460579"/>
            <a:ext cx="4585467" cy="47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Enterprise Miner</a:t>
            </a:r>
            <a:endParaRPr dirty="0"/>
          </a:p>
        </p:txBody>
      </p:sp>
      <p:sp>
        <p:nvSpPr>
          <p:cNvPr id="270" name="Google Shape;270;p32"/>
          <p:cNvSpPr/>
          <p:nvPr/>
        </p:nvSpPr>
        <p:spPr>
          <a:xfrm>
            <a:off x="156211" y="1460579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MODELS USED: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1" name="Google Shape;267;p32">
            <a:extLst>
              <a:ext uri="{FF2B5EF4-FFF2-40B4-BE49-F238E27FC236}">
                <a16:creationId xmlns:a16="http://schemas.microsoft.com/office/drawing/2014/main" id="{681FAA1E-6EEF-FD48-88F5-235DE552F474}"/>
              </a:ext>
            </a:extLst>
          </p:cNvPr>
          <p:cNvGrpSpPr/>
          <p:nvPr/>
        </p:nvGrpSpPr>
        <p:grpSpPr>
          <a:xfrm>
            <a:off x="7260628" y="1465140"/>
            <a:ext cx="4585467" cy="1983314"/>
            <a:chOff x="2063552" y="2564904"/>
            <a:chExt cx="3744416" cy="792088"/>
          </a:xfrm>
        </p:grpSpPr>
        <p:sp>
          <p:nvSpPr>
            <p:cNvPr id="13" name="Google Shape;268;p32">
              <a:extLst>
                <a:ext uri="{FF2B5EF4-FFF2-40B4-BE49-F238E27FC236}">
                  <a16:creationId xmlns:a16="http://schemas.microsoft.com/office/drawing/2014/main" id="{9B12DED6-9F4F-C148-8BBC-9494C90F183B}"/>
                </a:ext>
              </a:extLst>
            </p:cNvPr>
            <p:cNvSpPr txBox="1"/>
            <p:nvPr/>
          </p:nvSpPr>
          <p:spPr>
            <a:xfrm>
              <a:off x="2063552" y="2564904"/>
              <a:ext cx="3744416" cy="18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R-Studio: H2O</a:t>
              </a:r>
              <a:endParaRPr dirty="0"/>
            </a:p>
          </p:txBody>
        </p:sp>
        <p:sp>
          <p:nvSpPr>
            <p:cNvPr id="14" name="Google Shape;269;p32">
              <a:extLst>
                <a:ext uri="{FF2B5EF4-FFF2-40B4-BE49-F238E27FC236}">
                  <a16:creationId xmlns:a16="http://schemas.microsoft.com/office/drawing/2014/main" id="{E4DC3B1A-5BB6-0149-9E49-C64B4316765F}"/>
                </a:ext>
              </a:extLst>
            </p:cNvPr>
            <p:cNvSpPr txBox="1"/>
            <p:nvPr/>
          </p:nvSpPr>
          <p:spPr>
            <a:xfrm>
              <a:off x="2063553" y="2752852"/>
              <a:ext cx="2051934" cy="60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Deep Learning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Random Forest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Gradient Boosting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H20- Auto ML</a:t>
              </a:r>
            </a:p>
          </p:txBody>
        </p:sp>
      </p:grpSp>
      <p:sp>
        <p:nvSpPr>
          <p:cNvPr id="15" name="Google Shape;270;p32">
            <a:extLst>
              <a:ext uri="{FF2B5EF4-FFF2-40B4-BE49-F238E27FC236}">
                <a16:creationId xmlns:a16="http://schemas.microsoft.com/office/drawing/2014/main" id="{2EE23E20-B2CE-8A49-BD76-526F72CD308E}"/>
              </a:ext>
            </a:extLst>
          </p:cNvPr>
          <p:cNvSpPr/>
          <p:nvPr/>
        </p:nvSpPr>
        <p:spPr>
          <a:xfrm>
            <a:off x="6317391" y="1462335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dirty="0"/>
          </a:p>
        </p:txBody>
      </p:sp>
      <p:sp>
        <p:nvSpPr>
          <p:cNvPr id="16" name="Google Shape;595;p51">
            <a:extLst>
              <a:ext uri="{FF2B5EF4-FFF2-40B4-BE49-F238E27FC236}">
                <a16:creationId xmlns:a16="http://schemas.microsoft.com/office/drawing/2014/main" id="{39941528-20B6-DF44-BD8B-FB926E11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8824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7" name="Google Shape;596;p51">
            <a:extLst>
              <a:ext uri="{FF2B5EF4-FFF2-40B4-BE49-F238E27FC236}">
                <a16:creationId xmlns:a16="http://schemas.microsoft.com/office/drawing/2014/main" id="{BE315AA7-B9C4-2549-972E-C4ABD41344A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8824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18" name="Google Shape;269;p32">
            <a:extLst>
              <a:ext uri="{FF2B5EF4-FFF2-40B4-BE49-F238E27FC236}">
                <a16:creationId xmlns:a16="http://schemas.microsoft.com/office/drawing/2014/main" id="{831FEF4D-C9AD-4AA0-8235-61E66732849F}"/>
              </a:ext>
            </a:extLst>
          </p:cNvPr>
          <p:cNvSpPr txBox="1"/>
          <p:nvPr/>
        </p:nvSpPr>
        <p:spPr>
          <a:xfrm>
            <a:off x="1092315" y="1931183"/>
            <a:ext cx="2512829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Neural Networks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Gradient Boosting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Logistic Regression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 - Lasso</a:t>
            </a:r>
          </a:p>
        </p:txBody>
      </p:sp>
      <p:sp>
        <p:nvSpPr>
          <p:cNvPr id="19" name="Google Shape;269;p32">
            <a:extLst>
              <a:ext uri="{FF2B5EF4-FFF2-40B4-BE49-F238E27FC236}">
                <a16:creationId xmlns:a16="http://schemas.microsoft.com/office/drawing/2014/main" id="{ECF8E482-6A42-4B72-A869-A187B07AE86D}"/>
              </a:ext>
            </a:extLst>
          </p:cNvPr>
          <p:cNvSpPr txBox="1"/>
          <p:nvPr/>
        </p:nvSpPr>
        <p:spPr>
          <a:xfrm>
            <a:off x="3507002" y="1935744"/>
            <a:ext cx="3003048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LARS- Adaptive Lasso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SVM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Tree</a:t>
            </a:r>
          </a:p>
        </p:txBody>
      </p:sp>
    </p:spTree>
    <p:extLst>
      <p:ext uri="{BB962C8B-B14F-4D97-AF65-F5344CB8AC3E}">
        <p14:creationId xmlns:p14="http://schemas.microsoft.com/office/powerpoint/2010/main" val="243785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R-Studio: H20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Google Shape;595;p51">
            <a:extLst>
              <a:ext uri="{FF2B5EF4-FFF2-40B4-BE49-F238E27FC236}">
                <a16:creationId xmlns:a16="http://schemas.microsoft.com/office/drawing/2014/main" id="{9ADE02CD-DDB7-A84E-9A27-E9A28C4173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05212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0" name="Google Shape;596;p51">
            <a:extLst>
              <a:ext uri="{FF2B5EF4-FFF2-40B4-BE49-F238E27FC236}">
                <a16:creationId xmlns:a16="http://schemas.microsoft.com/office/drawing/2014/main" id="{A9C9D09E-488A-5744-BEA7-9121D790C96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05212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F0E1E-F2D4-490F-84B7-C04DBE32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2147"/>
            <a:ext cx="6706049" cy="1089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44CD1C-7EA6-4F39-AB99-B8F5C7C5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33" y="2651589"/>
            <a:ext cx="9700406" cy="1203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143C3-C9D5-426B-9CB7-C60E5DFBC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615" y="1515535"/>
            <a:ext cx="4021012" cy="9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1092314" y="1460579"/>
            <a:ext cx="4585467" cy="47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Enterprise Miner</a:t>
            </a:r>
            <a:endParaRPr dirty="0"/>
          </a:p>
        </p:txBody>
      </p:sp>
      <p:sp>
        <p:nvSpPr>
          <p:cNvPr id="270" name="Google Shape;270;p32"/>
          <p:cNvSpPr/>
          <p:nvPr/>
        </p:nvSpPr>
        <p:spPr>
          <a:xfrm>
            <a:off x="156211" y="1460579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MODELS USED: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" name="Google Shape;268;p32">
            <a:extLst>
              <a:ext uri="{FF2B5EF4-FFF2-40B4-BE49-F238E27FC236}">
                <a16:creationId xmlns:a16="http://schemas.microsoft.com/office/drawing/2014/main" id="{9B12DED6-9F4F-C148-8BBC-9494C90F183B}"/>
              </a:ext>
            </a:extLst>
          </p:cNvPr>
          <p:cNvSpPr txBox="1"/>
          <p:nvPr/>
        </p:nvSpPr>
        <p:spPr>
          <a:xfrm>
            <a:off x="7050109" y="1453484"/>
            <a:ext cx="4585467" cy="47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R-Studio: H2O</a:t>
            </a:r>
            <a:endParaRPr dirty="0"/>
          </a:p>
        </p:txBody>
      </p:sp>
      <p:sp>
        <p:nvSpPr>
          <p:cNvPr id="15" name="Google Shape;270;p32">
            <a:extLst>
              <a:ext uri="{FF2B5EF4-FFF2-40B4-BE49-F238E27FC236}">
                <a16:creationId xmlns:a16="http://schemas.microsoft.com/office/drawing/2014/main" id="{2EE23E20-B2CE-8A49-BD76-526F72CD308E}"/>
              </a:ext>
            </a:extLst>
          </p:cNvPr>
          <p:cNvSpPr/>
          <p:nvPr/>
        </p:nvSpPr>
        <p:spPr>
          <a:xfrm>
            <a:off x="6114006" y="1453484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dirty="0"/>
          </a:p>
        </p:txBody>
      </p:sp>
      <p:grpSp>
        <p:nvGrpSpPr>
          <p:cNvPr id="16" name="Google Shape;267;p32">
            <a:extLst>
              <a:ext uri="{FF2B5EF4-FFF2-40B4-BE49-F238E27FC236}">
                <a16:creationId xmlns:a16="http://schemas.microsoft.com/office/drawing/2014/main" id="{C7B9A623-19DA-3949-A93A-BB8AC46BF6A0}"/>
              </a:ext>
            </a:extLst>
          </p:cNvPr>
          <p:cNvGrpSpPr/>
          <p:nvPr/>
        </p:nvGrpSpPr>
        <p:grpSpPr>
          <a:xfrm>
            <a:off x="1095853" y="3824557"/>
            <a:ext cx="4585467" cy="1983314"/>
            <a:chOff x="2063552" y="2564904"/>
            <a:chExt cx="3744416" cy="792088"/>
          </a:xfrm>
        </p:grpSpPr>
        <p:sp>
          <p:nvSpPr>
            <p:cNvPr id="17" name="Google Shape;268;p32">
              <a:extLst>
                <a:ext uri="{FF2B5EF4-FFF2-40B4-BE49-F238E27FC236}">
                  <a16:creationId xmlns:a16="http://schemas.microsoft.com/office/drawing/2014/main" id="{9748B055-016C-D143-9B9B-5C21F4417007}"/>
                </a:ext>
              </a:extLst>
            </p:cNvPr>
            <p:cNvSpPr txBox="1"/>
            <p:nvPr/>
          </p:nvSpPr>
          <p:spPr>
            <a:xfrm>
              <a:off x="2063552" y="2564904"/>
              <a:ext cx="3744416" cy="18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Python: </a:t>
              </a:r>
              <a:r>
                <a:rPr lang="en-US" sz="2800" b="1" dirty="0" err="1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AutoML</a:t>
              </a: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 &amp; PCA</a:t>
              </a:r>
              <a:endParaRPr dirty="0"/>
            </a:p>
          </p:txBody>
        </p:sp>
        <p:sp>
          <p:nvSpPr>
            <p:cNvPr id="18" name="Google Shape;269;p32">
              <a:extLst>
                <a:ext uri="{FF2B5EF4-FFF2-40B4-BE49-F238E27FC236}">
                  <a16:creationId xmlns:a16="http://schemas.microsoft.com/office/drawing/2014/main" id="{F94B35BC-E4FF-344D-AA87-64B382E42A3F}"/>
                </a:ext>
              </a:extLst>
            </p:cNvPr>
            <p:cNvSpPr txBox="1"/>
            <p:nvPr/>
          </p:nvSpPr>
          <p:spPr>
            <a:xfrm>
              <a:off x="2063553" y="2752852"/>
              <a:ext cx="2051934" cy="60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Auto ML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PCA</a:t>
              </a:r>
            </a:p>
          </p:txBody>
        </p:sp>
      </p:grpSp>
      <p:sp>
        <p:nvSpPr>
          <p:cNvPr id="19" name="Google Shape;270;p32">
            <a:extLst>
              <a:ext uri="{FF2B5EF4-FFF2-40B4-BE49-F238E27FC236}">
                <a16:creationId xmlns:a16="http://schemas.microsoft.com/office/drawing/2014/main" id="{599C4CA9-B34E-E844-9D05-E409CEE79E86}"/>
              </a:ext>
            </a:extLst>
          </p:cNvPr>
          <p:cNvSpPr/>
          <p:nvPr/>
        </p:nvSpPr>
        <p:spPr>
          <a:xfrm>
            <a:off x="159750" y="3824557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dirty="0"/>
          </a:p>
        </p:txBody>
      </p:sp>
      <p:sp>
        <p:nvSpPr>
          <p:cNvPr id="20" name="Google Shape;595;p51">
            <a:extLst>
              <a:ext uri="{FF2B5EF4-FFF2-40B4-BE49-F238E27FC236}">
                <a16:creationId xmlns:a16="http://schemas.microsoft.com/office/drawing/2014/main" id="{5DD6D66B-5C2A-154C-AE0D-02DFF1A6EA9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66983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21" name="Google Shape;596;p51">
            <a:extLst>
              <a:ext uri="{FF2B5EF4-FFF2-40B4-BE49-F238E27FC236}">
                <a16:creationId xmlns:a16="http://schemas.microsoft.com/office/drawing/2014/main" id="{8B2222E4-3AF7-1F42-B69C-7FB8952B2B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66983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22" name="Google Shape;269;p32">
            <a:extLst>
              <a:ext uri="{FF2B5EF4-FFF2-40B4-BE49-F238E27FC236}">
                <a16:creationId xmlns:a16="http://schemas.microsoft.com/office/drawing/2014/main" id="{40B240D5-BBE5-4814-84A2-0E0FA1169A01}"/>
              </a:ext>
            </a:extLst>
          </p:cNvPr>
          <p:cNvSpPr txBox="1"/>
          <p:nvPr/>
        </p:nvSpPr>
        <p:spPr>
          <a:xfrm>
            <a:off x="1092315" y="1931183"/>
            <a:ext cx="2512829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Neural Networks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Gradient Boosting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Logistic Regression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 - Lasso</a:t>
            </a:r>
          </a:p>
        </p:txBody>
      </p:sp>
      <p:sp>
        <p:nvSpPr>
          <p:cNvPr id="23" name="Google Shape;269;p32">
            <a:extLst>
              <a:ext uri="{FF2B5EF4-FFF2-40B4-BE49-F238E27FC236}">
                <a16:creationId xmlns:a16="http://schemas.microsoft.com/office/drawing/2014/main" id="{8AEFFC80-79E2-4006-83FA-BB75965EA159}"/>
              </a:ext>
            </a:extLst>
          </p:cNvPr>
          <p:cNvSpPr txBox="1"/>
          <p:nvPr/>
        </p:nvSpPr>
        <p:spPr>
          <a:xfrm>
            <a:off x="3507002" y="1935744"/>
            <a:ext cx="3003048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LARS- Adaptive Lasso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SVM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Tree</a:t>
            </a:r>
          </a:p>
        </p:txBody>
      </p:sp>
      <p:sp>
        <p:nvSpPr>
          <p:cNvPr id="24" name="Google Shape;269;p32">
            <a:extLst>
              <a:ext uri="{FF2B5EF4-FFF2-40B4-BE49-F238E27FC236}">
                <a16:creationId xmlns:a16="http://schemas.microsoft.com/office/drawing/2014/main" id="{B61F9EE4-4328-4485-8C9D-75910254ED9F}"/>
              </a:ext>
            </a:extLst>
          </p:cNvPr>
          <p:cNvSpPr txBox="1"/>
          <p:nvPr/>
        </p:nvSpPr>
        <p:spPr>
          <a:xfrm>
            <a:off x="7260629" y="1935744"/>
            <a:ext cx="2512829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Deep Learning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Random Forest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Gradient Boosting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H20- Auto ML</a:t>
            </a:r>
          </a:p>
        </p:txBody>
      </p:sp>
    </p:spTree>
    <p:extLst>
      <p:ext uri="{BB962C8B-B14F-4D97-AF65-F5344CB8AC3E}">
        <p14:creationId xmlns:p14="http://schemas.microsoft.com/office/powerpoint/2010/main" val="39291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Python: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+ PCA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Google Shape;595;p51">
            <a:extLst>
              <a:ext uri="{FF2B5EF4-FFF2-40B4-BE49-F238E27FC236}">
                <a16:creationId xmlns:a16="http://schemas.microsoft.com/office/drawing/2014/main" id="{2262FC1D-2404-A448-B557-158A2F3CE10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15843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3" name="Google Shape;596;p51">
            <a:extLst>
              <a:ext uri="{FF2B5EF4-FFF2-40B4-BE49-F238E27FC236}">
                <a16:creationId xmlns:a16="http://schemas.microsoft.com/office/drawing/2014/main" id="{5446653D-362B-9B43-A47D-C5FB4DD6A3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15843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3127E-15AF-4BB7-9B51-427211BC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887840"/>
            <a:ext cx="10191750" cy="1447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55642-056E-4833-84B9-4CDC33716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98096"/>
            <a:ext cx="10191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Result Summary: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" name="Google Shape;270;p32">
            <a:extLst>
              <a:ext uri="{FF2B5EF4-FFF2-40B4-BE49-F238E27FC236}">
                <a16:creationId xmlns:a16="http://schemas.microsoft.com/office/drawing/2014/main" id="{05735091-0467-2142-A54C-6D32D0F8BAF1}"/>
              </a:ext>
            </a:extLst>
          </p:cNvPr>
          <p:cNvSpPr/>
          <p:nvPr/>
        </p:nvSpPr>
        <p:spPr>
          <a:xfrm>
            <a:off x="6135263" y="3824555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USED</a:t>
            </a:r>
            <a:endParaRPr sz="1050" dirty="0"/>
          </a:p>
        </p:txBody>
      </p:sp>
      <p:sp>
        <p:nvSpPr>
          <p:cNvPr id="24" name="Google Shape;595;p51">
            <a:extLst>
              <a:ext uri="{FF2B5EF4-FFF2-40B4-BE49-F238E27FC236}">
                <a16:creationId xmlns:a16="http://schemas.microsoft.com/office/drawing/2014/main" id="{6B63F34D-EF98-9B47-B457-74F9E62BA2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8824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25" name="Google Shape;596;p51">
            <a:extLst>
              <a:ext uri="{FF2B5EF4-FFF2-40B4-BE49-F238E27FC236}">
                <a16:creationId xmlns:a16="http://schemas.microsoft.com/office/drawing/2014/main" id="{89A531FF-318C-C940-BE29-4486CAE831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8824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55CD0-E6A1-49D8-B765-5589FDBB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280" y="1387996"/>
            <a:ext cx="7597439" cy="4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Python: XGBoost + Smote + Hyperparameter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FA4B9-1299-8547-85C4-0046D814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72" y="158157"/>
            <a:ext cx="7553390" cy="1680630"/>
          </a:xfrm>
          <a:prstGeom prst="rect">
            <a:avLst/>
          </a:prstGeom>
        </p:spPr>
      </p:pic>
      <p:cxnSp>
        <p:nvCxnSpPr>
          <p:cNvPr id="303" name="Straight Connector 1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Google Shape;595;p51">
            <a:extLst>
              <a:ext uri="{FF2B5EF4-FFF2-40B4-BE49-F238E27FC236}">
                <a16:creationId xmlns:a16="http://schemas.microsoft.com/office/drawing/2014/main" id="{CD27DB16-CBEB-E34F-841E-6EFFE70FFAD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494576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9" name="Google Shape;596;p51">
            <a:extLst>
              <a:ext uri="{FF2B5EF4-FFF2-40B4-BE49-F238E27FC236}">
                <a16:creationId xmlns:a16="http://schemas.microsoft.com/office/drawing/2014/main" id="{044B5028-13F4-354D-8D40-84DB0AAE34E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494576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9291C-BCD1-41D0-AAB4-E92AE3FB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972" y="1838787"/>
            <a:ext cx="7553390" cy="26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Python: XGBoost + Smote + Hyperparameter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35DE9-5A69-A344-A14A-598FD27D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45" y="307731"/>
            <a:ext cx="8328411" cy="3997637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Google Shape;595;p51">
            <a:extLst>
              <a:ext uri="{FF2B5EF4-FFF2-40B4-BE49-F238E27FC236}">
                <a16:creationId xmlns:a16="http://schemas.microsoft.com/office/drawing/2014/main" id="{1191B81F-FB85-A44E-B297-F068543D9E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0520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0" name="Google Shape;596;p51">
            <a:extLst>
              <a:ext uri="{FF2B5EF4-FFF2-40B4-BE49-F238E27FC236}">
                <a16:creationId xmlns:a16="http://schemas.microsoft.com/office/drawing/2014/main" id="{142E0BB9-CF30-F242-BF37-844BB842135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0520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31836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of Final Model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6D9230A-5821-2341-B5C2-22E4018D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278493"/>
            <a:ext cx="6553545" cy="4308955"/>
          </a:xfrm>
          <a:prstGeom prst="rect">
            <a:avLst/>
          </a:prstGeom>
        </p:spPr>
      </p:pic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9991022" y="6356350"/>
            <a:ext cx="1362777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Google Shape;595;p51">
            <a:extLst>
              <a:ext uri="{FF2B5EF4-FFF2-40B4-BE49-F238E27FC236}">
                <a16:creationId xmlns:a16="http://schemas.microsoft.com/office/drawing/2014/main" id="{1D803716-A275-1344-90A0-3D106D35C28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15845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2" name="Google Shape;596;p51">
            <a:extLst>
              <a:ext uri="{FF2B5EF4-FFF2-40B4-BE49-F238E27FC236}">
                <a16:creationId xmlns:a16="http://schemas.microsoft.com/office/drawing/2014/main" id="{7658D6F7-D761-5246-BB3C-4311F4DF36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15845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153586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8"/>
          <p:cNvSpPr txBox="1"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</a:pPr>
            <a:r>
              <a:rPr lang="en-US" sz="7200" dirty="0"/>
              <a:t>THANK YOU!</a:t>
            </a:r>
            <a:endParaRPr sz="7200"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D9D8F"/>
              </a:buClr>
              <a:buSzPts val="2800"/>
              <a:buNone/>
            </a:pPr>
            <a:r>
              <a:rPr lang="en-US" dirty="0">
                <a:solidFill>
                  <a:schemeClr val="bg1"/>
                </a:solidFill>
              </a:rPr>
              <a:t>Do you have any feedback or suggestions?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6" name="Google Shape;1036;p58"/>
          <p:cNvSpPr txBox="1"/>
          <p:nvPr/>
        </p:nvSpPr>
        <p:spPr>
          <a:xfrm>
            <a:off x="7392144" y="1789534"/>
            <a:ext cx="400188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>
              <a:lnSpc>
                <a:spcPct val="200000"/>
              </a:lnSpc>
              <a:buClr>
                <a:schemeClr val="lt1"/>
              </a:buClr>
              <a:buSzPts val="1400"/>
            </a:pPr>
            <a:r>
              <a:rPr lang="en-US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dutta33@purdue.edu</a:t>
            </a:r>
            <a:endParaRPr lang="en-US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>
              <a:lnSpc>
                <a:spcPct val="200000"/>
              </a:lnSpc>
              <a:buClr>
                <a:schemeClr val="lt1"/>
              </a:buClr>
              <a:buSzPts val="1400"/>
            </a:pPr>
            <a:r>
              <a:rPr lang="en-US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goyal52@purdue.edu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ahmed152@purdue</a:t>
            </a:r>
            <a:r>
              <a:rPr lang="en-US" sz="14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.edu</a:t>
            </a:r>
            <a:endParaRPr lang="en-US" sz="14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4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4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58"/>
          <p:cNvSpPr txBox="1">
            <a:spLocks noGrp="1"/>
          </p:cNvSpPr>
          <p:nvPr>
            <p:ph type="sldNum" idx="12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045" name="Google Shape;1045;p58"/>
          <p:cNvSpPr/>
          <p:nvPr/>
        </p:nvSpPr>
        <p:spPr>
          <a:xfrm>
            <a:off x="11471091" y="3095145"/>
            <a:ext cx="279328" cy="279328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45;p58">
            <a:extLst>
              <a:ext uri="{FF2B5EF4-FFF2-40B4-BE49-F238E27FC236}">
                <a16:creationId xmlns:a16="http://schemas.microsoft.com/office/drawing/2014/main" id="{31363703-C8C2-6241-AA88-3328F9D20EFD}"/>
              </a:ext>
            </a:extLst>
          </p:cNvPr>
          <p:cNvSpPr/>
          <p:nvPr/>
        </p:nvSpPr>
        <p:spPr>
          <a:xfrm>
            <a:off x="11488023" y="2544877"/>
            <a:ext cx="279328" cy="279328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45;p58">
            <a:extLst>
              <a:ext uri="{FF2B5EF4-FFF2-40B4-BE49-F238E27FC236}">
                <a16:creationId xmlns:a16="http://schemas.microsoft.com/office/drawing/2014/main" id="{0F9C8F24-FE65-4B41-BC2E-89A3AF8E336D}"/>
              </a:ext>
            </a:extLst>
          </p:cNvPr>
          <p:cNvSpPr/>
          <p:nvPr/>
        </p:nvSpPr>
        <p:spPr>
          <a:xfrm>
            <a:off x="11482377" y="1962057"/>
            <a:ext cx="279328" cy="279328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95;p51">
            <a:extLst>
              <a:ext uri="{FF2B5EF4-FFF2-40B4-BE49-F238E27FC236}">
                <a16:creationId xmlns:a16="http://schemas.microsoft.com/office/drawing/2014/main" id="{F2A03786-5A10-DE44-AE4C-BD5E331873E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8824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3" name="Google Shape;596;p51">
            <a:extLst>
              <a:ext uri="{FF2B5EF4-FFF2-40B4-BE49-F238E27FC236}">
                <a16:creationId xmlns:a16="http://schemas.microsoft.com/office/drawing/2014/main" id="{E5B1AFCE-7C91-874E-A413-5174840B57F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8824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 algn="ctr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39093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571" name="Google Shape;571;p49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572" name="Google Shape;572;p49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D4479C-B6CE-964C-B515-3D1A0CD8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492"/>
            <a:ext cx="12192000" cy="1939915"/>
          </a:xfrm>
          <a:prstGeom prst="rect">
            <a:avLst/>
          </a:prstGeom>
        </p:spPr>
      </p:pic>
      <p:sp>
        <p:nvSpPr>
          <p:cNvPr id="23" name="Google Shape;594;p51">
            <a:extLst>
              <a:ext uri="{FF2B5EF4-FFF2-40B4-BE49-F238E27FC236}">
                <a16:creationId xmlns:a16="http://schemas.microsoft.com/office/drawing/2014/main" id="{1B145F61-E732-6C45-A59C-E1A2A37BF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60337"/>
            <a:ext cx="10213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000" dirty="0"/>
              <a:t>Our Team: Data Drillers</a:t>
            </a:r>
            <a:endParaRPr sz="4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D2EFDF-848B-D145-ADF3-2411E833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4" y="1395545"/>
            <a:ext cx="2224784" cy="24433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6DF88F-E1AC-D54E-ABCD-0BDE0CA2B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960" y="1414683"/>
            <a:ext cx="2064600" cy="2424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6C2A73-0151-8645-8FB7-E75994777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911" y="1409510"/>
            <a:ext cx="2285128" cy="2443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3B27E-96FD-4346-A2C2-B1AA67A16797}"/>
              </a:ext>
            </a:extLst>
          </p:cNvPr>
          <p:cNvSpPr txBox="1"/>
          <p:nvPr/>
        </p:nvSpPr>
        <p:spPr>
          <a:xfrm>
            <a:off x="413854" y="3989109"/>
            <a:ext cx="22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Mohinder Pal Goyal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4B712-CAAA-4771-9606-732E8817332F}"/>
              </a:ext>
            </a:extLst>
          </p:cNvPr>
          <p:cNvSpPr txBox="1"/>
          <p:nvPr/>
        </p:nvSpPr>
        <p:spPr>
          <a:xfrm>
            <a:off x="3571549" y="3989109"/>
            <a:ext cx="22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Maharshi Dutta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588D5-A67C-4D43-B60B-B18B2A43DEC0}"/>
              </a:ext>
            </a:extLst>
          </p:cNvPr>
          <p:cNvSpPr txBox="1"/>
          <p:nvPr/>
        </p:nvSpPr>
        <p:spPr>
          <a:xfrm>
            <a:off x="6729244" y="3989109"/>
            <a:ext cx="22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Zaid Ahmed</a:t>
            </a:r>
          </a:p>
        </p:txBody>
      </p:sp>
    </p:spTree>
    <p:extLst>
      <p:ext uri="{BB962C8B-B14F-4D97-AF65-F5344CB8AC3E}">
        <p14:creationId xmlns:p14="http://schemas.microsoft.com/office/powerpoint/2010/main" val="254318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75D-2F10-454A-8FE9-C64E0AA3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02" y="247378"/>
            <a:ext cx="8434459" cy="1067644"/>
          </a:xfrm>
        </p:spPr>
        <p:txBody>
          <a:bodyPr/>
          <a:lstStyle/>
          <a:p>
            <a:r>
              <a:rPr lang="en-IN" dirty="0"/>
              <a:t>Appendix: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6CA1-0330-45C9-8847-156F59049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450" y="1468079"/>
            <a:ext cx="8434459" cy="48013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</a:t>
            </a:r>
            <a:endParaRPr lang="en-IN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IN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https://elitedatascience.com</a:t>
            </a:r>
            <a:endParaRPr lang="en-IN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>
            <a:spLocks noGrp="1"/>
          </p:cNvSpPr>
          <p:nvPr>
            <p:ph type="body" idx="1"/>
          </p:nvPr>
        </p:nvSpPr>
        <p:spPr>
          <a:xfrm>
            <a:off x="838200" y="1421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just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develop a predictive model that combines various econometric measures to foresee a financial condition (Bankruptcy or not) of a firm.</a:t>
            </a:r>
          </a:p>
          <a:p>
            <a:pPr algn="just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Description: </a:t>
            </a:r>
          </a:p>
          <a:p>
            <a:pPr lvl="1" algn="just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Data- 10000 observations</a:t>
            </a:r>
          </a:p>
          <a:p>
            <a:pPr lvl="1" algn="just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 – 5000 observations</a:t>
            </a:r>
          </a:p>
        </p:txBody>
      </p:sp>
      <p:sp>
        <p:nvSpPr>
          <p:cNvPr id="526" name="Google Shape;52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527" name="Google Shape;527;p46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r>
              <a:rPr lang="en-US" dirty="0"/>
              <a:t>Team: Data Drillers</a:t>
            </a:r>
          </a:p>
        </p:txBody>
      </p:sp>
      <p:sp>
        <p:nvSpPr>
          <p:cNvPr id="528" name="Google Shape;528;p46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35" name="Google Shape;535;p46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COMPETITION BACKGROUND: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8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ea typeface="+mj-ea"/>
                <a:cs typeface="+mj-cs"/>
              </a:rPr>
              <a:t>DATA DESCRIPTION:</a:t>
            </a:r>
          </a:p>
        </p:txBody>
      </p:sp>
      <p:sp>
        <p:nvSpPr>
          <p:cNvPr id="10" name="Google Shape;525;p46">
            <a:extLst>
              <a:ext uri="{FF2B5EF4-FFF2-40B4-BE49-F238E27FC236}">
                <a16:creationId xmlns:a16="http://schemas.microsoft.com/office/drawing/2014/main" id="{E7AFD067-46C2-D84E-9450-EC06F4B3E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8930" y="2438400"/>
            <a:ext cx="3990125" cy="378541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indent="-2286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Attributes</a:t>
            </a:r>
          </a:p>
          <a:p>
            <a:pPr marL="342900" indent="-2286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correlation was expected</a:t>
            </a:r>
          </a:p>
        </p:txBody>
      </p:sp>
      <p:sp>
        <p:nvSpPr>
          <p:cNvPr id="527" name="Google Shape;527;p46"/>
          <p:cNvSpPr txBox="1">
            <a:spLocks noGrp="1"/>
          </p:cNvSpPr>
          <p:nvPr>
            <p:ph type="ftr" idx="11"/>
          </p:nvPr>
        </p:nvSpPr>
        <p:spPr>
          <a:xfrm>
            <a:off x="648929" y="6356350"/>
            <a:ext cx="365146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Aft>
                <a:spcPts val="600"/>
              </a:spcAft>
              <a:buSzTx/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Team: Data Drillers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E4812-DA04-7843-852F-850424878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919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28" name="Google Shape;528;p46"/>
          <p:cNvSpPr txBox="1">
            <a:spLocks noGrp="1"/>
          </p:cNvSpPr>
          <p:nvPr>
            <p:ph type="sldNum" idx="12"/>
          </p:nvPr>
        </p:nvSpPr>
        <p:spPr>
          <a:xfrm>
            <a:off x="10853928" y="6356350"/>
            <a:ext cx="6858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rgbClr val="FFFFFF"/>
                </a:solidFill>
                <a:ea typeface="+mn-ea"/>
                <a:cs typeface="+mn-cs"/>
              </a:rPr>
              <a:pPr algn="l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5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EDA:</a:t>
            </a:r>
            <a:r>
              <a:rPr lang="en-US" dirty="0"/>
              <a:t> Imbalance Data</a:t>
            </a:r>
            <a:endParaRPr dirty="0"/>
          </a:p>
        </p:txBody>
      </p:sp>
      <p:sp>
        <p:nvSpPr>
          <p:cNvPr id="595" name="Google Shape;59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596" name="Google Shape;596;p51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597" name="Google Shape;597;p51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598" name="Google Shape;598;p51"/>
          <p:cNvGrpSpPr/>
          <p:nvPr/>
        </p:nvGrpSpPr>
        <p:grpSpPr>
          <a:xfrm>
            <a:off x="1169253" y="2552346"/>
            <a:ext cx="2648333" cy="3450161"/>
            <a:chOff x="1169253" y="2695630"/>
            <a:chExt cx="2648333" cy="3450161"/>
          </a:xfrm>
        </p:grpSpPr>
        <p:grpSp>
          <p:nvGrpSpPr>
            <p:cNvPr id="599" name="Google Shape;599;p51"/>
            <p:cNvGrpSpPr/>
            <p:nvPr/>
          </p:nvGrpSpPr>
          <p:grpSpPr>
            <a:xfrm>
              <a:off x="1169253" y="3478261"/>
              <a:ext cx="2648333" cy="319639"/>
              <a:chOff x="838200" y="2298109"/>
              <a:chExt cx="4106081" cy="495581"/>
            </a:xfrm>
          </p:grpSpPr>
          <p:sp>
            <p:nvSpPr>
              <p:cNvPr id="600" name="Google Shape;600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51"/>
            <p:cNvGrpSpPr/>
            <p:nvPr/>
          </p:nvGrpSpPr>
          <p:grpSpPr>
            <a:xfrm>
              <a:off x="1169253" y="3869576"/>
              <a:ext cx="2648333" cy="319639"/>
              <a:chOff x="838200" y="2298109"/>
              <a:chExt cx="4106081" cy="495581"/>
            </a:xfrm>
          </p:grpSpPr>
          <p:sp>
            <p:nvSpPr>
              <p:cNvPr id="611" name="Google Shape;611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51"/>
            <p:cNvGrpSpPr/>
            <p:nvPr/>
          </p:nvGrpSpPr>
          <p:grpSpPr>
            <a:xfrm>
              <a:off x="1169253" y="4260892"/>
              <a:ext cx="2648333" cy="319639"/>
              <a:chOff x="838200" y="2298109"/>
              <a:chExt cx="4106081" cy="495581"/>
            </a:xfrm>
          </p:grpSpPr>
          <p:sp>
            <p:nvSpPr>
              <p:cNvPr id="622" name="Google Shape;622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51"/>
            <p:cNvGrpSpPr/>
            <p:nvPr/>
          </p:nvGrpSpPr>
          <p:grpSpPr>
            <a:xfrm>
              <a:off x="1169253" y="4652207"/>
              <a:ext cx="2648333" cy="319639"/>
              <a:chOff x="838200" y="2298109"/>
              <a:chExt cx="4106081" cy="495581"/>
            </a:xfrm>
          </p:grpSpPr>
          <p:sp>
            <p:nvSpPr>
              <p:cNvPr id="633" name="Google Shape;633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51"/>
            <p:cNvGrpSpPr/>
            <p:nvPr/>
          </p:nvGrpSpPr>
          <p:grpSpPr>
            <a:xfrm>
              <a:off x="1169253" y="5043523"/>
              <a:ext cx="2648333" cy="319639"/>
              <a:chOff x="838200" y="2298109"/>
              <a:chExt cx="4106081" cy="495581"/>
            </a:xfrm>
          </p:grpSpPr>
          <p:sp>
            <p:nvSpPr>
              <p:cNvPr id="644" name="Google Shape;644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51"/>
            <p:cNvGrpSpPr/>
            <p:nvPr/>
          </p:nvGrpSpPr>
          <p:grpSpPr>
            <a:xfrm>
              <a:off x="1169253" y="3086946"/>
              <a:ext cx="2648333" cy="319639"/>
              <a:chOff x="838200" y="2298109"/>
              <a:chExt cx="4106081" cy="495581"/>
            </a:xfrm>
          </p:grpSpPr>
          <p:sp>
            <p:nvSpPr>
              <p:cNvPr id="655" name="Google Shape;655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5" name="Google Shape;665;p51"/>
            <p:cNvGrpSpPr/>
            <p:nvPr/>
          </p:nvGrpSpPr>
          <p:grpSpPr>
            <a:xfrm>
              <a:off x="1169253" y="5434838"/>
              <a:ext cx="2648333" cy="319639"/>
              <a:chOff x="838200" y="2298109"/>
              <a:chExt cx="4106081" cy="495581"/>
            </a:xfrm>
          </p:grpSpPr>
          <p:sp>
            <p:nvSpPr>
              <p:cNvPr id="666" name="Google Shape;666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51"/>
            <p:cNvGrpSpPr/>
            <p:nvPr/>
          </p:nvGrpSpPr>
          <p:grpSpPr>
            <a:xfrm>
              <a:off x="1169253" y="2695630"/>
              <a:ext cx="2648333" cy="319639"/>
              <a:chOff x="838200" y="2298109"/>
              <a:chExt cx="4106081" cy="495581"/>
            </a:xfrm>
          </p:grpSpPr>
          <p:sp>
            <p:nvSpPr>
              <p:cNvPr id="677" name="Google Shape;677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7" name="Google Shape;687;p51"/>
            <p:cNvGrpSpPr/>
            <p:nvPr/>
          </p:nvGrpSpPr>
          <p:grpSpPr>
            <a:xfrm>
              <a:off x="1169253" y="5826152"/>
              <a:ext cx="2648333" cy="319639"/>
              <a:chOff x="838200" y="2298109"/>
              <a:chExt cx="4106081" cy="495581"/>
            </a:xfrm>
          </p:grpSpPr>
          <p:sp>
            <p:nvSpPr>
              <p:cNvPr id="688" name="Google Shape;688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1" name="Google Shape;811;p51"/>
          <p:cNvSpPr/>
          <p:nvPr/>
        </p:nvSpPr>
        <p:spPr>
          <a:xfrm>
            <a:off x="4622521" y="2625275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811;p51">
            <a:extLst>
              <a:ext uri="{FF2B5EF4-FFF2-40B4-BE49-F238E27FC236}">
                <a16:creationId xmlns:a16="http://schemas.microsoft.com/office/drawing/2014/main" id="{C548DE44-E608-6C40-AD0B-97CE9A24D028}"/>
              </a:ext>
            </a:extLst>
          </p:cNvPr>
          <p:cNvSpPr/>
          <p:nvPr/>
        </p:nvSpPr>
        <p:spPr>
          <a:xfrm>
            <a:off x="6109732" y="2630527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1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EDA:</a:t>
            </a:r>
            <a:r>
              <a:rPr lang="en-US" dirty="0"/>
              <a:t> Imbalance Data</a:t>
            </a:r>
            <a:endParaRPr dirty="0"/>
          </a:p>
        </p:txBody>
      </p:sp>
      <p:sp>
        <p:nvSpPr>
          <p:cNvPr id="597" name="Google Shape;597;p51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598" name="Google Shape;598;p51"/>
          <p:cNvGrpSpPr/>
          <p:nvPr/>
        </p:nvGrpSpPr>
        <p:grpSpPr>
          <a:xfrm>
            <a:off x="1169253" y="2552346"/>
            <a:ext cx="2648333" cy="3450161"/>
            <a:chOff x="1169253" y="2695630"/>
            <a:chExt cx="2648333" cy="3450161"/>
          </a:xfrm>
        </p:grpSpPr>
        <p:grpSp>
          <p:nvGrpSpPr>
            <p:cNvPr id="599" name="Google Shape;599;p51"/>
            <p:cNvGrpSpPr/>
            <p:nvPr/>
          </p:nvGrpSpPr>
          <p:grpSpPr>
            <a:xfrm>
              <a:off x="1169253" y="3478261"/>
              <a:ext cx="2648333" cy="319639"/>
              <a:chOff x="838200" y="2298109"/>
              <a:chExt cx="4106081" cy="495581"/>
            </a:xfrm>
          </p:grpSpPr>
          <p:sp>
            <p:nvSpPr>
              <p:cNvPr id="600" name="Google Shape;600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51"/>
            <p:cNvGrpSpPr/>
            <p:nvPr/>
          </p:nvGrpSpPr>
          <p:grpSpPr>
            <a:xfrm>
              <a:off x="1169253" y="3869576"/>
              <a:ext cx="2648333" cy="319639"/>
              <a:chOff x="838200" y="2298109"/>
              <a:chExt cx="4106081" cy="495581"/>
            </a:xfrm>
          </p:grpSpPr>
          <p:sp>
            <p:nvSpPr>
              <p:cNvPr id="611" name="Google Shape;611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51"/>
            <p:cNvGrpSpPr/>
            <p:nvPr/>
          </p:nvGrpSpPr>
          <p:grpSpPr>
            <a:xfrm>
              <a:off x="1169253" y="4260892"/>
              <a:ext cx="2648333" cy="319639"/>
              <a:chOff x="838200" y="2298109"/>
              <a:chExt cx="4106081" cy="495581"/>
            </a:xfrm>
          </p:grpSpPr>
          <p:sp>
            <p:nvSpPr>
              <p:cNvPr id="622" name="Google Shape;622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51"/>
            <p:cNvGrpSpPr/>
            <p:nvPr/>
          </p:nvGrpSpPr>
          <p:grpSpPr>
            <a:xfrm>
              <a:off x="1169253" y="4652207"/>
              <a:ext cx="2648333" cy="319639"/>
              <a:chOff x="838200" y="2298109"/>
              <a:chExt cx="4106081" cy="495581"/>
            </a:xfrm>
          </p:grpSpPr>
          <p:sp>
            <p:nvSpPr>
              <p:cNvPr id="633" name="Google Shape;633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51"/>
            <p:cNvGrpSpPr/>
            <p:nvPr/>
          </p:nvGrpSpPr>
          <p:grpSpPr>
            <a:xfrm>
              <a:off x="1169253" y="5043523"/>
              <a:ext cx="2648333" cy="319639"/>
              <a:chOff x="838200" y="2298109"/>
              <a:chExt cx="4106081" cy="495581"/>
            </a:xfrm>
          </p:grpSpPr>
          <p:sp>
            <p:nvSpPr>
              <p:cNvPr id="644" name="Google Shape;644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51"/>
            <p:cNvGrpSpPr/>
            <p:nvPr/>
          </p:nvGrpSpPr>
          <p:grpSpPr>
            <a:xfrm>
              <a:off x="1169253" y="3086946"/>
              <a:ext cx="2648333" cy="319639"/>
              <a:chOff x="838200" y="2298109"/>
              <a:chExt cx="4106081" cy="495581"/>
            </a:xfrm>
          </p:grpSpPr>
          <p:sp>
            <p:nvSpPr>
              <p:cNvPr id="655" name="Google Shape;655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5" name="Google Shape;665;p51"/>
            <p:cNvGrpSpPr/>
            <p:nvPr/>
          </p:nvGrpSpPr>
          <p:grpSpPr>
            <a:xfrm>
              <a:off x="1169253" y="5434838"/>
              <a:ext cx="2648333" cy="319639"/>
              <a:chOff x="838200" y="2298109"/>
              <a:chExt cx="4106081" cy="495581"/>
            </a:xfrm>
          </p:grpSpPr>
          <p:sp>
            <p:nvSpPr>
              <p:cNvPr id="666" name="Google Shape;666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51"/>
            <p:cNvGrpSpPr/>
            <p:nvPr/>
          </p:nvGrpSpPr>
          <p:grpSpPr>
            <a:xfrm>
              <a:off x="1169253" y="2695630"/>
              <a:ext cx="2648333" cy="319639"/>
              <a:chOff x="838200" y="2298109"/>
              <a:chExt cx="4106081" cy="495581"/>
            </a:xfrm>
          </p:grpSpPr>
          <p:sp>
            <p:nvSpPr>
              <p:cNvPr id="677" name="Google Shape;677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7" name="Google Shape;687;p51"/>
            <p:cNvGrpSpPr/>
            <p:nvPr/>
          </p:nvGrpSpPr>
          <p:grpSpPr>
            <a:xfrm>
              <a:off x="1169253" y="5826152"/>
              <a:ext cx="2648333" cy="319639"/>
              <a:chOff x="838200" y="2298109"/>
              <a:chExt cx="4106081" cy="495581"/>
            </a:xfrm>
          </p:grpSpPr>
          <p:sp>
            <p:nvSpPr>
              <p:cNvPr id="688" name="Google Shape;688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1" name="Google Shape;811;p51"/>
          <p:cNvSpPr/>
          <p:nvPr/>
        </p:nvSpPr>
        <p:spPr>
          <a:xfrm>
            <a:off x="4622521" y="2625275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1"/>
          <p:cNvSpPr txBox="1"/>
          <p:nvPr/>
        </p:nvSpPr>
        <p:spPr>
          <a:xfrm>
            <a:off x="4604782" y="5056219"/>
            <a:ext cx="12506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&gt;99%</a:t>
            </a:r>
            <a:endParaRPr dirty="0"/>
          </a:p>
        </p:txBody>
      </p:sp>
      <p:sp>
        <p:nvSpPr>
          <p:cNvPr id="813" name="Google Shape;813;p51"/>
          <p:cNvSpPr txBox="1"/>
          <p:nvPr/>
        </p:nvSpPr>
        <p:spPr>
          <a:xfrm>
            <a:off x="6184654" y="5056219"/>
            <a:ext cx="12506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&lt;1%</a:t>
            </a:r>
            <a:endParaRPr dirty="0"/>
          </a:p>
        </p:txBody>
      </p:sp>
      <p:sp>
        <p:nvSpPr>
          <p:cNvPr id="814" name="Google Shape;814;p51"/>
          <p:cNvSpPr txBox="1"/>
          <p:nvPr/>
        </p:nvSpPr>
        <p:spPr>
          <a:xfrm>
            <a:off x="5432452" y="5831944"/>
            <a:ext cx="16830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 u="sng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Provided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1"/>
          <p:cNvSpPr/>
          <p:nvPr/>
        </p:nvSpPr>
        <p:spPr>
          <a:xfrm>
            <a:off x="1126946" y="1637688"/>
            <a:ext cx="45120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The Train Data provided to us was highly skewed. </a:t>
            </a:r>
            <a:endParaRPr dirty="0"/>
          </a:p>
        </p:txBody>
      </p:sp>
      <p:sp>
        <p:nvSpPr>
          <p:cNvPr id="231" name="Google Shape;811;p51">
            <a:extLst>
              <a:ext uri="{FF2B5EF4-FFF2-40B4-BE49-F238E27FC236}">
                <a16:creationId xmlns:a16="http://schemas.microsoft.com/office/drawing/2014/main" id="{C548DE44-E608-6C40-AD0B-97CE9A24D028}"/>
              </a:ext>
            </a:extLst>
          </p:cNvPr>
          <p:cNvSpPr/>
          <p:nvPr/>
        </p:nvSpPr>
        <p:spPr>
          <a:xfrm>
            <a:off x="6109732" y="2630527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595;p51">
            <a:extLst>
              <a:ext uri="{FF2B5EF4-FFF2-40B4-BE49-F238E27FC236}">
                <a16:creationId xmlns:a16="http://schemas.microsoft.com/office/drawing/2014/main" id="{84D9F258-1E09-7C48-91E8-C59BE3E77D2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13" name="Google Shape;596;p51">
            <a:extLst>
              <a:ext uri="{FF2B5EF4-FFF2-40B4-BE49-F238E27FC236}">
                <a16:creationId xmlns:a16="http://schemas.microsoft.com/office/drawing/2014/main" id="{E2098471-C872-0544-BF04-D37176EE79C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13175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3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8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0" animBg="1"/>
      <p:bldP spid="812" grpId="0"/>
      <p:bldP spid="813" grpId="0"/>
      <p:bldP spid="2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>
            <a:spLocks noGrp="1"/>
          </p:cNvSpPr>
          <p:nvPr>
            <p:ph type="body" idx="1"/>
          </p:nvPr>
        </p:nvSpPr>
        <p:spPr>
          <a:xfrm>
            <a:off x="838200" y="1637688"/>
            <a:ext cx="50658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 algn="just"/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Surprisingly there were multiple duplication of rows in our train data set.</a:t>
            </a:r>
          </a:p>
          <a:p>
            <a:pPr marL="342900" indent="-342900" algn="just"/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used </a:t>
            </a:r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drop_duplicate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clean up the data.</a:t>
            </a:r>
          </a:p>
        </p:txBody>
      </p:sp>
      <p:sp>
        <p:nvSpPr>
          <p:cNvPr id="528" name="Google Shape;528;p46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35" name="Google Shape;535;p46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EDA:</a:t>
            </a:r>
            <a:r>
              <a:rPr lang="en-US" dirty="0"/>
              <a:t> Row Duplication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7EB5-66CF-2D4B-AC77-47F67BB7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04" y="1637688"/>
            <a:ext cx="5592617" cy="2673350"/>
          </a:xfrm>
          <a:prstGeom prst="rect">
            <a:avLst/>
          </a:prstGeom>
        </p:spPr>
      </p:pic>
      <p:sp>
        <p:nvSpPr>
          <p:cNvPr id="8" name="Google Shape;595;p51">
            <a:extLst>
              <a:ext uri="{FF2B5EF4-FFF2-40B4-BE49-F238E27FC236}">
                <a16:creationId xmlns:a16="http://schemas.microsoft.com/office/drawing/2014/main" id="{0C65A627-25F6-E449-92B3-FA94CD4368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9" name="Google Shape;596;p51">
            <a:extLst>
              <a:ext uri="{FF2B5EF4-FFF2-40B4-BE49-F238E27FC236}">
                <a16:creationId xmlns:a16="http://schemas.microsoft.com/office/drawing/2014/main" id="{248E5AC9-2F6A-644D-8A97-85CC59A469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25954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2"/>
          <p:cNvGrpSpPr/>
          <p:nvPr/>
        </p:nvGrpSpPr>
        <p:grpSpPr>
          <a:xfrm>
            <a:off x="1092314" y="1460579"/>
            <a:ext cx="4585467" cy="1983314"/>
            <a:chOff x="2063552" y="2564904"/>
            <a:chExt cx="3744416" cy="792088"/>
          </a:xfrm>
        </p:grpSpPr>
        <p:sp>
          <p:nvSpPr>
            <p:cNvPr id="268" name="Google Shape;268;p32"/>
            <p:cNvSpPr txBox="1"/>
            <p:nvPr/>
          </p:nvSpPr>
          <p:spPr>
            <a:xfrm>
              <a:off x="2063552" y="2564904"/>
              <a:ext cx="3744416" cy="18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Enterprise Miner</a:t>
              </a:r>
              <a:endParaRPr dirty="0"/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2063553" y="2752852"/>
              <a:ext cx="2051934" cy="60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Neural Networks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Decision Tree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Gradient Boosting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Logistic Regression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LARS - Lasso</a:t>
              </a:r>
            </a:p>
          </p:txBody>
        </p:sp>
      </p:grpSp>
      <p:sp>
        <p:nvSpPr>
          <p:cNvPr id="270" name="Google Shape;270;p32"/>
          <p:cNvSpPr/>
          <p:nvPr/>
        </p:nvSpPr>
        <p:spPr>
          <a:xfrm>
            <a:off x="156211" y="1460579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MODELS USED: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" name="Google Shape;269;p32">
            <a:extLst>
              <a:ext uri="{FF2B5EF4-FFF2-40B4-BE49-F238E27FC236}">
                <a16:creationId xmlns:a16="http://schemas.microsoft.com/office/drawing/2014/main" id="{96AC978D-5B84-BF45-9F94-076298B53C31}"/>
              </a:ext>
            </a:extLst>
          </p:cNvPr>
          <p:cNvSpPr txBox="1"/>
          <p:nvPr/>
        </p:nvSpPr>
        <p:spPr>
          <a:xfrm>
            <a:off x="3605142" y="1934724"/>
            <a:ext cx="3003048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LARS- Adaptive Lasso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SVM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Tree</a:t>
            </a:r>
          </a:p>
        </p:txBody>
      </p:sp>
      <p:sp>
        <p:nvSpPr>
          <p:cNvPr id="13" name="Google Shape;595;p51">
            <a:extLst>
              <a:ext uri="{FF2B5EF4-FFF2-40B4-BE49-F238E27FC236}">
                <a16:creationId xmlns:a16="http://schemas.microsoft.com/office/drawing/2014/main" id="{7EC459AC-BBF3-5E4D-B5BE-A2592D271AD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4" name="Google Shape;596;p51">
            <a:extLst>
              <a:ext uri="{FF2B5EF4-FFF2-40B4-BE49-F238E27FC236}">
                <a16:creationId xmlns:a16="http://schemas.microsoft.com/office/drawing/2014/main" id="{D2900F5E-A511-A042-9EF8-E4107B8673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3159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ENTERPRISE MINER - 1</a:t>
            </a:r>
          </a:p>
        </p:txBody>
      </p:sp>
      <p:pic>
        <p:nvPicPr>
          <p:cNvPr id="6" name="Picture 5" descr="A picture containing sky, indoor, car&#10;&#10;Description automatically generated">
            <a:extLst>
              <a:ext uri="{FF2B5EF4-FFF2-40B4-BE49-F238E27FC236}">
                <a16:creationId xmlns:a16="http://schemas.microsoft.com/office/drawing/2014/main" id="{101E5242-B330-3B43-9BB4-D0C6EE8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4" y="307731"/>
            <a:ext cx="10952432" cy="3997637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Google Shape;595;p51">
            <a:extLst>
              <a:ext uri="{FF2B5EF4-FFF2-40B4-BE49-F238E27FC236}">
                <a16:creationId xmlns:a16="http://schemas.microsoft.com/office/drawing/2014/main" id="{593ED5A0-D4A7-3142-B786-B3EE9D336EC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452047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21" name="Google Shape;596;p51">
            <a:extLst>
              <a:ext uri="{FF2B5EF4-FFF2-40B4-BE49-F238E27FC236}">
                <a16:creationId xmlns:a16="http://schemas.microsoft.com/office/drawing/2014/main" id="{83DADA40-4069-F848-BC5B-52F468270A1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452047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68684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455</Words>
  <Application>Microsoft Office PowerPoint</Application>
  <PresentationFormat>Widescreen</PresentationFormat>
  <Paragraphs>170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MGMT-571  KAGGLE COMPETITION PRESENTATION</vt:lpstr>
      <vt:lpstr>Our Team: Data Drillers</vt:lpstr>
      <vt:lpstr>COMPETITION BACKGROUND:</vt:lpstr>
      <vt:lpstr>DATA DESCRIPTION:</vt:lpstr>
      <vt:lpstr>EDA: Imbalance Data</vt:lpstr>
      <vt:lpstr>EDA: Imbalance Data</vt:lpstr>
      <vt:lpstr>EDA: Row Duplication</vt:lpstr>
      <vt:lpstr>MODELS USED:</vt:lpstr>
      <vt:lpstr>ENTERPRISE MINER - 1</vt:lpstr>
      <vt:lpstr>ENTERPRISE MINER - 2</vt:lpstr>
      <vt:lpstr>MODELS USED:</vt:lpstr>
      <vt:lpstr>R-Studio: H20</vt:lpstr>
      <vt:lpstr>MODELS USED:</vt:lpstr>
      <vt:lpstr>Python: AutoML + PCA</vt:lpstr>
      <vt:lpstr>Result Summary:</vt:lpstr>
      <vt:lpstr>Python: XGBoost + Smote + Hyperparameter</vt:lpstr>
      <vt:lpstr>Python: XGBoost + Smote + Hyperparameter</vt:lpstr>
      <vt:lpstr>Output of Final Model</vt:lpstr>
      <vt:lpstr>THANK YOU!</vt:lpstr>
      <vt:lpstr>Appendix: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MGMT-571  KAGGLE COMPETITION PRESENTATION</dc:title>
  <dc:creator>Microsoft Office User</dc:creator>
  <cp:lastModifiedBy>ashima gupta</cp:lastModifiedBy>
  <cp:revision>11</cp:revision>
  <dcterms:created xsi:type="dcterms:W3CDTF">2019-10-03T03:00:11Z</dcterms:created>
  <dcterms:modified xsi:type="dcterms:W3CDTF">2019-10-03T18:45:19Z</dcterms:modified>
</cp:coreProperties>
</file>