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8" r:id="rId2"/>
  </p:sldIdLst>
  <p:sldSz cx="32918400" cy="21945600"/>
  <p:notesSz cx="39600188" cy="39600188"/>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0414" userDrawn="1">
          <p15:clr>
            <a:srgbClr val="A4A3A4"/>
          </p15:clr>
        </p15:guide>
        <p15:guide id="8" pos="13996" userDrawn="1">
          <p15:clr>
            <a:srgbClr val="A4A3A4"/>
          </p15:clr>
        </p15:guide>
        <p15:guide id="9" pos="295" userDrawn="1">
          <p15:clr>
            <a:srgbClr val="A4A3A4"/>
          </p15:clr>
        </p15:guide>
        <p15:guide id="10" pos="6713" userDrawn="1">
          <p15:clr>
            <a:srgbClr val="A4A3A4"/>
          </p15:clr>
        </p15:guide>
        <p15:guide id="11" pos="7166" userDrawn="1">
          <p15:clr>
            <a:srgbClr val="A4A3A4"/>
          </p15:clr>
        </p15:guide>
        <p15:guide id="12" pos="13584" userDrawn="1">
          <p15:clr>
            <a:srgbClr val="A4A3A4"/>
          </p15:clr>
        </p15:guide>
        <p15:guide id="13" pos="7372" userDrawn="1">
          <p15:clr>
            <a:srgbClr val="A4A3A4"/>
          </p15:clr>
        </p15:guide>
        <p15:guide id="14" pos="133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6FE"/>
    <a:srgbClr val="FF9900"/>
    <a:srgbClr val="990000"/>
    <a:srgbClr val="B1810B"/>
    <a:srgbClr val="10253F"/>
    <a:srgbClr val="1F497D"/>
    <a:srgbClr val="131873"/>
    <a:srgbClr val="000099"/>
    <a:srgbClr val="999999"/>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04" autoAdjust="0"/>
    <p:restoredTop sz="94660"/>
  </p:normalViewPr>
  <p:slideViewPr>
    <p:cSldViewPr>
      <p:cViewPr>
        <p:scale>
          <a:sx n="40" d="100"/>
          <a:sy n="40" d="100"/>
        </p:scale>
        <p:origin x="60" y="-2430"/>
      </p:cViewPr>
      <p:guideLst>
        <p:guide orient="horz" pos="13609"/>
        <p:guide orient="horz" pos="1294"/>
        <p:guide orient="horz" pos="3241"/>
        <p:guide orient="horz" pos="10560"/>
        <p:guide orient="horz" pos="2555"/>
        <p:guide orient="horz" pos="13472"/>
        <p:guide pos="20414"/>
        <p:guide pos="13996"/>
        <p:guide pos="295"/>
        <p:guide pos="6713"/>
        <p:guide pos="7166"/>
        <p:guide pos="13584"/>
        <p:guide pos="7372"/>
        <p:guide pos="133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ant\Downloads\Model_Comparis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Sheet1!$B$1</c:f>
              <c:strCache>
                <c:ptCount val="1"/>
                <c:pt idx="0">
                  <c:v>LSTM</c:v>
                </c:pt>
              </c:strCache>
            </c:strRef>
          </c:tx>
          <c:spPr>
            <a:solidFill>
              <a:schemeClr val="bg1">
                <a:lumMod val="85000"/>
              </a:schemeClr>
            </a:solidFill>
            <a:ln>
              <a:noFill/>
            </a:ln>
            <a:effectLst/>
          </c:spPr>
          <c:invertIfNegative val="0"/>
          <c:cat>
            <c:numRef>
              <c:f>Sheet1!$A$2:$A$5</c:f>
              <c:numCache>
                <c:formatCode>General</c:formatCode>
                <c:ptCount val="4"/>
                <c:pt idx="0">
                  <c:v>482828</c:v>
                </c:pt>
                <c:pt idx="1">
                  <c:v>485477</c:v>
                </c:pt>
                <c:pt idx="2">
                  <c:v>482835</c:v>
                </c:pt>
                <c:pt idx="3">
                  <c:v>489041</c:v>
                </c:pt>
              </c:numCache>
            </c:numRef>
          </c:cat>
          <c:val>
            <c:numRef>
              <c:f>Sheet1!$B$2:$B$5</c:f>
              <c:numCache>
                <c:formatCode>General</c:formatCode>
                <c:ptCount val="4"/>
                <c:pt idx="0">
                  <c:v>27.67</c:v>
                </c:pt>
                <c:pt idx="1">
                  <c:v>26.1</c:v>
                </c:pt>
                <c:pt idx="2">
                  <c:v>6.66</c:v>
                </c:pt>
                <c:pt idx="3">
                  <c:v>39.130000000000003</c:v>
                </c:pt>
              </c:numCache>
            </c:numRef>
          </c:val>
          <c:extLst>
            <c:ext xmlns:c16="http://schemas.microsoft.com/office/drawing/2014/chart" uri="{C3380CC4-5D6E-409C-BE32-E72D297353CC}">
              <c16:uniqueId val="{00000000-75DE-48BF-AB32-6F1DFC5553C9}"/>
            </c:ext>
          </c:extLst>
        </c:ser>
        <c:ser>
          <c:idx val="2"/>
          <c:order val="2"/>
          <c:tx>
            <c:strRef>
              <c:f>Sheet1!$C$1</c:f>
              <c:strCache>
                <c:ptCount val="1"/>
                <c:pt idx="0">
                  <c:v>LSTM + FM</c:v>
                </c:pt>
              </c:strCache>
            </c:strRef>
          </c:tx>
          <c:spPr>
            <a:solidFill>
              <a:schemeClr val="accent6">
                <a:lumMod val="75000"/>
              </a:schemeClr>
            </a:solidFill>
            <a:ln>
              <a:noFill/>
            </a:ln>
            <a:effectLst/>
          </c:spPr>
          <c:invertIfNegative val="0"/>
          <c:cat>
            <c:numRef>
              <c:f>Sheet1!$A$2:$A$5</c:f>
              <c:numCache>
                <c:formatCode>General</c:formatCode>
                <c:ptCount val="4"/>
                <c:pt idx="0">
                  <c:v>482828</c:v>
                </c:pt>
                <c:pt idx="1">
                  <c:v>485477</c:v>
                </c:pt>
                <c:pt idx="2">
                  <c:v>482835</c:v>
                </c:pt>
                <c:pt idx="3">
                  <c:v>489041</c:v>
                </c:pt>
              </c:numCache>
            </c:numRef>
          </c:cat>
          <c:val>
            <c:numRef>
              <c:f>Sheet1!$C$2:$C$5</c:f>
              <c:numCache>
                <c:formatCode>General</c:formatCode>
                <c:ptCount val="4"/>
                <c:pt idx="0">
                  <c:v>25.21</c:v>
                </c:pt>
                <c:pt idx="1">
                  <c:v>1.65</c:v>
                </c:pt>
                <c:pt idx="2">
                  <c:v>10.36</c:v>
                </c:pt>
                <c:pt idx="3">
                  <c:v>31.68</c:v>
                </c:pt>
              </c:numCache>
            </c:numRef>
          </c:val>
          <c:extLst>
            <c:ext xmlns:c16="http://schemas.microsoft.com/office/drawing/2014/chart" uri="{C3380CC4-5D6E-409C-BE32-E72D297353CC}">
              <c16:uniqueId val="{00000001-75DE-48BF-AB32-6F1DFC5553C9}"/>
            </c:ext>
          </c:extLst>
        </c:ser>
        <c:dLbls>
          <c:showLegendKey val="0"/>
          <c:showVal val="0"/>
          <c:showCatName val="0"/>
          <c:showSerName val="0"/>
          <c:showPercent val="0"/>
          <c:showBubbleSize val="0"/>
        </c:dLbls>
        <c:gapWidth val="37"/>
        <c:axId val="457979848"/>
        <c:axId val="457980176"/>
        <c:extLst>
          <c:ext xmlns:c15="http://schemas.microsoft.com/office/drawing/2012/chart" uri="{02D57815-91ED-43cb-92C2-25804820EDAC}">
            <c15:filteredBarSeries>
              <c15:ser>
                <c:idx val="0"/>
                <c:order val="0"/>
                <c:tx>
                  <c:strRef>
                    <c:extLst>
                      <c:ext uri="{02D57815-91ED-43cb-92C2-25804820EDAC}">
                        <c15:formulaRef>
                          <c15:sqref>Sheet1!$A$1</c15:sqref>
                        </c15:formulaRef>
                      </c:ext>
                    </c:extLst>
                    <c:strCache>
                      <c:ptCount val="1"/>
                      <c:pt idx="0">
                        <c:v>Product_ID</c:v>
                      </c:pt>
                    </c:strCache>
                  </c:strRef>
                </c:tx>
                <c:spPr>
                  <a:solidFill>
                    <a:schemeClr val="accent1"/>
                  </a:solidFill>
                  <a:ln>
                    <a:noFill/>
                  </a:ln>
                  <a:effectLst/>
                </c:spPr>
                <c:invertIfNegative val="0"/>
                <c:cat>
                  <c:numRef>
                    <c:extLst>
                      <c:ext uri="{02D57815-91ED-43cb-92C2-25804820EDAC}">
                        <c15:formulaRef>
                          <c15:sqref>Sheet1!$A$2:$A$5</c15:sqref>
                        </c15:formulaRef>
                      </c:ext>
                    </c:extLst>
                    <c:numCache>
                      <c:formatCode>General</c:formatCode>
                      <c:ptCount val="4"/>
                      <c:pt idx="0">
                        <c:v>482828</c:v>
                      </c:pt>
                      <c:pt idx="1">
                        <c:v>485477</c:v>
                      </c:pt>
                      <c:pt idx="2">
                        <c:v>482835</c:v>
                      </c:pt>
                      <c:pt idx="3">
                        <c:v>489041</c:v>
                      </c:pt>
                    </c:numCache>
                  </c:numRef>
                </c:cat>
                <c:val>
                  <c:numRef>
                    <c:extLst>
                      <c:ext uri="{02D57815-91ED-43cb-92C2-25804820EDAC}">
                        <c15:formulaRef>
                          <c15:sqref>Sheet1!$A$2:$A$5</c15:sqref>
                        </c15:formulaRef>
                      </c:ext>
                    </c:extLst>
                    <c:numCache>
                      <c:formatCode>General</c:formatCode>
                      <c:ptCount val="4"/>
                      <c:pt idx="0">
                        <c:v>482828</c:v>
                      </c:pt>
                      <c:pt idx="1">
                        <c:v>485477</c:v>
                      </c:pt>
                      <c:pt idx="2">
                        <c:v>482835</c:v>
                      </c:pt>
                      <c:pt idx="3">
                        <c:v>489041</c:v>
                      </c:pt>
                    </c:numCache>
                  </c:numRef>
                </c:val>
                <c:extLst>
                  <c:ext xmlns:c16="http://schemas.microsoft.com/office/drawing/2014/chart" uri="{C3380CC4-5D6E-409C-BE32-E72D297353CC}">
                    <c16:uniqueId val="{00000002-75DE-48BF-AB32-6F1DFC5553C9}"/>
                  </c:ext>
                </c:extLst>
              </c15:ser>
            </c15:filteredBarSeries>
          </c:ext>
        </c:extLst>
      </c:barChart>
      <c:catAx>
        <c:axId val="457979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980176"/>
        <c:crosses val="autoZero"/>
        <c:auto val="1"/>
        <c:lblAlgn val="ctr"/>
        <c:lblOffset val="100"/>
        <c:noMultiLvlLbl val="0"/>
      </c:catAx>
      <c:valAx>
        <c:axId val="457980176"/>
        <c:scaling>
          <c:orientation val="minMax"/>
          <c:max val="4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979848"/>
        <c:crosses val="autoZero"/>
        <c:crossBetween val="between"/>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1A8AC912-5259-40E2-931E-489552720864}" type="datetimeFigureOut">
              <a:rPr lang="en-US" smtClean="0"/>
              <a:t>12/4/2019</a:t>
            </a:fld>
            <a:endParaRPr lang="en-US"/>
          </a:p>
        </p:txBody>
      </p:sp>
      <p:sp>
        <p:nvSpPr>
          <p:cNvPr id="4" name="Slide Image Placeholder 3"/>
          <p:cNvSpPr>
            <a:spLocks noGrp="1" noRot="1" noChangeAspect="1"/>
          </p:cNvSpPr>
          <p:nvPr>
            <p:ph type="sldImg" idx="2"/>
          </p:nvPr>
        </p:nvSpPr>
        <p:spPr>
          <a:xfrm>
            <a:off x="9777413" y="4949825"/>
            <a:ext cx="20046950"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566323A0-31D2-4B7C-81C2-F9A18D4163B1}" type="slidenum">
              <a:rPr lang="en-US" smtClean="0"/>
              <a:t>‹#›</a:t>
            </a:fld>
            <a:endParaRPr lang="en-US"/>
          </a:p>
        </p:txBody>
      </p:sp>
    </p:spTree>
    <p:extLst>
      <p:ext uri="{BB962C8B-B14F-4D97-AF65-F5344CB8AC3E}">
        <p14:creationId xmlns:p14="http://schemas.microsoft.com/office/powerpoint/2010/main" val="2818659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7" y="6817179"/>
            <a:ext cx="27979688" cy="4704443"/>
          </a:xfrm>
        </p:spPr>
        <p:txBody>
          <a:bodyPr/>
          <a:lstStyle/>
          <a:p>
            <a:r>
              <a:rPr lang="en-US"/>
              <a:t>Click to edit Master title style</a:t>
            </a:r>
          </a:p>
        </p:txBody>
      </p:sp>
      <p:sp>
        <p:nvSpPr>
          <p:cNvPr id="3" name="Subtitle 2"/>
          <p:cNvSpPr>
            <a:spLocks noGrp="1"/>
          </p:cNvSpPr>
          <p:nvPr>
            <p:ph type="subTitle" idx="1"/>
          </p:nvPr>
        </p:nvSpPr>
        <p:spPr>
          <a:xfrm>
            <a:off x="4937524" y="12436022"/>
            <a:ext cx="23043356" cy="5607957"/>
          </a:xfrm>
        </p:spPr>
        <p:txBody>
          <a:bodyPr/>
          <a:lstStyle>
            <a:lvl1pPr marL="0" indent="0" algn="ctr">
              <a:buNone/>
              <a:defRPr/>
            </a:lvl1pPr>
            <a:lvl2pPr marL="261244" indent="0" algn="ctr">
              <a:buNone/>
              <a:defRPr/>
            </a:lvl2pPr>
            <a:lvl3pPr marL="522488" indent="0" algn="ctr">
              <a:buNone/>
              <a:defRPr/>
            </a:lvl3pPr>
            <a:lvl4pPr marL="783732" indent="0" algn="ctr">
              <a:buNone/>
              <a:defRPr/>
            </a:lvl4pPr>
            <a:lvl5pPr marL="1044976" indent="0" algn="ctr">
              <a:buNone/>
              <a:defRPr/>
            </a:lvl5pPr>
            <a:lvl6pPr marL="1306220" indent="0" algn="ctr">
              <a:buNone/>
              <a:defRPr/>
            </a:lvl6pPr>
            <a:lvl7pPr marL="1567464" indent="0" algn="ctr">
              <a:buNone/>
              <a:defRPr/>
            </a:lvl7pPr>
            <a:lvl8pPr marL="1828709" indent="0" algn="ctr">
              <a:buNone/>
              <a:defRPr/>
            </a:lvl8pPr>
            <a:lvl9pPr marL="2089953"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dirty="0"/>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dirty="0"/>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123" y="1950358"/>
            <a:ext cx="6994922"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9357" y="1950358"/>
            <a:ext cx="20870466"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dirty="0"/>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dirty="0"/>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444"/>
            <a:ext cx="2798087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2600325" y="9301843"/>
            <a:ext cx="27980879" cy="4800600"/>
          </a:xfrm>
        </p:spPr>
        <p:txBody>
          <a:bodyPr anchor="b"/>
          <a:lstStyle>
            <a:lvl1pPr marL="0" indent="0">
              <a:buNone/>
              <a:defRPr sz="1143"/>
            </a:lvl1pPr>
            <a:lvl2pPr marL="261244" indent="0">
              <a:buNone/>
              <a:defRPr sz="1029"/>
            </a:lvl2pPr>
            <a:lvl3pPr marL="522488" indent="0">
              <a:buNone/>
              <a:defRPr sz="914"/>
            </a:lvl3pPr>
            <a:lvl4pPr marL="783732" indent="0">
              <a:buNone/>
              <a:defRPr sz="800"/>
            </a:lvl4pPr>
            <a:lvl5pPr marL="1044976" indent="0">
              <a:buNone/>
              <a:defRPr sz="800"/>
            </a:lvl5pPr>
            <a:lvl6pPr marL="1306220" indent="0">
              <a:buNone/>
              <a:defRPr sz="800"/>
            </a:lvl6pPr>
            <a:lvl7pPr marL="1567464" indent="0">
              <a:buNone/>
              <a:defRPr sz="800"/>
            </a:lvl7pPr>
            <a:lvl8pPr marL="1828709" indent="0">
              <a:buNone/>
              <a:defRPr sz="800"/>
            </a:lvl8pPr>
            <a:lvl9pPr marL="2089953"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dirty="0"/>
          </a:p>
        </p:txBody>
      </p:sp>
      <p:sp>
        <p:nvSpPr>
          <p:cNvPr id="5" name="Footer Placeholder 4"/>
          <p:cNvSpPr>
            <a:spLocks noGrp="1"/>
          </p:cNvSpPr>
          <p:nvPr>
            <p:ph type="ftr" sz="quarter" idx="11"/>
          </p:nvPr>
        </p:nvSpPr>
        <p:spPr/>
        <p:txBody>
          <a:bodyPr/>
          <a:lstStyle>
            <a:lvl1pPr>
              <a:defRPr/>
            </a:lvl1pPr>
          </a:lstStyle>
          <a:p>
            <a:endParaRPr lang="en-AU" altLang="en-US" dirty="0"/>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dirty="0"/>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9357"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dirty="0"/>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9022"/>
            <a:ext cx="29627513"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3" y="4912179"/>
            <a:ext cx="14544676"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4" name="Content Placeholder 3"/>
          <p:cNvSpPr>
            <a:spLocks noGrp="1"/>
          </p:cNvSpPr>
          <p:nvPr>
            <p:ph sz="half" idx="2"/>
          </p:nvPr>
        </p:nvSpPr>
        <p:spPr>
          <a:xfrm>
            <a:off x="1645443" y="6959601"/>
            <a:ext cx="14544676"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4912179"/>
            <a:ext cx="14550628"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6" name="Content Placeholder 5"/>
          <p:cNvSpPr>
            <a:spLocks noGrp="1"/>
          </p:cNvSpPr>
          <p:nvPr>
            <p:ph sz="quarter" idx="4"/>
          </p:nvPr>
        </p:nvSpPr>
        <p:spPr>
          <a:xfrm>
            <a:off x="16722330" y="6959601"/>
            <a:ext cx="14550628"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dirty="0"/>
          </a:p>
        </p:txBody>
      </p:sp>
      <p:sp>
        <p:nvSpPr>
          <p:cNvPr id="8" name="Footer Placeholder 7"/>
          <p:cNvSpPr>
            <a:spLocks noGrp="1"/>
          </p:cNvSpPr>
          <p:nvPr>
            <p:ph type="ftr" sz="quarter" idx="11"/>
          </p:nvPr>
        </p:nvSpPr>
        <p:spPr/>
        <p:txBody>
          <a:bodyPr/>
          <a:lstStyle>
            <a:lvl1pPr>
              <a:defRPr/>
            </a:lvl1pPr>
          </a:lstStyle>
          <a:p>
            <a:endParaRPr lang="en-AU" altLang="en-US" dirty="0"/>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dirty="0"/>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dirty="0"/>
          </a:p>
        </p:txBody>
      </p:sp>
      <p:sp>
        <p:nvSpPr>
          <p:cNvPr id="4" name="Footer Placeholder 3"/>
          <p:cNvSpPr>
            <a:spLocks noGrp="1"/>
          </p:cNvSpPr>
          <p:nvPr>
            <p:ph type="ftr" sz="quarter" idx="11"/>
          </p:nvPr>
        </p:nvSpPr>
        <p:spPr/>
        <p:txBody>
          <a:bodyPr/>
          <a:lstStyle>
            <a:lvl1pPr>
              <a:defRPr/>
            </a:lvl1pPr>
          </a:lstStyle>
          <a:p>
            <a:endParaRPr lang="en-AU" altLang="en-US" dirty="0"/>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dirty="0"/>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dirty="0"/>
          </a:p>
        </p:txBody>
      </p:sp>
      <p:sp>
        <p:nvSpPr>
          <p:cNvPr id="3" name="Footer Placeholder 2"/>
          <p:cNvSpPr>
            <a:spLocks noGrp="1"/>
          </p:cNvSpPr>
          <p:nvPr>
            <p:ph type="ftr" sz="quarter" idx="11"/>
          </p:nvPr>
        </p:nvSpPr>
        <p:spPr/>
        <p:txBody>
          <a:bodyPr/>
          <a:lstStyle>
            <a:lvl1pPr>
              <a:defRPr/>
            </a:lvl1pPr>
          </a:lstStyle>
          <a:p>
            <a:endParaRPr lang="en-AU" altLang="en-US" dirty="0"/>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dirty="0"/>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3580"/>
            <a:ext cx="10829926"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2870656" y="873580"/>
            <a:ext cx="184023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1957"/>
            <a:ext cx="10829926" cy="15011400"/>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dirty="0"/>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15361558"/>
            <a:ext cx="19751278"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6451998" y="1961243"/>
            <a:ext cx="19751278" cy="13167179"/>
          </a:xfrm>
        </p:spPr>
        <p:txBody>
          <a:bodyPr/>
          <a:lstStyle>
            <a:lvl1pPr marL="0" indent="0">
              <a:buNone/>
              <a:defRPr sz="1828"/>
            </a:lvl1pPr>
            <a:lvl2pPr marL="261244" indent="0">
              <a:buNone/>
              <a:defRPr sz="1600"/>
            </a:lvl2pPr>
            <a:lvl3pPr marL="522488" indent="0">
              <a:buNone/>
              <a:defRPr sz="1371"/>
            </a:lvl3pPr>
            <a:lvl4pPr marL="783732" indent="0">
              <a:buNone/>
              <a:defRPr sz="1143"/>
            </a:lvl4pPr>
            <a:lvl5pPr marL="1044976" indent="0">
              <a:buNone/>
              <a:defRPr sz="1143"/>
            </a:lvl5pPr>
            <a:lvl6pPr marL="1306220" indent="0">
              <a:buNone/>
              <a:defRPr sz="1143"/>
            </a:lvl6pPr>
            <a:lvl7pPr marL="1567464" indent="0">
              <a:buNone/>
              <a:defRPr sz="1143"/>
            </a:lvl7pPr>
            <a:lvl8pPr marL="1828709" indent="0">
              <a:buNone/>
              <a:defRPr sz="1143"/>
            </a:lvl8pPr>
            <a:lvl9pPr marL="2089953" indent="0">
              <a:buNone/>
              <a:defRPr sz="1143"/>
            </a:lvl9pPr>
          </a:lstStyle>
          <a:p>
            <a:r>
              <a:rPr lang="en-US" dirty="0"/>
              <a:t>Click icon to add picture</a:t>
            </a:r>
          </a:p>
        </p:txBody>
      </p:sp>
      <p:sp>
        <p:nvSpPr>
          <p:cNvPr id="4" name="Text Placeholder 3"/>
          <p:cNvSpPr>
            <a:spLocks noGrp="1"/>
          </p:cNvSpPr>
          <p:nvPr>
            <p:ph type="body" sz="half" idx="2"/>
          </p:nvPr>
        </p:nvSpPr>
        <p:spPr>
          <a:xfrm>
            <a:off x="6451998" y="17175843"/>
            <a:ext cx="19751278" cy="2575379"/>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dirty="0"/>
          </a:p>
        </p:txBody>
      </p:sp>
      <p:sp>
        <p:nvSpPr>
          <p:cNvPr id="6" name="Footer Placeholder 5"/>
          <p:cNvSpPr>
            <a:spLocks noGrp="1"/>
          </p:cNvSpPr>
          <p:nvPr>
            <p:ph type="ftr" sz="quarter" idx="11"/>
          </p:nvPr>
        </p:nvSpPr>
        <p:spPr/>
        <p:txBody>
          <a:bodyPr/>
          <a:lstStyle>
            <a:lvl1pPr>
              <a:defRPr/>
            </a:lvl1pPr>
          </a:lstStyle>
          <a:p>
            <a:endParaRPr lang="en-AU" altLang="en-US" dirty="0"/>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dirty="0"/>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9357" y="1950357"/>
            <a:ext cx="27979688"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2469357" y="6339115"/>
            <a:ext cx="27979688"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2469356"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125">
              <a:defRPr sz="3828"/>
            </a:lvl1pPr>
          </a:lstStyle>
          <a:p>
            <a:endParaRPr lang="en-AU" altLang="en-US" dirty="0"/>
          </a:p>
        </p:txBody>
      </p:sp>
      <p:sp>
        <p:nvSpPr>
          <p:cNvPr id="1029" name="Rectangle 5"/>
          <p:cNvSpPr>
            <a:spLocks noGrp="1" noChangeArrowheads="1"/>
          </p:cNvSpPr>
          <p:nvPr>
            <p:ph type="ftr" sz="quarter" idx="3"/>
          </p:nvPr>
        </p:nvSpPr>
        <p:spPr bwMode="auto">
          <a:xfrm>
            <a:off x="11247836" y="19995243"/>
            <a:ext cx="10422731"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125">
              <a:defRPr sz="3828"/>
            </a:lvl1pPr>
          </a:lstStyle>
          <a:p>
            <a:endParaRPr lang="en-AU" altLang="en-US" dirty="0"/>
          </a:p>
        </p:txBody>
      </p:sp>
      <p:sp>
        <p:nvSpPr>
          <p:cNvPr id="1030" name="Rectangle 6"/>
          <p:cNvSpPr>
            <a:spLocks noGrp="1" noChangeArrowheads="1"/>
          </p:cNvSpPr>
          <p:nvPr>
            <p:ph type="sldNum" sz="quarter" idx="4"/>
          </p:nvPr>
        </p:nvSpPr>
        <p:spPr bwMode="auto">
          <a:xfrm>
            <a:off x="23591044"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125">
              <a:defRPr sz="3828"/>
            </a:lvl1pPr>
          </a:lstStyle>
          <a:p>
            <a:fld id="{777CDA11-CE27-4048-AD59-A3D9E025B8A2}" type="slidenum">
              <a:rPr lang="en-AU" altLang="en-US"/>
              <a:pPr/>
              <a:t>‹#›</a:t>
            </a:fld>
            <a:endParaRPr lang="en-AU" altLang="en-US" dirty="0"/>
          </a:p>
        </p:txBody>
      </p:sp>
      <p:sp>
        <p:nvSpPr>
          <p:cNvPr id="1031" name="Rectangle 7"/>
          <p:cNvSpPr>
            <a:spLocks noChangeArrowheads="1"/>
          </p:cNvSpPr>
          <p:nvPr/>
        </p:nvSpPr>
        <p:spPr bwMode="auto">
          <a:xfrm>
            <a:off x="0" y="0"/>
            <a:ext cx="329184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125" rtl="0" eaLnBrk="1" fontAlgn="base" hangingPunct="1">
        <a:spcBef>
          <a:spcPct val="0"/>
        </a:spcBef>
        <a:spcAft>
          <a:spcPct val="0"/>
        </a:spcAft>
        <a:defRPr sz="12057">
          <a:solidFill>
            <a:schemeClr val="tx2"/>
          </a:solidFill>
          <a:latin typeface="+mj-lt"/>
          <a:ea typeface="+mj-ea"/>
          <a:cs typeface="+mj-cs"/>
        </a:defRPr>
      </a:lvl1pPr>
      <a:lvl2pPr algn="ctr" defTabSz="2508125" rtl="0" eaLnBrk="1" fontAlgn="base" hangingPunct="1">
        <a:spcBef>
          <a:spcPct val="0"/>
        </a:spcBef>
        <a:spcAft>
          <a:spcPct val="0"/>
        </a:spcAft>
        <a:defRPr sz="12057">
          <a:solidFill>
            <a:schemeClr val="tx2"/>
          </a:solidFill>
          <a:latin typeface="Times" charset="0"/>
        </a:defRPr>
      </a:lvl2pPr>
      <a:lvl3pPr algn="ctr" defTabSz="2508125" rtl="0" eaLnBrk="1" fontAlgn="base" hangingPunct="1">
        <a:spcBef>
          <a:spcPct val="0"/>
        </a:spcBef>
        <a:spcAft>
          <a:spcPct val="0"/>
        </a:spcAft>
        <a:defRPr sz="12057">
          <a:solidFill>
            <a:schemeClr val="tx2"/>
          </a:solidFill>
          <a:latin typeface="Times" charset="0"/>
        </a:defRPr>
      </a:lvl3pPr>
      <a:lvl4pPr algn="ctr" defTabSz="2508125" rtl="0" eaLnBrk="1" fontAlgn="base" hangingPunct="1">
        <a:spcBef>
          <a:spcPct val="0"/>
        </a:spcBef>
        <a:spcAft>
          <a:spcPct val="0"/>
        </a:spcAft>
        <a:defRPr sz="12057">
          <a:solidFill>
            <a:schemeClr val="tx2"/>
          </a:solidFill>
          <a:latin typeface="Times" charset="0"/>
        </a:defRPr>
      </a:lvl4pPr>
      <a:lvl5pPr algn="ctr" defTabSz="2508125" rtl="0" eaLnBrk="1" fontAlgn="base" hangingPunct="1">
        <a:spcBef>
          <a:spcPct val="0"/>
        </a:spcBef>
        <a:spcAft>
          <a:spcPct val="0"/>
        </a:spcAft>
        <a:defRPr sz="12057">
          <a:solidFill>
            <a:schemeClr val="tx2"/>
          </a:solidFill>
          <a:latin typeface="Times" charset="0"/>
        </a:defRPr>
      </a:lvl5pPr>
      <a:lvl6pPr marL="261244" algn="ctr" defTabSz="2508125" rtl="0" eaLnBrk="1" fontAlgn="base" hangingPunct="1">
        <a:spcBef>
          <a:spcPct val="0"/>
        </a:spcBef>
        <a:spcAft>
          <a:spcPct val="0"/>
        </a:spcAft>
        <a:defRPr sz="12057">
          <a:solidFill>
            <a:schemeClr val="tx2"/>
          </a:solidFill>
          <a:latin typeface="Times" charset="0"/>
        </a:defRPr>
      </a:lvl6pPr>
      <a:lvl7pPr marL="522488" algn="ctr" defTabSz="2508125" rtl="0" eaLnBrk="1" fontAlgn="base" hangingPunct="1">
        <a:spcBef>
          <a:spcPct val="0"/>
        </a:spcBef>
        <a:spcAft>
          <a:spcPct val="0"/>
        </a:spcAft>
        <a:defRPr sz="12057">
          <a:solidFill>
            <a:schemeClr val="tx2"/>
          </a:solidFill>
          <a:latin typeface="Times" charset="0"/>
        </a:defRPr>
      </a:lvl7pPr>
      <a:lvl8pPr marL="783732" algn="ctr" defTabSz="2508125" rtl="0" eaLnBrk="1" fontAlgn="base" hangingPunct="1">
        <a:spcBef>
          <a:spcPct val="0"/>
        </a:spcBef>
        <a:spcAft>
          <a:spcPct val="0"/>
        </a:spcAft>
        <a:defRPr sz="12057">
          <a:solidFill>
            <a:schemeClr val="tx2"/>
          </a:solidFill>
          <a:latin typeface="Times" charset="0"/>
        </a:defRPr>
      </a:lvl8pPr>
      <a:lvl9pPr marL="1044976" algn="ctr" defTabSz="2508125" rtl="0" eaLnBrk="1" fontAlgn="base" hangingPunct="1">
        <a:spcBef>
          <a:spcPct val="0"/>
        </a:spcBef>
        <a:spcAft>
          <a:spcPct val="0"/>
        </a:spcAft>
        <a:defRPr sz="12057">
          <a:solidFill>
            <a:schemeClr val="tx2"/>
          </a:solidFill>
          <a:latin typeface="Times" charset="0"/>
        </a:defRPr>
      </a:lvl9pPr>
    </p:titleStyle>
    <p:body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88" rtl="0" eaLnBrk="1" latinLnBrk="0" hangingPunct="1">
        <a:defRPr sz="1029" kern="1200">
          <a:solidFill>
            <a:schemeClr val="tx1"/>
          </a:solidFill>
          <a:latin typeface="+mn-lt"/>
          <a:ea typeface="+mn-ea"/>
          <a:cs typeface="+mn-cs"/>
        </a:defRPr>
      </a:lvl1pPr>
      <a:lvl2pPr marL="261244" algn="l" defTabSz="522488" rtl="0" eaLnBrk="1" latinLnBrk="0" hangingPunct="1">
        <a:defRPr sz="1029" kern="1200">
          <a:solidFill>
            <a:schemeClr val="tx1"/>
          </a:solidFill>
          <a:latin typeface="+mn-lt"/>
          <a:ea typeface="+mn-ea"/>
          <a:cs typeface="+mn-cs"/>
        </a:defRPr>
      </a:lvl2pPr>
      <a:lvl3pPr marL="522488" algn="l" defTabSz="522488" rtl="0" eaLnBrk="1" latinLnBrk="0" hangingPunct="1">
        <a:defRPr sz="1029" kern="1200">
          <a:solidFill>
            <a:schemeClr val="tx1"/>
          </a:solidFill>
          <a:latin typeface="+mn-lt"/>
          <a:ea typeface="+mn-ea"/>
          <a:cs typeface="+mn-cs"/>
        </a:defRPr>
      </a:lvl3pPr>
      <a:lvl4pPr marL="783732" algn="l" defTabSz="522488" rtl="0" eaLnBrk="1" latinLnBrk="0" hangingPunct="1">
        <a:defRPr sz="1029" kern="1200">
          <a:solidFill>
            <a:schemeClr val="tx1"/>
          </a:solidFill>
          <a:latin typeface="+mn-lt"/>
          <a:ea typeface="+mn-ea"/>
          <a:cs typeface="+mn-cs"/>
        </a:defRPr>
      </a:lvl4pPr>
      <a:lvl5pPr marL="1044976" algn="l" defTabSz="522488" rtl="0" eaLnBrk="1" latinLnBrk="0" hangingPunct="1">
        <a:defRPr sz="1029" kern="1200">
          <a:solidFill>
            <a:schemeClr val="tx1"/>
          </a:solidFill>
          <a:latin typeface="+mn-lt"/>
          <a:ea typeface="+mn-ea"/>
          <a:cs typeface="+mn-cs"/>
        </a:defRPr>
      </a:lvl5pPr>
      <a:lvl6pPr marL="1306220" algn="l" defTabSz="522488" rtl="0" eaLnBrk="1" latinLnBrk="0" hangingPunct="1">
        <a:defRPr sz="1029" kern="1200">
          <a:solidFill>
            <a:schemeClr val="tx1"/>
          </a:solidFill>
          <a:latin typeface="+mn-lt"/>
          <a:ea typeface="+mn-ea"/>
          <a:cs typeface="+mn-cs"/>
        </a:defRPr>
      </a:lvl6pPr>
      <a:lvl7pPr marL="1567464" algn="l" defTabSz="522488" rtl="0" eaLnBrk="1" latinLnBrk="0" hangingPunct="1">
        <a:defRPr sz="1029" kern="1200">
          <a:solidFill>
            <a:schemeClr val="tx1"/>
          </a:solidFill>
          <a:latin typeface="+mn-lt"/>
          <a:ea typeface="+mn-ea"/>
          <a:cs typeface="+mn-cs"/>
        </a:defRPr>
      </a:lvl7pPr>
      <a:lvl8pPr marL="1828709" algn="l" defTabSz="522488" rtl="0" eaLnBrk="1" latinLnBrk="0" hangingPunct="1">
        <a:defRPr sz="1029" kern="1200">
          <a:solidFill>
            <a:schemeClr val="tx1"/>
          </a:solidFill>
          <a:latin typeface="+mn-lt"/>
          <a:ea typeface="+mn-ea"/>
          <a:cs typeface="+mn-cs"/>
        </a:defRPr>
      </a:lvl8pPr>
      <a:lvl9pPr marL="2089953" algn="l" defTabSz="522488"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hart" Target="../charts/char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9589C8-96D4-4643-B159-521BD6C0F9DE}"/>
              </a:ext>
            </a:extLst>
          </p:cNvPr>
          <p:cNvSpPr/>
          <p:nvPr/>
        </p:nvSpPr>
        <p:spPr bwMode="auto">
          <a:xfrm>
            <a:off x="-30285" y="4114800"/>
            <a:ext cx="33024885" cy="1804185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a:t>
            </a:r>
          </a:p>
        </p:txBody>
      </p:sp>
      <p:sp>
        <p:nvSpPr>
          <p:cNvPr id="2065" name="Text Box 17"/>
          <p:cNvSpPr txBox="1">
            <a:spLocks noChangeArrowheads="1"/>
          </p:cNvSpPr>
          <p:nvPr/>
        </p:nvSpPr>
        <p:spPr bwMode="auto">
          <a:xfrm>
            <a:off x="-30285" y="-40426"/>
            <a:ext cx="32922817" cy="2021626"/>
          </a:xfrm>
          <a:prstGeom prst="rect">
            <a:avLst/>
          </a:prstGeom>
          <a:solidFill>
            <a:schemeClr val="bg1"/>
          </a:solidFill>
          <a:ln w="25400">
            <a:noFill/>
            <a:miter lim="800000"/>
            <a:headEnd/>
            <a:tailEnd/>
          </a:ln>
          <a:effectLst/>
        </p:spPr>
        <p:txBody>
          <a:bodyPr lIns="598505" tIns="598505" rIns="598505" bIns="399003"/>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6114" b="1" dirty="0">
              <a:latin typeface="Arial" charset="0"/>
            </a:endParaRPr>
          </a:p>
        </p:txBody>
      </p:sp>
      <p:sp>
        <p:nvSpPr>
          <p:cNvPr id="2074" name="Rectangle 26"/>
          <p:cNvSpPr>
            <a:spLocks noChangeArrowheads="1"/>
          </p:cNvSpPr>
          <p:nvPr/>
        </p:nvSpPr>
        <p:spPr bwMode="auto">
          <a:xfrm>
            <a:off x="-76200" y="1985045"/>
            <a:ext cx="33070800" cy="176067"/>
          </a:xfrm>
          <a:prstGeom prst="rect">
            <a:avLst/>
          </a:prstGeom>
          <a:solidFill>
            <a:srgbClr val="B1810B"/>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dirty="0">
              <a:solidFill>
                <a:schemeClr val="hlink"/>
              </a:solidFill>
            </a:endParaRPr>
          </a:p>
        </p:txBody>
      </p:sp>
      <p:sp>
        <p:nvSpPr>
          <p:cNvPr id="2151" name="Text Box 103"/>
          <p:cNvSpPr txBox="1">
            <a:spLocks noChangeArrowheads="1"/>
          </p:cNvSpPr>
          <p:nvPr/>
        </p:nvSpPr>
        <p:spPr bwMode="auto">
          <a:xfrm>
            <a:off x="-25868" y="2219564"/>
            <a:ext cx="33020468" cy="1772211"/>
          </a:xfrm>
          <a:prstGeom prst="rect">
            <a:avLst/>
          </a:prstGeom>
          <a:solidFill>
            <a:schemeClr val="tx1">
              <a:lumMod val="85000"/>
              <a:lumOff val="15000"/>
            </a:schemeClr>
          </a:solidFill>
          <a:ln>
            <a:noFill/>
          </a:ln>
          <a:effectLst/>
        </p:spPr>
        <p:txBody>
          <a:bodyPr lIns="104503" tIns="104503" rIns="104503" bIns="104503"/>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sz="2800" b="1" dirty="0">
                <a:solidFill>
                  <a:schemeClr val="bg1"/>
                </a:solidFill>
                <a:latin typeface="Arial" panose="020B0604020202020204" pitchFamily="34" charset="0"/>
                <a:cs typeface="Arial" panose="020B0604020202020204" pitchFamily="34" charset="0"/>
              </a:rPr>
              <a:t>Jeffrey Chittaranjan, Maharshi Dutta, Mohinder Goyal, Shantam Mogali, Sneha Doddigarla, Matthew A. Lanham</a:t>
            </a:r>
          </a:p>
          <a:p>
            <a:pPr algn="ctr">
              <a:spcBef>
                <a:spcPct val="20000"/>
              </a:spcBef>
            </a:pPr>
            <a:r>
              <a:rPr lang="en-IN" sz="2800" dirty="0">
                <a:solidFill>
                  <a:schemeClr val="bg1"/>
                </a:solidFill>
                <a:latin typeface="Arial" panose="020B0604020202020204" pitchFamily="34" charset="0"/>
                <a:cs typeface="Arial" panose="020B0604020202020204" pitchFamily="34" charset="0"/>
              </a:rPr>
              <a:t>Purdue University Krannert School of Management</a:t>
            </a:r>
          </a:p>
          <a:p>
            <a:pPr algn="ctr">
              <a:spcBef>
                <a:spcPct val="20000"/>
              </a:spcBef>
            </a:pPr>
            <a:r>
              <a:rPr lang="en-IN" sz="2800" dirty="0">
                <a:solidFill>
                  <a:schemeClr val="bg1"/>
                </a:solidFill>
                <a:latin typeface="Arial" panose="020B0604020202020204" pitchFamily="34" charset="0"/>
                <a:cs typeface="Arial" panose="020B0604020202020204" pitchFamily="34" charset="0"/>
              </a:rPr>
              <a:t>jchittar@purdue.edu; dutta33@purdue.edu; goyal62@purdue.edu; smogali@purdue.edu; sdoddiga@purdue.edu; lanhamm@purdue.edu </a:t>
            </a:r>
            <a:endParaRPr lang="en-GB" altLang="en-US" sz="2800" dirty="0">
              <a:solidFill>
                <a:schemeClr val="bg1"/>
              </a:solidFill>
              <a:latin typeface="Arial" charset="0"/>
            </a:endParaRPr>
          </a:p>
        </p:txBody>
      </p:sp>
      <p:sp>
        <p:nvSpPr>
          <p:cNvPr id="2174" name="Text Box 126"/>
          <p:cNvSpPr txBox="1">
            <a:spLocks noChangeArrowheads="1"/>
          </p:cNvSpPr>
          <p:nvPr/>
        </p:nvSpPr>
        <p:spPr bwMode="auto">
          <a:xfrm>
            <a:off x="6222532" y="511689"/>
            <a:ext cx="2141220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5800" b="1" dirty="0">
                <a:latin typeface="Arial" panose="020B0604020202020204" pitchFamily="34" charset="0"/>
                <a:cs typeface="Arial" panose="020B0604020202020204" pitchFamily="34" charset="0"/>
              </a:rPr>
              <a:t>Retail Demand Forecasting – Using Factorization Machines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65026" y="-12700"/>
            <a:ext cx="3329574" cy="199774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483" y="306592"/>
            <a:ext cx="2554823" cy="1509855"/>
          </a:xfrm>
          <a:prstGeom prst="rect">
            <a:avLst/>
          </a:prstGeom>
        </p:spPr>
      </p:pic>
      <p:sp>
        <p:nvSpPr>
          <p:cNvPr id="292" name="Text Box 112"/>
          <p:cNvSpPr txBox="1">
            <a:spLocks noChangeArrowheads="1"/>
          </p:cNvSpPr>
          <p:nvPr/>
        </p:nvSpPr>
        <p:spPr bwMode="auto">
          <a:xfrm>
            <a:off x="484955" y="9914049"/>
            <a:ext cx="10515600" cy="630361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r>
              <a:rPr lang="en-US" sz="2200" dirty="0">
                <a:latin typeface="Arial" panose="020B0604020202020204" pitchFamily="34" charset="0"/>
                <a:cs typeface="Arial" panose="020B0604020202020204" pitchFamily="34" charset="0"/>
              </a:rPr>
              <a:t>It is challenging to build useful forecasts for sparse demand products. If the forecast is lower than the actual demand, it can lead to poor assortment and replenishment decisions, and customers will not be able to get the products they want when they need them. If the forecast is higher than the actual demand, the unsold products will occupy inventory shelves, and if the products are perishable, they will have to be liquated at low costs to prevent spoilage. </a:t>
            </a:r>
          </a:p>
          <a:p>
            <a:pPr algn="just"/>
            <a:endParaRPr lang="en-US" sz="2200" dirty="0">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Overstocks costs retailers 3.2% in lost revenue while understocks(out-of-stocks) costs 4.1%. Overstocks may be costing retailers $123.4 billion every year, and out-of-stocks take away another $129.5 billion from the bottom line.</a:t>
            </a:r>
          </a:p>
          <a:p>
            <a:pPr algn="just"/>
            <a:endParaRPr lang="en-US" sz="2200" dirty="0">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The objective of our model is to use the Online retail data set which provides historic sales across various products. We use FM’ s to predict the sparse demand with missing transactions. </a:t>
            </a:r>
          </a:p>
          <a:p>
            <a:pPr algn="just"/>
            <a:endParaRPr lang="en-US" sz="2200" dirty="0">
              <a:latin typeface="Arial" panose="020B0604020202020204" pitchFamily="34" charset="0"/>
              <a:cs typeface="Arial" panose="020B0604020202020204" pitchFamily="34" charset="0"/>
            </a:endParaRPr>
          </a:p>
          <a:p>
            <a:pPr algn="just"/>
            <a:r>
              <a:rPr lang="en-US" sz="2200" b="1" dirty="0">
                <a:latin typeface="Arial" panose="020B0604020202020204" pitchFamily="34" charset="0"/>
                <a:cs typeface="Arial" panose="020B0604020202020204" pitchFamily="34" charset="0"/>
              </a:rPr>
              <a:t>Research Questions</a:t>
            </a: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How well does FM perform at predicting intermittent demand? </a:t>
            </a: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How does FM approach improve the overall time-series forecast?</a:t>
            </a:r>
          </a:p>
        </p:txBody>
      </p:sp>
      <p:sp>
        <p:nvSpPr>
          <p:cNvPr id="56" name="Rectangle 55">
            <a:extLst>
              <a:ext uri="{FF2B5EF4-FFF2-40B4-BE49-F238E27FC236}">
                <a16:creationId xmlns:a16="http://schemas.microsoft.com/office/drawing/2014/main" id="{FDB2F4EF-B34C-40B6-87A8-45D1572AD70A}"/>
              </a:ext>
            </a:extLst>
          </p:cNvPr>
          <p:cNvSpPr/>
          <p:nvPr/>
        </p:nvSpPr>
        <p:spPr>
          <a:xfrm>
            <a:off x="4106711" y="21400182"/>
            <a:ext cx="3352800" cy="369332"/>
          </a:xfrm>
          <a:prstGeom prst="rect">
            <a:avLst/>
          </a:prstGeom>
        </p:spPr>
        <p:txBody>
          <a:bodyPr wrap="square">
            <a:spAutoFit/>
          </a:bodyPr>
          <a:lstStyle/>
          <a:p>
            <a:r>
              <a:rPr lang="en-US" sz="1800" b="1" dirty="0">
                <a:latin typeface="Arial" charset="0"/>
                <a:ea typeface="Arial" charset="0"/>
                <a:cs typeface="Arial" charset="0"/>
              </a:rPr>
              <a:t>Fig 1. The FM Methodology</a:t>
            </a:r>
          </a:p>
        </p:txBody>
      </p:sp>
      <p:grpSp>
        <p:nvGrpSpPr>
          <p:cNvPr id="72" name="Group 71">
            <a:extLst>
              <a:ext uri="{FF2B5EF4-FFF2-40B4-BE49-F238E27FC236}">
                <a16:creationId xmlns:a16="http://schemas.microsoft.com/office/drawing/2014/main" id="{407D2CFE-D9B8-4AC8-9651-5352828565F2}"/>
              </a:ext>
            </a:extLst>
          </p:cNvPr>
          <p:cNvGrpSpPr/>
          <p:nvPr/>
        </p:nvGrpSpPr>
        <p:grpSpPr>
          <a:xfrm>
            <a:off x="355132" y="4356724"/>
            <a:ext cx="10591799" cy="4965908"/>
            <a:chOff x="381000" y="4302235"/>
            <a:chExt cx="10591799" cy="4965908"/>
          </a:xfrm>
        </p:grpSpPr>
        <p:sp>
          <p:nvSpPr>
            <p:cNvPr id="2154" name="Rectangle 106"/>
            <p:cNvSpPr>
              <a:spLocks noChangeArrowheads="1"/>
            </p:cNvSpPr>
            <p:nvPr/>
          </p:nvSpPr>
          <p:spPr bwMode="auto">
            <a:xfrm>
              <a:off x="457200" y="4898511"/>
              <a:ext cx="10515599" cy="43696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sz="2200" dirty="0">
                  <a:latin typeface="Arial" panose="020B0604020202020204" pitchFamily="34" charset="0"/>
                  <a:ea typeface="Arial" charset="0"/>
                  <a:cs typeface="Arial" panose="020B0604020202020204" pitchFamily="34" charset="0"/>
                </a:rPr>
                <a:t>For a business to grow exponentially as well as serve customers efficiently, building a sound demand forecasting model is critical. However, sparse demand across retail stores often leads to inaccurate predictions leading to a loss in revenue. </a:t>
              </a:r>
            </a:p>
            <a:p>
              <a:pPr algn="just">
                <a:spcBef>
                  <a:spcPct val="50000"/>
                </a:spcBef>
              </a:pPr>
              <a:r>
                <a:rPr lang="en-US" sz="2200" dirty="0">
                  <a:latin typeface="Arial" panose="020B0604020202020204" pitchFamily="34" charset="0"/>
                  <a:ea typeface="Arial" charset="0"/>
                  <a:cs typeface="Arial" panose="020B0604020202020204" pitchFamily="34" charset="0"/>
                </a:rPr>
                <a:t>Factorization Machines(FM) is a new model class that helps in the predictive analytics of this sparse demand to facilitate the forecasting process.</a:t>
              </a:r>
            </a:p>
            <a:p>
              <a:pPr algn="just">
                <a:spcBef>
                  <a:spcPct val="50000"/>
                </a:spcBef>
              </a:pPr>
              <a:r>
                <a:rPr lang="en-US" sz="2200" dirty="0">
                  <a:latin typeface="Arial" panose="020B0604020202020204" pitchFamily="34" charset="0"/>
                  <a:ea typeface="Arial" charset="0"/>
                  <a:cs typeface="Arial" panose="020B0604020202020204" pitchFamily="34" charset="0"/>
                </a:rPr>
                <a:t>FM’s works on interactions between variables using factorized parameters and can estimate interactions even in problems with hugely sparse data. We use the Long short-term memory (LSTM) along with FM’s to produce a time-series forecasting model capable of scalable and accurate for predictions and help strengthen the sales and revenue generation strategy.</a:t>
              </a:r>
            </a:p>
          </p:txBody>
        </p:sp>
        <p:sp>
          <p:nvSpPr>
            <p:cNvPr id="5" name="Rectangle 4">
              <a:extLst>
                <a:ext uri="{FF2B5EF4-FFF2-40B4-BE49-F238E27FC236}">
                  <a16:creationId xmlns:a16="http://schemas.microsoft.com/office/drawing/2014/main" id="{097144E4-DACB-4626-A9DF-3A010B6A1502}"/>
                </a:ext>
              </a:extLst>
            </p:cNvPr>
            <p:cNvSpPr/>
            <p:nvPr/>
          </p:nvSpPr>
          <p:spPr>
            <a:xfrm>
              <a:off x="1238256" y="4361498"/>
              <a:ext cx="2437994" cy="584775"/>
            </a:xfrm>
            <a:prstGeom prst="rect">
              <a:avLst/>
            </a:prstGeom>
          </p:spPr>
          <p:txBody>
            <a:bodyPr wrap="square">
              <a:spAutoFit/>
            </a:bodyPr>
            <a:lstStyle/>
            <a:p>
              <a:r>
                <a:rPr lang="en-US" altLang="en-US" sz="3200" b="1" dirty="0">
                  <a:latin typeface="Arial" panose="020B0604020202020204" pitchFamily="34" charset="0"/>
                  <a:cs typeface="Arial" panose="020B0604020202020204" pitchFamily="34" charset="0"/>
                </a:rPr>
                <a:t>ABSTRACT</a:t>
              </a:r>
              <a:endParaRPr lang="en-US" sz="1200" b="1"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FA1FAB8-5768-438D-B2F4-F60B2A37F47A}"/>
                </a:ext>
              </a:extLst>
            </p:cNvPr>
            <p:cNvSpPr/>
            <p:nvPr/>
          </p:nvSpPr>
          <p:spPr bwMode="auto">
            <a:xfrm>
              <a:off x="381000" y="4302235"/>
              <a:ext cx="646332" cy="646332"/>
            </a:xfrm>
            <a:prstGeom prst="rect">
              <a:avLst/>
            </a:prstGeom>
            <a:solidFill>
              <a:srgbClr val="B181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A94A2A42-DA43-47A3-A95C-FE608289C8F8}"/>
                </a:ext>
              </a:extLst>
            </p:cNvPr>
            <p:cNvCxnSpPr/>
            <p:nvPr/>
          </p:nvCxnSpPr>
          <p:spPr bwMode="auto">
            <a:xfrm flipV="1">
              <a:off x="4024609" y="4634121"/>
              <a:ext cx="6822572" cy="36732"/>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 name="Rectangle 33">
            <a:extLst>
              <a:ext uri="{FF2B5EF4-FFF2-40B4-BE49-F238E27FC236}">
                <a16:creationId xmlns:a16="http://schemas.microsoft.com/office/drawing/2014/main" id="{1E691D5B-DEA8-4C56-96F7-361BD5DF17DE}"/>
              </a:ext>
            </a:extLst>
          </p:cNvPr>
          <p:cNvSpPr/>
          <p:nvPr/>
        </p:nvSpPr>
        <p:spPr>
          <a:xfrm>
            <a:off x="1264272" y="9390358"/>
            <a:ext cx="3348471" cy="584775"/>
          </a:xfrm>
          <a:prstGeom prst="rect">
            <a:avLst/>
          </a:prstGeom>
        </p:spPr>
        <p:txBody>
          <a:bodyPr wrap="square">
            <a:spAutoFit/>
          </a:bodyPr>
          <a:lstStyle/>
          <a:p>
            <a:r>
              <a:rPr lang="en-US" altLang="en-US" sz="3200" b="1" dirty="0">
                <a:latin typeface="Arial" panose="020B0604020202020204" pitchFamily="34" charset="0"/>
                <a:cs typeface="Arial" panose="020B0604020202020204" pitchFamily="34" charset="0"/>
              </a:rPr>
              <a:t>INTRODUCTION</a:t>
            </a:r>
            <a:endParaRPr lang="en-US" sz="1200" b="1"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E9989D70-EF79-47D4-BB0B-547709F3D730}"/>
              </a:ext>
            </a:extLst>
          </p:cNvPr>
          <p:cNvSpPr/>
          <p:nvPr/>
        </p:nvSpPr>
        <p:spPr bwMode="auto">
          <a:xfrm>
            <a:off x="406504" y="9390357"/>
            <a:ext cx="646332" cy="646332"/>
          </a:xfrm>
          <a:prstGeom prst="rect">
            <a:avLst/>
          </a:prstGeom>
          <a:solidFill>
            <a:srgbClr val="B181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38" name="Straight Connector 37">
            <a:extLst>
              <a:ext uri="{FF2B5EF4-FFF2-40B4-BE49-F238E27FC236}">
                <a16:creationId xmlns:a16="http://schemas.microsoft.com/office/drawing/2014/main" id="{4EF49B87-0CD0-4F15-9D69-6AD7C5E2D872}"/>
              </a:ext>
            </a:extLst>
          </p:cNvPr>
          <p:cNvCxnSpPr/>
          <p:nvPr/>
        </p:nvCxnSpPr>
        <p:spPr bwMode="auto">
          <a:xfrm>
            <a:off x="4841344" y="9717810"/>
            <a:ext cx="5979969"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38">
            <a:extLst>
              <a:ext uri="{FF2B5EF4-FFF2-40B4-BE49-F238E27FC236}">
                <a16:creationId xmlns:a16="http://schemas.microsoft.com/office/drawing/2014/main" id="{5B411F13-1648-40BE-94CD-0A5AA4C4324D}"/>
              </a:ext>
            </a:extLst>
          </p:cNvPr>
          <p:cNvSpPr/>
          <p:nvPr/>
        </p:nvSpPr>
        <p:spPr>
          <a:xfrm>
            <a:off x="1264272" y="16291310"/>
            <a:ext cx="6015472"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FACTORIZATION MACHINE</a:t>
            </a:r>
            <a:endParaRPr lang="en-US" sz="1200" b="1"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96F07418-00C8-4943-8B6F-6F530066EE2B}"/>
              </a:ext>
            </a:extLst>
          </p:cNvPr>
          <p:cNvSpPr/>
          <p:nvPr/>
        </p:nvSpPr>
        <p:spPr bwMode="auto">
          <a:xfrm>
            <a:off x="406504" y="16291309"/>
            <a:ext cx="646332" cy="646332"/>
          </a:xfrm>
          <a:prstGeom prst="rect">
            <a:avLst/>
          </a:prstGeom>
          <a:solidFill>
            <a:srgbClr val="B181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43" name="Straight Connector 42">
            <a:extLst>
              <a:ext uri="{FF2B5EF4-FFF2-40B4-BE49-F238E27FC236}">
                <a16:creationId xmlns:a16="http://schemas.microsoft.com/office/drawing/2014/main" id="{7DD4C721-4A8C-4BB0-9095-8C028442A058}"/>
              </a:ext>
            </a:extLst>
          </p:cNvPr>
          <p:cNvCxnSpPr/>
          <p:nvPr/>
        </p:nvCxnSpPr>
        <p:spPr bwMode="auto">
          <a:xfrm>
            <a:off x="6974944" y="16618762"/>
            <a:ext cx="3846369"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a:extLst>
              <a:ext uri="{FF2B5EF4-FFF2-40B4-BE49-F238E27FC236}">
                <a16:creationId xmlns:a16="http://schemas.microsoft.com/office/drawing/2014/main" id="{733E490F-F422-49D7-A2D1-3F5F61F9C6C5}"/>
              </a:ext>
            </a:extLst>
          </p:cNvPr>
          <p:cNvSpPr txBox="1"/>
          <p:nvPr/>
        </p:nvSpPr>
        <p:spPr>
          <a:xfrm>
            <a:off x="484955" y="17078557"/>
            <a:ext cx="10336358" cy="1154162"/>
          </a:xfrm>
          <a:prstGeom prst="rect">
            <a:avLst/>
          </a:prstGeom>
          <a:noFill/>
        </p:spPr>
        <p:txBody>
          <a:bodyPr wrap="square" rtlCol="0">
            <a:spAutoFit/>
          </a:bodyPr>
          <a:lstStyle/>
          <a:p>
            <a:pPr algn="just"/>
            <a:r>
              <a:rPr lang="en-US" sz="2300" dirty="0">
                <a:latin typeface="Arial" panose="020B0604020202020204" pitchFamily="34" charset="0"/>
                <a:cs typeface="Arial" panose="020B0604020202020204" pitchFamily="34" charset="0"/>
              </a:rPr>
              <a:t>Factorization machines (FM) are a generic approach to combine the generality of feature engineering with the superiority of factorization models in estimating interactions between categorical variables of large domain</a:t>
            </a:r>
            <a:endParaRPr lang="en-GB" sz="2300" dirty="0">
              <a:latin typeface="Arial" panose="020B0604020202020204" pitchFamily="34" charset="0"/>
              <a:cs typeface="Arial" panose="020B0604020202020204" pitchFamily="34" charset="0"/>
            </a:endParaRPr>
          </a:p>
        </p:txBody>
      </p:sp>
      <p:sp>
        <p:nvSpPr>
          <p:cNvPr id="47" name="Rectangle 26">
            <a:extLst>
              <a:ext uri="{FF2B5EF4-FFF2-40B4-BE49-F238E27FC236}">
                <a16:creationId xmlns:a16="http://schemas.microsoft.com/office/drawing/2014/main" id="{99348E1A-91F7-4585-8CC3-F23DF5AC1A3B}"/>
              </a:ext>
            </a:extLst>
          </p:cNvPr>
          <p:cNvSpPr>
            <a:spLocks noChangeArrowheads="1"/>
          </p:cNvSpPr>
          <p:nvPr/>
        </p:nvSpPr>
        <p:spPr bwMode="auto">
          <a:xfrm>
            <a:off x="-25869" y="3963213"/>
            <a:ext cx="33020469" cy="187598"/>
          </a:xfrm>
          <a:prstGeom prst="rect">
            <a:avLst/>
          </a:prstGeom>
          <a:solidFill>
            <a:srgbClr val="B1810B"/>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dirty="0">
              <a:solidFill>
                <a:schemeClr val="hlink"/>
              </a:solidFill>
            </a:endParaRPr>
          </a:p>
        </p:txBody>
      </p:sp>
      <p:cxnSp>
        <p:nvCxnSpPr>
          <p:cNvPr id="20" name="Straight Connector 19">
            <a:extLst>
              <a:ext uri="{FF2B5EF4-FFF2-40B4-BE49-F238E27FC236}">
                <a16:creationId xmlns:a16="http://schemas.microsoft.com/office/drawing/2014/main" id="{2C403DD6-D4F9-4D83-A5D9-A64DD90A7E07}"/>
              </a:ext>
            </a:extLst>
          </p:cNvPr>
          <p:cNvCxnSpPr/>
          <p:nvPr/>
        </p:nvCxnSpPr>
        <p:spPr bwMode="auto">
          <a:xfrm>
            <a:off x="11169672" y="4392731"/>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Rectangle 54">
            <a:extLst>
              <a:ext uri="{FF2B5EF4-FFF2-40B4-BE49-F238E27FC236}">
                <a16:creationId xmlns:a16="http://schemas.microsoft.com/office/drawing/2014/main" id="{0BDFD781-FA2F-4C95-A898-2E83C4466408}"/>
              </a:ext>
            </a:extLst>
          </p:cNvPr>
          <p:cNvSpPr/>
          <p:nvPr/>
        </p:nvSpPr>
        <p:spPr>
          <a:xfrm>
            <a:off x="12292175" y="4429780"/>
            <a:ext cx="3673254"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METHODOLOGY</a:t>
            </a:r>
            <a:endParaRPr lang="en-US" sz="1200" b="1" dirty="0">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D0AEBDE7-57D5-416C-961F-58227600F46B}"/>
              </a:ext>
            </a:extLst>
          </p:cNvPr>
          <p:cNvSpPr/>
          <p:nvPr/>
        </p:nvSpPr>
        <p:spPr bwMode="auto">
          <a:xfrm>
            <a:off x="11434407" y="4361157"/>
            <a:ext cx="646332" cy="646332"/>
          </a:xfrm>
          <a:prstGeom prst="rect">
            <a:avLst/>
          </a:prstGeom>
          <a:solidFill>
            <a:srgbClr val="B181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58" name="Straight Connector 57">
            <a:extLst>
              <a:ext uri="{FF2B5EF4-FFF2-40B4-BE49-F238E27FC236}">
                <a16:creationId xmlns:a16="http://schemas.microsoft.com/office/drawing/2014/main" id="{F07F1DA0-8053-4E69-8275-772C1A191B71}"/>
              </a:ext>
            </a:extLst>
          </p:cNvPr>
          <p:cNvCxnSpPr/>
          <p:nvPr/>
        </p:nvCxnSpPr>
        <p:spPr bwMode="auto">
          <a:xfrm flipV="1">
            <a:off x="16154400" y="4688610"/>
            <a:ext cx="5079532" cy="36732"/>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C38BFAAA-48E0-4657-9A69-342B69C0DE4D}"/>
              </a:ext>
            </a:extLst>
          </p:cNvPr>
          <p:cNvCxnSpPr/>
          <p:nvPr/>
        </p:nvCxnSpPr>
        <p:spPr bwMode="auto">
          <a:xfrm>
            <a:off x="21767332" y="4397889"/>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59">
            <a:extLst>
              <a:ext uri="{FF2B5EF4-FFF2-40B4-BE49-F238E27FC236}">
                <a16:creationId xmlns:a16="http://schemas.microsoft.com/office/drawing/2014/main" id="{8151A4DD-81A4-4FA9-AC9C-C91365C073D5}"/>
              </a:ext>
            </a:extLst>
          </p:cNvPr>
          <p:cNvSpPr/>
          <p:nvPr/>
        </p:nvSpPr>
        <p:spPr>
          <a:xfrm>
            <a:off x="23264975" y="4397890"/>
            <a:ext cx="3074353"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RESULTS</a:t>
            </a:r>
            <a:endParaRPr lang="en-US" sz="1200" b="1" dirty="0">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1E59A166-603F-4DA5-989D-07DE2998A334}"/>
              </a:ext>
            </a:extLst>
          </p:cNvPr>
          <p:cNvSpPr/>
          <p:nvPr/>
        </p:nvSpPr>
        <p:spPr bwMode="auto">
          <a:xfrm>
            <a:off x="22407207" y="4397889"/>
            <a:ext cx="646332" cy="646332"/>
          </a:xfrm>
          <a:prstGeom prst="rect">
            <a:avLst/>
          </a:prstGeom>
          <a:solidFill>
            <a:srgbClr val="B181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62" name="Straight Connector 61">
            <a:extLst>
              <a:ext uri="{FF2B5EF4-FFF2-40B4-BE49-F238E27FC236}">
                <a16:creationId xmlns:a16="http://schemas.microsoft.com/office/drawing/2014/main" id="{35990686-0663-4248-87D4-A00348D2777F}"/>
              </a:ext>
            </a:extLst>
          </p:cNvPr>
          <p:cNvCxnSpPr/>
          <p:nvPr/>
        </p:nvCxnSpPr>
        <p:spPr bwMode="auto">
          <a:xfrm>
            <a:off x="25735704" y="4725342"/>
            <a:ext cx="6471028"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Rectangle 62">
            <a:extLst>
              <a:ext uri="{FF2B5EF4-FFF2-40B4-BE49-F238E27FC236}">
                <a16:creationId xmlns:a16="http://schemas.microsoft.com/office/drawing/2014/main" id="{97CA9C7E-75CF-4B4F-B23D-B9E6F06A8820}"/>
              </a:ext>
            </a:extLst>
          </p:cNvPr>
          <p:cNvSpPr/>
          <p:nvPr/>
        </p:nvSpPr>
        <p:spPr>
          <a:xfrm>
            <a:off x="23417374" y="16164580"/>
            <a:ext cx="3405025"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CONCLUSIONS</a:t>
            </a:r>
            <a:endParaRPr lang="en-US" sz="1200" b="1"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B4C592E6-539E-40D8-AD36-19E6A3EF344A}"/>
              </a:ext>
            </a:extLst>
          </p:cNvPr>
          <p:cNvSpPr/>
          <p:nvPr/>
        </p:nvSpPr>
        <p:spPr bwMode="auto">
          <a:xfrm>
            <a:off x="22559607" y="16132689"/>
            <a:ext cx="646332" cy="646332"/>
          </a:xfrm>
          <a:prstGeom prst="rect">
            <a:avLst/>
          </a:prstGeom>
          <a:solidFill>
            <a:srgbClr val="B181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65" name="Straight Connector 64">
            <a:extLst>
              <a:ext uri="{FF2B5EF4-FFF2-40B4-BE49-F238E27FC236}">
                <a16:creationId xmlns:a16="http://schemas.microsoft.com/office/drawing/2014/main" id="{2A5596FE-4FC2-411E-B720-F3ED6345D646}"/>
              </a:ext>
            </a:extLst>
          </p:cNvPr>
          <p:cNvCxnSpPr/>
          <p:nvPr/>
        </p:nvCxnSpPr>
        <p:spPr bwMode="auto">
          <a:xfrm>
            <a:off x="26822399" y="16460142"/>
            <a:ext cx="5536733"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Rectangle 66">
            <a:extLst>
              <a:ext uri="{FF2B5EF4-FFF2-40B4-BE49-F238E27FC236}">
                <a16:creationId xmlns:a16="http://schemas.microsoft.com/office/drawing/2014/main" id="{AD1EFA52-EF3C-4D5E-B8FD-0D18639A3E84}"/>
              </a:ext>
            </a:extLst>
          </p:cNvPr>
          <p:cNvSpPr/>
          <p:nvPr/>
        </p:nvSpPr>
        <p:spPr>
          <a:xfrm>
            <a:off x="12343435" y="16550794"/>
            <a:ext cx="3074353"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DATA</a:t>
            </a:r>
            <a:endParaRPr lang="en-US" sz="1200" b="1"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E564D128-24F5-4AC7-BAFC-D83DCB3E0173}"/>
              </a:ext>
            </a:extLst>
          </p:cNvPr>
          <p:cNvSpPr/>
          <p:nvPr/>
        </p:nvSpPr>
        <p:spPr bwMode="auto">
          <a:xfrm>
            <a:off x="11485667" y="16550793"/>
            <a:ext cx="646332" cy="646332"/>
          </a:xfrm>
          <a:prstGeom prst="rect">
            <a:avLst/>
          </a:prstGeom>
          <a:solidFill>
            <a:srgbClr val="B181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69" name="Straight Connector 68">
            <a:extLst>
              <a:ext uri="{FF2B5EF4-FFF2-40B4-BE49-F238E27FC236}">
                <a16:creationId xmlns:a16="http://schemas.microsoft.com/office/drawing/2014/main" id="{40687F50-726F-4DBB-9B98-D05F97767E89}"/>
              </a:ext>
            </a:extLst>
          </p:cNvPr>
          <p:cNvCxnSpPr/>
          <p:nvPr/>
        </p:nvCxnSpPr>
        <p:spPr bwMode="auto">
          <a:xfrm>
            <a:off x="13918732" y="16916400"/>
            <a:ext cx="7366460"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Rectangle 26">
            <a:extLst>
              <a:ext uri="{FF2B5EF4-FFF2-40B4-BE49-F238E27FC236}">
                <a16:creationId xmlns:a16="http://schemas.microsoft.com/office/drawing/2014/main" id="{BB8FA057-B3AE-46DC-B9CE-C9CC4F55AD0F}"/>
              </a:ext>
            </a:extLst>
          </p:cNvPr>
          <p:cNvSpPr>
            <a:spLocks noChangeArrowheads="1"/>
          </p:cNvSpPr>
          <p:nvPr/>
        </p:nvSpPr>
        <p:spPr bwMode="auto">
          <a:xfrm>
            <a:off x="-1405" y="21943533"/>
            <a:ext cx="32996005" cy="230667"/>
          </a:xfrm>
          <a:prstGeom prst="rect">
            <a:avLst/>
          </a:prstGeom>
          <a:solidFill>
            <a:srgbClr val="B1810B"/>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dirty="0">
              <a:solidFill>
                <a:schemeClr val="hlink"/>
              </a:solidFill>
            </a:endParaRPr>
          </a:p>
        </p:txBody>
      </p:sp>
      <p:pic>
        <p:nvPicPr>
          <p:cNvPr id="29" name="Picture 28" descr="A screenshot of a cell phone&#10;&#10;Description automatically generated">
            <a:extLst>
              <a:ext uri="{FF2B5EF4-FFF2-40B4-BE49-F238E27FC236}">
                <a16:creationId xmlns:a16="http://schemas.microsoft.com/office/drawing/2014/main" id="{2172CE8A-98E5-479D-A379-B8135E82E2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2414" y="5165751"/>
            <a:ext cx="10240014" cy="11065659"/>
          </a:xfrm>
          <a:prstGeom prst="rect">
            <a:avLst/>
          </a:prstGeom>
        </p:spPr>
      </p:pic>
      <p:sp>
        <p:nvSpPr>
          <p:cNvPr id="49" name="TextBox 48">
            <a:extLst>
              <a:ext uri="{FF2B5EF4-FFF2-40B4-BE49-F238E27FC236}">
                <a16:creationId xmlns:a16="http://schemas.microsoft.com/office/drawing/2014/main" id="{5F4F2479-0363-4845-B2DC-B25F334C5063}"/>
              </a:ext>
            </a:extLst>
          </p:cNvPr>
          <p:cNvSpPr txBox="1"/>
          <p:nvPr/>
        </p:nvSpPr>
        <p:spPr>
          <a:xfrm>
            <a:off x="22205451" y="5402793"/>
            <a:ext cx="10227991" cy="1954381"/>
          </a:xfrm>
          <a:prstGeom prst="rect">
            <a:avLst/>
          </a:prstGeom>
          <a:noFill/>
        </p:spPr>
        <p:txBody>
          <a:bodyPr wrap="square" rtlCol="0">
            <a:spAutoFit/>
          </a:bodyPr>
          <a:lstStyle/>
          <a:p>
            <a:pPr algn="just">
              <a:spcBef>
                <a:spcPct val="50000"/>
              </a:spcBef>
            </a:pPr>
            <a:r>
              <a:rPr lang="en-GB" altLang="en-US" sz="2200" b="1" dirty="0">
                <a:latin typeface="Arial" panose="020B0604020202020204" pitchFamily="34" charset="0"/>
                <a:cs typeface="Arial" panose="020B0604020202020204" pitchFamily="34" charset="0"/>
              </a:rPr>
              <a:t>Step 1: </a:t>
            </a:r>
            <a:r>
              <a:rPr lang="en-GB" altLang="en-US" sz="2200" dirty="0">
                <a:latin typeface="Arial" panose="020B0604020202020204" pitchFamily="34" charset="0"/>
                <a:cs typeface="Arial" panose="020B0604020202020204" pitchFamily="34" charset="0"/>
              </a:rPr>
              <a:t>Towards building the model to use the factorization machines. The data as explained was cleaned up and then prediction was done using </a:t>
            </a:r>
            <a:r>
              <a:rPr lang="en-GB" altLang="en-US" sz="2200" dirty="0" err="1">
                <a:latin typeface="Arial" panose="020B0604020202020204" pitchFamily="34" charset="0"/>
                <a:cs typeface="Arial" panose="020B0604020202020204" pitchFamily="34" charset="0"/>
              </a:rPr>
              <a:t>PyFM</a:t>
            </a:r>
            <a:r>
              <a:rPr lang="en-GB" altLang="en-US" sz="2200" dirty="0">
                <a:latin typeface="Arial" panose="020B0604020202020204" pitchFamily="34" charset="0"/>
                <a:cs typeface="Arial" panose="020B0604020202020204" pitchFamily="34" charset="0"/>
              </a:rPr>
              <a:t> library. </a:t>
            </a:r>
          </a:p>
          <a:p>
            <a:pPr algn="just">
              <a:spcBef>
                <a:spcPct val="50000"/>
              </a:spcBef>
            </a:pPr>
            <a:r>
              <a:rPr lang="en-GB" altLang="en-US" sz="2200" b="1" dirty="0">
                <a:latin typeface="Arial" panose="020B0604020202020204" pitchFamily="34" charset="0"/>
                <a:cs typeface="Arial" panose="020B0604020202020204" pitchFamily="34" charset="0"/>
              </a:rPr>
              <a:t>Step 2:</a:t>
            </a:r>
            <a:r>
              <a:rPr lang="en-GB" altLang="en-US" sz="2200" dirty="0">
                <a:latin typeface="Arial" panose="020B0604020202020204" pitchFamily="34" charset="0"/>
                <a:cs typeface="Arial" panose="020B0604020202020204" pitchFamily="34" charset="0"/>
              </a:rPr>
              <a:t> The second step was using the LSTM Model for the actual time-series forecast based on the predicted sparse demand using FM. The evaluation metric used was SMAPE value. </a:t>
            </a:r>
          </a:p>
        </p:txBody>
      </p:sp>
      <p:sp>
        <p:nvSpPr>
          <p:cNvPr id="81" name="Rectangle 80">
            <a:extLst>
              <a:ext uri="{FF2B5EF4-FFF2-40B4-BE49-F238E27FC236}">
                <a16:creationId xmlns:a16="http://schemas.microsoft.com/office/drawing/2014/main" id="{7894B967-07C4-4331-A1B5-04273675F832}"/>
              </a:ext>
            </a:extLst>
          </p:cNvPr>
          <p:cNvSpPr/>
          <p:nvPr/>
        </p:nvSpPr>
        <p:spPr>
          <a:xfrm>
            <a:off x="22453132" y="10380574"/>
            <a:ext cx="4572000" cy="400110"/>
          </a:xfrm>
          <a:prstGeom prst="rect">
            <a:avLst/>
          </a:prstGeom>
        </p:spPr>
        <p:txBody>
          <a:bodyPr wrap="square">
            <a:spAutoFit/>
          </a:bodyPr>
          <a:lstStyle/>
          <a:p>
            <a:pPr algn="ctr"/>
            <a:r>
              <a:rPr lang="en-US" sz="2000" b="1" dirty="0">
                <a:latin typeface="Arial" charset="0"/>
                <a:ea typeface="Arial" charset="0"/>
                <a:cs typeface="Arial" charset="0"/>
              </a:rPr>
              <a:t>Fig 4. Pre-FM State </a:t>
            </a:r>
          </a:p>
        </p:txBody>
      </p:sp>
      <p:sp>
        <p:nvSpPr>
          <p:cNvPr id="82" name="Rectangle 81">
            <a:extLst>
              <a:ext uri="{FF2B5EF4-FFF2-40B4-BE49-F238E27FC236}">
                <a16:creationId xmlns:a16="http://schemas.microsoft.com/office/drawing/2014/main" id="{45707351-7CD4-48F1-A8A8-A1F8F5D3EB5C}"/>
              </a:ext>
            </a:extLst>
          </p:cNvPr>
          <p:cNvSpPr/>
          <p:nvPr/>
        </p:nvSpPr>
        <p:spPr>
          <a:xfrm>
            <a:off x="27634732" y="10380574"/>
            <a:ext cx="4572000" cy="400110"/>
          </a:xfrm>
          <a:prstGeom prst="rect">
            <a:avLst/>
          </a:prstGeom>
        </p:spPr>
        <p:txBody>
          <a:bodyPr wrap="square">
            <a:spAutoFit/>
          </a:bodyPr>
          <a:lstStyle/>
          <a:p>
            <a:pPr algn="ctr"/>
            <a:r>
              <a:rPr lang="en-US" sz="2000" b="1" dirty="0">
                <a:latin typeface="Arial" charset="0"/>
                <a:cs typeface="Arial" charset="0"/>
              </a:rPr>
              <a:t>Fig 5. Post-FM State </a:t>
            </a:r>
          </a:p>
        </p:txBody>
      </p:sp>
      <p:sp>
        <p:nvSpPr>
          <p:cNvPr id="84" name="Text Box 4">
            <a:extLst>
              <a:ext uri="{FF2B5EF4-FFF2-40B4-BE49-F238E27FC236}">
                <a16:creationId xmlns:a16="http://schemas.microsoft.com/office/drawing/2014/main" id="{2D4EE40D-D03B-4C14-AEB9-89ADBE6F5AF5}"/>
              </a:ext>
            </a:extLst>
          </p:cNvPr>
          <p:cNvSpPr txBox="1">
            <a:spLocks noChangeArrowheads="1"/>
          </p:cNvSpPr>
          <p:nvPr/>
        </p:nvSpPr>
        <p:spPr bwMode="auto">
          <a:xfrm>
            <a:off x="23275394" y="15272883"/>
            <a:ext cx="3070287" cy="64633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1" i="0" u="none" strike="noStrike" cap="none" normalizeH="0" baseline="0" dirty="0">
                <a:ln>
                  <a:noFill/>
                </a:ln>
                <a:effectLst/>
                <a:latin typeface="Arial" pitchFamily="34" charset="0"/>
                <a:cs typeface="Arial" pitchFamily="34" charset="0"/>
              </a:rPr>
              <a:t>Fig 6. LSTM Model for Daily Demand Forecast</a:t>
            </a:r>
            <a:endParaRPr kumimoji="0" lang="en-US" sz="1400" b="0" i="0" u="none" strike="noStrike" cap="none" normalizeH="0" baseline="0" dirty="0">
              <a:ln>
                <a:noFill/>
              </a:ln>
              <a:effectLst/>
              <a:latin typeface="Arial" pitchFamily="34" charset="0"/>
              <a:cs typeface="Arial" pitchFamily="34" charset="0"/>
            </a:endParaRPr>
          </a:p>
        </p:txBody>
      </p:sp>
      <p:sp>
        <p:nvSpPr>
          <p:cNvPr id="85" name="Rectangle 84">
            <a:extLst>
              <a:ext uri="{FF2B5EF4-FFF2-40B4-BE49-F238E27FC236}">
                <a16:creationId xmlns:a16="http://schemas.microsoft.com/office/drawing/2014/main" id="{9072594F-736A-47F1-9BE2-B969342855AF}"/>
              </a:ext>
            </a:extLst>
          </p:cNvPr>
          <p:cNvSpPr/>
          <p:nvPr/>
        </p:nvSpPr>
        <p:spPr>
          <a:xfrm>
            <a:off x="15142202" y="16333844"/>
            <a:ext cx="2740438" cy="369325"/>
          </a:xfrm>
          <a:prstGeom prst="rect">
            <a:avLst/>
          </a:prstGeom>
        </p:spPr>
        <p:txBody>
          <a:bodyPr wrap="square">
            <a:spAutoFit/>
          </a:bodyPr>
          <a:lstStyle/>
          <a:p>
            <a:r>
              <a:rPr lang="en-US" sz="1800" b="1" dirty="0">
                <a:latin typeface="Arial" charset="0"/>
                <a:ea typeface="Arial" charset="0"/>
                <a:cs typeface="Arial" charset="0"/>
              </a:rPr>
              <a:t>Fig 2. Process Flow</a:t>
            </a:r>
          </a:p>
        </p:txBody>
      </p:sp>
      <p:sp>
        <p:nvSpPr>
          <p:cNvPr id="74" name="TextBox 73">
            <a:extLst>
              <a:ext uri="{FF2B5EF4-FFF2-40B4-BE49-F238E27FC236}">
                <a16:creationId xmlns:a16="http://schemas.microsoft.com/office/drawing/2014/main" id="{530BAAD4-D8B8-443B-B45C-871C68B36DBD}"/>
              </a:ext>
            </a:extLst>
          </p:cNvPr>
          <p:cNvSpPr txBox="1"/>
          <p:nvPr/>
        </p:nvSpPr>
        <p:spPr>
          <a:xfrm>
            <a:off x="11485667" y="17412706"/>
            <a:ext cx="9799513" cy="1785104"/>
          </a:xfrm>
          <a:prstGeom prst="rect">
            <a:avLst/>
          </a:prstGeom>
          <a:noFill/>
        </p:spPr>
        <p:txBody>
          <a:bodyPr wrap="square" rtlCol="0">
            <a:spAutoFit/>
          </a:bodyPr>
          <a:lstStyle/>
          <a:p>
            <a:pPr algn="just"/>
            <a:r>
              <a:rPr lang="en-US" sz="2200" dirty="0">
                <a:latin typeface="Arial" panose="020B0604020202020204" pitchFamily="34" charset="0"/>
                <a:cs typeface="Arial" panose="020B0604020202020204" pitchFamily="34" charset="0"/>
              </a:rPr>
              <a:t>The data used is a multivariate sequential time-series dataset representing transactional data of UK based online retail store. Transactions ranged from Dec 2010 to Dec 2011. While the dataset contained observations from geographic locations all over Europe, we chose to analyze transactions only from UK, which comprise of 91% (n=493,137) of entire records.</a:t>
            </a:r>
          </a:p>
        </p:txBody>
      </p:sp>
      <p:sp>
        <p:nvSpPr>
          <p:cNvPr id="75" name="Rectangle 74">
            <a:extLst>
              <a:ext uri="{FF2B5EF4-FFF2-40B4-BE49-F238E27FC236}">
                <a16:creationId xmlns:a16="http://schemas.microsoft.com/office/drawing/2014/main" id="{67CC131B-EE89-4E2E-9703-04B5B9D87138}"/>
              </a:ext>
            </a:extLst>
          </p:cNvPr>
          <p:cNvSpPr/>
          <p:nvPr/>
        </p:nvSpPr>
        <p:spPr bwMode="auto">
          <a:xfrm>
            <a:off x="1212900" y="18834880"/>
            <a:ext cx="1675395" cy="2300645"/>
          </a:xfrm>
          <a:prstGeom prst="rect">
            <a:avLst/>
          </a:prstGeom>
          <a:solidFill>
            <a:schemeClr val="accent4">
              <a:lumMod val="20000"/>
              <a:lumOff val="80000"/>
            </a:schemeClr>
          </a:solidFill>
          <a:ln w="9525" cap="flat" cmpd="sng" algn="ctr">
            <a:solidFill>
              <a:schemeClr val="accent4">
                <a:lumMod val="40000"/>
                <a:lumOff val="6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b="1" dirty="0"/>
              <a:t>R</a:t>
            </a:r>
            <a:endParaRPr kumimoji="0" lang="en-US" sz="3600" b="1" i="0" u="none" strike="noStrike" cap="none" normalizeH="0" baseline="0" dirty="0">
              <a:ln>
                <a:noFill/>
              </a:ln>
              <a:solidFill>
                <a:schemeClr val="tx1"/>
              </a:solidFill>
              <a:effectLst/>
              <a:latin typeface="Times" charset="0"/>
            </a:endParaRPr>
          </a:p>
        </p:txBody>
      </p:sp>
      <p:sp>
        <p:nvSpPr>
          <p:cNvPr id="95" name="Rectangle 94">
            <a:extLst>
              <a:ext uri="{FF2B5EF4-FFF2-40B4-BE49-F238E27FC236}">
                <a16:creationId xmlns:a16="http://schemas.microsoft.com/office/drawing/2014/main" id="{3B2EDB44-1FD2-4BA8-9A5D-E9A9877F5D6D}"/>
              </a:ext>
            </a:extLst>
          </p:cNvPr>
          <p:cNvSpPr/>
          <p:nvPr/>
        </p:nvSpPr>
        <p:spPr bwMode="auto">
          <a:xfrm>
            <a:off x="5635960" y="18826628"/>
            <a:ext cx="876268" cy="2300645"/>
          </a:xfrm>
          <a:prstGeom prst="rect">
            <a:avLst/>
          </a:prstGeom>
          <a:solidFill>
            <a:schemeClr val="tx2">
              <a:lumMod val="20000"/>
              <a:lumOff val="80000"/>
            </a:schemeClr>
          </a:solidFill>
          <a:ln w="9525" cap="flat" cmpd="sng" algn="ctr">
            <a:solidFill>
              <a:schemeClr val="tx2">
                <a:lumMod val="40000"/>
                <a:lumOff val="6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3600" b="1" dirty="0"/>
              <a:t>P</a:t>
            </a:r>
          </a:p>
        </p:txBody>
      </p:sp>
      <p:sp>
        <p:nvSpPr>
          <p:cNvPr id="76" name="TextBox 75">
            <a:extLst>
              <a:ext uri="{FF2B5EF4-FFF2-40B4-BE49-F238E27FC236}">
                <a16:creationId xmlns:a16="http://schemas.microsoft.com/office/drawing/2014/main" id="{C5A3358B-ECC0-471B-AC1D-D5E42657F359}"/>
              </a:ext>
            </a:extLst>
          </p:cNvPr>
          <p:cNvSpPr txBox="1"/>
          <p:nvPr/>
        </p:nvSpPr>
        <p:spPr>
          <a:xfrm rot="16200000">
            <a:off x="-215453" y="19290542"/>
            <a:ext cx="2198088" cy="461665"/>
          </a:xfrm>
          <a:prstGeom prst="rect">
            <a:avLst/>
          </a:prstGeom>
          <a:noFill/>
        </p:spPr>
        <p:txBody>
          <a:bodyPr wrap="square" rtlCol="0">
            <a:spAutoFit/>
          </a:bodyPr>
          <a:lstStyle/>
          <a:p>
            <a:r>
              <a:rPr lang="en-US" sz="2400" dirty="0"/>
              <a:t>Products</a:t>
            </a:r>
          </a:p>
        </p:txBody>
      </p:sp>
      <p:sp>
        <p:nvSpPr>
          <p:cNvPr id="98" name="TextBox 97">
            <a:extLst>
              <a:ext uri="{FF2B5EF4-FFF2-40B4-BE49-F238E27FC236}">
                <a16:creationId xmlns:a16="http://schemas.microsoft.com/office/drawing/2014/main" id="{57D6C0A7-AC36-42F8-9028-D089B75EAD62}"/>
              </a:ext>
            </a:extLst>
          </p:cNvPr>
          <p:cNvSpPr txBox="1"/>
          <p:nvPr/>
        </p:nvSpPr>
        <p:spPr>
          <a:xfrm>
            <a:off x="1584511" y="18306362"/>
            <a:ext cx="1209021" cy="461665"/>
          </a:xfrm>
          <a:prstGeom prst="rect">
            <a:avLst/>
          </a:prstGeom>
          <a:noFill/>
        </p:spPr>
        <p:txBody>
          <a:bodyPr wrap="square" rtlCol="0">
            <a:spAutoFit/>
          </a:bodyPr>
          <a:lstStyle/>
          <a:p>
            <a:r>
              <a:rPr lang="en-US" sz="2400" dirty="0"/>
              <a:t>Days</a:t>
            </a:r>
          </a:p>
        </p:txBody>
      </p:sp>
      <p:sp>
        <p:nvSpPr>
          <p:cNvPr id="101" name="TextBox 100">
            <a:extLst>
              <a:ext uri="{FF2B5EF4-FFF2-40B4-BE49-F238E27FC236}">
                <a16:creationId xmlns:a16="http://schemas.microsoft.com/office/drawing/2014/main" id="{1ADEABD4-17ED-469A-821E-73F6D73CECBD}"/>
              </a:ext>
            </a:extLst>
          </p:cNvPr>
          <p:cNvSpPr txBox="1"/>
          <p:nvPr/>
        </p:nvSpPr>
        <p:spPr>
          <a:xfrm rot="16200000">
            <a:off x="4211321" y="19442943"/>
            <a:ext cx="2198088" cy="461665"/>
          </a:xfrm>
          <a:prstGeom prst="rect">
            <a:avLst/>
          </a:prstGeom>
          <a:noFill/>
        </p:spPr>
        <p:txBody>
          <a:bodyPr wrap="square" rtlCol="0">
            <a:spAutoFit/>
          </a:bodyPr>
          <a:lstStyle/>
          <a:p>
            <a:r>
              <a:rPr lang="en-US" sz="2400" dirty="0"/>
              <a:t>Products</a:t>
            </a:r>
          </a:p>
        </p:txBody>
      </p:sp>
      <p:sp>
        <p:nvSpPr>
          <p:cNvPr id="102" name="TextBox 101">
            <a:extLst>
              <a:ext uri="{FF2B5EF4-FFF2-40B4-BE49-F238E27FC236}">
                <a16:creationId xmlns:a16="http://schemas.microsoft.com/office/drawing/2014/main" id="{78FA3D73-C2DC-45AC-95A8-F3D98728412A}"/>
              </a:ext>
            </a:extLst>
          </p:cNvPr>
          <p:cNvSpPr txBox="1"/>
          <p:nvPr/>
        </p:nvSpPr>
        <p:spPr>
          <a:xfrm>
            <a:off x="9261839" y="19191498"/>
            <a:ext cx="1209021" cy="461665"/>
          </a:xfrm>
          <a:prstGeom prst="rect">
            <a:avLst/>
          </a:prstGeom>
          <a:noFill/>
        </p:spPr>
        <p:txBody>
          <a:bodyPr wrap="square" rtlCol="0">
            <a:spAutoFit/>
          </a:bodyPr>
          <a:lstStyle/>
          <a:p>
            <a:r>
              <a:rPr lang="en-US" sz="2400" dirty="0"/>
              <a:t>Days</a:t>
            </a:r>
          </a:p>
        </p:txBody>
      </p:sp>
      <p:sp>
        <p:nvSpPr>
          <p:cNvPr id="103" name="Rectangle 102">
            <a:extLst>
              <a:ext uri="{FF2B5EF4-FFF2-40B4-BE49-F238E27FC236}">
                <a16:creationId xmlns:a16="http://schemas.microsoft.com/office/drawing/2014/main" id="{A1B0E2D7-AD69-4C30-913F-A43823454D65}"/>
              </a:ext>
            </a:extLst>
          </p:cNvPr>
          <p:cNvSpPr/>
          <p:nvPr/>
        </p:nvSpPr>
        <p:spPr bwMode="auto">
          <a:xfrm>
            <a:off x="8570301" y="19653163"/>
            <a:ext cx="2300431" cy="914323"/>
          </a:xfrm>
          <a:prstGeom prst="rect">
            <a:avLst/>
          </a:prstGeom>
          <a:solidFill>
            <a:schemeClr val="tx2">
              <a:lumMod val="20000"/>
              <a:lumOff val="80000"/>
            </a:schemeClr>
          </a:solidFill>
          <a:ln w="9525" cap="flat" cmpd="sng" algn="ctr">
            <a:solidFill>
              <a:schemeClr val="tx2">
                <a:lumMod val="40000"/>
                <a:lumOff val="6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3600" b="1" dirty="0"/>
              <a:t>Q</a:t>
            </a:r>
          </a:p>
        </p:txBody>
      </p:sp>
      <p:sp>
        <p:nvSpPr>
          <p:cNvPr id="86" name="Equals 85">
            <a:extLst>
              <a:ext uri="{FF2B5EF4-FFF2-40B4-BE49-F238E27FC236}">
                <a16:creationId xmlns:a16="http://schemas.microsoft.com/office/drawing/2014/main" id="{926FEFC4-5DFA-4391-B3E6-344F408254AD}"/>
              </a:ext>
            </a:extLst>
          </p:cNvPr>
          <p:cNvSpPr/>
          <p:nvPr/>
        </p:nvSpPr>
        <p:spPr bwMode="auto">
          <a:xfrm>
            <a:off x="3496847" y="19653163"/>
            <a:ext cx="1219728" cy="621977"/>
          </a:xfrm>
          <a:prstGeom prst="mathEqual">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7" name="Multiplication Sign 86">
            <a:extLst>
              <a:ext uri="{FF2B5EF4-FFF2-40B4-BE49-F238E27FC236}">
                <a16:creationId xmlns:a16="http://schemas.microsoft.com/office/drawing/2014/main" id="{70BB1BE4-5976-45E4-9086-05F441ADC7AC}"/>
              </a:ext>
            </a:extLst>
          </p:cNvPr>
          <p:cNvSpPr/>
          <p:nvPr/>
        </p:nvSpPr>
        <p:spPr bwMode="auto">
          <a:xfrm>
            <a:off x="7000892" y="19597482"/>
            <a:ext cx="914323" cy="914323"/>
          </a:xfrm>
          <a:prstGeom prst="mathMultiply">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400"/>
          </a:p>
        </p:txBody>
      </p:sp>
      <p:sp>
        <p:nvSpPr>
          <p:cNvPr id="106" name="TextBox 105">
            <a:extLst>
              <a:ext uri="{FF2B5EF4-FFF2-40B4-BE49-F238E27FC236}">
                <a16:creationId xmlns:a16="http://schemas.microsoft.com/office/drawing/2014/main" id="{D5E45B95-4B95-4F41-AEDC-6FBAD0820C4D}"/>
              </a:ext>
            </a:extLst>
          </p:cNvPr>
          <p:cNvSpPr txBox="1"/>
          <p:nvPr/>
        </p:nvSpPr>
        <p:spPr>
          <a:xfrm>
            <a:off x="5957636" y="18342489"/>
            <a:ext cx="798296" cy="461665"/>
          </a:xfrm>
          <a:prstGeom prst="rect">
            <a:avLst/>
          </a:prstGeom>
          <a:noFill/>
        </p:spPr>
        <p:txBody>
          <a:bodyPr wrap="square" rtlCol="0">
            <a:spAutoFit/>
          </a:bodyPr>
          <a:lstStyle/>
          <a:p>
            <a:r>
              <a:rPr lang="en-US" sz="2400" dirty="0"/>
              <a:t>K</a:t>
            </a:r>
          </a:p>
        </p:txBody>
      </p:sp>
      <p:sp>
        <p:nvSpPr>
          <p:cNvPr id="107" name="TextBox 106">
            <a:extLst>
              <a:ext uri="{FF2B5EF4-FFF2-40B4-BE49-F238E27FC236}">
                <a16:creationId xmlns:a16="http://schemas.microsoft.com/office/drawing/2014/main" id="{86B34214-D518-47E2-A7AA-236EDEB30662}"/>
              </a:ext>
            </a:extLst>
          </p:cNvPr>
          <p:cNvSpPr txBox="1"/>
          <p:nvPr/>
        </p:nvSpPr>
        <p:spPr>
          <a:xfrm>
            <a:off x="8131936" y="19859076"/>
            <a:ext cx="1209021" cy="461665"/>
          </a:xfrm>
          <a:prstGeom prst="rect">
            <a:avLst/>
          </a:prstGeom>
          <a:noFill/>
        </p:spPr>
        <p:txBody>
          <a:bodyPr wrap="square" rtlCol="0">
            <a:spAutoFit/>
          </a:bodyPr>
          <a:lstStyle/>
          <a:p>
            <a:r>
              <a:rPr lang="en-US" sz="2400" dirty="0"/>
              <a:t>K</a:t>
            </a:r>
          </a:p>
        </p:txBody>
      </p:sp>
      <p:sp>
        <p:nvSpPr>
          <p:cNvPr id="108" name="TextBox 107">
            <a:extLst>
              <a:ext uri="{FF2B5EF4-FFF2-40B4-BE49-F238E27FC236}">
                <a16:creationId xmlns:a16="http://schemas.microsoft.com/office/drawing/2014/main" id="{17DA57F9-07D1-4E30-AA7B-2FF0B7089DDB}"/>
              </a:ext>
            </a:extLst>
          </p:cNvPr>
          <p:cNvSpPr txBox="1"/>
          <p:nvPr/>
        </p:nvSpPr>
        <p:spPr>
          <a:xfrm>
            <a:off x="1574332" y="20603508"/>
            <a:ext cx="1209021" cy="461665"/>
          </a:xfrm>
          <a:prstGeom prst="rect">
            <a:avLst/>
          </a:prstGeom>
          <a:noFill/>
        </p:spPr>
        <p:txBody>
          <a:bodyPr wrap="square" rtlCol="0">
            <a:spAutoFit/>
          </a:bodyPr>
          <a:lstStyle/>
          <a:p>
            <a:r>
              <a:rPr lang="en-US" sz="2400" dirty="0"/>
              <a:t>Sparse</a:t>
            </a:r>
          </a:p>
        </p:txBody>
      </p:sp>
      <p:graphicFrame>
        <p:nvGraphicFramePr>
          <p:cNvPr id="112" name="Table 111">
            <a:extLst>
              <a:ext uri="{FF2B5EF4-FFF2-40B4-BE49-F238E27FC236}">
                <a16:creationId xmlns:a16="http://schemas.microsoft.com/office/drawing/2014/main" id="{2F85F16F-E3F1-4124-9E99-BC6CD56EA132}"/>
              </a:ext>
            </a:extLst>
          </p:cNvPr>
          <p:cNvGraphicFramePr>
            <a:graphicFrameLocks noGrp="1"/>
          </p:cNvGraphicFramePr>
          <p:nvPr>
            <p:extLst>
              <p:ext uri="{D42A27DB-BD31-4B8C-83A1-F6EECF244321}">
                <p14:modId xmlns:p14="http://schemas.microsoft.com/office/powerpoint/2010/main" val="1762093828"/>
              </p:ext>
            </p:extLst>
          </p:nvPr>
        </p:nvGraphicFramePr>
        <p:xfrm>
          <a:off x="22298465" y="7641479"/>
          <a:ext cx="4910593" cy="2394430"/>
        </p:xfrm>
        <a:graphic>
          <a:graphicData uri="http://schemas.openxmlformats.org/drawingml/2006/table">
            <a:tbl>
              <a:tblPr>
                <a:tableStyleId>{5C22544A-7EE6-4342-B048-85BDC9FD1C3A}</a:tableStyleId>
              </a:tblPr>
              <a:tblGrid>
                <a:gridCol w="557713">
                  <a:extLst>
                    <a:ext uri="{9D8B030D-6E8A-4147-A177-3AD203B41FA5}">
                      <a16:colId xmlns:a16="http://schemas.microsoft.com/office/drawing/2014/main" val="405960093"/>
                    </a:ext>
                  </a:extLst>
                </a:gridCol>
                <a:gridCol w="435288">
                  <a:extLst>
                    <a:ext uri="{9D8B030D-6E8A-4147-A177-3AD203B41FA5}">
                      <a16:colId xmlns:a16="http://schemas.microsoft.com/office/drawing/2014/main" val="1982630970"/>
                    </a:ext>
                  </a:extLst>
                </a:gridCol>
                <a:gridCol w="435288">
                  <a:extLst>
                    <a:ext uri="{9D8B030D-6E8A-4147-A177-3AD203B41FA5}">
                      <a16:colId xmlns:a16="http://schemas.microsoft.com/office/drawing/2014/main" val="1422208986"/>
                    </a:ext>
                  </a:extLst>
                </a:gridCol>
                <a:gridCol w="435288">
                  <a:extLst>
                    <a:ext uri="{9D8B030D-6E8A-4147-A177-3AD203B41FA5}">
                      <a16:colId xmlns:a16="http://schemas.microsoft.com/office/drawing/2014/main" val="38994639"/>
                    </a:ext>
                  </a:extLst>
                </a:gridCol>
                <a:gridCol w="435288">
                  <a:extLst>
                    <a:ext uri="{9D8B030D-6E8A-4147-A177-3AD203B41FA5}">
                      <a16:colId xmlns:a16="http://schemas.microsoft.com/office/drawing/2014/main" val="4101319561"/>
                    </a:ext>
                  </a:extLst>
                </a:gridCol>
                <a:gridCol w="435288">
                  <a:extLst>
                    <a:ext uri="{9D8B030D-6E8A-4147-A177-3AD203B41FA5}">
                      <a16:colId xmlns:a16="http://schemas.microsoft.com/office/drawing/2014/main" val="516052983"/>
                    </a:ext>
                  </a:extLst>
                </a:gridCol>
                <a:gridCol w="435288">
                  <a:extLst>
                    <a:ext uri="{9D8B030D-6E8A-4147-A177-3AD203B41FA5}">
                      <a16:colId xmlns:a16="http://schemas.microsoft.com/office/drawing/2014/main" val="2257213804"/>
                    </a:ext>
                  </a:extLst>
                </a:gridCol>
                <a:gridCol w="435288">
                  <a:extLst>
                    <a:ext uri="{9D8B030D-6E8A-4147-A177-3AD203B41FA5}">
                      <a16:colId xmlns:a16="http://schemas.microsoft.com/office/drawing/2014/main" val="2681931414"/>
                    </a:ext>
                  </a:extLst>
                </a:gridCol>
                <a:gridCol w="435288">
                  <a:extLst>
                    <a:ext uri="{9D8B030D-6E8A-4147-A177-3AD203B41FA5}">
                      <a16:colId xmlns:a16="http://schemas.microsoft.com/office/drawing/2014/main" val="1446763697"/>
                    </a:ext>
                  </a:extLst>
                </a:gridCol>
                <a:gridCol w="435288">
                  <a:extLst>
                    <a:ext uri="{9D8B030D-6E8A-4147-A177-3AD203B41FA5}">
                      <a16:colId xmlns:a16="http://schemas.microsoft.com/office/drawing/2014/main" val="38832653"/>
                    </a:ext>
                  </a:extLst>
                </a:gridCol>
                <a:gridCol w="435288">
                  <a:extLst>
                    <a:ext uri="{9D8B030D-6E8A-4147-A177-3AD203B41FA5}">
                      <a16:colId xmlns:a16="http://schemas.microsoft.com/office/drawing/2014/main" val="2478266619"/>
                    </a:ext>
                  </a:extLst>
                </a:gridCol>
              </a:tblGrid>
              <a:tr h="223321">
                <a:tc rowSpan="2">
                  <a:txBody>
                    <a:bodyPr/>
                    <a:lstStyle/>
                    <a:p>
                      <a:pPr algn="ctr" fontAlgn="ctr"/>
                      <a:r>
                        <a:rPr lang="en-US" sz="1200" b="1" u="none" strike="noStrike" dirty="0">
                          <a:effectLst/>
                          <a:latin typeface="Arial" panose="020B0604020202020204" pitchFamily="34" charset="0"/>
                          <a:cs typeface="Arial" panose="020B0604020202020204" pitchFamily="34" charset="0"/>
                        </a:rPr>
                        <a:t>Stock Code</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2010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2010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a:effectLst/>
                          <a:latin typeface="Arial" panose="020B0604020202020204" pitchFamily="34" charset="0"/>
                          <a:cs typeface="Arial" panose="020B0604020202020204" pitchFamily="34" charset="0"/>
                        </a:rPr>
                        <a:t>2010</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a:effectLst/>
                          <a:latin typeface="Arial" panose="020B0604020202020204" pitchFamily="34" charset="0"/>
                          <a:cs typeface="Arial" panose="020B0604020202020204" pitchFamily="34" charset="0"/>
                        </a:rPr>
                        <a:t>2010</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a:effectLst/>
                          <a:latin typeface="Arial" panose="020B0604020202020204" pitchFamily="34" charset="0"/>
                          <a:cs typeface="Arial" panose="020B0604020202020204" pitchFamily="34" charset="0"/>
                        </a:rPr>
                        <a:t>2010</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2010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a:effectLst/>
                          <a:latin typeface="Arial" panose="020B0604020202020204" pitchFamily="34" charset="0"/>
                          <a:cs typeface="Arial" panose="020B0604020202020204" pitchFamily="34" charset="0"/>
                        </a:rPr>
                        <a:t>2010</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a:effectLst/>
                          <a:latin typeface="Arial" panose="020B0604020202020204" pitchFamily="34" charset="0"/>
                          <a:cs typeface="Arial" panose="020B0604020202020204" pitchFamily="34" charset="0"/>
                        </a:rPr>
                        <a:t>2010</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a:effectLst/>
                          <a:latin typeface="Arial" panose="020B0604020202020204" pitchFamily="34" charset="0"/>
                          <a:cs typeface="Arial" panose="020B0604020202020204" pitchFamily="34" charset="0"/>
                        </a:rPr>
                        <a:t>2010</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2010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0415397"/>
                  </a:ext>
                </a:extLst>
              </a:tr>
              <a:tr h="305974">
                <a:tc vMerge="1">
                  <a:txBody>
                    <a:bodyPr/>
                    <a:lstStyle/>
                    <a:p>
                      <a:endParaRPr lang="en-US"/>
                    </a:p>
                  </a:txBody>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12-01</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12-02</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12-03</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12-04</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12-05</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12-06</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12-07</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12-08</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12-09</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12-10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1812477"/>
                  </a:ext>
                </a:extLst>
              </a:tr>
              <a:tr h="373027">
                <a:tc>
                  <a:txBody>
                    <a:bodyPr/>
                    <a:lstStyle/>
                    <a:p>
                      <a:pPr algn="ctr" fontAlgn="b"/>
                      <a:r>
                        <a:rPr lang="en-US" sz="1200" b="1" u="none" strike="noStrike" dirty="0">
                          <a:effectLst/>
                          <a:latin typeface="Arial" panose="020B0604020202020204" pitchFamily="34" charset="0"/>
                          <a:cs typeface="Arial" panose="020B0604020202020204" pitchFamily="34" charset="0"/>
                        </a:rPr>
                        <a:t>10002</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a:effectLst/>
                          <a:latin typeface="Arial" panose="020B0604020202020204" pitchFamily="34" charset="0"/>
                          <a:cs typeface="Arial" panose="020B0604020202020204" pitchFamily="34" charset="0"/>
                        </a:rPr>
                        <a:t>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54976295"/>
                  </a:ext>
                </a:extLst>
              </a:tr>
              <a:tr h="373027">
                <a:tc>
                  <a:txBody>
                    <a:bodyPr/>
                    <a:lstStyle/>
                    <a:p>
                      <a:pPr algn="ctr" fontAlgn="b"/>
                      <a:r>
                        <a:rPr lang="en-US" sz="1200" b="1" u="none" strike="noStrike" dirty="0">
                          <a:effectLst/>
                          <a:latin typeface="Arial" panose="020B0604020202020204" pitchFamily="34" charset="0"/>
                          <a:cs typeface="Arial" panose="020B0604020202020204" pitchFamily="34" charset="0"/>
                        </a:rPr>
                        <a:t>10080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69385716"/>
                  </a:ext>
                </a:extLst>
              </a:tr>
              <a:tr h="373027">
                <a:tc>
                  <a:txBody>
                    <a:bodyPr/>
                    <a:lstStyle/>
                    <a:p>
                      <a:pPr algn="ctr" fontAlgn="b"/>
                      <a:r>
                        <a:rPr lang="en-US" sz="1200" b="1" u="none" strike="noStrike" dirty="0">
                          <a:effectLst/>
                          <a:latin typeface="Arial" panose="020B0604020202020204" pitchFamily="34" charset="0"/>
                          <a:cs typeface="Arial" panose="020B0604020202020204" pitchFamily="34" charset="0"/>
                        </a:rPr>
                        <a:t>10120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49015359"/>
                  </a:ext>
                </a:extLst>
              </a:tr>
              <a:tr h="373027">
                <a:tc>
                  <a:txBody>
                    <a:bodyPr/>
                    <a:lstStyle/>
                    <a:p>
                      <a:pPr algn="ctr" fontAlgn="b"/>
                      <a:r>
                        <a:rPr lang="en-US" sz="1200" b="1" u="none" strike="noStrike" dirty="0">
                          <a:effectLst/>
                          <a:latin typeface="Arial" panose="020B0604020202020204" pitchFamily="34" charset="0"/>
                          <a:cs typeface="Arial" panose="020B0604020202020204" pitchFamily="34" charset="0"/>
                        </a:rPr>
                        <a:t>10123C</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4312261"/>
                  </a:ext>
                </a:extLst>
              </a:tr>
              <a:tr h="373027">
                <a:tc>
                  <a:txBody>
                    <a:bodyPr/>
                    <a:lstStyle/>
                    <a:p>
                      <a:pPr algn="ctr" fontAlgn="b"/>
                      <a:r>
                        <a:rPr lang="en-US" sz="1200" b="1" u="none" strike="noStrike" dirty="0">
                          <a:effectLst/>
                          <a:latin typeface="Arial" panose="020B0604020202020204" pitchFamily="34" charset="0"/>
                          <a:cs typeface="Arial" panose="020B0604020202020204" pitchFamily="34" charset="0"/>
                        </a:rPr>
                        <a:t>10124A</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a:effectLst/>
                          <a:latin typeface="Arial" panose="020B0604020202020204" pitchFamily="34" charset="0"/>
                          <a:cs typeface="Arial" panose="020B0604020202020204" pitchFamily="34" charset="0"/>
                        </a:rPr>
                        <a:t>4</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en-US" sz="1200" u="none" strike="noStrike" dirty="0">
                          <a:effectLst/>
                          <a:latin typeface="Arial" panose="020B0604020202020204" pitchFamily="34" charset="0"/>
                          <a:cs typeface="Arial" panose="020B0604020202020204" pitchFamily="34" charset="0"/>
                        </a:rPr>
                        <a:t>NaN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24579104"/>
                  </a:ext>
                </a:extLst>
              </a:tr>
            </a:tbl>
          </a:graphicData>
        </a:graphic>
      </p:graphicFrame>
      <p:graphicFrame>
        <p:nvGraphicFramePr>
          <p:cNvPr id="90" name="Table 89">
            <a:extLst>
              <a:ext uri="{FF2B5EF4-FFF2-40B4-BE49-F238E27FC236}">
                <a16:creationId xmlns:a16="http://schemas.microsoft.com/office/drawing/2014/main" id="{41769A78-DD94-49D8-802A-0156A8DEE1E6}"/>
              </a:ext>
            </a:extLst>
          </p:cNvPr>
          <p:cNvGraphicFramePr>
            <a:graphicFrameLocks noGrp="1"/>
          </p:cNvGraphicFramePr>
          <p:nvPr>
            <p:extLst>
              <p:ext uri="{D42A27DB-BD31-4B8C-83A1-F6EECF244321}">
                <p14:modId xmlns:p14="http://schemas.microsoft.com/office/powerpoint/2010/main" val="2504884720"/>
              </p:ext>
            </p:extLst>
          </p:nvPr>
        </p:nvGraphicFramePr>
        <p:xfrm>
          <a:off x="27691210" y="7630477"/>
          <a:ext cx="4875859" cy="2394427"/>
        </p:xfrm>
        <a:graphic>
          <a:graphicData uri="http://schemas.openxmlformats.org/drawingml/2006/table">
            <a:tbl>
              <a:tblPr>
                <a:tableStyleId>{5C22544A-7EE6-4342-B048-85BDC9FD1C3A}</a:tableStyleId>
              </a:tblPr>
              <a:tblGrid>
                <a:gridCol w="553769">
                  <a:extLst>
                    <a:ext uri="{9D8B030D-6E8A-4147-A177-3AD203B41FA5}">
                      <a16:colId xmlns:a16="http://schemas.microsoft.com/office/drawing/2014/main" val="1766600759"/>
                    </a:ext>
                  </a:extLst>
                </a:gridCol>
                <a:gridCol w="432209">
                  <a:extLst>
                    <a:ext uri="{9D8B030D-6E8A-4147-A177-3AD203B41FA5}">
                      <a16:colId xmlns:a16="http://schemas.microsoft.com/office/drawing/2014/main" val="2709113170"/>
                    </a:ext>
                  </a:extLst>
                </a:gridCol>
                <a:gridCol w="432209">
                  <a:extLst>
                    <a:ext uri="{9D8B030D-6E8A-4147-A177-3AD203B41FA5}">
                      <a16:colId xmlns:a16="http://schemas.microsoft.com/office/drawing/2014/main" val="3627882240"/>
                    </a:ext>
                  </a:extLst>
                </a:gridCol>
                <a:gridCol w="432209">
                  <a:extLst>
                    <a:ext uri="{9D8B030D-6E8A-4147-A177-3AD203B41FA5}">
                      <a16:colId xmlns:a16="http://schemas.microsoft.com/office/drawing/2014/main" val="1829042242"/>
                    </a:ext>
                  </a:extLst>
                </a:gridCol>
                <a:gridCol w="432209">
                  <a:extLst>
                    <a:ext uri="{9D8B030D-6E8A-4147-A177-3AD203B41FA5}">
                      <a16:colId xmlns:a16="http://schemas.microsoft.com/office/drawing/2014/main" val="3228160181"/>
                    </a:ext>
                  </a:extLst>
                </a:gridCol>
                <a:gridCol w="432209">
                  <a:extLst>
                    <a:ext uri="{9D8B030D-6E8A-4147-A177-3AD203B41FA5}">
                      <a16:colId xmlns:a16="http://schemas.microsoft.com/office/drawing/2014/main" val="3147712264"/>
                    </a:ext>
                  </a:extLst>
                </a:gridCol>
                <a:gridCol w="432209">
                  <a:extLst>
                    <a:ext uri="{9D8B030D-6E8A-4147-A177-3AD203B41FA5}">
                      <a16:colId xmlns:a16="http://schemas.microsoft.com/office/drawing/2014/main" val="2710192876"/>
                    </a:ext>
                  </a:extLst>
                </a:gridCol>
                <a:gridCol w="432209">
                  <a:extLst>
                    <a:ext uri="{9D8B030D-6E8A-4147-A177-3AD203B41FA5}">
                      <a16:colId xmlns:a16="http://schemas.microsoft.com/office/drawing/2014/main" val="24577647"/>
                    </a:ext>
                  </a:extLst>
                </a:gridCol>
                <a:gridCol w="432209">
                  <a:extLst>
                    <a:ext uri="{9D8B030D-6E8A-4147-A177-3AD203B41FA5}">
                      <a16:colId xmlns:a16="http://schemas.microsoft.com/office/drawing/2014/main" val="1439609012"/>
                    </a:ext>
                  </a:extLst>
                </a:gridCol>
                <a:gridCol w="432209">
                  <a:extLst>
                    <a:ext uri="{9D8B030D-6E8A-4147-A177-3AD203B41FA5}">
                      <a16:colId xmlns:a16="http://schemas.microsoft.com/office/drawing/2014/main" val="3939615532"/>
                    </a:ext>
                  </a:extLst>
                </a:gridCol>
                <a:gridCol w="432209">
                  <a:extLst>
                    <a:ext uri="{9D8B030D-6E8A-4147-A177-3AD203B41FA5}">
                      <a16:colId xmlns:a16="http://schemas.microsoft.com/office/drawing/2014/main" val="2272497482"/>
                    </a:ext>
                  </a:extLst>
                </a:gridCol>
              </a:tblGrid>
              <a:tr h="366445">
                <a:tc rowSpan="2">
                  <a:txBody>
                    <a:bodyPr/>
                    <a:lstStyle/>
                    <a:p>
                      <a:pPr algn="ctr" fontAlgn="ctr"/>
                      <a:r>
                        <a:rPr lang="en-US" sz="1200" b="1" u="none" strike="noStrike" dirty="0">
                          <a:effectLst/>
                          <a:latin typeface="Arial" panose="020B0604020202020204" pitchFamily="34" charset="0"/>
                          <a:cs typeface="Arial" panose="020B0604020202020204" pitchFamily="34" charset="0"/>
                        </a:rPr>
                        <a:t>Stock Code</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2010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2010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2010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2010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2010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2010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2010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2010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2010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2010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8473993"/>
                  </a:ext>
                </a:extLst>
              </a:tr>
              <a:tr h="195757">
                <a:tc vMerge="1">
                  <a:txBody>
                    <a:bodyPr/>
                    <a:lstStyle/>
                    <a:p>
                      <a:endParaRPr lang="en-US"/>
                    </a:p>
                  </a:txBody>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12-01</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12-02</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12-03</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12-04</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12-05</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12-06</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12-07</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12-08</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12-09</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effectLst/>
                          <a:latin typeface="Arial" panose="020B0604020202020204" pitchFamily="34" charset="0"/>
                          <a:cs typeface="Arial" panose="020B0604020202020204" pitchFamily="34" charset="0"/>
                        </a:rPr>
                        <a:t>12-10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04113353"/>
                  </a:ext>
                </a:extLst>
              </a:tr>
              <a:tr h="366445">
                <a:tc>
                  <a:txBody>
                    <a:bodyPr/>
                    <a:lstStyle/>
                    <a:p>
                      <a:pPr algn="ctr" fontAlgn="b"/>
                      <a:r>
                        <a:rPr lang="en-US" sz="1200" b="1" u="none" strike="noStrike" dirty="0">
                          <a:effectLst/>
                          <a:latin typeface="Arial" panose="020B0604020202020204" pitchFamily="34" charset="0"/>
                          <a:cs typeface="Arial" panose="020B0604020202020204" pitchFamily="34" charset="0"/>
                        </a:rPr>
                        <a:t>10002</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1.8</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sz="1200" u="none" strike="noStrike" kern="1200" dirty="0">
                          <a:solidFill>
                            <a:schemeClr val="bg1">
                              <a:lumMod val="65000"/>
                            </a:schemeClr>
                          </a:solidFill>
                          <a:effectLst/>
                          <a:latin typeface="Arial" panose="020B0604020202020204" pitchFamily="34" charset="0"/>
                          <a:ea typeface="+mn-ea"/>
                          <a:cs typeface="Arial" panose="020B0604020202020204" pitchFamily="34" charset="0"/>
                        </a:rPr>
                        <a:t>1</a:t>
                      </a: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1.6</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sz="1200" b="1" u="none" strike="noStrike">
                          <a:solidFill>
                            <a:srgbClr val="990000"/>
                          </a:solidFill>
                          <a:effectLst/>
                          <a:latin typeface="Arial" panose="020B0604020202020204" pitchFamily="34" charset="0"/>
                          <a:cs typeface="Arial" panose="020B0604020202020204" pitchFamily="34" charset="0"/>
                        </a:rPr>
                        <a:t>1</a:t>
                      </a:r>
                      <a:endParaRPr lang="en-US" sz="1200" b="1" i="0" u="none" strike="noStrike">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sz="1200" b="1" u="none" strike="noStrike">
                          <a:solidFill>
                            <a:srgbClr val="990000"/>
                          </a:solidFill>
                          <a:effectLst/>
                          <a:latin typeface="Arial" panose="020B0604020202020204" pitchFamily="34" charset="0"/>
                          <a:cs typeface="Arial" panose="020B0604020202020204" pitchFamily="34" charset="0"/>
                        </a:rPr>
                        <a:t>2</a:t>
                      </a:r>
                      <a:endParaRPr lang="en-US" sz="1200" b="1" i="0" u="none" strike="noStrike">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sz="1200" b="1" u="none" strike="noStrike">
                          <a:solidFill>
                            <a:srgbClr val="990000"/>
                          </a:solidFill>
                          <a:effectLst/>
                          <a:latin typeface="Arial" panose="020B0604020202020204" pitchFamily="34" charset="0"/>
                          <a:cs typeface="Arial" panose="020B0604020202020204" pitchFamily="34" charset="0"/>
                        </a:rPr>
                        <a:t>2.6</a:t>
                      </a:r>
                      <a:endParaRPr lang="en-US" sz="1200" b="1" i="0" u="none" strike="noStrike">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1.2</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sz="1200" b="1" u="none" strike="noStrike">
                          <a:solidFill>
                            <a:srgbClr val="990000"/>
                          </a:solidFill>
                          <a:effectLst/>
                          <a:latin typeface="Arial" panose="020B0604020202020204" pitchFamily="34" charset="0"/>
                          <a:cs typeface="Arial" panose="020B0604020202020204" pitchFamily="34" charset="0"/>
                        </a:rPr>
                        <a:t>18</a:t>
                      </a:r>
                      <a:endParaRPr lang="en-US" sz="1200" b="1" i="0" u="none" strike="noStrike">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2.2</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8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34006134"/>
                  </a:ext>
                </a:extLst>
              </a:tr>
              <a:tr h="366445">
                <a:tc>
                  <a:txBody>
                    <a:bodyPr/>
                    <a:lstStyle/>
                    <a:p>
                      <a:pPr algn="ctr" fontAlgn="b"/>
                      <a:r>
                        <a:rPr lang="en-US" sz="1200" b="1" u="none" strike="noStrike" dirty="0">
                          <a:effectLst/>
                          <a:latin typeface="Arial" panose="020B0604020202020204" pitchFamily="34" charset="0"/>
                          <a:cs typeface="Arial" panose="020B0604020202020204" pitchFamily="34" charset="0"/>
                        </a:rPr>
                        <a:t>10080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2.9</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3.2</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2.5</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3</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2.6</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2.6</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3.5</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2.3</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2.7</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3</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9678169"/>
                  </a:ext>
                </a:extLst>
              </a:tr>
              <a:tr h="366445">
                <a:tc>
                  <a:txBody>
                    <a:bodyPr/>
                    <a:lstStyle/>
                    <a:p>
                      <a:pPr algn="ctr" fontAlgn="b"/>
                      <a:r>
                        <a:rPr lang="en-US" sz="1200" b="1" u="none" strike="noStrike" dirty="0">
                          <a:effectLst/>
                          <a:latin typeface="Arial" panose="020B0604020202020204" pitchFamily="34" charset="0"/>
                          <a:cs typeface="Arial" panose="020B0604020202020204" pitchFamily="34" charset="0"/>
                        </a:rPr>
                        <a:t>10120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200" b="1" u="none" strike="noStrike">
                          <a:solidFill>
                            <a:srgbClr val="990000"/>
                          </a:solidFill>
                          <a:effectLst/>
                          <a:latin typeface="Arial" panose="020B0604020202020204" pitchFamily="34" charset="0"/>
                          <a:cs typeface="Arial" panose="020B0604020202020204" pitchFamily="34" charset="0"/>
                        </a:rPr>
                        <a:t>3.3</a:t>
                      </a:r>
                      <a:endParaRPr lang="en-US" sz="1200" b="1" i="0" u="none" strike="noStrike">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200" b="1" u="none" strike="noStrike">
                          <a:solidFill>
                            <a:srgbClr val="990000"/>
                          </a:solidFill>
                          <a:effectLst/>
                          <a:latin typeface="Arial" panose="020B0604020202020204" pitchFamily="34" charset="0"/>
                          <a:cs typeface="Arial" panose="020B0604020202020204" pitchFamily="34" charset="0"/>
                        </a:rPr>
                        <a:t>2.4</a:t>
                      </a:r>
                      <a:endParaRPr lang="en-US" sz="1200" b="1" i="0" u="none" strike="noStrike">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522488" rtl="0" eaLnBrk="1" fontAlgn="ctr" latinLnBrk="0" hangingPunct="1"/>
                      <a:r>
                        <a:rPr lang="en-US" sz="1200" u="none" strike="noStrike" kern="1200" dirty="0">
                          <a:solidFill>
                            <a:schemeClr val="bg1">
                              <a:lumMod val="65000"/>
                            </a:schemeClr>
                          </a:solidFill>
                          <a:effectLst/>
                          <a:latin typeface="Arial" panose="020B0604020202020204" pitchFamily="34" charset="0"/>
                          <a:ea typeface="+mn-ea"/>
                          <a:cs typeface="Arial" panose="020B0604020202020204" pitchFamily="34" charset="0"/>
                        </a:rPr>
                        <a:t>3</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3.9</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4.5</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3.4</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3.1</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200" b="1" u="none" strike="noStrike">
                          <a:solidFill>
                            <a:srgbClr val="990000"/>
                          </a:solidFill>
                          <a:effectLst/>
                          <a:latin typeface="Arial" panose="020B0604020202020204" pitchFamily="34" charset="0"/>
                          <a:cs typeface="Arial" panose="020B0604020202020204" pitchFamily="34" charset="0"/>
                        </a:rPr>
                        <a:t>4.1</a:t>
                      </a:r>
                      <a:endParaRPr lang="en-US" sz="1200" b="1" i="0" u="none" strike="noStrike">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200" b="1" u="none" strike="noStrike">
                          <a:solidFill>
                            <a:srgbClr val="990000"/>
                          </a:solidFill>
                          <a:effectLst/>
                          <a:latin typeface="Arial" panose="020B0604020202020204" pitchFamily="34" charset="0"/>
                          <a:cs typeface="Arial" panose="020B0604020202020204" pitchFamily="34" charset="0"/>
                        </a:rPr>
                        <a:t>3.8</a:t>
                      </a:r>
                      <a:endParaRPr lang="en-US" sz="1200" b="1" i="0" u="none" strike="noStrike">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200" b="1" u="none" strike="noStrike">
                          <a:solidFill>
                            <a:srgbClr val="990000"/>
                          </a:solidFill>
                          <a:effectLst/>
                          <a:latin typeface="Arial" panose="020B0604020202020204" pitchFamily="34" charset="0"/>
                          <a:cs typeface="Arial" panose="020B0604020202020204" pitchFamily="34" charset="0"/>
                        </a:rPr>
                        <a:t>1</a:t>
                      </a:r>
                      <a:endParaRPr lang="en-US" sz="1200" b="1" i="0" u="none" strike="noStrike">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19210432"/>
                  </a:ext>
                </a:extLst>
              </a:tr>
              <a:tr h="366445">
                <a:tc>
                  <a:txBody>
                    <a:bodyPr/>
                    <a:lstStyle/>
                    <a:p>
                      <a:pPr algn="ctr" fontAlgn="b"/>
                      <a:r>
                        <a:rPr lang="en-US" sz="1200" b="1" u="none" strike="noStrike" dirty="0">
                          <a:effectLst/>
                          <a:latin typeface="Arial" panose="020B0604020202020204" pitchFamily="34" charset="0"/>
                          <a:cs typeface="Arial" panose="020B0604020202020204" pitchFamily="34" charset="0"/>
                        </a:rPr>
                        <a:t>10123C</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2.2</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2.8</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522488" rtl="0" eaLnBrk="1" fontAlgn="ctr" latinLnBrk="0" hangingPunct="1"/>
                      <a:r>
                        <a:rPr lang="en-US" sz="1200" u="none" strike="noStrike" kern="1200" dirty="0">
                          <a:solidFill>
                            <a:schemeClr val="bg1">
                              <a:lumMod val="65000"/>
                            </a:schemeClr>
                          </a:solidFill>
                          <a:effectLst/>
                          <a:latin typeface="Arial" panose="020B0604020202020204" pitchFamily="34" charset="0"/>
                          <a:ea typeface="+mn-ea"/>
                          <a:cs typeface="Arial" panose="020B0604020202020204" pitchFamily="34" charset="0"/>
                        </a:rPr>
                        <a:t>1</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2.1</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2.6</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2.1</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2.5</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1.8</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2.4</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522488" rtl="0" eaLnBrk="1" fontAlgn="ctr" latinLnBrk="0" hangingPunct="1"/>
                      <a:r>
                        <a:rPr lang="en-US" sz="1200" u="none" strike="noStrike" kern="1200" dirty="0">
                          <a:solidFill>
                            <a:schemeClr val="bg1">
                              <a:lumMod val="65000"/>
                            </a:schemeClr>
                          </a:solidFill>
                          <a:effectLst/>
                          <a:latin typeface="Arial" panose="020B0604020202020204" pitchFamily="34" charset="0"/>
                          <a:ea typeface="+mn-ea"/>
                          <a:cs typeface="Arial" panose="020B0604020202020204" pitchFamily="34" charset="0"/>
                        </a:rPr>
                        <a:t>2.9</a:t>
                      </a:r>
                    </a:p>
                  </a:txBody>
                  <a:tcPr marL="7620" marR="7620" marT="7620" marB="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6755437"/>
                  </a:ext>
                </a:extLst>
              </a:tr>
              <a:tr h="366445">
                <a:tc>
                  <a:txBody>
                    <a:bodyPr/>
                    <a:lstStyle/>
                    <a:p>
                      <a:pPr algn="ctr" fontAlgn="b"/>
                      <a:r>
                        <a:rPr lang="en-US" sz="1200" b="1" u="none" strike="noStrike" dirty="0">
                          <a:effectLst/>
                          <a:latin typeface="Arial" panose="020B0604020202020204" pitchFamily="34" charset="0"/>
                          <a:cs typeface="Arial" panose="020B0604020202020204" pitchFamily="34" charset="0"/>
                        </a:rPr>
                        <a:t>10124A</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2.8</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1.8</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a:solidFill>
                            <a:srgbClr val="990000"/>
                          </a:solidFill>
                          <a:effectLst/>
                          <a:latin typeface="Arial" panose="020B0604020202020204" pitchFamily="34" charset="0"/>
                          <a:cs typeface="Arial" panose="020B0604020202020204" pitchFamily="34" charset="0"/>
                        </a:rPr>
                        <a:t>2.7</a:t>
                      </a:r>
                      <a:endParaRPr lang="en-US" sz="1200" b="1" i="0" u="none" strike="noStrike">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3</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3.6</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522488" rtl="0" eaLnBrk="1" fontAlgn="ctr" latinLnBrk="0" hangingPunct="1"/>
                      <a:r>
                        <a:rPr lang="en-US" sz="1200" u="none" strike="noStrike" kern="1200" dirty="0">
                          <a:solidFill>
                            <a:schemeClr val="bg1">
                              <a:lumMod val="65000"/>
                            </a:schemeClr>
                          </a:solidFill>
                          <a:effectLst/>
                          <a:latin typeface="Arial" panose="020B0604020202020204" pitchFamily="34" charset="0"/>
                          <a:ea typeface="+mn-ea"/>
                          <a:cs typeface="Arial" panose="020B0604020202020204" pitchFamily="34" charset="0"/>
                        </a:rPr>
                        <a:t>4</a:t>
                      </a: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2.2</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3.4</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3.2</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u="none" strike="noStrike" dirty="0">
                          <a:solidFill>
                            <a:srgbClr val="990000"/>
                          </a:solidFill>
                          <a:effectLst/>
                          <a:latin typeface="Arial" panose="020B0604020202020204" pitchFamily="34" charset="0"/>
                          <a:cs typeface="Arial" panose="020B0604020202020204" pitchFamily="34" charset="0"/>
                        </a:rPr>
                        <a:t>3.2</a:t>
                      </a:r>
                      <a:endParaRPr lang="en-US" sz="1200" b="1" i="0" u="none" strike="noStrike" dirty="0">
                        <a:solidFill>
                          <a:srgbClr val="990000"/>
                        </a:solidFill>
                        <a:effectLst/>
                        <a:latin typeface="Arial" panose="020B0604020202020204" pitchFamily="34" charset="0"/>
                        <a:cs typeface="Arial" panose="020B0604020202020204" pitchFamily="34" charset="0"/>
                      </a:endParaRPr>
                    </a:p>
                  </a:txBody>
                  <a:tcPr marL="7620" marR="7620" marT="7620" marB="0" anchor="ctr">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6520994"/>
                  </a:ext>
                </a:extLst>
              </a:tr>
            </a:tbl>
          </a:graphicData>
        </a:graphic>
      </p:graphicFrame>
      <p:graphicFrame>
        <p:nvGraphicFramePr>
          <p:cNvPr id="70" name="Chart 69">
            <a:extLst>
              <a:ext uri="{FF2B5EF4-FFF2-40B4-BE49-F238E27FC236}">
                <a16:creationId xmlns:a16="http://schemas.microsoft.com/office/drawing/2014/main" id="{74958721-AD87-4F00-B40E-2F3012A6064D}"/>
              </a:ext>
            </a:extLst>
          </p:cNvPr>
          <p:cNvGraphicFramePr>
            <a:graphicFrameLocks/>
          </p:cNvGraphicFramePr>
          <p:nvPr>
            <p:extLst>
              <p:ext uri="{D42A27DB-BD31-4B8C-83A1-F6EECF244321}">
                <p14:modId xmlns:p14="http://schemas.microsoft.com/office/powerpoint/2010/main" val="1158124659"/>
              </p:ext>
            </p:extLst>
          </p:nvPr>
        </p:nvGraphicFramePr>
        <p:xfrm>
          <a:off x="27339188" y="11201400"/>
          <a:ext cx="4867543" cy="3252421"/>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a:extLst>
              <a:ext uri="{FF2B5EF4-FFF2-40B4-BE49-F238E27FC236}">
                <a16:creationId xmlns:a16="http://schemas.microsoft.com/office/drawing/2014/main" id="{A9018D12-70BC-46A3-91C6-033097842092}"/>
              </a:ext>
            </a:extLst>
          </p:cNvPr>
          <p:cNvSpPr txBox="1"/>
          <p:nvPr/>
        </p:nvSpPr>
        <p:spPr>
          <a:xfrm>
            <a:off x="27691210" y="11430000"/>
            <a:ext cx="2511801" cy="400110"/>
          </a:xfrm>
          <a:prstGeom prst="rect">
            <a:avLst/>
          </a:prstGeom>
          <a:noFill/>
        </p:spPr>
        <p:txBody>
          <a:bodyPr wrap="square" rtlCol="0">
            <a:spAutoFit/>
          </a:bodyPr>
          <a:lstStyle/>
          <a:p>
            <a:r>
              <a:rPr lang="en-US" sz="2000" b="1" dirty="0">
                <a:solidFill>
                  <a:schemeClr val="accent6">
                    <a:lumMod val="75000"/>
                  </a:schemeClr>
                </a:solidFill>
                <a:latin typeface="Century Gothic" panose="020B0502020202020204" pitchFamily="34" charset="0"/>
              </a:rPr>
              <a:t>Lower is better</a:t>
            </a:r>
          </a:p>
        </p:txBody>
      </p:sp>
      <p:sp>
        <p:nvSpPr>
          <p:cNvPr id="73" name="Text Box 4">
            <a:extLst>
              <a:ext uri="{FF2B5EF4-FFF2-40B4-BE49-F238E27FC236}">
                <a16:creationId xmlns:a16="http://schemas.microsoft.com/office/drawing/2014/main" id="{3C82B3F3-13D3-4577-BC12-588F9C7947DE}"/>
              </a:ext>
            </a:extLst>
          </p:cNvPr>
          <p:cNvSpPr txBox="1">
            <a:spLocks noChangeArrowheads="1"/>
          </p:cNvSpPr>
          <p:nvPr/>
        </p:nvSpPr>
        <p:spPr bwMode="auto">
          <a:xfrm>
            <a:off x="28380201" y="15238826"/>
            <a:ext cx="3070287" cy="64633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1" i="0" u="none" strike="noStrike" cap="none" normalizeH="0" baseline="0" dirty="0">
                <a:ln>
                  <a:noFill/>
                </a:ln>
                <a:effectLst/>
                <a:latin typeface="Arial" pitchFamily="34" charset="0"/>
                <a:cs typeface="Arial" pitchFamily="34" charset="0"/>
              </a:rPr>
              <a:t>Fig 7. </a:t>
            </a:r>
            <a:r>
              <a:rPr lang="en-US" sz="1800" b="1" dirty="0">
                <a:latin typeface="Arial" pitchFamily="34" charset="0"/>
                <a:cs typeface="Arial" pitchFamily="34" charset="0"/>
              </a:rPr>
              <a:t>SMAPE score comparison</a:t>
            </a:r>
            <a:endParaRPr kumimoji="0" lang="en-US" sz="1400" b="0" i="0" u="none" strike="noStrike" cap="none" normalizeH="0" baseline="0" dirty="0">
              <a:ln>
                <a:noFill/>
              </a:ln>
              <a:effectLst/>
              <a:latin typeface="Arial" pitchFamily="34" charset="0"/>
              <a:cs typeface="Arial" pitchFamily="34" charset="0"/>
            </a:endParaRPr>
          </a:p>
        </p:txBody>
      </p:sp>
      <p:sp>
        <p:nvSpPr>
          <p:cNvPr id="18" name="Rectangle 17">
            <a:extLst>
              <a:ext uri="{FF2B5EF4-FFF2-40B4-BE49-F238E27FC236}">
                <a16:creationId xmlns:a16="http://schemas.microsoft.com/office/drawing/2014/main" id="{1BB11B06-0349-4EC5-B886-0F9975E5CBAB}"/>
              </a:ext>
            </a:extLst>
          </p:cNvPr>
          <p:cNvSpPr/>
          <p:nvPr/>
        </p:nvSpPr>
        <p:spPr bwMode="auto">
          <a:xfrm>
            <a:off x="28010000" y="14748076"/>
            <a:ext cx="263324" cy="263324"/>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TextBox 18">
            <a:extLst>
              <a:ext uri="{FF2B5EF4-FFF2-40B4-BE49-F238E27FC236}">
                <a16:creationId xmlns:a16="http://schemas.microsoft.com/office/drawing/2014/main" id="{DEC89DA4-CF35-4F0D-9F0B-A71C6A254101}"/>
              </a:ext>
            </a:extLst>
          </p:cNvPr>
          <p:cNvSpPr txBox="1"/>
          <p:nvPr/>
        </p:nvSpPr>
        <p:spPr>
          <a:xfrm>
            <a:off x="28322250" y="14708647"/>
            <a:ext cx="1471950" cy="338554"/>
          </a:xfrm>
          <a:prstGeom prst="rect">
            <a:avLst/>
          </a:prstGeom>
          <a:noFill/>
        </p:spPr>
        <p:txBody>
          <a:bodyPr wrap="square" rtlCol="0">
            <a:spAutoFit/>
          </a:bodyPr>
          <a:lstStyle/>
          <a:p>
            <a:r>
              <a:rPr lang="en-US" dirty="0"/>
              <a:t>FM+ LSTM</a:t>
            </a:r>
          </a:p>
        </p:txBody>
      </p:sp>
      <p:sp>
        <p:nvSpPr>
          <p:cNvPr id="78" name="Rectangle 77">
            <a:extLst>
              <a:ext uri="{FF2B5EF4-FFF2-40B4-BE49-F238E27FC236}">
                <a16:creationId xmlns:a16="http://schemas.microsoft.com/office/drawing/2014/main" id="{5B6077FB-3129-408F-96C4-0BB5B44610E2}"/>
              </a:ext>
            </a:extLst>
          </p:cNvPr>
          <p:cNvSpPr/>
          <p:nvPr/>
        </p:nvSpPr>
        <p:spPr bwMode="auto">
          <a:xfrm>
            <a:off x="30362892" y="14691289"/>
            <a:ext cx="263324" cy="26332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9" name="TextBox 78">
            <a:extLst>
              <a:ext uri="{FF2B5EF4-FFF2-40B4-BE49-F238E27FC236}">
                <a16:creationId xmlns:a16="http://schemas.microsoft.com/office/drawing/2014/main" id="{535B1D7F-9DDA-4F89-B1EE-7FBC23D0FBDF}"/>
              </a:ext>
            </a:extLst>
          </p:cNvPr>
          <p:cNvSpPr txBox="1"/>
          <p:nvPr/>
        </p:nvSpPr>
        <p:spPr>
          <a:xfrm>
            <a:off x="30675142" y="14648942"/>
            <a:ext cx="1471950" cy="338554"/>
          </a:xfrm>
          <a:prstGeom prst="rect">
            <a:avLst/>
          </a:prstGeom>
          <a:noFill/>
        </p:spPr>
        <p:txBody>
          <a:bodyPr wrap="square" rtlCol="0">
            <a:spAutoFit/>
          </a:bodyPr>
          <a:lstStyle/>
          <a:p>
            <a:r>
              <a:rPr lang="en-US" dirty="0"/>
              <a:t>LSTM</a:t>
            </a:r>
          </a:p>
        </p:txBody>
      </p:sp>
      <p:cxnSp>
        <p:nvCxnSpPr>
          <p:cNvPr id="23" name="Straight Connector 22">
            <a:extLst>
              <a:ext uri="{FF2B5EF4-FFF2-40B4-BE49-F238E27FC236}">
                <a16:creationId xmlns:a16="http://schemas.microsoft.com/office/drawing/2014/main" id="{A2733368-71BA-4558-863C-28D00BB887F1}"/>
              </a:ext>
            </a:extLst>
          </p:cNvPr>
          <p:cNvCxnSpPr/>
          <p:nvPr/>
        </p:nvCxnSpPr>
        <p:spPr bwMode="auto">
          <a:xfrm>
            <a:off x="27432000" y="7357174"/>
            <a:ext cx="0" cy="3023400"/>
          </a:xfrm>
          <a:prstGeom prst="line">
            <a:avLst/>
          </a:prstGeom>
          <a:ln w="12700">
            <a:solidFill>
              <a:schemeClr val="bg1">
                <a:lumMod val="7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0D81D2D8-6F05-49DA-B630-48BE4C5E020B}"/>
              </a:ext>
            </a:extLst>
          </p:cNvPr>
          <p:cNvSpPr/>
          <p:nvPr/>
        </p:nvSpPr>
        <p:spPr bwMode="auto">
          <a:xfrm>
            <a:off x="14935200" y="8991600"/>
            <a:ext cx="2947440" cy="451223"/>
          </a:xfrm>
          <a:prstGeom prst="rect">
            <a:avLst/>
          </a:prstGeom>
          <a:solidFill>
            <a:srgbClr val="F0F6F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TextBox 9">
            <a:extLst>
              <a:ext uri="{FF2B5EF4-FFF2-40B4-BE49-F238E27FC236}">
                <a16:creationId xmlns:a16="http://schemas.microsoft.com/office/drawing/2014/main" id="{A1DDCC16-4F5D-4DDF-811D-F733AA2C811F}"/>
              </a:ext>
            </a:extLst>
          </p:cNvPr>
          <p:cNvSpPr txBox="1"/>
          <p:nvPr/>
        </p:nvSpPr>
        <p:spPr>
          <a:xfrm>
            <a:off x="15054365" y="9034463"/>
            <a:ext cx="3051016" cy="400110"/>
          </a:xfrm>
          <a:prstGeom prst="rect">
            <a:avLst/>
          </a:prstGeom>
          <a:noFill/>
        </p:spPr>
        <p:txBody>
          <a:bodyPr wrap="square" rtlCol="0">
            <a:spAutoFit/>
          </a:bodyPr>
          <a:lstStyle/>
          <a:p>
            <a:r>
              <a:rPr lang="en-US" sz="2000" b="1" dirty="0">
                <a:latin typeface="Century Gothic" panose="020B0502020202020204" pitchFamily="34" charset="0"/>
              </a:rPr>
              <a:t>Factorization Machine</a:t>
            </a:r>
          </a:p>
        </p:txBody>
      </p:sp>
      <p:pic>
        <p:nvPicPr>
          <p:cNvPr id="12" name="Picture 11" descr="A screenshot of a cell phone&#10;&#10;Description automatically generated">
            <a:extLst>
              <a:ext uri="{FF2B5EF4-FFF2-40B4-BE49-F238E27FC236}">
                <a16:creationId xmlns:a16="http://schemas.microsoft.com/office/drawing/2014/main" id="{EA00B07D-8C6A-4313-BE79-807A4168D731}"/>
              </a:ext>
            </a:extLst>
          </p:cNvPr>
          <p:cNvPicPr>
            <a:picLocks noChangeAspect="1"/>
          </p:cNvPicPr>
          <p:nvPr/>
        </p:nvPicPr>
        <p:blipFill rotWithShape="1">
          <a:blip r:embed="rId6">
            <a:extLst>
              <a:ext uri="{28A0092B-C50C-407E-A947-70E740481C1C}">
                <a14:useLocalDpi xmlns:a14="http://schemas.microsoft.com/office/drawing/2010/main" val="0"/>
              </a:ext>
            </a:extLst>
          </a:blip>
          <a:srcRect l="1708" t="11078" r="8636"/>
          <a:stretch/>
        </p:blipFill>
        <p:spPr>
          <a:xfrm>
            <a:off x="22115034" y="11394918"/>
            <a:ext cx="4918892" cy="3252421"/>
          </a:xfrm>
          <a:prstGeom prst="rect">
            <a:avLst/>
          </a:prstGeom>
        </p:spPr>
      </p:pic>
      <p:sp>
        <p:nvSpPr>
          <p:cNvPr id="13" name="Rectangle 12">
            <a:extLst>
              <a:ext uri="{FF2B5EF4-FFF2-40B4-BE49-F238E27FC236}">
                <a16:creationId xmlns:a16="http://schemas.microsoft.com/office/drawing/2014/main" id="{8C138940-5533-464E-93FC-5A7BA0DC52D6}"/>
              </a:ext>
            </a:extLst>
          </p:cNvPr>
          <p:cNvSpPr/>
          <p:nvPr/>
        </p:nvSpPr>
        <p:spPr bwMode="auto">
          <a:xfrm>
            <a:off x="22559607" y="11479459"/>
            <a:ext cx="4465520" cy="23066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7" name="Rectangle 76">
            <a:extLst>
              <a:ext uri="{FF2B5EF4-FFF2-40B4-BE49-F238E27FC236}">
                <a16:creationId xmlns:a16="http://schemas.microsoft.com/office/drawing/2014/main" id="{336C5037-425C-44B2-97AD-45BADBCAF603}"/>
              </a:ext>
            </a:extLst>
          </p:cNvPr>
          <p:cNvSpPr/>
          <p:nvPr/>
        </p:nvSpPr>
        <p:spPr bwMode="auto">
          <a:xfrm rot="5400000">
            <a:off x="25679739" y="12952062"/>
            <a:ext cx="2664895" cy="14685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0" name="Rectangle 79">
            <a:extLst>
              <a:ext uri="{FF2B5EF4-FFF2-40B4-BE49-F238E27FC236}">
                <a16:creationId xmlns:a16="http://schemas.microsoft.com/office/drawing/2014/main" id="{A773C31B-F678-4109-BFF9-6C6D41390F92}"/>
              </a:ext>
            </a:extLst>
          </p:cNvPr>
          <p:cNvSpPr/>
          <p:nvPr/>
        </p:nvSpPr>
        <p:spPr bwMode="auto">
          <a:xfrm rot="5400000">
            <a:off x="21354296" y="12995690"/>
            <a:ext cx="2752152" cy="14685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8" name="Rectangle 87">
            <a:extLst>
              <a:ext uri="{FF2B5EF4-FFF2-40B4-BE49-F238E27FC236}">
                <a16:creationId xmlns:a16="http://schemas.microsoft.com/office/drawing/2014/main" id="{B88A58D0-DAB0-4B4A-B073-F6AB07E99982}"/>
              </a:ext>
            </a:extLst>
          </p:cNvPr>
          <p:cNvSpPr/>
          <p:nvPr/>
        </p:nvSpPr>
        <p:spPr bwMode="auto">
          <a:xfrm rot="10800000">
            <a:off x="22750265" y="14325601"/>
            <a:ext cx="4224535" cy="11188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22" name="Picture 21" descr="A screenshot of a social media post&#10;&#10;Description automatically generated">
            <a:extLst>
              <a:ext uri="{FF2B5EF4-FFF2-40B4-BE49-F238E27FC236}">
                <a16:creationId xmlns:a16="http://schemas.microsoft.com/office/drawing/2014/main" id="{85003F04-1814-483C-A822-3DE082296035}"/>
              </a:ext>
            </a:extLst>
          </p:cNvPr>
          <p:cNvPicPr>
            <a:picLocks noChangeAspect="1"/>
          </p:cNvPicPr>
          <p:nvPr/>
        </p:nvPicPr>
        <p:blipFill rotWithShape="1">
          <a:blip r:embed="rId7">
            <a:extLst>
              <a:ext uri="{28A0092B-C50C-407E-A947-70E740481C1C}">
                <a14:useLocalDpi xmlns:a14="http://schemas.microsoft.com/office/drawing/2010/main" val="0"/>
              </a:ext>
            </a:extLst>
          </a:blip>
          <a:srcRect l="13960" t="41662" r="10753" b="41090"/>
          <a:stretch/>
        </p:blipFill>
        <p:spPr>
          <a:xfrm>
            <a:off x="17022881" y="20084443"/>
            <a:ext cx="4130595" cy="630810"/>
          </a:xfrm>
          <a:prstGeom prst="rect">
            <a:avLst/>
          </a:prstGeom>
        </p:spPr>
      </p:pic>
      <p:pic>
        <p:nvPicPr>
          <p:cNvPr id="89" name="Picture 88" descr="A screenshot of a social media post&#10;&#10;Description automatically generated">
            <a:extLst>
              <a:ext uri="{FF2B5EF4-FFF2-40B4-BE49-F238E27FC236}">
                <a16:creationId xmlns:a16="http://schemas.microsoft.com/office/drawing/2014/main" id="{0EC240C2-3ED5-4D0E-A14C-D552F5A5BC0A}"/>
              </a:ext>
            </a:extLst>
          </p:cNvPr>
          <p:cNvPicPr>
            <a:picLocks noChangeAspect="1"/>
          </p:cNvPicPr>
          <p:nvPr/>
        </p:nvPicPr>
        <p:blipFill rotWithShape="1">
          <a:blip r:embed="rId7">
            <a:extLst>
              <a:ext uri="{28A0092B-C50C-407E-A947-70E740481C1C}">
                <a14:useLocalDpi xmlns:a14="http://schemas.microsoft.com/office/drawing/2010/main" val="0"/>
              </a:ext>
            </a:extLst>
          </a:blip>
          <a:srcRect l="13837" t="83395" r="10753" b="5856"/>
          <a:stretch/>
        </p:blipFill>
        <p:spPr>
          <a:xfrm>
            <a:off x="16900634" y="20790453"/>
            <a:ext cx="4137346" cy="393147"/>
          </a:xfrm>
          <a:prstGeom prst="rect">
            <a:avLst/>
          </a:prstGeom>
        </p:spPr>
      </p:pic>
      <p:grpSp>
        <p:nvGrpSpPr>
          <p:cNvPr id="24" name="Group 23">
            <a:extLst>
              <a:ext uri="{FF2B5EF4-FFF2-40B4-BE49-F238E27FC236}">
                <a16:creationId xmlns:a16="http://schemas.microsoft.com/office/drawing/2014/main" id="{927BF2E5-B48C-4B30-9F3C-D8892CEAEE84}"/>
              </a:ext>
            </a:extLst>
          </p:cNvPr>
          <p:cNvGrpSpPr/>
          <p:nvPr/>
        </p:nvGrpSpPr>
        <p:grpSpPr>
          <a:xfrm>
            <a:off x="11625376" y="19990406"/>
            <a:ext cx="4130594" cy="1162148"/>
            <a:chOff x="16869722" y="19990406"/>
            <a:chExt cx="4130594" cy="1162148"/>
          </a:xfrm>
        </p:grpSpPr>
        <p:pic>
          <p:nvPicPr>
            <p:cNvPr id="16" name="Picture 15" descr="A screenshot of a social media post&#10;&#10;Description automatically generated">
              <a:extLst>
                <a:ext uri="{FF2B5EF4-FFF2-40B4-BE49-F238E27FC236}">
                  <a16:creationId xmlns:a16="http://schemas.microsoft.com/office/drawing/2014/main" id="{573AE6BE-25FE-4221-98B4-B2F5F5AA60D7}"/>
                </a:ext>
              </a:extLst>
            </p:cNvPr>
            <p:cNvPicPr>
              <a:picLocks noChangeAspect="1"/>
            </p:cNvPicPr>
            <p:nvPr/>
          </p:nvPicPr>
          <p:blipFill rotWithShape="1">
            <a:blip r:embed="rId8">
              <a:extLst>
                <a:ext uri="{28A0092B-C50C-407E-A947-70E740481C1C}">
                  <a14:useLocalDpi xmlns:a14="http://schemas.microsoft.com/office/drawing/2010/main" val="0"/>
                </a:ext>
              </a:extLst>
            </a:blip>
            <a:srcRect l="14368" t="40887" r="10344" b="38876"/>
            <a:stretch/>
          </p:blipFill>
          <p:spPr>
            <a:xfrm>
              <a:off x="16869722" y="19990406"/>
              <a:ext cx="4130594" cy="740207"/>
            </a:xfrm>
            <a:prstGeom prst="rect">
              <a:avLst/>
            </a:prstGeom>
          </p:spPr>
        </p:pic>
        <p:pic>
          <p:nvPicPr>
            <p:cNvPr id="91" name="Picture 90" descr="A screenshot of a social media post&#10;&#10;Description automatically generated">
              <a:extLst>
                <a:ext uri="{FF2B5EF4-FFF2-40B4-BE49-F238E27FC236}">
                  <a16:creationId xmlns:a16="http://schemas.microsoft.com/office/drawing/2014/main" id="{EAD07DE0-3DCE-4D9E-976A-5E365D8E118C}"/>
                </a:ext>
              </a:extLst>
            </p:cNvPr>
            <p:cNvPicPr>
              <a:picLocks noChangeAspect="1"/>
            </p:cNvPicPr>
            <p:nvPr/>
          </p:nvPicPr>
          <p:blipFill rotWithShape="1">
            <a:blip r:embed="rId8">
              <a:extLst>
                <a:ext uri="{28A0092B-C50C-407E-A947-70E740481C1C}">
                  <a14:useLocalDpi xmlns:a14="http://schemas.microsoft.com/office/drawing/2010/main" val="0"/>
                </a:ext>
              </a:extLst>
            </a:blip>
            <a:srcRect l="14562" t="82336" r="11757" b="4624"/>
            <a:stretch/>
          </p:blipFill>
          <p:spPr>
            <a:xfrm>
              <a:off x="16932626" y="20675603"/>
              <a:ext cx="4042432" cy="476951"/>
            </a:xfrm>
            <a:prstGeom prst="rect">
              <a:avLst/>
            </a:prstGeom>
          </p:spPr>
        </p:pic>
      </p:grpSp>
      <p:sp>
        <p:nvSpPr>
          <p:cNvPr id="26" name="TextBox 25">
            <a:extLst>
              <a:ext uri="{FF2B5EF4-FFF2-40B4-BE49-F238E27FC236}">
                <a16:creationId xmlns:a16="http://schemas.microsoft.com/office/drawing/2014/main" id="{3C21DB46-F203-4EB9-9C9E-C6A0C3AEF1B5}"/>
              </a:ext>
            </a:extLst>
          </p:cNvPr>
          <p:cNvSpPr txBox="1"/>
          <p:nvPr/>
        </p:nvSpPr>
        <p:spPr>
          <a:xfrm>
            <a:off x="11688279" y="19586037"/>
            <a:ext cx="4450577" cy="33855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Distribution of quantity before outlier treatment</a:t>
            </a:r>
          </a:p>
        </p:txBody>
      </p:sp>
      <p:sp>
        <p:nvSpPr>
          <p:cNvPr id="93" name="TextBox 92">
            <a:extLst>
              <a:ext uri="{FF2B5EF4-FFF2-40B4-BE49-F238E27FC236}">
                <a16:creationId xmlns:a16="http://schemas.microsoft.com/office/drawing/2014/main" id="{FBBA235C-217B-4DA0-B6E9-DDF29E6147FD}"/>
              </a:ext>
            </a:extLst>
          </p:cNvPr>
          <p:cNvSpPr txBox="1"/>
          <p:nvPr/>
        </p:nvSpPr>
        <p:spPr>
          <a:xfrm>
            <a:off x="16841477" y="19615714"/>
            <a:ext cx="4392454" cy="33855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Distribution of quantity after outlier treatment</a:t>
            </a:r>
          </a:p>
        </p:txBody>
      </p:sp>
      <p:sp>
        <p:nvSpPr>
          <p:cNvPr id="27" name="TextBox 26">
            <a:extLst>
              <a:ext uri="{FF2B5EF4-FFF2-40B4-BE49-F238E27FC236}">
                <a16:creationId xmlns:a16="http://schemas.microsoft.com/office/drawing/2014/main" id="{8E66EE0D-C2A5-4AF0-A2CE-DAAF4E173A74}"/>
              </a:ext>
            </a:extLst>
          </p:cNvPr>
          <p:cNvSpPr txBox="1"/>
          <p:nvPr/>
        </p:nvSpPr>
        <p:spPr>
          <a:xfrm>
            <a:off x="22453132" y="17021329"/>
            <a:ext cx="9980283" cy="4154984"/>
          </a:xfrm>
          <a:prstGeom prst="rect">
            <a:avLst/>
          </a:prstGeom>
          <a:noFill/>
        </p:spPr>
        <p:txBody>
          <a:bodyPr wrap="square" rtlCol="0">
            <a:spAutoFit/>
          </a:bodyPr>
          <a:lstStyle/>
          <a:p>
            <a:pPr algn="just"/>
            <a:r>
              <a:rPr lang="en-US" sz="2200" dirty="0">
                <a:latin typeface="Arial" panose="020B0604020202020204" pitchFamily="34" charset="0"/>
                <a:cs typeface="Arial" panose="020B0604020202020204" pitchFamily="34" charset="0"/>
              </a:rPr>
              <a:t>Thus, FMs along with time-series forecasting techniques are found to be </a:t>
            </a:r>
            <a:r>
              <a:rPr lang="en-US" sz="2200" b="1" dirty="0">
                <a:latin typeface="Arial" panose="020B0604020202020204" pitchFamily="34" charset="0"/>
                <a:cs typeface="Arial" panose="020B0604020202020204" pitchFamily="34" charset="0"/>
              </a:rPr>
              <a:t>better at predicting demand for products with sparse demand</a:t>
            </a:r>
          </a:p>
          <a:p>
            <a:pPr algn="just"/>
            <a:endParaRPr lang="en-US" sz="2200" b="1" dirty="0">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If we have a product with actual business sales of 100 units with each unit selling at $15, the </a:t>
            </a:r>
            <a:r>
              <a:rPr lang="en-US" sz="2200" b="1" dirty="0">
                <a:latin typeface="Arial" panose="020B0604020202020204" pitchFamily="34" charset="0"/>
                <a:cs typeface="Arial" panose="020B0604020202020204" pitchFamily="34" charset="0"/>
              </a:rPr>
              <a:t>LSTM + FM with a SMAPE error of 14%</a:t>
            </a:r>
            <a:r>
              <a:rPr lang="en-US" sz="2200" dirty="0">
                <a:latin typeface="Arial" panose="020B0604020202020204" pitchFamily="34" charset="0"/>
                <a:cs typeface="Arial" panose="020B0604020202020204" pitchFamily="34" charset="0"/>
              </a:rPr>
              <a:t> Predicts sales between </a:t>
            </a:r>
            <a:r>
              <a:rPr lang="en-US" sz="2200" b="1" dirty="0">
                <a:latin typeface="Arial" panose="020B0604020202020204" pitchFamily="34" charset="0"/>
                <a:cs typeface="Arial" panose="020B0604020202020204" pitchFamily="34" charset="0"/>
              </a:rPr>
              <a:t>90-115 units</a:t>
            </a:r>
            <a:r>
              <a:rPr lang="en-US" sz="2200" dirty="0">
                <a:latin typeface="Arial" panose="020B0604020202020204" pitchFamily="34" charset="0"/>
                <a:cs typeface="Arial" panose="020B0604020202020204" pitchFamily="34" charset="0"/>
              </a:rPr>
              <a:t>, where as the LSTM Model with </a:t>
            </a:r>
            <a:r>
              <a:rPr lang="en-US" sz="2200" b="1" dirty="0">
                <a:latin typeface="Arial" panose="020B0604020202020204" pitchFamily="34" charset="0"/>
                <a:cs typeface="Arial" panose="020B0604020202020204" pitchFamily="34" charset="0"/>
              </a:rPr>
              <a:t>54% SMAPE error predicts 60-170 units</a:t>
            </a:r>
            <a:r>
              <a:rPr lang="en-U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This would mean an approx. opportunity cost ranging between $600 to $1100.</a:t>
            </a:r>
          </a:p>
          <a:p>
            <a:pPr algn="just"/>
            <a:endParaRPr lang="en-US" sz="2200" dirty="0">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Although the FM model improves forecasting accuracy compared to time-series forecasting, the accuracy can be further improved by factoring seasonal demand into the model</a:t>
            </a:r>
          </a:p>
        </p:txBody>
      </p:sp>
      <p:sp>
        <p:nvSpPr>
          <p:cNvPr id="83" name="Rectangle 82">
            <a:extLst>
              <a:ext uri="{FF2B5EF4-FFF2-40B4-BE49-F238E27FC236}">
                <a16:creationId xmlns:a16="http://schemas.microsoft.com/office/drawing/2014/main" id="{D13D5CB6-9575-4803-88AC-0805E7E32E4F}"/>
              </a:ext>
            </a:extLst>
          </p:cNvPr>
          <p:cNvSpPr/>
          <p:nvPr/>
        </p:nvSpPr>
        <p:spPr>
          <a:xfrm>
            <a:off x="14016440" y="21335186"/>
            <a:ext cx="5100216" cy="400110"/>
          </a:xfrm>
          <a:prstGeom prst="rect">
            <a:avLst/>
          </a:prstGeom>
        </p:spPr>
        <p:txBody>
          <a:bodyPr wrap="square">
            <a:spAutoFit/>
          </a:bodyPr>
          <a:lstStyle/>
          <a:p>
            <a:pPr algn="ctr"/>
            <a:r>
              <a:rPr lang="en-US" sz="2000" b="1" dirty="0">
                <a:latin typeface="Arial" charset="0"/>
                <a:ea typeface="Arial" charset="0"/>
                <a:cs typeface="Arial" charset="0"/>
              </a:rPr>
              <a:t>Fig 3. Before &amp; After Outlier treatment</a:t>
            </a:r>
          </a:p>
        </p:txBody>
      </p:sp>
    </p:spTree>
    <p:extLst>
      <p:ext uri="{BB962C8B-B14F-4D97-AF65-F5344CB8AC3E}">
        <p14:creationId xmlns:p14="http://schemas.microsoft.com/office/powerpoint/2010/main" val="320411910"/>
      </p:ext>
    </p:extLst>
  </p:cSld>
  <p:clrMapOvr>
    <a:masterClrMapping/>
  </p:clrMapOvr>
</p:sld>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INFORMS2015_Comp_Conf</Template>
  <TotalTime>5600</TotalTime>
  <Words>804</Words>
  <Application>Microsoft Office PowerPoint</Application>
  <PresentationFormat>Custom</PresentationFormat>
  <Paragraphs>208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Times</vt: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Chittaranjan, Jeffrey Samuel</cp:lastModifiedBy>
  <cp:revision>281</cp:revision>
  <cp:lastPrinted>2001-08-01T02:48:55Z</cp:lastPrinted>
  <dcterms:created xsi:type="dcterms:W3CDTF">2014-12-02T19:25:45Z</dcterms:created>
  <dcterms:modified xsi:type="dcterms:W3CDTF">2019-12-04T07:47:26Z</dcterms:modified>
</cp:coreProperties>
</file>