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xmlns="">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4660"/>
  </p:normalViewPr>
  <p:slideViewPr>
    <p:cSldViewPr>
      <p:cViewPr>
        <p:scale>
          <a:sx n="30" d="100"/>
          <a:sy n="30" d="100"/>
        </p:scale>
        <p:origin x="-576" y="-9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xmlns=""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xmlns=""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xmlns=""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xmlns=""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xmlns=""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xmlns=""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xmlns=""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xmlns=""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xmlns=""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xmlns=""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dirty="0"/>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xmlns=""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dirty="0"/>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dirty="0"/>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914"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png"/><Relationship Id="rId3" Type="http://schemas.openxmlformats.org/officeDocument/2006/relationships/hyperlink" Target="mailto:dutta33@purdue.edu" TargetMode="External"/><Relationship Id="rId7" Type="http://schemas.openxmlformats.org/officeDocument/2006/relationships/hyperlink" Target="mailto:lanhamm@purdue.edu" TargetMode="External"/><Relationship Id="rId12" Type="http://schemas.openxmlformats.org/officeDocument/2006/relationships/image" Target="../media/image5.png"/><Relationship Id="rId2" Type="http://schemas.openxmlformats.org/officeDocument/2006/relationships/hyperlink" Target="mailto:jchitter@purdue.edu" TargetMode="External"/><Relationship Id="rId1" Type="http://schemas.openxmlformats.org/officeDocument/2006/relationships/slideLayout" Target="../slideLayouts/slideLayout7.xml"/><Relationship Id="rId6" Type="http://schemas.openxmlformats.org/officeDocument/2006/relationships/hyperlink" Target="mailto:sdoddiga@purdue.edu" TargetMode="External"/><Relationship Id="rId11" Type="http://schemas.openxmlformats.org/officeDocument/2006/relationships/image" Target="../media/image4.png"/><Relationship Id="rId5" Type="http://schemas.openxmlformats.org/officeDocument/2006/relationships/hyperlink" Target="mailto:smogali@purdue.edu" TargetMode="External"/><Relationship Id="rId10" Type="http://schemas.openxmlformats.org/officeDocument/2006/relationships/image" Target="../media/image3.png"/><Relationship Id="rId4" Type="http://schemas.openxmlformats.org/officeDocument/2006/relationships/hyperlink" Target="mailto:goyal62@purdue.edu" TargetMode="Externa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dirty="0">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dirty="0" smtClean="0">
                <a:solidFill>
                  <a:schemeClr val="bg1"/>
                </a:solidFill>
                <a:latin typeface="Arial" panose="020B0604020202020204" pitchFamily="34" charset="0"/>
                <a:cs typeface="Arial" panose="020B0604020202020204" pitchFamily="34" charset="0"/>
              </a:rPr>
              <a:t>Jeffrey C, Maharshi D, </a:t>
            </a:r>
            <a:r>
              <a:rPr lang="en-IN" sz="3200" b="1" dirty="0" err="1" smtClean="0">
                <a:solidFill>
                  <a:schemeClr val="bg1"/>
                </a:solidFill>
                <a:latin typeface="Arial" panose="020B0604020202020204" pitchFamily="34" charset="0"/>
                <a:cs typeface="Arial" panose="020B0604020202020204" pitchFamily="34" charset="0"/>
              </a:rPr>
              <a:t>Mohinder</a:t>
            </a:r>
            <a:r>
              <a:rPr lang="en-IN" sz="3200" b="1" dirty="0" smtClean="0">
                <a:solidFill>
                  <a:schemeClr val="bg1"/>
                </a:solidFill>
                <a:latin typeface="Arial" panose="020B0604020202020204" pitchFamily="34" charset="0"/>
                <a:cs typeface="Arial" panose="020B0604020202020204" pitchFamily="34" charset="0"/>
              </a:rPr>
              <a:t> </a:t>
            </a:r>
            <a:r>
              <a:rPr lang="en-IN" sz="3200" b="1" dirty="0" smtClean="0">
                <a:solidFill>
                  <a:schemeClr val="bg1"/>
                </a:solidFill>
                <a:latin typeface="Arial" panose="020B0604020202020204" pitchFamily="34" charset="0"/>
                <a:cs typeface="Arial" panose="020B0604020202020204" pitchFamily="34" charset="0"/>
              </a:rPr>
              <a:t>G, </a:t>
            </a:r>
            <a:r>
              <a:rPr lang="en-IN" sz="3200" b="1" dirty="0" err="1" smtClean="0">
                <a:solidFill>
                  <a:schemeClr val="bg1"/>
                </a:solidFill>
                <a:latin typeface="Arial" panose="020B0604020202020204" pitchFamily="34" charset="0"/>
                <a:cs typeface="Arial" panose="020B0604020202020204" pitchFamily="34" charset="0"/>
              </a:rPr>
              <a:t>Shantam</a:t>
            </a:r>
            <a:r>
              <a:rPr lang="en-IN" sz="3200" b="1" dirty="0" smtClean="0">
                <a:solidFill>
                  <a:schemeClr val="bg1"/>
                </a:solidFill>
                <a:latin typeface="Arial" panose="020B0604020202020204" pitchFamily="34" charset="0"/>
                <a:cs typeface="Arial" panose="020B0604020202020204" pitchFamily="34" charset="0"/>
              </a:rPr>
              <a:t> M, </a:t>
            </a:r>
            <a:r>
              <a:rPr lang="en-IN" sz="3200" b="1" dirty="0" err="1" smtClean="0">
                <a:solidFill>
                  <a:schemeClr val="bg1"/>
                </a:solidFill>
                <a:latin typeface="Arial" panose="020B0604020202020204" pitchFamily="34" charset="0"/>
                <a:cs typeface="Arial" panose="020B0604020202020204" pitchFamily="34" charset="0"/>
              </a:rPr>
              <a:t>Sneha</a:t>
            </a:r>
            <a:r>
              <a:rPr lang="en-IN" sz="3200" b="1" dirty="0" smtClean="0">
                <a:solidFill>
                  <a:schemeClr val="bg1"/>
                </a:solidFill>
                <a:latin typeface="Arial" panose="020B0604020202020204" pitchFamily="34" charset="0"/>
                <a:cs typeface="Arial" panose="020B0604020202020204" pitchFamily="34" charset="0"/>
              </a:rPr>
              <a:t> D, Matthew </a:t>
            </a:r>
            <a:r>
              <a:rPr lang="en-IN" sz="3200" b="1" dirty="0">
                <a:solidFill>
                  <a:schemeClr val="bg1"/>
                </a:solidFill>
                <a:latin typeface="Arial" panose="020B0604020202020204" pitchFamily="34" charset="0"/>
                <a:cs typeface="Arial" panose="020B0604020202020204" pitchFamily="34" charset="0"/>
              </a:rPr>
              <a:t>A. Lanham</a:t>
            </a:r>
          </a:p>
          <a:p>
            <a:pPr algn="ctr">
              <a:spcBef>
                <a:spcPct val="20000"/>
              </a:spcBef>
            </a:pPr>
            <a:r>
              <a:rPr lang="en-IN" sz="32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3200" dirty="0" smtClean="0">
                <a:solidFill>
                  <a:schemeClr val="bg1"/>
                </a:solidFill>
                <a:latin typeface="Arial" panose="020B0604020202020204" pitchFamily="34" charset="0"/>
                <a:cs typeface="Arial" panose="020B0604020202020204" pitchFamily="34" charset="0"/>
                <a:hlinkClick r:id="rId2"/>
              </a:rPr>
              <a:t>jchitter@purdue.edu</a:t>
            </a:r>
            <a:r>
              <a:rPr lang="en-IN" sz="3200" dirty="0" smtClean="0">
                <a:solidFill>
                  <a:schemeClr val="bg1"/>
                </a:solidFill>
                <a:latin typeface="Arial" panose="020B0604020202020204" pitchFamily="34" charset="0"/>
                <a:cs typeface="Arial" panose="020B0604020202020204" pitchFamily="34" charset="0"/>
              </a:rPr>
              <a:t>;</a:t>
            </a:r>
            <a:r>
              <a:rPr lang="en-IN" sz="3200" dirty="0" smtClean="0">
                <a:solidFill>
                  <a:schemeClr val="bg1"/>
                </a:solidFill>
                <a:latin typeface="Arial" panose="020B0604020202020204" pitchFamily="34" charset="0"/>
                <a:cs typeface="Arial" panose="020B0604020202020204" pitchFamily="34" charset="0"/>
              </a:rPr>
              <a:t> </a:t>
            </a:r>
            <a:r>
              <a:rPr lang="en-IN" sz="3200" dirty="0" smtClean="0">
                <a:solidFill>
                  <a:schemeClr val="bg1"/>
                </a:solidFill>
                <a:latin typeface="Arial" panose="020B0604020202020204" pitchFamily="34" charset="0"/>
                <a:cs typeface="Arial" panose="020B0604020202020204" pitchFamily="34" charset="0"/>
                <a:hlinkClick r:id="rId3"/>
              </a:rPr>
              <a:t>dutta33@purdue.edu</a:t>
            </a:r>
            <a:r>
              <a:rPr lang="en-IN" sz="3200" dirty="0" smtClean="0">
                <a:solidFill>
                  <a:schemeClr val="bg1"/>
                </a:solidFill>
                <a:latin typeface="Arial" panose="020B0604020202020204" pitchFamily="34" charset="0"/>
                <a:cs typeface="Arial" panose="020B0604020202020204" pitchFamily="34" charset="0"/>
              </a:rPr>
              <a:t>; </a:t>
            </a:r>
            <a:r>
              <a:rPr lang="en-IN" sz="3200" dirty="0" smtClean="0">
                <a:solidFill>
                  <a:schemeClr val="bg1"/>
                </a:solidFill>
                <a:latin typeface="Arial" panose="020B0604020202020204" pitchFamily="34" charset="0"/>
                <a:cs typeface="Arial" panose="020B0604020202020204" pitchFamily="34" charset="0"/>
                <a:hlinkClick r:id="rId4"/>
              </a:rPr>
              <a:t>goyal62@purdue.edu</a:t>
            </a:r>
            <a:r>
              <a:rPr lang="en-IN" sz="3200" dirty="0" smtClean="0">
                <a:solidFill>
                  <a:schemeClr val="bg1"/>
                </a:solidFill>
                <a:latin typeface="Arial" panose="020B0604020202020204" pitchFamily="34" charset="0"/>
                <a:cs typeface="Arial" panose="020B0604020202020204" pitchFamily="34" charset="0"/>
              </a:rPr>
              <a:t>; </a:t>
            </a:r>
            <a:r>
              <a:rPr lang="en-IN" sz="3200" dirty="0" smtClean="0">
                <a:solidFill>
                  <a:schemeClr val="bg1"/>
                </a:solidFill>
                <a:latin typeface="Arial" panose="020B0604020202020204" pitchFamily="34" charset="0"/>
                <a:cs typeface="Arial" panose="020B0604020202020204" pitchFamily="34" charset="0"/>
                <a:hlinkClick r:id="rId5"/>
              </a:rPr>
              <a:t>smogali@purdue.edu</a:t>
            </a:r>
            <a:r>
              <a:rPr lang="en-IN" sz="3200" dirty="0" smtClean="0">
                <a:solidFill>
                  <a:schemeClr val="bg1"/>
                </a:solidFill>
                <a:latin typeface="Arial" panose="020B0604020202020204" pitchFamily="34" charset="0"/>
                <a:cs typeface="Arial" panose="020B0604020202020204" pitchFamily="34" charset="0"/>
              </a:rPr>
              <a:t>; </a:t>
            </a:r>
            <a:r>
              <a:rPr lang="en-IN" sz="3200" dirty="0" smtClean="0">
                <a:solidFill>
                  <a:schemeClr val="bg1"/>
                </a:solidFill>
                <a:latin typeface="Arial" panose="020B0604020202020204" pitchFamily="34" charset="0"/>
                <a:cs typeface="Arial" panose="020B0604020202020204" pitchFamily="34" charset="0"/>
                <a:hlinkClick r:id="rId6"/>
              </a:rPr>
              <a:t>sdoddiga@purdue.edu</a:t>
            </a:r>
            <a:r>
              <a:rPr lang="en-IN" sz="3200" dirty="0" smtClean="0">
                <a:solidFill>
                  <a:schemeClr val="bg1"/>
                </a:solidFill>
                <a:latin typeface="Arial" panose="020B0604020202020204" pitchFamily="34" charset="0"/>
                <a:cs typeface="Arial" panose="020B0604020202020204" pitchFamily="34" charset="0"/>
              </a:rPr>
              <a:t>; </a:t>
            </a:r>
            <a:r>
              <a:rPr lang="en-IN" sz="3200" dirty="0" smtClean="0">
                <a:solidFill>
                  <a:schemeClr val="bg1"/>
                </a:solidFill>
                <a:latin typeface="Arial" panose="020B0604020202020204" pitchFamily="34" charset="0"/>
                <a:cs typeface="Arial" panose="020B0604020202020204" pitchFamily="34" charset="0"/>
                <a:hlinkClick r:id="rId7"/>
              </a:rPr>
              <a:t>lanhamm@purdue.edu</a:t>
            </a:r>
            <a:r>
              <a:rPr lang="en-IN" sz="3200" dirty="0" smtClean="0">
                <a:solidFill>
                  <a:schemeClr val="bg1"/>
                </a:solidFill>
                <a:latin typeface="Arial" panose="020B0604020202020204" pitchFamily="34" charset="0"/>
                <a:cs typeface="Arial" panose="020B0604020202020204" pitchFamily="34" charset="0"/>
              </a:rPr>
              <a:t> </a:t>
            </a:r>
            <a:endParaRPr lang="en-GB" altLang="en-US" sz="3200" dirty="0">
              <a:solidFill>
                <a:schemeClr val="bg1"/>
              </a:solidFill>
              <a:latin typeface="Arial" charset="0"/>
            </a:endParaRPr>
          </a:p>
        </p:txBody>
      </p:sp>
      <p:sp>
        <p:nvSpPr>
          <p:cNvPr id="2154" name="Rectangle 106"/>
          <p:cNvSpPr>
            <a:spLocks noChangeArrowheads="1"/>
          </p:cNvSpPr>
          <p:nvPr/>
        </p:nvSpPr>
        <p:spPr bwMode="auto">
          <a:xfrm>
            <a:off x="344652" y="4469568"/>
            <a:ext cx="10515600" cy="43696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GB" sz="2300" dirty="0" smtClean="0">
                <a:latin typeface="Arial" panose="020B0604020202020204" pitchFamily="34" charset="0"/>
                <a:ea typeface="Arial" charset="0"/>
                <a:cs typeface="Arial" panose="020B0604020202020204" pitchFamily="34" charset="0"/>
              </a:rPr>
              <a:t>For a business to grow exponentially as well as serve customers efficiently, building a sound demand forecasting model is key. However, sparse demand across retail stores often leads to inaccurate prediction leading to loss in revenue. </a:t>
            </a:r>
          </a:p>
          <a:p>
            <a:pPr algn="just">
              <a:spcBef>
                <a:spcPct val="50000"/>
              </a:spcBef>
            </a:pPr>
            <a:r>
              <a:rPr lang="en-GB" sz="2300" dirty="0" smtClean="0">
                <a:latin typeface="Arial" panose="020B0604020202020204" pitchFamily="34" charset="0"/>
                <a:ea typeface="Arial" charset="0"/>
                <a:cs typeface="Arial" panose="020B0604020202020204" pitchFamily="34" charset="0"/>
              </a:rPr>
              <a:t>Factorization Machines(FM) is a new model class which helps in predictive analytics of these sparse demand to facilitate the forecasting process.</a:t>
            </a:r>
          </a:p>
          <a:p>
            <a:pPr algn="just">
              <a:spcBef>
                <a:spcPct val="50000"/>
              </a:spcBef>
            </a:pPr>
            <a:r>
              <a:rPr lang="en-US" sz="2300" dirty="0" smtClean="0">
                <a:latin typeface="Arial" panose="020B0604020202020204" pitchFamily="34" charset="0"/>
                <a:ea typeface="Arial" charset="0"/>
                <a:cs typeface="Arial" panose="020B0604020202020204" pitchFamily="34" charset="0"/>
              </a:rPr>
              <a:t>FM’s works on interactions </a:t>
            </a:r>
            <a:r>
              <a:rPr lang="en-US" sz="2300" dirty="0" smtClean="0">
                <a:latin typeface="Arial" panose="020B0604020202020204" pitchFamily="34" charset="0"/>
                <a:ea typeface="Arial" charset="0"/>
                <a:cs typeface="Arial" panose="020B0604020202020204" pitchFamily="34" charset="0"/>
              </a:rPr>
              <a:t>between variables using factorized </a:t>
            </a:r>
            <a:r>
              <a:rPr lang="en-US" sz="2300" dirty="0" smtClean="0">
                <a:latin typeface="Arial" panose="020B0604020202020204" pitchFamily="34" charset="0"/>
                <a:ea typeface="Arial" charset="0"/>
                <a:cs typeface="Arial" panose="020B0604020202020204" pitchFamily="34" charset="0"/>
              </a:rPr>
              <a:t>parameters and are </a:t>
            </a:r>
            <a:r>
              <a:rPr lang="en-US" sz="2300" dirty="0" smtClean="0">
                <a:latin typeface="Arial" panose="020B0604020202020204" pitchFamily="34" charset="0"/>
                <a:ea typeface="Arial" charset="0"/>
                <a:cs typeface="Arial" panose="020B0604020202020204" pitchFamily="34" charset="0"/>
              </a:rPr>
              <a:t>able to estimate interactions even in problems with </a:t>
            </a:r>
            <a:r>
              <a:rPr lang="en-US" sz="2300" dirty="0" smtClean="0">
                <a:latin typeface="Arial" panose="020B0604020202020204" pitchFamily="34" charset="0"/>
                <a:ea typeface="Arial" charset="0"/>
                <a:cs typeface="Arial" panose="020B0604020202020204" pitchFamily="34" charset="0"/>
              </a:rPr>
              <a:t>hugely sparse data. We use the Long short term memory (LSTM) along with FM’s to come up with time-series forecasting model capable of scalable and accurate for predictions and help strengthen the sales and revenue generation strategy.</a:t>
            </a:r>
            <a:endParaRPr lang="en-US" sz="2300" dirty="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2071220" y="16764000"/>
            <a:ext cx="10466180" cy="4953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dirty="0">
                <a:latin typeface="Arial" panose="020B0604020202020204" pitchFamily="34" charset="0"/>
                <a:cs typeface="Arial" panose="020B0604020202020204" pitchFamily="34" charset="0"/>
              </a:rPr>
              <a:t>Reiterate why the problem is important in a sentence or two.</a:t>
            </a:r>
          </a:p>
          <a:p>
            <a:pPr algn="just"/>
            <a:endParaRPr lang="en-US" sz="2300" dirty="0">
              <a:latin typeface="Arial" panose="020B0604020202020204" pitchFamily="34" charset="0"/>
              <a:cs typeface="Arial" panose="020B0604020202020204" pitchFamily="34" charset="0"/>
            </a:endParaRPr>
          </a:p>
          <a:p>
            <a:pPr algn="just"/>
            <a:r>
              <a:rPr lang="en-US" sz="2300" dirty="0">
                <a:solidFill>
                  <a:srgbClr val="FF0000"/>
                </a:solidFill>
                <a:latin typeface="Arial" panose="020B0604020202020204" pitchFamily="34" charset="0"/>
                <a:cs typeface="Arial" panose="020B0604020202020204" pitchFamily="34" charset="0"/>
              </a:rPr>
              <a:t>Provide the answers to your research questions.</a:t>
            </a:r>
          </a:p>
          <a:p>
            <a:pPr algn="just"/>
            <a:endParaRPr lang="en-US" sz="2300" dirty="0">
              <a:latin typeface="Arial" panose="020B0604020202020204" pitchFamily="34" charset="0"/>
              <a:cs typeface="Arial" panose="020B0604020202020204" pitchFamily="34" charset="0"/>
            </a:endParaRPr>
          </a:p>
          <a:p>
            <a:pPr algn="just"/>
            <a:r>
              <a:rPr lang="en-US" sz="2300" dirty="0">
                <a:latin typeface="Arial" panose="020B0604020202020204" pitchFamily="34" charset="0"/>
                <a:cs typeface="Arial" panose="020B0604020202020204" pitchFamily="34" charset="0"/>
              </a:rPr>
              <a:t>Discuss how your findings can be used for improved decision-support or decision-making or anything else you feel is an important take-away from what you learned.</a:t>
            </a: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6248400" y="457200"/>
            <a:ext cx="21412200"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5800" b="1" dirty="0" smtClean="0">
                <a:latin typeface="Arial" panose="020B0604020202020204" pitchFamily="34" charset="0"/>
                <a:cs typeface="Arial" panose="020B0604020202020204" pitchFamily="34" charset="0"/>
              </a:rPr>
              <a:t>Retail Demand Forecasting – Using Factorization Machines</a:t>
            </a:r>
            <a:endParaRPr lang="en-US" altLang="en-US" sz="5800" b="1" dirty="0">
              <a:latin typeface="Arial" panose="020B0604020202020204" pitchFamily="34" charset="0"/>
              <a:cs typeface="Arial" panose="020B0604020202020204" pitchFamily="34" charset="0"/>
            </a:endParaRPr>
          </a:p>
        </p:txBody>
      </p:sp>
      <p:sp>
        <p:nvSpPr>
          <p:cNvPr id="2" name="TextBox 1"/>
          <p:cNvSpPr txBox="1"/>
          <p:nvPr/>
        </p:nvSpPr>
        <p:spPr>
          <a:xfrm>
            <a:off x="341678" y="4066457"/>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Abstract</a:t>
            </a:r>
            <a:endParaRPr lang="en-US" altLang="en-US" sz="2800" dirty="0">
              <a:latin typeface="Arial" charset="0"/>
            </a:endParaRPr>
          </a:p>
        </p:txBody>
      </p:sp>
      <p:sp>
        <p:nvSpPr>
          <p:cNvPr id="37" name="TextBox 36"/>
          <p:cNvSpPr txBox="1"/>
          <p:nvPr/>
        </p:nvSpPr>
        <p:spPr>
          <a:xfrm>
            <a:off x="22071220" y="16316980"/>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Conclusions</a:t>
            </a:r>
            <a:endParaRPr lang="en-US" altLang="en-US" sz="2800" dirty="0">
              <a:latin typeface="Arial" charset="0"/>
            </a:endParaRPr>
          </a:p>
        </p:txBody>
      </p:sp>
      <p:sp>
        <p:nvSpPr>
          <p:cNvPr id="32" name="Rectangle 108"/>
          <p:cNvSpPr>
            <a:spLocks noChangeArrowheads="1"/>
          </p:cNvSpPr>
          <p:nvPr/>
        </p:nvSpPr>
        <p:spPr bwMode="auto">
          <a:xfrm>
            <a:off x="11243320" y="4047588"/>
            <a:ext cx="10515600" cy="1766941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sz="2300" b="1" dirty="0">
              <a:latin typeface="Arial" charset="0"/>
              <a:ea typeface="Arial" charset="0"/>
              <a:cs typeface="Arial" charset="0"/>
            </a:endParaRPr>
          </a:p>
        </p:txBody>
      </p:sp>
      <p:pic>
        <p:nvPicPr>
          <p:cNvPr id="4" name="Picture 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9614695" y="-67189"/>
            <a:ext cx="3329574" cy="1997745"/>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59351" y="252103"/>
            <a:ext cx="2554823" cy="1509855"/>
          </a:xfrm>
          <a:prstGeom prst="rect">
            <a:avLst/>
          </a:prstGeom>
        </p:spPr>
      </p:pic>
      <p:sp>
        <p:nvSpPr>
          <p:cNvPr id="77" name="Text Box 112"/>
          <p:cNvSpPr txBox="1">
            <a:spLocks noChangeArrowheads="1"/>
          </p:cNvSpPr>
          <p:nvPr/>
        </p:nvSpPr>
        <p:spPr bwMode="auto">
          <a:xfrm>
            <a:off x="337324" y="16699388"/>
            <a:ext cx="10515600" cy="509381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GB" sz="2300" dirty="0" smtClean="0">
              <a:latin typeface="Arial" pitchFamily="34" charset="0"/>
              <a:ea typeface="Arial" charset="0"/>
              <a:cs typeface="Arial" pitchFamily="34" charset="0"/>
            </a:endParaRPr>
          </a:p>
          <a:p>
            <a:r>
              <a:rPr lang="en-US" sz="2300" dirty="0" smtClean="0">
                <a:latin typeface="Arial" pitchFamily="34" charset="0"/>
                <a:cs typeface="Arial" pitchFamily="34" charset="0"/>
              </a:rPr>
              <a:t>Factorization machines (FM) are a generic approach </a:t>
            </a:r>
            <a:r>
              <a:rPr lang="en-US" sz="2300" dirty="0" smtClean="0">
                <a:latin typeface="Arial" pitchFamily="34" charset="0"/>
                <a:cs typeface="Arial" pitchFamily="34" charset="0"/>
              </a:rPr>
              <a:t>to combine </a:t>
            </a:r>
            <a:r>
              <a:rPr lang="en-US" sz="2300" dirty="0" smtClean="0">
                <a:latin typeface="Arial" pitchFamily="34" charset="0"/>
                <a:cs typeface="Arial" pitchFamily="34" charset="0"/>
              </a:rPr>
              <a:t>the generality of feature engineering </a:t>
            </a:r>
            <a:r>
              <a:rPr lang="en-US" sz="2300" dirty="0" smtClean="0">
                <a:latin typeface="Arial" pitchFamily="34" charset="0"/>
                <a:cs typeface="Arial" pitchFamily="34" charset="0"/>
              </a:rPr>
              <a:t>with the </a:t>
            </a:r>
            <a:r>
              <a:rPr lang="en-US" sz="2300" dirty="0" smtClean="0">
                <a:latin typeface="Arial" pitchFamily="34" charset="0"/>
                <a:cs typeface="Arial" pitchFamily="34" charset="0"/>
              </a:rPr>
              <a:t>superiority of factorization models in estimating interactions between categorical variables of large domain</a:t>
            </a:r>
            <a:endParaRPr lang="en-GB" sz="2300" dirty="0" smtClean="0">
              <a:latin typeface="Arial" pitchFamily="34" charset="0"/>
              <a:ea typeface="Arial" charset="0"/>
              <a:cs typeface="Arial" pitchFamily="34" charset="0"/>
            </a:endParaRPr>
          </a:p>
          <a:p>
            <a:pPr algn="just"/>
            <a:endParaRPr lang="en-US" sz="2300" dirty="0">
              <a:latin typeface="Arial" pitchFamily="34" charset="0"/>
              <a:ea typeface="Arial" charset="0"/>
              <a:cs typeface="Arial" pitchFamily="34" charset="0"/>
            </a:endParaRPr>
          </a:p>
        </p:txBody>
      </p:sp>
      <p:sp>
        <p:nvSpPr>
          <p:cNvPr id="78" name="TextBox 77"/>
          <p:cNvSpPr txBox="1"/>
          <p:nvPr/>
        </p:nvSpPr>
        <p:spPr>
          <a:xfrm>
            <a:off x="337324" y="16459200"/>
            <a:ext cx="10515600" cy="523220"/>
          </a:xfrm>
          <a:prstGeom prst="rect">
            <a:avLst/>
          </a:prstGeom>
          <a:solidFill>
            <a:srgbClr val="B1810B"/>
          </a:solidFill>
        </p:spPr>
        <p:txBody>
          <a:bodyPr wrap="square" rtlCol="0">
            <a:spAutoFit/>
          </a:bodyPr>
          <a:lstStyle/>
          <a:p>
            <a:pPr algn="ctr">
              <a:spcBef>
                <a:spcPct val="50000"/>
              </a:spcBef>
            </a:pPr>
            <a:r>
              <a:rPr lang="en-GB" altLang="en-US" sz="2800" b="1" dirty="0" smtClean="0">
                <a:latin typeface="Arial" charset="0"/>
              </a:rPr>
              <a:t>Factorization Machines </a:t>
            </a:r>
            <a:endParaRPr lang="en-US" altLang="en-US" sz="2800" b="1" dirty="0">
              <a:latin typeface="Arial" charset="0"/>
            </a:endParaRPr>
          </a:p>
        </p:txBody>
      </p:sp>
      <p:sp>
        <p:nvSpPr>
          <p:cNvPr id="45" name="Rectangle 110">
            <a:extLst>
              <a:ext uri="{FF2B5EF4-FFF2-40B4-BE49-F238E27FC236}">
                <a16:creationId xmlns:a16="http://schemas.microsoft.com/office/drawing/2014/main" xmlns="" id="{434C43CA-1016-45AE-8DFB-83357F057F44}"/>
              </a:ext>
            </a:extLst>
          </p:cNvPr>
          <p:cNvSpPr>
            <a:spLocks noChangeArrowheads="1"/>
          </p:cNvSpPr>
          <p:nvPr/>
        </p:nvSpPr>
        <p:spPr bwMode="auto">
          <a:xfrm>
            <a:off x="22081672" y="4409615"/>
            <a:ext cx="10515600" cy="1151618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GB" altLang="en-US" sz="2300" dirty="0" smtClean="0">
                <a:solidFill>
                  <a:srgbClr val="000000"/>
                </a:solidFill>
                <a:latin typeface="Arial" panose="020B0604020202020204" pitchFamily="34" charset="0"/>
                <a:cs typeface="Arial" panose="020B0604020202020204" pitchFamily="34" charset="0"/>
              </a:rPr>
              <a:t>Step 1 Towards building the model to use the factorization machines. The data as explained was cleaned up and then prediction was done using </a:t>
            </a:r>
            <a:r>
              <a:rPr lang="en-GB" altLang="en-US" sz="2300" dirty="0" err="1" smtClean="0">
                <a:solidFill>
                  <a:srgbClr val="000000"/>
                </a:solidFill>
                <a:latin typeface="Arial" panose="020B0604020202020204" pitchFamily="34" charset="0"/>
                <a:cs typeface="Arial" panose="020B0604020202020204" pitchFamily="34" charset="0"/>
              </a:rPr>
              <a:t>PyFM</a:t>
            </a:r>
            <a:r>
              <a:rPr lang="en-GB" altLang="en-US" sz="2300" dirty="0" smtClean="0">
                <a:solidFill>
                  <a:srgbClr val="000000"/>
                </a:solidFill>
                <a:latin typeface="Arial" panose="020B0604020202020204" pitchFamily="34" charset="0"/>
                <a:cs typeface="Arial" panose="020B0604020202020204" pitchFamily="34" charset="0"/>
              </a:rPr>
              <a:t> library. The Mean Square error was tested while executing the FM model yielded the best results for prediction of sparse demand matrix generated.</a:t>
            </a: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r>
              <a:rPr lang="en-GB" altLang="en-US" sz="2300" dirty="0" smtClean="0">
                <a:solidFill>
                  <a:srgbClr val="000000"/>
                </a:solidFill>
                <a:latin typeface="Arial" panose="020B0604020202020204" pitchFamily="34" charset="0"/>
                <a:cs typeface="Arial" panose="020B0604020202020204" pitchFamily="34" charset="0"/>
              </a:rPr>
              <a:t>Step 2 : The second step was using the LSTM Model for the actual time-series forecast based on the predicted sparse demand using FM. The evaluation metric used was SMAPE value. This would yield the actual benefit to Sales/Retail store managers helping them maintain a fitting inventory. </a:t>
            </a: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GB" altLang="en-US" sz="2300" dirty="0" smtClean="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dirty="0">
              <a:solidFill>
                <a:srgbClr val="000000"/>
              </a:solidFill>
              <a:latin typeface="Arial" panose="020B0604020202020204" pitchFamily="34" charset="0"/>
              <a:cs typeface="Arial" panose="020B0604020202020204" pitchFamily="34" charset="0"/>
            </a:endParaRPr>
          </a:p>
        </p:txBody>
      </p:sp>
      <p:sp>
        <p:nvSpPr>
          <p:cNvPr id="292" name="Text Box 112"/>
          <p:cNvSpPr txBox="1">
            <a:spLocks noChangeArrowheads="1"/>
          </p:cNvSpPr>
          <p:nvPr/>
        </p:nvSpPr>
        <p:spPr bwMode="auto">
          <a:xfrm>
            <a:off x="338776" y="9405906"/>
            <a:ext cx="10515600" cy="697709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300" dirty="0" smtClean="0">
                <a:latin typeface="Arial" panose="020B0604020202020204" pitchFamily="34" charset="0"/>
                <a:cs typeface="Arial" panose="020B0604020202020204" pitchFamily="34" charset="0"/>
              </a:rPr>
              <a:t>It is challenging to build useful forecasts for sparse demand products. If the forecast is lower than the actual demand, it can lead to poor assortment and replenishment decisions, and customers will not be able to get the products they want when they need </a:t>
            </a:r>
            <a:r>
              <a:rPr lang="en-US" sz="2300" dirty="0" smtClean="0">
                <a:latin typeface="Arial" panose="020B0604020202020204" pitchFamily="34" charset="0"/>
                <a:cs typeface="Arial" panose="020B0604020202020204" pitchFamily="34" charset="0"/>
              </a:rPr>
              <a:t>them. If </a:t>
            </a:r>
            <a:r>
              <a:rPr lang="en-US" sz="2300" dirty="0" smtClean="0">
                <a:latin typeface="Arial" panose="020B0604020202020204" pitchFamily="34" charset="0"/>
                <a:cs typeface="Arial" panose="020B0604020202020204" pitchFamily="34" charset="0"/>
              </a:rPr>
              <a:t>the forecast is higher than the actual demand, the unsold products will occupy inventory shelves, and if the products are perishable, they will have to be liquated at low costs to prevent spoilage. </a:t>
            </a:r>
            <a:endParaRPr lang="en-US" sz="2300" dirty="0" smtClean="0">
              <a:latin typeface="Arial" panose="020B0604020202020204" pitchFamily="34" charset="0"/>
              <a:cs typeface="Arial" panose="020B0604020202020204" pitchFamily="34" charset="0"/>
            </a:endParaRPr>
          </a:p>
          <a:p>
            <a:pPr algn="just"/>
            <a:r>
              <a:rPr lang="en-GB" sz="2300" dirty="0" smtClean="0">
                <a:latin typeface="Arial" panose="020B0604020202020204" pitchFamily="34" charset="0"/>
                <a:cs typeface="Arial" panose="020B0604020202020204" pitchFamily="34" charset="0"/>
              </a:rPr>
              <a:t>The overall objective of our model is to use the Online retail data set which provides us with historic sales across various countries and products for a firm. We use this information given, and make use of FM’ s to predict the sparse demand with missing transactions. The above step then enhances the overall demand forecast achieved with LSTM analysis.</a:t>
            </a:r>
            <a:endParaRPr lang="en-US" sz="2300" dirty="0" smtClean="0">
              <a:latin typeface="Arial" panose="020B0604020202020204" pitchFamily="34" charset="0"/>
              <a:cs typeface="Arial" panose="020B0604020202020204" pitchFamily="34" charset="0"/>
            </a:endParaRPr>
          </a:p>
          <a:p>
            <a:pPr algn="just"/>
            <a:endParaRPr lang="en-GB" sz="2300" dirty="0" smtClean="0">
              <a:latin typeface="Arial" panose="020B0604020202020204" pitchFamily="34" charset="0"/>
              <a:cs typeface="Arial" panose="020B0604020202020204" pitchFamily="34" charset="0"/>
            </a:endParaRPr>
          </a:p>
          <a:p>
            <a:pPr algn="just"/>
            <a:r>
              <a:rPr lang="en-US" sz="2300" dirty="0" smtClean="0">
                <a:latin typeface="Arial" panose="020B0604020202020204" pitchFamily="34" charset="0"/>
                <a:cs typeface="Arial" panose="020B0604020202020204" pitchFamily="34" charset="0"/>
              </a:rPr>
              <a:t>As part of the this project we </a:t>
            </a:r>
            <a:r>
              <a:rPr lang="en-US" sz="2300" dirty="0" smtClean="0">
                <a:latin typeface="Arial" panose="020B0604020202020204" pitchFamily="34" charset="0"/>
                <a:cs typeface="Arial" panose="020B0604020202020204" pitchFamily="34" charset="0"/>
              </a:rPr>
              <a:t>will answer the following questions</a:t>
            </a:r>
            <a:r>
              <a:rPr lang="en-US" sz="2300" dirty="0" smtClean="0">
                <a:latin typeface="Arial" panose="020B0604020202020204" pitchFamily="34" charset="0"/>
                <a:cs typeface="Arial" panose="020B0604020202020204" pitchFamily="34" charset="0"/>
              </a:rPr>
              <a:t>:</a:t>
            </a:r>
          </a:p>
          <a:p>
            <a:pPr algn="just">
              <a:buFont typeface="Arial" pitchFamily="34" charset="0"/>
              <a:buChar char="•"/>
            </a:pPr>
            <a:r>
              <a:rPr lang="en-US" sz="2300" dirty="0" smtClean="0">
                <a:latin typeface="Arial" panose="020B0604020202020204" pitchFamily="34" charset="0"/>
                <a:cs typeface="Arial" panose="020B0604020202020204" pitchFamily="34" charset="0"/>
              </a:rPr>
              <a:t> How </a:t>
            </a:r>
            <a:r>
              <a:rPr lang="en-US" sz="2300" dirty="0" smtClean="0">
                <a:latin typeface="Arial" panose="020B0604020202020204" pitchFamily="34" charset="0"/>
                <a:cs typeface="Arial" panose="020B0604020202020204" pitchFamily="34" charset="0"/>
              </a:rPr>
              <a:t>well does matrix factorization perform at predicting intermittent demand</a:t>
            </a:r>
            <a:r>
              <a:rPr lang="en-US" sz="2300" dirty="0" smtClean="0">
                <a:latin typeface="Arial" panose="020B0604020202020204" pitchFamily="34" charset="0"/>
                <a:cs typeface="Arial" panose="020B0604020202020204" pitchFamily="34" charset="0"/>
              </a:rPr>
              <a:t>?</a:t>
            </a:r>
          </a:p>
          <a:p>
            <a:pPr algn="just">
              <a:buFont typeface="Arial" pitchFamily="34" charset="0"/>
              <a:buChar char="•"/>
            </a:pPr>
            <a:endParaRPr lang="en-US" sz="2300" dirty="0" smtClean="0">
              <a:latin typeface="Arial" panose="020B0604020202020204" pitchFamily="34" charset="0"/>
              <a:cs typeface="Arial" panose="020B0604020202020204" pitchFamily="34" charset="0"/>
            </a:endParaRPr>
          </a:p>
          <a:p>
            <a:pPr algn="just">
              <a:buFont typeface="Arial" pitchFamily="34" charset="0"/>
              <a:buChar char="•"/>
            </a:pPr>
            <a:r>
              <a:rPr lang="en-US" sz="2300" dirty="0" smtClean="0">
                <a:latin typeface="Arial" panose="020B0604020202020204" pitchFamily="34" charset="0"/>
                <a:cs typeface="Arial" panose="020B0604020202020204" pitchFamily="34" charset="0"/>
              </a:rPr>
              <a:t> How </a:t>
            </a:r>
            <a:r>
              <a:rPr lang="en-US" sz="2300" dirty="0" smtClean="0">
                <a:latin typeface="Arial" panose="020B0604020202020204" pitchFamily="34" charset="0"/>
                <a:cs typeface="Arial" panose="020B0604020202020204" pitchFamily="34" charset="0"/>
              </a:rPr>
              <a:t>does matrix factorization approach </a:t>
            </a:r>
            <a:r>
              <a:rPr lang="en-US" sz="2300" dirty="0" smtClean="0">
                <a:latin typeface="Arial" panose="020B0604020202020204" pitchFamily="34" charset="0"/>
                <a:cs typeface="Arial" panose="020B0604020202020204" pitchFamily="34" charset="0"/>
              </a:rPr>
              <a:t>improve the overall time-series </a:t>
            </a:r>
            <a:r>
              <a:rPr lang="en-US" sz="2300" dirty="0" smtClean="0">
                <a:latin typeface="Arial" panose="020B0604020202020204" pitchFamily="34" charset="0"/>
                <a:cs typeface="Arial" panose="020B0604020202020204" pitchFamily="34" charset="0"/>
              </a:rPr>
              <a:t>forecasting</a:t>
            </a:r>
            <a:r>
              <a:rPr lang="en-US" sz="2300" dirty="0" smtClean="0">
                <a:latin typeface="Arial" panose="020B0604020202020204" pitchFamily="34" charset="0"/>
                <a:cs typeface="Arial" panose="020B0604020202020204" pitchFamily="34" charset="0"/>
              </a:rPr>
              <a:t>?</a:t>
            </a:r>
          </a:p>
          <a:p>
            <a:pPr algn="just">
              <a:buFont typeface="Arial" pitchFamily="34" charset="0"/>
              <a:buChar char="•"/>
            </a:pPr>
            <a:endParaRPr lang="en-GB" sz="2300" dirty="0" smtClean="0">
              <a:latin typeface="Arial" panose="020B0604020202020204" pitchFamily="34" charset="0"/>
              <a:cs typeface="Arial" panose="020B0604020202020204" pitchFamily="34" charset="0"/>
            </a:endParaRPr>
          </a:p>
          <a:p>
            <a:pPr algn="just">
              <a:buFont typeface="Arial" pitchFamily="34" charset="0"/>
              <a:buChar char="•"/>
            </a:pPr>
            <a:endParaRPr lang="en-GB" sz="2300" dirty="0" smtClean="0">
              <a:latin typeface="Arial" panose="020B0604020202020204" pitchFamily="34" charset="0"/>
              <a:cs typeface="Arial" panose="020B0604020202020204" pitchFamily="34" charset="0"/>
            </a:endParaRPr>
          </a:p>
          <a:p>
            <a:pPr algn="just">
              <a:buFont typeface="Arial" pitchFamily="34" charset="0"/>
              <a:buChar char="•"/>
            </a:pPr>
            <a:endParaRPr lang="en-US" sz="2300" dirty="0" smtClean="0">
              <a:latin typeface="Arial" panose="020B0604020202020204" pitchFamily="34" charset="0"/>
              <a:cs typeface="Arial" panose="020B0604020202020204" pitchFamily="34" charset="0"/>
            </a:endParaRPr>
          </a:p>
          <a:p>
            <a:pPr algn="just">
              <a:buFont typeface="Arial" pitchFamily="34" charset="0"/>
              <a:buChar char="•"/>
            </a:pPr>
            <a:endParaRPr lang="en-GB" sz="2300" dirty="0" smtClean="0">
              <a:latin typeface="Arial" panose="020B0604020202020204" pitchFamily="34" charset="0"/>
              <a:cs typeface="Arial" panose="020B0604020202020204" pitchFamily="34" charset="0"/>
            </a:endParaRPr>
          </a:p>
          <a:p>
            <a:pPr algn="just">
              <a:buFont typeface="Arial" pitchFamily="34" charset="0"/>
              <a:buChar char="•"/>
            </a:pPr>
            <a:endParaRPr lang="en-US" sz="2300" dirty="0">
              <a:latin typeface="Arial" panose="020B0604020202020204" pitchFamily="34" charset="0"/>
              <a:cs typeface="Arial" panose="020B0604020202020204" pitchFamily="34" charset="0"/>
            </a:endParaRPr>
          </a:p>
        </p:txBody>
      </p:sp>
      <p:sp>
        <p:nvSpPr>
          <p:cNvPr id="35" name="TextBox 34"/>
          <p:cNvSpPr txBox="1"/>
          <p:nvPr/>
        </p:nvSpPr>
        <p:spPr>
          <a:xfrm>
            <a:off x="337324" y="8925580"/>
            <a:ext cx="10515600" cy="523220"/>
          </a:xfrm>
          <a:prstGeom prst="rect">
            <a:avLst/>
          </a:prstGeom>
          <a:solidFill>
            <a:srgbClr val="B1810B"/>
          </a:solidFill>
        </p:spPr>
        <p:txBody>
          <a:bodyPr wrap="square" rtlCol="0">
            <a:spAutoFit/>
          </a:bodyPr>
          <a:lstStyle/>
          <a:p>
            <a:pPr algn="ctr">
              <a:spcBef>
                <a:spcPct val="50000"/>
              </a:spcBef>
            </a:pPr>
            <a:r>
              <a:rPr lang="en-US" altLang="en-US" sz="2800" b="1" dirty="0">
                <a:latin typeface="Arial" charset="0"/>
              </a:rPr>
              <a:t>Introduction</a:t>
            </a:r>
            <a:endParaRPr lang="en-US" altLang="en-US" sz="2800" dirty="0">
              <a:latin typeface="Arial" charset="0"/>
            </a:endParaRPr>
          </a:p>
        </p:txBody>
      </p:sp>
      <p:sp>
        <p:nvSpPr>
          <p:cNvPr id="33" name="TextBox 32">
            <a:extLst>
              <a:ext uri="{FF2B5EF4-FFF2-40B4-BE49-F238E27FC236}">
                <a16:creationId xmlns:a16="http://schemas.microsoft.com/office/drawing/2014/main" xmlns="" id="{C87CFD02-CEAD-41D2-8AB7-755A9F91B440}"/>
              </a:ext>
            </a:extLst>
          </p:cNvPr>
          <p:cNvSpPr txBox="1"/>
          <p:nvPr/>
        </p:nvSpPr>
        <p:spPr>
          <a:xfrm>
            <a:off x="11243320" y="4044962"/>
            <a:ext cx="10515600" cy="523220"/>
          </a:xfrm>
          <a:prstGeom prst="rect">
            <a:avLst/>
          </a:prstGeom>
          <a:solidFill>
            <a:srgbClr val="B1810B"/>
          </a:solidFill>
        </p:spPr>
        <p:txBody>
          <a:bodyPr wrap="square" rtlCol="0">
            <a:spAutoFit/>
          </a:bodyPr>
          <a:lstStyle/>
          <a:p>
            <a:pPr algn="ctr">
              <a:spcBef>
                <a:spcPct val="50000"/>
              </a:spcBef>
            </a:pPr>
            <a:r>
              <a:rPr lang="en-GB" altLang="en-US" sz="2800" b="1" dirty="0" smtClean="0">
                <a:latin typeface="Arial" charset="0"/>
              </a:rPr>
              <a:t>The Process Flow</a:t>
            </a:r>
            <a:endParaRPr lang="en-US" altLang="en-US" sz="2800" b="1" dirty="0">
              <a:latin typeface="Arial" charset="0"/>
            </a:endParaRPr>
          </a:p>
        </p:txBody>
      </p:sp>
      <p:sp>
        <p:nvSpPr>
          <p:cNvPr id="44" name="TextBox 43">
            <a:extLst>
              <a:ext uri="{FF2B5EF4-FFF2-40B4-BE49-F238E27FC236}">
                <a16:creationId xmlns:a16="http://schemas.microsoft.com/office/drawing/2014/main" xmlns=""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dirty="0"/>
              <a:t>Results</a:t>
            </a:r>
          </a:p>
        </p:txBody>
      </p:sp>
      <p:sp>
        <p:nvSpPr>
          <p:cNvPr id="51" name="Rectangle 50">
            <a:extLst>
              <a:ext uri="{FF2B5EF4-FFF2-40B4-BE49-F238E27FC236}">
                <a16:creationId xmlns:a16="http://schemas.microsoft.com/office/drawing/2014/main" xmlns="" id="{AD9620B6-FD90-4353-A201-C45EFD102A14}"/>
              </a:ext>
            </a:extLst>
          </p:cNvPr>
          <p:cNvSpPr/>
          <p:nvPr/>
        </p:nvSpPr>
        <p:spPr>
          <a:xfrm>
            <a:off x="22479001" y="9144000"/>
            <a:ext cx="4572000" cy="430887"/>
          </a:xfrm>
          <a:prstGeom prst="rect">
            <a:avLst/>
          </a:prstGeom>
        </p:spPr>
        <p:txBody>
          <a:bodyPr wrap="square">
            <a:spAutoFit/>
          </a:bodyPr>
          <a:lstStyle/>
          <a:p>
            <a:pPr algn="ctr"/>
            <a:r>
              <a:rPr lang="en-US" sz="2200" b="1" dirty="0" smtClean="0">
                <a:latin typeface="Arial" charset="0"/>
                <a:ea typeface="Arial" charset="0"/>
                <a:cs typeface="Arial" charset="0"/>
              </a:rPr>
              <a:t>Fig </a:t>
            </a:r>
            <a:r>
              <a:rPr lang="en-US" sz="2200" b="1" dirty="0">
                <a:latin typeface="Arial" charset="0"/>
                <a:ea typeface="Arial" charset="0"/>
                <a:cs typeface="Arial" charset="0"/>
              </a:rPr>
              <a:t>3</a:t>
            </a:r>
            <a:r>
              <a:rPr lang="en-US" sz="2200" b="1" dirty="0" smtClean="0">
                <a:latin typeface="Arial" charset="0"/>
                <a:ea typeface="Arial" charset="0"/>
                <a:cs typeface="Arial" charset="0"/>
              </a:rPr>
              <a:t>. </a:t>
            </a:r>
            <a:r>
              <a:rPr lang="en-US" sz="2200" b="1" dirty="0" smtClean="0">
                <a:latin typeface="Arial" charset="0"/>
                <a:ea typeface="Arial" charset="0"/>
                <a:cs typeface="Arial" charset="0"/>
              </a:rPr>
              <a:t>Pre-FM State</a:t>
            </a:r>
            <a:r>
              <a:rPr lang="en-US" sz="2200" b="1" dirty="0" smtClean="0">
                <a:latin typeface="Arial" charset="0"/>
                <a:ea typeface="Arial" charset="0"/>
                <a:cs typeface="Arial" charset="0"/>
              </a:rPr>
              <a:t> </a:t>
            </a:r>
            <a:endParaRPr lang="en-US" sz="2200" b="1" dirty="0">
              <a:latin typeface="Arial" charset="0"/>
              <a:ea typeface="Arial" charset="0"/>
              <a:cs typeface="Arial" charset="0"/>
            </a:endParaRPr>
          </a:p>
        </p:txBody>
      </p:sp>
      <p:sp>
        <p:nvSpPr>
          <p:cNvPr id="53" name="Rectangle 52">
            <a:extLst>
              <a:ext uri="{FF2B5EF4-FFF2-40B4-BE49-F238E27FC236}">
                <a16:creationId xmlns:a16="http://schemas.microsoft.com/office/drawing/2014/main" xmlns="" id="{E46BEF29-8EA0-45F6-988B-951C5933692F}"/>
              </a:ext>
            </a:extLst>
          </p:cNvPr>
          <p:cNvSpPr/>
          <p:nvPr/>
        </p:nvSpPr>
        <p:spPr>
          <a:xfrm>
            <a:off x="22479000" y="15392400"/>
            <a:ext cx="4114800" cy="400110"/>
          </a:xfrm>
          <a:prstGeom prst="rect">
            <a:avLst/>
          </a:prstGeom>
        </p:spPr>
        <p:txBody>
          <a:bodyPr wrap="square">
            <a:spAutoFit/>
          </a:bodyPr>
          <a:lstStyle/>
          <a:p>
            <a:pPr algn="ctr"/>
            <a:r>
              <a:rPr lang="en-US" sz="2000" b="1" dirty="0" smtClean="0">
                <a:latin typeface="Arial" charset="0"/>
                <a:ea typeface="Arial" charset="0"/>
                <a:cs typeface="Arial" charset="0"/>
              </a:rPr>
              <a:t>Fig5: Forecasted Demand</a:t>
            </a:r>
            <a:endParaRPr lang="en-US" sz="2000" b="1" dirty="0">
              <a:latin typeface="Arial" charset="0"/>
              <a:ea typeface="Arial" charset="0"/>
              <a:cs typeface="Arial" charset="0"/>
            </a:endParaRPr>
          </a:p>
        </p:txBody>
      </p:sp>
      <p:pic>
        <p:nvPicPr>
          <p:cNvPr id="1026" name="Picture 2"/>
          <p:cNvPicPr>
            <a:picLocks noChangeAspect="1" noChangeArrowheads="1"/>
          </p:cNvPicPr>
          <p:nvPr/>
        </p:nvPicPr>
        <p:blipFill>
          <a:blip r:embed="rId10" cstate="print"/>
          <a:srcRect/>
          <a:stretch>
            <a:fillRect/>
          </a:stretch>
        </p:blipFill>
        <p:spPr bwMode="auto">
          <a:xfrm>
            <a:off x="685800" y="18364200"/>
            <a:ext cx="9753600" cy="2895600"/>
          </a:xfrm>
          <a:prstGeom prst="rect">
            <a:avLst/>
          </a:prstGeom>
          <a:noFill/>
          <a:ln w="9525">
            <a:noFill/>
            <a:miter lim="800000"/>
            <a:headEnd/>
            <a:tailEnd/>
          </a:ln>
        </p:spPr>
      </p:pic>
      <p:sp>
        <p:nvSpPr>
          <p:cNvPr id="56" name="Rectangle 55">
            <a:extLst>
              <a:ext uri="{FF2B5EF4-FFF2-40B4-BE49-F238E27FC236}">
                <a16:creationId xmlns:a16="http://schemas.microsoft.com/office/drawing/2014/main" xmlns="" id="{FDB2F4EF-B34C-40B6-87A8-45D1572AD70A}"/>
              </a:ext>
            </a:extLst>
          </p:cNvPr>
          <p:cNvSpPr/>
          <p:nvPr/>
        </p:nvSpPr>
        <p:spPr>
          <a:xfrm>
            <a:off x="4191000" y="21299269"/>
            <a:ext cx="3352800" cy="646331"/>
          </a:xfrm>
          <a:prstGeom prst="rect">
            <a:avLst/>
          </a:prstGeom>
        </p:spPr>
        <p:txBody>
          <a:bodyPr wrap="square">
            <a:spAutoFit/>
          </a:bodyPr>
          <a:lstStyle/>
          <a:p>
            <a:r>
              <a:rPr lang="en-US" sz="1800" b="1" dirty="0" smtClean="0">
                <a:latin typeface="Arial" charset="0"/>
                <a:ea typeface="Arial" charset="0"/>
                <a:cs typeface="Arial" charset="0"/>
              </a:rPr>
              <a:t>Fig </a:t>
            </a:r>
            <a:r>
              <a:rPr lang="en-US" sz="1800" b="1" dirty="0">
                <a:latin typeface="Arial" charset="0"/>
                <a:ea typeface="Arial" charset="0"/>
                <a:cs typeface="Arial" charset="0"/>
              </a:rPr>
              <a:t>1. </a:t>
            </a:r>
            <a:r>
              <a:rPr lang="en-US" sz="1800" b="1" dirty="0" smtClean="0">
                <a:latin typeface="Arial" charset="0"/>
                <a:ea typeface="Arial" charset="0"/>
                <a:cs typeface="Arial" charset="0"/>
              </a:rPr>
              <a:t>The FM Methodology</a:t>
            </a:r>
            <a:endParaRPr lang="en-US" sz="1800" b="1" dirty="0">
              <a:latin typeface="Arial" charset="0"/>
              <a:ea typeface="Arial" charset="0"/>
              <a:cs typeface="Arial" charset="0"/>
            </a:endParaRPr>
          </a:p>
          <a:p>
            <a:endParaRPr lang="en-US" sz="1800" b="1" dirty="0">
              <a:latin typeface="Arial" charset="0"/>
              <a:ea typeface="Arial" charset="0"/>
              <a:cs typeface="Arial" charset="0"/>
            </a:endParaRPr>
          </a:p>
        </p:txBody>
      </p:sp>
      <p:pic>
        <p:nvPicPr>
          <p:cNvPr id="57" name="Picture 56"/>
          <p:cNvPicPr/>
          <p:nvPr/>
        </p:nvPicPr>
        <p:blipFill>
          <a:blip r:embed="rId11" cstate="print"/>
          <a:srcRect/>
          <a:stretch>
            <a:fillRect/>
          </a:stretch>
        </p:blipFill>
        <p:spPr bwMode="auto">
          <a:xfrm>
            <a:off x="22402800" y="6324600"/>
            <a:ext cx="4495800" cy="2819400"/>
          </a:xfrm>
          <a:prstGeom prst="rect">
            <a:avLst/>
          </a:prstGeom>
          <a:noFill/>
          <a:ln w="9525">
            <a:noFill/>
            <a:miter lim="800000"/>
            <a:headEnd/>
            <a:tailEnd/>
          </a:ln>
        </p:spPr>
      </p:pic>
      <p:pic>
        <p:nvPicPr>
          <p:cNvPr id="58" name="Picture 57"/>
          <p:cNvPicPr/>
          <p:nvPr/>
        </p:nvPicPr>
        <p:blipFill>
          <a:blip r:embed="rId12" cstate="print"/>
          <a:srcRect/>
          <a:stretch>
            <a:fillRect/>
          </a:stretch>
        </p:blipFill>
        <p:spPr bwMode="auto">
          <a:xfrm>
            <a:off x="27508200" y="6324600"/>
            <a:ext cx="4572000" cy="2743200"/>
          </a:xfrm>
          <a:prstGeom prst="rect">
            <a:avLst/>
          </a:prstGeom>
          <a:noFill/>
          <a:ln w="9525">
            <a:noFill/>
            <a:miter lim="800000"/>
            <a:headEnd/>
            <a:tailEnd/>
          </a:ln>
        </p:spPr>
      </p:pic>
      <p:sp>
        <p:nvSpPr>
          <p:cNvPr id="59" name="Rectangle 58">
            <a:extLst>
              <a:ext uri="{FF2B5EF4-FFF2-40B4-BE49-F238E27FC236}">
                <a16:creationId xmlns:a16="http://schemas.microsoft.com/office/drawing/2014/main" xmlns="" id="{AD9620B6-FD90-4353-A201-C45EFD102A14}"/>
              </a:ext>
            </a:extLst>
          </p:cNvPr>
          <p:cNvSpPr/>
          <p:nvPr/>
        </p:nvSpPr>
        <p:spPr>
          <a:xfrm>
            <a:off x="27584400" y="9144000"/>
            <a:ext cx="4572000" cy="430887"/>
          </a:xfrm>
          <a:prstGeom prst="rect">
            <a:avLst/>
          </a:prstGeom>
        </p:spPr>
        <p:txBody>
          <a:bodyPr wrap="square">
            <a:spAutoFit/>
          </a:bodyPr>
          <a:lstStyle/>
          <a:p>
            <a:pPr algn="ctr"/>
            <a:r>
              <a:rPr lang="en-US" sz="2200" b="1" dirty="0" smtClean="0">
                <a:latin typeface="Arial" charset="0"/>
                <a:ea typeface="Arial" charset="0"/>
                <a:cs typeface="Arial" charset="0"/>
              </a:rPr>
              <a:t>Fig </a:t>
            </a:r>
            <a:r>
              <a:rPr lang="en-US" sz="2200" b="1" dirty="0" smtClean="0">
                <a:latin typeface="Arial" charset="0"/>
                <a:ea typeface="Arial" charset="0"/>
                <a:cs typeface="Arial" charset="0"/>
              </a:rPr>
              <a:t>4</a:t>
            </a:r>
            <a:r>
              <a:rPr lang="en-US" sz="2200" b="1" dirty="0" smtClean="0">
                <a:latin typeface="Arial" charset="0"/>
                <a:ea typeface="Arial" charset="0"/>
                <a:cs typeface="Arial" charset="0"/>
              </a:rPr>
              <a:t>. </a:t>
            </a:r>
            <a:r>
              <a:rPr lang="en-US" sz="2200" b="1" dirty="0" smtClean="0">
                <a:latin typeface="Arial" charset="0"/>
                <a:ea typeface="Arial" charset="0"/>
                <a:cs typeface="Arial" charset="0"/>
              </a:rPr>
              <a:t>Post-FM State</a:t>
            </a:r>
            <a:r>
              <a:rPr lang="en-US" sz="2200" b="1" dirty="0" smtClean="0">
                <a:latin typeface="Arial" charset="0"/>
                <a:ea typeface="Arial" charset="0"/>
                <a:cs typeface="Arial" charset="0"/>
              </a:rPr>
              <a:t> </a:t>
            </a:r>
            <a:endParaRPr lang="en-US" sz="2200" b="1" dirty="0">
              <a:latin typeface="Arial" charset="0"/>
              <a:ea typeface="Arial" charset="0"/>
              <a:cs typeface="Arial" charset="0"/>
            </a:endParaRPr>
          </a:p>
        </p:txBody>
      </p:sp>
      <p:pic>
        <p:nvPicPr>
          <p:cNvPr id="1027" name="Picture 3"/>
          <p:cNvPicPr>
            <a:picLocks noChangeAspect="1" noChangeArrowheads="1"/>
          </p:cNvPicPr>
          <p:nvPr/>
        </p:nvPicPr>
        <p:blipFill>
          <a:blip r:embed="rId13" cstate="print"/>
          <a:srcRect/>
          <a:stretch>
            <a:fillRect/>
          </a:stretch>
        </p:blipFill>
        <p:spPr bwMode="auto">
          <a:xfrm>
            <a:off x="24765000" y="11942880"/>
            <a:ext cx="5210175" cy="3306646"/>
          </a:xfrm>
          <a:prstGeom prst="rect">
            <a:avLst/>
          </a:prstGeom>
          <a:noFill/>
          <a:ln w="9525">
            <a:noFill/>
            <a:miter lim="800000"/>
            <a:headEnd/>
            <a:tailEnd/>
          </a:ln>
        </p:spPr>
      </p:pic>
      <p:sp>
        <p:nvSpPr>
          <p:cNvPr id="1028" name="Text Box 4"/>
          <p:cNvSpPr txBox="1">
            <a:spLocks noChangeArrowheads="1"/>
          </p:cNvSpPr>
          <p:nvPr/>
        </p:nvSpPr>
        <p:spPr bwMode="auto">
          <a:xfrm>
            <a:off x="24003000" y="11532513"/>
            <a:ext cx="7010400" cy="4308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200" b="1" i="0" u="none" strike="noStrike" cap="none" normalizeH="0" baseline="0" dirty="0" smtClean="0">
                <a:ln>
                  <a:noFill/>
                </a:ln>
                <a:effectLst/>
                <a:latin typeface="Arial" pitchFamily="34" charset="0"/>
                <a:cs typeface="Arial" pitchFamily="34" charset="0"/>
              </a:rPr>
              <a:t>Fig 5 : LSTM Model for Daily Demand Forecast</a:t>
            </a:r>
            <a:endParaRPr kumimoji="0" lang="en-US" sz="18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TotalTime>4870</TotalTime>
  <Words>571</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Slide 1</vt:lpstr>
    </vt:vector>
  </TitlesOfParts>
  <Company>Advance Auto Parts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Elnino</cp:lastModifiedBy>
  <cp:revision>240</cp:revision>
  <cp:lastPrinted>2001-08-01T02:48:55Z</cp:lastPrinted>
  <dcterms:created xsi:type="dcterms:W3CDTF">2014-12-02T19:25:45Z</dcterms:created>
  <dcterms:modified xsi:type="dcterms:W3CDTF">2019-11-30T22:58:15Z</dcterms:modified>
</cp:coreProperties>
</file>