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9" r:id="rId2"/>
  </p:sldMasterIdLst>
  <p:notesMasterIdLst>
    <p:notesMasterId r:id="rId4"/>
  </p:notesMasterIdLst>
  <p:sldIdLst>
    <p:sldId id="256"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 roundtripDataSignature="AMtx7mi7+njW5EcnocC6/K7Afg9bC0A+0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3BD24E-270F-44A0-BD92-E10FBEF9EABA}">
  <a:tblStyle styleId="{4C3BD24E-270F-44A0-BD92-E10FBEF9EABA}"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341"/>
        <p:guide pos="36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11" Type="http://schemas.openxmlformats.org/officeDocument/2006/relationships/viewProps" Target="viewProps.xml"/><Relationship Id="rId10" Type="http://schemas.openxmlformats.org/officeDocument/2006/relationships/presProps" Target="presProps.xml"/><Relationship Id="rId4" Type="http://schemas.openxmlformats.org/officeDocument/2006/relationships/notesMaster" Target="notesMasters/notesMaster1.xml"/><Relationship Id="rId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2pPr>
            <a:lvl3pPr marL="1371600" marR="0" lvl="2"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3pPr>
            <a:lvl4pPr marL="1828800" marR="0" lvl="3"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4pPr>
            <a:lvl5pPr marL="2286000" marR="0" lvl="4"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6pPr>
            <a:lvl7pPr marL="3200400" marR="0" lvl="6"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7pPr>
            <a:lvl8pPr marL="3657600" marR="0" lvl="7"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8pPr>
            <a:lvl9pPr marL="4114800" marR="0" lvl="8"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a:ea typeface="Verdana"/>
                <a:cs typeface="Verdana"/>
                <a:sym typeface="Verdana"/>
              </a:rPr>
              <a:t>‹#›</a:t>
            </a:fld>
            <a:endParaRPr sz="9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Strengths</a:t>
            </a:r>
            <a:endParaRP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Achievement </a:t>
            </a:r>
            <a:endParaRP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Education and certificates</a:t>
            </a:r>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Base Location:</a:t>
              </a:r>
              <a:endParaRP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Email ID:</a:t>
              </a:r>
              <a:endParaRP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Mobile No:</a:t>
              </a:r>
              <a:endParaRP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Grade:</a:t>
            </a:r>
            <a:endParaRPr/>
          </a:p>
        </p:txBody>
      </p:sp>
      <p:pic>
        <p:nvPicPr>
          <p:cNvPr id="29" name="Google Shape;29;p3" descr="Strengths"/>
          <p:cNvPicPr preferRelativeResize="0"/>
          <p:nvPr/>
        </p:nvPicPr>
        <p:blipFill rotWithShape="1">
          <a:blip r:embed="rId3">
            <a:alphaModFix/>
          </a:blip>
          <a:src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alphaModFix/>
          </a:blip>
          <a:srcRect/>
          <a:stretch/>
        </p:blipFill>
        <p:spPr>
          <a:xfrm>
            <a:off x="4740275" y="2362200"/>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1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1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1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1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1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a:ea typeface="Arial"/>
                <a:cs typeface="Arial"/>
                <a:sym typeface="Aria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0" name="Google Shape;160;p1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1" name="Google Shape;161;p1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2" name="Google Shape;162;p1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3" name="Google Shape;163;p1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4" name="Google Shape;164;p1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5" name="Google Shape;165;p1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6" name="Google Shape;166;p1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3" name="Google Shape;173;p2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2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4" name="Google Shape;184;p2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2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0" name="Google Shape;190;p2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1" name="Google Shape;191;p2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2" name="Google Shape;192;p2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3" name="Google Shape;193;p2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4" name="Google Shape;194;p2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7"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2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0" name="Google Shape;200;p2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2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2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2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2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2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1"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84" name="Google Shape;84;p11"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marL="0" marR="0" lvl="0" indent="0" algn="l" rtl="0">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lang="en-US" sz="800" baseline="300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1"/>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 Capgemini 2017. All rights reserved  </a:t>
            </a:r>
            <a:r>
              <a:rPr lang="en-US" sz="800" b="0" u="none">
                <a:solidFill>
                  <a:schemeClr val="accent2"/>
                </a:solidFill>
                <a:latin typeface="Verdana"/>
                <a:ea typeface="Verdana"/>
                <a:cs typeface="Verdana"/>
                <a:sym typeface="Verdana"/>
              </a:rPr>
              <a:t>|</a:t>
            </a:r>
            <a:endParaRP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Presentation Title | Author | Date</a:t>
            </a:r>
            <a:endParaRP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a:ea typeface="Arial"/>
                <a:cs typeface="Arial"/>
                <a:sym typeface="Arial"/>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a:ea typeface="Arial"/>
                <a:cs typeface="Arial"/>
                <a:sym typeface="Arial"/>
              </a:defRPr>
            </a:lvl2pPr>
            <a:lvl3pPr marL="1371600" marR="0" lvl="2" indent="-330200" algn="l" rtl="0">
              <a:lnSpc>
                <a:spcPct val="90000"/>
              </a:lnSpc>
              <a:spcBef>
                <a:spcPts val="600"/>
              </a:spcBef>
              <a:spcAft>
                <a:spcPts val="0"/>
              </a:spcAft>
              <a:buClr>
                <a:schemeClr val="accent2"/>
              </a:buClr>
              <a:buSzPts val="1600"/>
              <a:buFont typeface="Arial"/>
              <a:buChar char="•"/>
              <a:defRPr sz="1600" b="0" i="0" u="none" strike="noStrike" cap="none">
                <a:solidFill>
                  <a:srgbClr val="4D4541"/>
                </a:solidFill>
                <a:latin typeface="Arial"/>
                <a:ea typeface="Arial"/>
                <a:cs typeface="Arial"/>
                <a:sym typeface="Arial"/>
              </a:defRPr>
            </a:lvl3pPr>
            <a:lvl4pPr marL="1828800" marR="0" lvl="3" indent="-317500" algn="l" rtl="0">
              <a:lnSpc>
                <a:spcPct val="90000"/>
              </a:lnSpc>
              <a:spcBef>
                <a:spcPts val="600"/>
              </a:spcBef>
              <a:spcAft>
                <a:spcPts val="0"/>
              </a:spcAft>
              <a:buClr>
                <a:schemeClr val="lt2"/>
              </a:buClr>
              <a:buSzPts val="1400"/>
              <a:buFont typeface="Arial"/>
              <a:buChar char="–"/>
              <a:defRPr sz="1400" b="0" i="0" u="none" strike="noStrike" cap="none">
                <a:solidFill>
                  <a:srgbClr val="4D4541"/>
                </a:solidFill>
                <a:latin typeface="Arial"/>
                <a:ea typeface="Arial"/>
                <a:cs typeface="Arial"/>
                <a:sym typeface="Arial"/>
              </a:defRPr>
            </a:lvl4pPr>
            <a:lvl5pPr marL="2286000" marR="0" lvl="4" indent="-336550" algn="l" rtl="0">
              <a:spcBef>
                <a:spcPts val="600"/>
              </a:spcBef>
              <a:spcAft>
                <a:spcPts val="0"/>
              </a:spcAft>
              <a:buClr>
                <a:srgbClr val="B1B1B1"/>
              </a:buClr>
              <a:buSzPts val="1700"/>
              <a:buFont typeface="Arial"/>
              <a:buChar char="–"/>
              <a:defRPr sz="1700" b="0" i="0" u="none" strike="noStrike" cap="none">
                <a:solidFill>
                  <a:srgbClr val="494949"/>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8"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109" name="Google Shape;109;p1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3"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a:buNone/>
            </a:pPr>
            <a:r>
              <a:rPr lang="en-US" sz="700" b="0" i="0">
                <a:solidFill>
                  <a:schemeClr val="dk2"/>
                </a:solidFill>
                <a:latin typeface="Arial"/>
                <a:ea typeface="Arial"/>
                <a:cs typeface="Arial"/>
                <a:sym typeface="Arial"/>
              </a:rPr>
              <a:t>Copyright © Capgemini 2018. All Rights Reserved</a:t>
            </a:r>
            <a:endParaRP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7"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Arial"/>
                <a:ea typeface="Arial"/>
                <a:cs typeface="Arial"/>
                <a:sym typeface="Arial"/>
              </a:rPr>
              <a:t>‹#›</a:t>
            </a:fld>
            <a:endParaRPr sz="800">
              <a:solidFill>
                <a:srgbClr val="A5A5A5"/>
              </a:solidFill>
              <a:latin typeface="Arial"/>
              <a:ea typeface="Arial"/>
              <a:cs typeface="Arial"/>
              <a:sym typeface="Arial"/>
            </a:endParaRPr>
          </a:p>
        </p:txBody>
      </p:sp>
      <p:sp>
        <p:nvSpPr>
          <p:cNvPr id="118"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a:solidFill>
                  <a:srgbClr val="A5A5A5"/>
                </a:solidFill>
                <a:latin typeface="Arial"/>
                <a:ea typeface="Arial"/>
                <a:cs typeface="Arial"/>
                <a:sym typeface="Arial"/>
              </a:rPr>
              <a:t>PresentationTitle | Author | Date</a:t>
            </a:r>
            <a:endParaRP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2"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7"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8"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9"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0"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1"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2"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3"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4"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5"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6"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7"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8"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9"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drive.google.com/drive/u/1/folders/1bmbQiU67ZlaA9efg0--vf1t0rC9wnvIT" TargetMode="External"/><Relationship Id="rId7" Type="http://schemas.openxmlformats.org/officeDocument/2006/relationships/hyperlink" Target="https://www.linkedin.com/in/dipon-biswas99/"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ithub.com/duttabagchi/HotelManagementSystem.git" TargetMode="External"/><Relationship Id="rId5" Type="http://schemas.openxmlformats.org/officeDocument/2006/relationships/image" Target="../media/image11.png"/><Relationship Id="rId4" Type="http://schemas.openxmlformats.org/officeDocument/2006/relationships/hyperlink" Target="https://github.com/abhishek311017" TargetMode="External"/><Relationship Id="rId9"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216" name="Google Shape;216;p1"/>
          <p:cNvGraphicFramePr/>
          <p:nvPr/>
        </p:nvGraphicFramePr>
        <p:xfrm>
          <a:off x="9296400" y="1184911"/>
          <a:ext cx="2895600" cy="4506385"/>
        </p:xfrm>
        <a:graphic>
          <a:graphicData uri="http://schemas.openxmlformats.org/drawingml/2006/table">
            <a:tbl>
              <a:tblPr firstRow="1" bandRow="1">
                <a:noFill/>
                <a:tableStyleId>{4C3BD24E-270F-44A0-BD92-E10FBEF9EABA}</a:tableStyleId>
              </a:tblPr>
              <a:tblGrid>
                <a:gridCol w="1353825">
                  <a:extLst>
                    <a:ext uri="{9D8B030D-6E8A-4147-A177-3AD203B41FA5}">
                      <a16:colId xmlns:a16="http://schemas.microsoft.com/office/drawing/2014/main" val="20000"/>
                    </a:ext>
                  </a:extLst>
                </a:gridCol>
                <a:gridCol w="1541775">
                  <a:extLst>
                    <a:ext uri="{9D8B030D-6E8A-4147-A177-3AD203B41FA5}">
                      <a16:colId xmlns:a16="http://schemas.microsoft.com/office/drawing/2014/main" val="20001"/>
                    </a:ext>
                  </a:extLst>
                </a:gridCol>
              </a:tblGrid>
              <a:tr h="872500">
                <a:tc>
                  <a:txBody>
                    <a:bodyPr/>
                    <a:lstStyle/>
                    <a:p>
                      <a:pPr marL="0" marR="0" lvl="0" indent="0" algn="l" rtl="0">
                        <a:spcBef>
                          <a:spcPts val="0"/>
                        </a:spcBef>
                        <a:spcAft>
                          <a:spcPts val="0"/>
                        </a:spcAft>
                        <a:buNone/>
                      </a:pPr>
                      <a:r>
                        <a:rPr lang="en-US" sz="1100" b="0" i="0" u="none" strike="noStrike" cap="none">
                          <a:solidFill>
                            <a:srgbClr val="000000"/>
                          </a:solidFill>
                          <a:latin typeface="Verdana"/>
                          <a:ea typeface="Verdana"/>
                          <a:cs typeface="Verdana"/>
                          <a:sym typeface="Verdana"/>
                        </a:rPr>
                        <a:t>C#</a:t>
                      </a:r>
                      <a:endParaRPr sz="11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b="0" u="none" strike="noStrike" cap="none"/>
                        <a:t>Basics, OOPS, Exception Handling ,Arrays ,Collection Generics and Loops</a:t>
                      </a:r>
                      <a:endParaRPr/>
                    </a:p>
                  </a:txBody>
                  <a:tcPr marL="91450" marR="91450" marT="45725" marB="45725"/>
                </a:tc>
                <a:extLst>
                  <a:ext uri="{0D108BD9-81ED-4DB2-BD59-A6C34878D82A}">
                    <a16:rowId xmlns:a16="http://schemas.microsoft.com/office/drawing/2014/main" val="10000"/>
                  </a:ext>
                </a:extLst>
              </a:tr>
              <a:tr h="167175">
                <a:tc>
                  <a:txBody>
                    <a:bodyPr/>
                    <a:lstStyle/>
                    <a:p>
                      <a:pPr marL="0" marR="0" lvl="0" indent="0" algn="l" rtl="0">
                        <a:spcBef>
                          <a:spcPts val="0"/>
                        </a:spcBef>
                        <a:spcAft>
                          <a:spcPts val="0"/>
                        </a:spcAft>
                        <a:buNone/>
                      </a:pPr>
                      <a:r>
                        <a:rPr lang="en-US" sz="1100" b="0" i="0" u="none" strike="noStrike" cap="none">
                          <a:solidFill>
                            <a:srgbClr val="000000"/>
                          </a:solidFill>
                          <a:latin typeface="Verdana"/>
                          <a:ea typeface="Verdana"/>
                          <a:cs typeface="Verdana"/>
                          <a:sym typeface="Verdana"/>
                        </a:rPr>
                        <a:t>.NET Framework</a:t>
                      </a:r>
                      <a:endParaRPr/>
                    </a:p>
                  </a:txBody>
                  <a:tcPr marL="91450" marR="91450" marT="45725" marB="45725"/>
                </a:tc>
                <a:tc>
                  <a:txBody>
                    <a:bodyPr/>
                    <a:lstStyle/>
                    <a:p>
                      <a:pPr marL="0" marR="0" lvl="0" indent="0" algn="l" rtl="0">
                        <a:spcBef>
                          <a:spcPts val="0"/>
                        </a:spcBef>
                        <a:spcAft>
                          <a:spcPts val="0"/>
                        </a:spcAft>
                        <a:buNone/>
                      </a:pPr>
                      <a:r>
                        <a:rPr lang="en-US" sz="1100" b="0" i="0" u="none" strike="noStrike">
                          <a:solidFill>
                            <a:schemeClr val="dk1"/>
                          </a:solidFill>
                          <a:latin typeface="Verdana"/>
                          <a:ea typeface="Verdana"/>
                          <a:cs typeface="Verdana"/>
                          <a:sym typeface="Verdana"/>
                        </a:rPr>
                        <a:t>ADO.NET,ASP.NET with MVC and WEB API, Entity Framework</a:t>
                      </a:r>
                      <a:endParaRPr sz="1100" b="0"/>
                    </a:p>
                    <a:p>
                      <a:pPr marL="0" marR="0" lvl="0" indent="0" algn="l" rtl="0">
                        <a:spcBef>
                          <a:spcPts val="0"/>
                        </a:spcBef>
                        <a:spcAft>
                          <a:spcPts val="0"/>
                        </a:spcAft>
                        <a:buNone/>
                      </a:pPr>
                      <a:br>
                        <a:rPr lang="en-US" sz="1100"/>
                      </a:br>
                      <a:endParaRPr sz="11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1"/>
                  </a:ext>
                </a:extLst>
              </a:tr>
              <a:tr h="240775">
                <a:tc>
                  <a:txBody>
                    <a:bodyPr/>
                    <a:lstStyle/>
                    <a:p>
                      <a:pPr marL="0" marR="0" lvl="0" indent="0" algn="l" rtl="0">
                        <a:lnSpc>
                          <a:spcPct val="100000"/>
                        </a:lnSpc>
                        <a:spcBef>
                          <a:spcPts val="0"/>
                        </a:spcBef>
                        <a:spcAft>
                          <a:spcPts val="0"/>
                        </a:spcAft>
                        <a:buClr>
                          <a:srgbClr val="000000"/>
                        </a:buClr>
                        <a:buSzPts val="1100"/>
                        <a:buFont typeface="Verdana"/>
                        <a:buNone/>
                      </a:pPr>
                      <a:r>
                        <a:rPr lang="en-US" sz="1100" b="0" i="0" u="none" strike="noStrike" cap="none">
                          <a:solidFill>
                            <a:srgbClr val="000000"/>
                          </a:solidFill>
                          <a:latin typeface="Verdana"/>
                          <a:ea typeface="Verdana"/>
                          <a:cs typeface="Verdana"/>
                          <a:sym typeface="Verdana"/>
                        </a:rPr>
                        <a:t>Database</a:t>
                      </a:r>
                      <a:endParaRPr/>
                    </a:p>
                  </a:txBody>
                  <a:tcPr marL="91450" marR="91450" marT="45725" marB="45725"/>
                </a:tc>
                <a:tc>
                  <a:txBody>
                    <a:bodyPr/>
                    <a:lstStyle/>
                    <a:p>
                      <a:pPr marL="0" marR="0" lvl="0" indent="0" algn="l" rtl="0">
                        <a:spcBef>
                          <a:spcPts val="0"/>
                        </a:spcBef>
                        <a:spcAft>
                          <a:spcPts val="0"/>
                        </a:spcAft>
                        <a:buNone/>
                      </a:pPr>
                      <a:r>
                        <a:rPr lang="en-US" sz="1100" b="0" i="0" u="none" strike="noStrike" cap="none">
                          <a:solidFill>
                            <a:srgbClr val="000000"/>
                          </a:solidFill>
                          <a:latin typeface="Verdana"/>
                          <a:ea typeface="Verdana"/>
                          <a:cs typeface="Verdana"/>
                          <a:sym typeface="Verdana"/>
                        </a:rPr>
                        <a:t>Microsoft SQL Server Management Studio</a:t>
                      </a:r>
                      <a:endParaRPr/>
                    </a:p>
                  </a:txBody>
                  <a:tcPr marL="91450" marR="91450" marT="45725" marB="45725"/>
                </a:tc>
                <a:extLst>
                  <a:ext uri="{0D108BD9-81ED-4DB2-BD59-A6C34878D82A}">
                    <a16:rowId xmlns:a16="http://schemas.microsoft.com/office/drawing/2014/main" val="10002"/>
                  </a:ext>
                </a:extLst>
              </a:tr>
              <a:tr h="354100">
                <a:tc>
                  <a:txBody>
                    <a:bodyPr/>
                    <a:lstStyle/>
                    <a:p>
                      <a:pPr marL="0" marR="0" lvl="0" indent="0" algn="l" rtl="0">
                        <a:lnSpc>
                          <a:spcPct val="100000"/>
                        </a:lnSpc>
                        <a:spcBef>
                          <a:spcPts val="0"/>
                        </a:spcBef>
                        <a:spcAft>
                          <a:spcPts val="0"/>
                        </a:spcAft>
                        <a:buClr>
                          <a:schemeClr val="dk1"/>
                        </a:buClr>
                        <a:buSzPts val="1100"/>
                        <a:buFont typeface="Verdana"/>
                        <a:buNone/>
                      </a:pPr>
                      <a:r>
                        <a:rPr lang="en-US" sz="1100" u="none" strike="noStrike" cap="none"/>
                        <a:t>Tools</a:t>
                      </a:r>
                      <a:endParaRPr/>
                    </a:p>
                    <a:p>
                      <a:pPr marL="0" marR="0" lvl="0" indent="0" algn="l" rtl="0">
                        <a:spcBef>
                          <a:spcPts val="0"/>
                        </a:spcBef>
                        <a:spcAft>
                          <a:spcPts val="0"/>
                        </a:spcAft>
                        <a:buNone/>
                      </a:pP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a:solidFill>
                            <a:schemeClr val="dk1"/>
                          </a:solidFill>
                        </a:rPr>
                        <a:t>GIT, Postman, Swagger</a:t>
                      </a:r>
                      <a:endParaRPr/>
                    </a:p>
                  </a:txBody>
                  <a:tcPr marL="91450" marR="91450" marT="45725" marB="45725"/>
                </a:tc>
                <a:extLst>
                  <a:ext uri="{0D108BD9-81ED-4DB2-BD59-A6C34878D82A}">
                    <a16:rowId xmlns:a16="http://schemas.microsoft.com/office/drawing/2014/main" val="10003"/>
                  </a:ext>
                </a:extLst>
              </a:tr>
              <a:tr h="240775">
                <a:tc>
                  <a:txBody>
                    <a:bodyPr/>
                    <a:lstStyle/>
                    <a:p>
                      <a:pPr marL="0" marR="0" lvl="0" indent="0" algn="l" rtl="0">
                        <a:spcBef>
                          <a:spcPts val="0"/>
                        </a:spcBef>
                        <a:spcAft>
                          <a:spcPts val="0"/>
                        </a:spcAft>
                        <a:buNone/>
                      </a:pPr>
                      <a:r>
                        <a:rPr lang="en-US" sz="1100" b="0" i="0" u="none" strike="noStrike" cap="none">
                          <a:solidFill>
                            <a:srgbClr val="000000"/>
                          </a:solidFill>
                          <a:latin typeface="Verdana"/>
                          <a:ea typeface="Verdana"/>
                          <a:cs typeface="Verdana"/>
                          <a:sym typeface="Verdana"/>
                        </a:rPr>
                        <a:t>UI Technology</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a:solidFill>
                            <a:schemeClr val="dk1"/>
                          </a:solidFill>
                        </a:rPr>
                        <a:t>HTML5 ,CSS &amp; Angular</a:t>
                      </a:r>
                      <a:endParaRPr/>
                    </a:p>
                  </a:txBody>
                  <a:tcPr marL="91450" marR="91450" marT="45725" marB="45725"/>
                </a:tc>
                <a:extLst>
                  <a:ext uri="{0D108BD9-81ED-4DB2-BD59-A6C34878D82A}">
                    <a16:rowId xmlns:a16="http://schemas.microsoft.com/office/drawing/2014/main" val="10004"/>
                  </a:ext>
                </a:extLst>
              </a:tr>
              <a:tr h="863975">
                <a:tc>
                  <a:txBody>
                    <a:bodyPr/>
                    <a:lstStyle/>
                    <a:p>
                      <a:pPr marL="0" marR="0" lvl="0" indent="0" algn="l" rtl="0">
                        <a:spcBef>
                          <a:spcPts val="0"/>
                        </a:spcBef>
                        <a:spcAft>
                          <a:spcPts val="0"/>
                        </a:spcAft>
                        <a:buNone/>
                      </a:pPr>
                      <a:r>
                        <a:rPr lang="en-US" sz="1100" b="0" i="0" u="none" strike="noStrike" cap="none">
                          <a:solidFill>
                            <a:srgbClr val="000000"/>
                          </a:solidFill>
                          <a:latin typeface="Verdana"/>
                          <a:ea typeface="Verdana"/>
                          <a:cs typeface="Verdana"/>
                          <a:sym typeface="Verdana"/>
                        </a:rPr>
                        <a:t>Add On Skills</a:t>
                      </a:r>
                      <a:endParaRPr/>
                    </a:p>
                  </a:txBody>
                  <a:tcPr marL="91450" marR="91450" marT="45725" marB="45725"/>
                </a:tc>
                <a:tc>
                  <a:txBody>
                    <a:bodyPr/>
                    <a:lstStyle/>
                    <a:p>
                      <a:pPr marL="0" marR="0" lvl="0" indent="0" algn="l" rtl="0">
                        <a:spcBef>
                          <a:spcPts val="0"/>
                        </a:spcBef>
                        <a:spcAft>
                          <a:spcPts val="0"/>
                        </a:spcAft>
                        <a:buNone/>
                      </a:pPr>
                      <a:r>
                        <a:rPr lang="en-US" sz="1100" b="0" i="0" u="none" strike="noStrike" cap="none">
                          <a:solidFill>
                            <a:srgbClr val="000000"/>
                          </a:solidFill>
                          <a:latin typeface="Verdana"/>
                          <a:ea typeface="Verdana"/>
                          <a:cs typeface="Verdana"/>
                          <a:sym typeface="Verdana"/>
                        </a:rPr>
                        <a:t>Communication Skills, Team Management, Microsoft Office</a:t>
                      </a:r>
                      <a:endParaRPr/>
                    </a:p>
                  </a:txBody>
                  <a:tcPr marL="91450" marR="91450" marT="45725" marB="45725"/>
                </a:tc>
                <a:extLst>
                  <a:ext uri="{0D108BD9-81ED-4DB2-BD59-A6C34878D82A}">
                    <a16:rowId xmlns:a16="http://schemas.microsoft.com/office/drawing/2014/main" val="10005"/>
                  </a:ext>
                </a:extLst>
              </a:tr>
            </a:tbl>
          </a:graphicData>
        </a:graphic>
      </p:graphicFrame>
      <p:sp>
        <p:nvSpPr>
          <p:cNvPr id="217" name="Google Shape;217;p1"/>
          <p:cNvSpPr txBox="1">
            <a:spLocks noGrp="1"/>
          </p:cNvSpPr>
          <p:nvPr>
            <p:ph type="body" idx="1"/>
          </p:nvPr>
        </p:nvSpPr>
        <p:spPr>
          <a:xfrm>
            <a:off x="4792662" y="2895791"/>
            <a:ext cx="3978346" cy="3323996"/>
          </a:xfrm>
          <a:prstGeom prst="rect">
            <a:avLst/>
          </a:prstGeom>
          <a:noFill/>
          <a:ln>
            <a:noFill/>
          </a:ln>
        </p:spPr>
        <p:txBody>
          <a:bodyPr spcFirstLastPara="1" wrap="square" lIns="0" tIns="0" rIns="0" bIns="0" anchor="t" anchorCtr="0">
            <a:noAutofit/>
          </a:bodyPr>
          <a:lstStyle/>
          <a:p>
            <a:pPr marL="0" lvl="0" indent="228600" algn="just" rtl="0">
              <a:lnSpc>
                <a:spcPct val="100000"/>
              </a:lnSpc>
              <a:spcBef>
                <a:spcPts val="0"/>
              </a:spcBef>
              <a:spcAft>
                <a:spcPts val="0"/>
              </a:spcAft>
              <a:buClr>
                <a:schemeClr val="dk1"/>
              </a:buClr>
              <a:buSzPts val="1200"/>
              <a:buNone/>
            </a:pPr>
            <a:r>
              <a:rPr lang="en-US" sz="1200" dirty="0">
                <a:latin typeface="Verdana"/>
                <a:ea typeface="Verdana"/>
                <a:cs typeface="Verdana"/>
                <a:sym typeface="Verdana"/>
              </a:rPr>
              <a:t>Completed case study on </a:t>
            </a:r>
            <a:r>
              <a:rPr lang="en-US" sz="1200" b="1" dirty="0">
                <a:latin typeface="Verdana"/>
                <a:ea typeface="Verdana"/>
                <a:cs typeface="Verdana"/>
                <a:sym typeface="Verdana"/>
              </a:rPr>
              <a:t>Hotel Management System </a:t>
            </a:r>
            <a:r>
              <a:rPr lang="en-US" sz="1200" dirty="0">
                <a:latin typeface="Verdana"/>
                <a:ea typeface="Verdana"/>
                <a:cs typeface="Verdana"/>
                <a:sym typeface="Verdana"/>
              </a:rPr>
              <a:t>which </a:t>
            </a:r>
            <a:r>
              <a:rPr lang="en-US" sz="1200" dirty="0">
                <a:solidFill>
                  <a:srgbClr val="242424"/>
                </a:solidFill>
                <a:latin typeface="Verdana"/>
                <a:ea typeface="Verdana"/>
                <a:cs typeface="Verdana"/>
                <a:sym typeface="Verdana"/>
              </a:rPr>
              <a:t>is a Web based System which is to automate various hotel management operations such as room reservations, room assignments, guests check-ins, guest check-outs and other activities concerned with hospitality operations. An all-in-one hotel management system is designed to better the performance of any hotel business from managerial and operational standpoint.</a:t>
            </a:r>
            <a:endParaRPr dirty="0"/>
          </a:p>
          <a:p>
            <a:pPr marL="0" lvl="0" indent="228600" algn="just" rtl="0">
              <a:lnSpc>
                <a:spcPct val="100000"/>
              </a:lnSpc>
              <a:spcBef>
                <a:spcPts val="1000"/>
              </a:spcBef>
              <a:spcAft>
                <a:spcPts val="0"/>
              </a:spcAft>
              <a:buClr>
                <a:srgbClr val="242424"/>
              </a:buClr>
              <a:buSzPts val="1200"/>
              <a:buNone/>
            </a:pPr>
            <a:r>
              <a:rPr lang="en-US" sz="1200" b="1" dirty="0">
                <a:solidFill>
                  <a:srgbClr val="242424"/>
                </a:solidFill>
                <a:latin typeface="Verdana"/>
                <a:ea typeface="Verdana"/>
                <a:cs typeface="Verdana"/>
                <a:sym typeface="Verdana"/>
              </a:rPr>
              <a:t>Technologies used:</a:t>
            </a:r>
            <a:endParaRPr sz="1200" b="1" dirty="0">
              <a:solidFill>
                <a:srgbClr val="000000"/>
              </a:solidFill>
              <a:latin typeface="Verdana"/>
              <a:ea typeface="Verdana"/>
              <a:cs typeface="Verdana"/>
              <a:sym typeface="Verdana"/>
            </a:endParaRPr>
          </a:p>
          <a:p>
            <a:pPr marL="171450" lvl="0" indent="-171450" algn="just" rtl="0">
              <a:lnSpc>
                <a:spcPct val="100000"/>
              </a:lnSpc>
              <a:spcBef>
                <a:spcPts val="1000"/>
              </a:spcBef>
              <a:spcAft>
                <a:spcPts val="0"/>
              </a:spcAft>
              <a:buClr>
                <a:srgbClr val="242424"/>
              </a:buClr>
              <a:buSzPts val="1200"/>
              <a:buChar char="•"/>
            </a:pPr>
            <a:r>
              <a:rPr lang="en-US" sz="1200" dirty="0">
                <a:solidFill>
                  <a:srgbClr val="242424"/>
                </a:solidFill>
                <a:latin typeface="Verdana"/>
                <a:ea typeface="Verdana"/>
                <a:cs typeface="Verdana"/>
                <a:sym typeface="Verdana"/>
              </a:rPr>
              <a:t> </a:t>
            </a:r>
            <a:r>
              <a:rPr lang="en-US" sz="1200" b="1" dirty="0">
                <a:solidFill>
                  <a:srgbClr val="242424"/>
                </a:solidFill>
                <a:latin typeface="Verdana"/>
                <a:ea typeface="Verdana"/>
                <a:cs typeface="Verdana"/>
                <a:sym typeface="Verdana"/>
              </a:rPr>
              <a:t>Angular 10</a:t>
            </a:r>
            <a:endParaRPr dirty="0"/>
          </a:p>
          <a:p>
            <a:pPr marL="171450" lvl="0" indent="-171450" algn="just" rtl="0">
              <a:lnSpc>
                <a:spcPct val="100000"/>
              </a:lnSpc>
              <a:spcBef>
                <a:spcPts val="1000"/>
              </a:spcBef>
              <a:spcAft>
                <a:spcPts val="0"/>
              </a:spcAft>
              <a:buClr>
                <a:srgbClr val="242424"/>
              </a:buClr>
              <a:buSzPts val="1200"/>
              <a:buChar char="•"/>
            </a:pPr>
            <a:r>
              <a:rPr lang="en-US" sz="1200" b="1" dirty="0">
                <a:solidFill>
                  <a:srgbClr val="242424"/>
                </a:solidFill>
                <a:latin typeface="Verdana"/>
                <a:ea typeface="Verdana"/>
                <a:cs typeface="Verdana"/>
                <a:sym typeface="Verdana"/>
              </a:rPr>
              <a:t>ASP </a:t>
            </a:r>
            <a:r>
              <a:rPr lang="en-US" sz="1200" b="1" dirty="0" err="1">
                <a:solidFill>
                  <a:srgbClr val="242424"/>
                </a:solidFill>
                <a:latin typeface="Verdana"/>
                <a:ea typeface="Verdana"/>
                <a:cs typeface="Verdana"/>
                <a:sym typeface="Verdana"/>
              </a:rPr>
              <a:t>.Net</a:t>
            </a:r>
            <a:r>
              <a:rPr lang="en-US" sz="1200" b="1" dirty="0">
                <a:solidFill>
                  <a:srgbClr val="242424"/>
                </a:solidFill>
                <a:latin typeface="Verdana"/>
                <a:ea typeface="Verdana"/>
                <a:cs typeface="Verdana"/>
                <a:sym typeface="Verdana"/>
              </a:rPr>
              <a:t> Core Web API</a:t>
            </a:r>
            <a:endParaRPr dirty="0"/>
          </a:p>
          <a:p>
            <a:pPr marL="171450" lvl="0" indent="-171450" algn="just" rtl="0">
              <a:lnSpc>
                <a:spcPct val="100000"/>
              </a:lnSpc>
              <a:spcBef>
                <a:spcPts val="1000"/>
              </a:spcBef>
              <a:spcAft>
                <a:spcPts val="0"/>
              </a:spcAft>
              <a:buClr>
                <a:srgbClr val="242424"/>
              </a:buClr>
              <a:buSzPts val="1200"/>
              <a:buChar char="•"/>
            </a:pPr>
            <a:r>
              <a:rPr lang="en-US" sz="1200" b="1" dirty="0">
                <a:solidFill>
                  <a:srgbClr val="242424"/>
                </a:solidFill>
                <a:latin typeface="Verdana"/>
                <a:ea typeface="Verdana"/>
                <a:cs typeface="Verdana"/>
                <a:sym typeface="Verdana"/>
              </a:rPr>
              <a:t>Microsoft SQL Server</a:t>
            </a:r>
            <a:endParaRPr dirty="0"/>
          </a:p>
          <a:p>
            <a:pPr marL="0" lvl="0" indent="228600" algn="just" rtl="0">
              <a:lnSpc>
                <a:spcPct val="100000"/>
              </a:lnSpc>
              <a:spcBef>
                <a:spcPts val="1000"/>
              </a:spcBef>
              <a:spcAft>
                <a:spcPts val="0"/>
              </a:spcAft>
              <a:buClr>
                <a:srgbClr val="242424"/>
              </a:buClr>
              <a:buSzPts val="1200"/>
              <a:buNone/>
            </a:pPr>
            <a:r>
              <a:rPr lang="en-US" sz="1200" b="1" dirty="0">
                <a:solidFill>
                  <a:srgbClr val="242424"/>
                </a:solidFill>
                <a:latin typeface="Verdana"/>
                <a:ea typeface="Verdana"/>
                <a:cs typeface="Verdana"/>
                <a:sym typeface="Verdana"/>
              </a:rPr>
              <a:t>Video Link : </a:t>
            </a:r>
            <a:r>
              <a:rPr lang="en-US" sz="1200" b="1" u="sng" dirty="0">
                <a:solidFill>
                  <a:schemeClr val="hlink"/>
                </a:solidFill>
                <a:latin typeface="Verdana"/>
                <a:ea typeface="Verdana"/>
                <a:cs typeface="Verdana"/>
                <a:sym typeface="Verdana"/>
                <a:hlinkClick r:id="rId3"/>
              </a:rPr>
              <a:t>Click</a:t>
            </a:r>
            <a:endParaRPr sz="1200" b="1" dirty="0">
              <a:solidFill>
                <a:srgbClr val="242424"/>
              </a:solidFill>
              <a:latin typeface="Verdana"/>
              <a:ea typeface="Verdana"/>
              <a:cs typeface="Verdana"/>
              <a:sym typeface="Verdana"/>
            </a:endParaRPr>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r>
              <a:rPr lang="en-US" b="1" dirty="0"/>
              <a:t> </a:t>
            </a:r>
            <a:endParaRPr b="1"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br>
              <a:rPr lang="en-US" dirty="0"/>
            </a:br>
            <a:br>
              <a:rPr lang="en-US" dirty="0"/>
            </a:br>
            <a:endParaRPr dirty="0"/>
          </a:p>
        </p:txBody>
      </p:sp>
      <p:sp>
        <p:nvSpPr>
          <p:cNvPr id="218" name="Google Shape;218;p1"/>
          <p:cNvSpPr txBox="1">
            <a:spLocks noGrp="1"/>
          </p:cNvSpPr>
          <p:nvPr>
            <p:ph type="body" idx="3"/>
          </p:nvPr>
        </p:nvSpPr>
        <p:spPr>
          <a:xfrm>
            <a:off x="2450969" y="695142"/>
            <a:ext cx="6073906" cy="539769"/>
          </a:xfrm>
          <a:prstGeom prst="rect">
            <a:avLst/>
          </a:prstGeom>
          <a:noFill/>
          <a:ln>
            <a:noFill/>
          </a:ln>
        </p:spPr>
        <p:txBody>
          <a:bodyPr spcFirstLastPara="1" wrap="square" lIns="0" tIns="0" rIns="0" bIns="0" anchor="t" anchorCtr="0">
            <a:noAutofit/>
          </a:bodyPr>
          <a:lstStyle/>
          <a:p>
            <a:pPr marL="0" lvl="0" indent="0" algn="l" rtl="0">
              <a:lnSpc>
                <a:spcPct val="157142"/>
              </a:lnSpc>
              <a:spcBef>
                <a:spcPts val="0"/>
              </a:spcBef>
              <a:spcAft>
                <a:spcPts val="0"/>
              </a:spcAft>
              <a:buClr>
                <a:schemeClr val="lt1"/>
              </a:buClr>
              <a:buSzPts val="1400"/>
              <a:buNone/>
            </a:pPr>
            <a:r>
              <a:rPr lang="en-US" dirty="0"/>
              <a:t>Analyst</a:t>
            </a:r>
            <a:endParaRPr dirty="0"/>
          </a:p>
          <a:p>
            <a:pPr marL="0" lvl="0" indent="0" algn="l" rtl="0">
              <a:lnSpc>
                <a:spcPct val="183333"/>
              </a:lnSpc>
              <a:spcBef>
                <a:spcPts val="600"/>
              </a:spcBef>
              <a:spcAft>
                <a:spcPts val="0"/>
              </a:spcAft>
              <a:buClr>
                <a:srgbClr val="FFFFFF"/>
              </a:buClr>
              <a:buSzPts val="1200"/>
              <a:buNone/>
            </a:pPr>
            <a:r>
              <a:rPr lang="en-US" sz="1200" i="0" u="none" strike="noStrike" dirty="0" err="1">
                <a:solidFill>
                  <a:srgbClr val="FFFFFF"/>
                </a:solidFill>
              </a:rPr>
              <a:t>iTransform</a:t>
            </a:r>
            <a:r>
              <a:rPr lang="en-US" sz="1200" i="0" u="none" strike="noStrike" dirty="0">
                <a:solidFill>
                  <a:srgbClr val="FFFFFF"/>
                </a:solidFill>
              </a:rPr>
              <a:t> L&amp;D </a:t>
            </a:r>
            <a:r>
              <a:rPr lang="en-US" sz="1200" i="0" u="none" strike="noStrike" dirty="0" err="1">
                <a:solidFill>
                  <a:srgbClr val="FFFFFF"/>
                </a:solidFill>
              </a:rPr>
              <a:t>Leftshift</a:t>
            </a:r>
            <a:r>
              <a:rPr lang="en-US" sz="1200" i="0" u="none" strike="noStrike" dirty="0">
                <a:solidFill>
                  <a:srgbClr val="FFFFFF"/>
                </a:solidFill>
              </a:rPr>
              <a:t> Batch</a:t>
            </a:r>
            <a:endParaRPr sz="1200" dirty="0"/>
          </a:p>
        </p:txBody>
      </p:sp>
      <p:sp>
        <p:nvSpPr>
          <p:cNvPr id="219" name="Google Shape;219;p1"/>
          <p:cNvSpPr txBox="1">
            <a:spLocks noGrp="1"/>
          </p:cNvSpPr>
          <p:nvPr>
            <p:ph type="body" idx="6"/>
          </p:nvPr>
        </p:nvSpPr>
        <p:spPr>
          <a:xfrm>
            <a:off x="3276600" y="1585723"/>
            <a:ext cx="2667000" cy="203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duttatreyo.bagchi@capgemini.com</a:t>
            </a:r>
            <a:endParaRPr dirty="0"/>
          </a:p>
        </p:txBody>
      </p:sp>
      <p:sp>
        <p:nvSpPr>
          <p:cNvPr id="220" name="Google Shape;220;p1"/>
          <p:cNvSpPr txBox="1">
            <a:spLocks noGrp="1"/>
          </p:cNvSpPr>
          <p:nvPr>
            <p:ph type="body" idx="7"/>
          </p:nvPr>
        </p:nvSpPr>
        <p:spPr>
          <a:xfrm>
            <a:off x="3352483" y="1828483"/>
            <a:ext cx="2382837" cy="330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+91 8336837505</a:t>
            </a:r>
            <a:endParaRPr/>
          </a:p>
        </p:txBody>
      </p:sp>
      <p:sp>
        <p:nvSpPr>
          <p:cNvPr id="221" name="Google Shape;221;p1"/>
          <p:cNvSpPr txBox="1">
            <a:spLocks noGrp="1"/>
          </p:cNvSpPr>
          <p:nvPr>
            <p:ph type="body" idx="8"/>
          </p:nvPr>
        </p:nvSpPr>
        <p:spPr>
          <a:xfrm>
            <a:off x="518736" y="2773544"/>
            <a:ext cx="3978346" cy="3894772"/>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100" b="1" dirty="0"/>
              <a:t>Full Stack Developer</a:t>
            </a:r>
            <a:endParaRPr dirty="0"/>
          </a:p>
          <a:p>
            <a:pPr marL="171450" lvl="0" indent="-171450" algn="l" rtl="0">
              <a:lnSpc>
                <a:spcPct val="114000"/>
              </a:lnSpc>
              <a:spcBef>
                <a:spcPts val="1000"/>
              </a:spcBef>
              <a:spcAft>
                <a:spcPts val="0"/>
              </a:spcAft>
              <a:buClr>
                <a:schemeClr val="dk1"/>
              </a:buClr>
              <a:buSzPts val="1200"/>
              <a:buFont typeface="Arial"/>
              <a:buChar char="•"/>
            </a:pPr>
            <a:r>
              <a:rPr lang="en-US" sz="1200" dirty="0">
                <a:latin typeface="Verdana"/>
                <a:ea typeface="Verdana"/>
                <a:cs typeface="Verdana"/>
                <a:sym typeface="Verdana"/>
              </a:rPr>
              <a:t>Understanding of </a:t>
            </a:r>
            <a:r>
              <a:rPr lang="en-US" sz="1200" b="1" dirty="0">
                <a:latin typeface="Verdana"/>
                <a:ea typeface="Verdana"/>
                <a:cs typeface="Verdana"/>
                <a:sym typeface="Verdana"/>
              </a:rPr>
              <a:t>RDMS</a:t>
            </a:r>
            <a:r>
              <a:rPr lang="en-US" sz="1200" dirty="0">
                <a:latin typeface="Verdana"/>
                <a:ea typeface="Verdana"/>
                <a:cs typeface="Verdana"/>
                <a:sym typeface="Verdana"/>
              </a:rPr>
              <a:t> concepts using </a:t>
            </a:r>
            <a:r>
              <a:rPr lang="en-US" sz="1200" b="1" dirty="0">
                <a:latin typeface="Verdana"/>
                <a:ea typeface="Verdana"/>
                <a:cs typeface="Verdana"/>
                <a:sym typeface="Verdana"/>
              </a:rPr>
              <a:t>SQL Server.</a:t>
            </a:r>
            <a:endParaRPr dirty="0"/>
          </a:p>
          <a:p>
            <a:pPr marL="171450" lvl="0" indent="-171450" algn="l" rtl="0">
              <a:lnSpc>
                <a:spcPct val="114000"/>
              </a:lnSpc>
              <a:spcBef>
                <a:spcPts val="1000"/>
              </a:spcBef>
              <a:spcAft>
                <a:spcPts val="0"/>
              </a:spcAft>
              <a:buClr>
                <a:schemeClr val="dk1"/>
              </a:buClr>
              <a:buSzPts val="1200"/>
              <a:buFont typeface="Arial"/>
              <a:buChar char="•"/>
            </a:pPr>
            <a:r>
              <a:rPr lang="en-US" sz="1200" dirty="0">
                <a:latin typeface="Verdana"/>
                <a:ea typeface="Verdana"/>
                <a:cs typeface="Verdana"/>
                <a:sym typeface="Verdana"/>
              </a:rPr>
              <a:t>Practical understanding of </a:t>
            </a:r>
            <a:r>
              <a:rPr lang="en-US" sz="1200" b="1" dirty="0">
                <a:latin typeface="Verdana"/>
                <a:ea typeface="Verdana"/>
                <a:cs typeface="Verdana"/>
                <a:sym typeface="Verdana"/>
              </a:rPr>
              <a:t>C# </a:t>
            </a:r>
            <a:r>
              <a:rPr lang="en-US" sz="1200" dirty="0">
                <a:latin typeface="Verdana"/>
                <a:ea typeface="Verdana"/>
                <a:cs typeface="Verdana"/>
                <a:sym typeface="Verdana"/>
              </a:rPr>
              <a:t>and </a:t>
            </a:r>
            <a:r>
              <a:rPr lang="en-US" sz="1200" b="1" dirty="0">
                <a:latin typeface="Verdana"/>
                <a:ea typeface="Verdana"/>
                <a:cs typeface="Verdana"/>
                <a:sym typeface="Verdana"/>
              </a:rPr>
              <a:t>SQL</a:t>
            </a:r>
            <a:r>
              <a:rPr lang="en-US" sz="1200" dirty="0">
                <a:latin typeface="Verdana"/>
                <a:ea typeface="Verdana"/>
                <a:cs typeface="Verdana"/>
                <a:sym typeface="Verdana"/>
              </a:rPr>
              <a:t> concepts using </a:t>
            </a:r>
            <a:r>
              <a:rPr lang="en-US" sz="1200" b="1" dirty="0">
                <a:latin typeface="Verdana"/>
                <a:ea typeface="Verdana"/>
                <a:cs typeface="Verdana"/>
                <a:sym typeface="Verdana"/>
              </a:rPr>
              <a:t>Visual Studio </a:t>
            </a:r>
            <a:r>
              <a:rPr lang="en-US" sz="1200" dirty="0">
                <a:latin typeface="Verdana"/>
                <a:ea typeface="Verdana"/>
                <a:cs typeface="Verdana"/>
                <a:sym typeface="Verdana"/>
              </a:rPr>
              <a:t>and </a:t>
            </a:r>
            <a:r>
              <a:rPr lang="en-US" sz="1200" b="1" dirty="0">
                <a:latin typeface="Verdana"/>
                <a:ea typeface="Verdana"/>
                <a:cs typeface="Verdana"/>
                <a:sym typeface="Verdana"/>
              </a:rPr>
              <a:t>SQL Server</a:t>
            </a:r>
            <a:endParaRPr dirty="0"/>
          </a:p>
          <a:p>
            <a:pPr marL="171450" lvl="0" indent="-171450" algn="l" rtl="0">
              <a:lnSpc>
                <a:spcPct val="114000"/>
              </a:lnSpc>
              <a:spcBef>
                <a:spcPts val="1000"/>
              </a:spcBef>
              <a:spcAft>
                <a:spcPts val="0"/>
              </a:spcAft>
              <a:buClr>
                <a:schemeClr val="dk1"/>
              </a:buClr>
              <a:buSzPts val="1200"/>
              <a:buFont typeface="Arial"/>
              <a:buChar char="•"/>
            </a:pPr>
            <a:r>
              <a:rPr lang="en-US" sz="1200" dirty="0">
                <a:latin typeface="Verdana"/>
                <a:ea typeface="Verdana"/>
                <a:cs typeface="Verdana"/>
                <a:sym typeface="Verdana"/>
              </a:rPr>
              <a:t>Hands on experience in developing single page applications in </a:t>
            </a:r>
            <a:r>
              <a:rPr lang="en-US" sz="1200" b="1" dirty="0">
                <a:latin typeface="Verdana"/>
                <a:ea typeface="Verdana"/>
                <a:cs typeface="Verdana"/>
                <a:sym typeface="Verdana"/>
              </a:rPr>
              <a:t>Angular</a:t>
            </a:r>
            <a:r>
              <a:rPr lang="en-US" sz="1200" dirty="0">
                <a:latin typeface="Verdana"/>
                <a:ea typeface="Verdana"/>
                <a:cs typeface="Verdana"/>
                <a:sym typeface="Verdana"/>
              </a:rPr>
              <a:t> using </a:t>
            </a:r>
            <a:r>
              <a:rPr lang="en-US" sz="1200" b="0" i="0" u="none" strike="noStrike" dirty="0">
                <a:solidFill>
                  <a:srgbClr val="000000"/>
                </a:solidFill>
                <a:latin typeface="Verdana"/>
                <a:ea typeface="Verdana"/>
                <a:cs typeface="Verdana"/>
                <a:sym typeface="Verdana"/>
              </a:rPr>
              <a:t> </a:t>
            </a:r>
            <a:r>
              <a:rPr lang="en-US" sz="1200" b="1" i="0" u="none" strike="noStrike" dirty="0">
                <a:solidFill>
                  <a:srgbClr val="000000"/>
                </a:solidFill>
                <a:latin typeface="Verdana"/>
                <a:ea typeface="Verdana"/>
                <a:cs typeface="Verdana"/>
                <a:sym typeface="Verdana"/>
              </a:rPr>
              <a:t>HTML5, CSS3, TypeScript</a:t>
            </a:r>
            <a:endParaRPr sz="1200" dirty="0">
              <a:latin typeface="Verdana"/>
              <a:ea typeface="Verdana"/>
              <a:cs typeface="Verdana"/>
              <a:sym typeface="Verdana"/>
            </a:endParaRPr>
          </a:p>
          <a:p>
            <a:pPr marL="171450" lvl="0" indent="-171450" algn="l" rtl="0">
              <a:lnSpc>
                <a:spcPct val="114000"/>
              </a:lnSpc>
              <a:spcBef>
                <a:spcPts val="1000"/>
              </a:spcBef>
              <a:spcAft>
                <a:spcPts val="0"/>
              </a:spcAft>
              <a:buClr>
                <a:schemeClr val="dk1"/>
              </a:buClr>
              <a:buSzPts val="1200"/>
              <a:buFont typeface="Arial"/>
              <a:buChar char="•"/>
            </a:pPr>
            <a:r>
              <a:rPr lang="en-US" sz="1200" dirty="0">
                <a:latin typeface="Verdana"/>
                <a:ea typeface="Verdana"/>
                <a:cs typeface="Verdana"/>
                <a:sym typeface="Verdana"/>
              </a:rPr>
              <a:t>Understanding of </a:t>
            </a:r>
            <a:r>
              <a:rPr lang="en-US" sz="1200" b="1" dirty="0">
                <a:latin typeface="Verdana"/>
                <a:ea typeface="Verdana"/>
                <a:cs typeface="Verdana"/>
                <a:sym typeface="Verdana"/>
              </a:rPr>
              <a:t>HTML5</a:t>
            </a:r>
            <a:r>
              <a:rPr lang="en-US" sz="1200" dirty="0">
                <a:latin typeface="Verdana"/>
                <a:ea typeface="Verdana"/>
                <a:cs typeface="Verdana"/>
                <a:sym typeface="Verdana"/>
              </a:rPr>
              <a:t> , </a:t>
            </a:r>
            <a:r>
              <a:rPr lang="en-US" sz="1200" b="1" dirty="0">
                <a:latin typeface="Verdana"/>
                <a:ea typeface="Verdana"/>
                <a:cs typeface="Verdana"/>
                <a:sym typeface="Verdana"/>
              </a:rPr>
              <a:t>CSS </a:t>
            </a:r>
            <a:r>
              <a:rPr lang="en-US" sz="1200" dirty="0">
                <a:latin typeface="Verdana"/>
                <a:ea typeface="Verdana"/>
                <a:cs typeface="Verdana"/>
                <a:sym typeface="Verdana"/>
              </a:rPr>
              <a:t>and</a:t>
            </a:r>
            <a:r>
              <a:rPr lang="en-US" sz="1200" b="1" dirty="0">
                <a:latin typeface="Verdana"/>
                <a:ea typeface="Verdana"/>
                <a:cs typeface="Verdana"/>
                <a:sym typeface="Verdana"/>
              </a:rPr>
              <a:t> Angular </a:t>
            </a:r>
            <a:r>
              <a:rPr lang="en-US" sz="1200" b="1" dirty="0" err="1">
                <a:latin typeface="Verdana"/>
                <a:ea typeface="Verdana"/>
                <a:cs typeface="Verdana"/>
                <a:sym typeface="Verdana"/>
              </a:rPr>
              <a:t>Cli</a:t>
            </a:r>
            <a:endParaRPr sz="1200" dirty="0">
              <a:latin typeface="Verdana"/>
              <a:ea typeface="Verdana"/>
              <a:cs typeface="Verdana"/>
              <a:sym typeface="Verdana"/>
            </a:endParaRPr>
          </a:p>
          <a:p>
            <a:pPr marL="171450" lvl="0" indent="-171450" algn="l" rtl="0">
              <a:lnSpc>
                <a:spcPct val="114000"/>
              </a:lnSpc>
              <a:spcBef>
                <a:spcPts val="1000"/>
              </a:spcBef>
              <a:spcAft>
                <a:spcPts val="0"/>
              </a:spcAft>
              <a:buClr>
                <a:srgbClr val="000000"/>
              </a:buClr>
              <a:buSzPts val="1200"/>
              <a:buFont typeface="Arial"/>
              <a:buChar char="•"/>
            </a:pPr>
            <a:r>
              <a:rPr lang="en-US" sz="1200" b="0" i="0" u="none" strike="noStrike" dirty="0">
                <a:solidFill>
                  <a:srgbClr val="000000"/>
                </a:solidFill>
                <a:latin typeface="Verdana"/>
                <a:ea typeface="Verdana"/>
                <a:cs typeface="Verdana"/>
                <a:sym typeface="Verdana"/>
              </a:rPr>
              <a:t>Experience in creating documentation with </a:t>
            </a:r>
            <a:r>
              <a:rPr lang="en-US" sz="1200" b="1" i="0" u="none" strike="noStrike" dirty="0">
                <a:solidFill>
                  <a:srgbClr val="000000"/>
                </a:solidFill>
                <a:latin typeface="Verdana"/>
                <a:ea typeface="Verdana"/>
                <a:cs typeface="Verdana"/>
                <a:sym typeface="Verdana"/>
              </a:rPr>
              <a:t>Swagger </a:t>
            </a:r>
            <a:r>
              <a:rPr lang="en-US" sz="1200" b="0" i="0" u="none" strike="noStrike" dirty="0">
                <a:solidFill>
                  <a:srgbClr val="000000"/>
                </a:solidFill>
                <a:latin typeface="Verdana"/>
                <a:ea typeface="Verdana"/>
                <a:cs typeface="Verdana"/>
                <a:sym typeface="Verdana"/>
              </a:rPr>
              <a:t>and </a:t>
            </a:r>
            <a:r>
              <a:rPr lang="en-US" sz="1200" b="1" i="0" u="none" strike="noStrike" dirty="0">
                <a:solidFill>
                  <a:srgbClr val="000000"/>
                </a:solidFill>
                <a:latin typeface="Verdana"/>
                <a:ea typeface="Verdana"/>
                <a:cs typeface="Verdana"/>
                <a:sym typeface="Verdana"/>
              </a:rPr>
              <a:t>Postman</a:t>
            </a:r>
            <a:endParaRPr sz="1200" b="0" i="0" u="none" strike="noStrike" dirty="0">
              <a:solidFill>
                <a:srgbClr val="000000"/>
              </a:solidFill>
              <a:latin typeface="Verdana"/>
              <a:ea typeface="Verdana"/>
              <a:cs typeface="Verdana"/>
              <a:sym typeface="Verdana"/>
            </a:endParaRPr>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p:txBody>
      </p:sp>
      <p:sp>
        <p:nvSpPr>
          <p:cNvPr id="222" name="Google Shape;222;p1"/>
          <p:cNvSpPr txBox="1">
            <a:spLocks noGrp="1"/>
          </p:cNvSpPr>
          <p:nvPr>
            <p:ph type="body" idx="2"/>
          </p:nvPr>
        </p:nvSpPr>
        <p:spPr>
          <a:xfrm>
            <a:off x="2468563" y="221125"/>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US"/>
              <a:t>Duttatreyo Bagchi</a:t>
            </a:r>
            <a:endParaRPr/>
          </a:p>
        </p:txBody>
      </p:sp>
      <p:pic>
        <p:nvPicPr>
          <p:cNvPr id="223" name="Google Shape;223;p1">
            <a:hlinkClick r:id="rId4"/>
          </p:cNvPr>
          <p:cNvPicPr preferRelativeResize="0"/>
          <p:nvPr/>
        </p:nvPicPr>
        <p:blipFill rotWithShape="1">
          <a:blip r:embed="rId5">
            <a:alphaModFix/>
          </a:blip>
          <a:srcRect l="23582" t="2057" r="24331" b="4875"/>
          <a:stretch/>
        </p:blipFill>
        <p:spPr>
          <a:xfrm>
            <a:off x="4460946" y="6221411"/>
            <a:ext cx="471487" cy="471488"/>
          </a:xfrm>
          <a:prstGeom prst="rect">
            <a:avLst/>
          </a:prstGeom>
          <a:noFill/>
          <a:ln>
            <a:noFill/>
          </a:ln>
        </p:spPr>
      </p:pic>
      <p:sp>
        <p:nvSpPr>
          <p:cNvPr id="224" name="Google Shape;224;p1"/>
          <p:cNvSpPr txBox="1"/>
          <p:nvPr/>
        </p:nvSpPr>
        <p:spPr>
          <a:xfrm>
            <a:off x="4976883" y="6325347"/>
            <a:ext cx="3897760" cy="44627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u="sng">
                <a:solidFill>
                  <a:schemeClr val="hlink"/>
                </a:solidFill>
                <a:latin typeface="Verdana"/>
                <a:ea typeface="Verdana"/>
                <a:cs typeface="Verdana"/>
                <a:sym typeface="Verdana"/>
                <a:hlinkClick r:id="rId6"/>
              </a:rPr>
              <a:t>GitHub</a:t>
            </a:r>
            <a:r>
              <a:rPr lang="en-US" sz="1100">
                <a:solidFill>
                  <a:schemeClr val="dk1"/>
                </a:solidFill>
                <a:latin typeface="Verdana"/>
                <a:ea typeface="Verdana"/>
                <a:cs typeface="Verdana"/>
                <a:sym typeface="Verdana"/>
              </a:rPr>
              <a:t>  </a:t>
            </a:r>
            <a:endParaRPr sz="1100" b="0" i="0" u="none" strike="noStrike" cap="none">
              <a:solidFill>
                <a:schemeClr val="dk1"/>
              </a:solidFill>
              <a:latin typeface="Verdana"/>
              <a:ea typeface="Verdana"/>
              <a:cs typeface="Verdana"/>
              <a:sym typeface="Verdana"/>
            </a:endParaRPr>
          </a:p>
          <a:p>
            <a:pPr marL="0" marR="0" lvl="0" indent="0" algn="l" rtl="0">
              <a:lnSpc>
                <a:spcPct val="100000"/>
              </a:lnSpc>
              <a:spcBef>
                <a:spcPts val="0"/>
              </a:spcBef>
              <a:spcAft>
                <a:spcPts val="0"/>
              </a:spcAft>
              <a:buClr>
                <a:schemeClr val="dk1"/>
              </a:buClr>
              <a:buSzPts val="1100"/>
              <a:buFont typeface="Verdana"/>
              <a:buNone/>
            </a:pPr>
            <a:endParaRPr sz="1100" b="0" i="0" u="none" strike="noStrike" cap="none">
              <a:solidFill>
                <a:srgbClr val="000000"/>
              </a:solidFill>
              <a:latin typeface="Verdana"/>
              <a:ea typeface="Verdana"/>
              <a:cs typeface="Verdana"/>
              <a:sym typeface="Verdana"/>
            </a:endParaRPr>
          </a:p>
        </p:txBody>
      </p:sp>
      <p:pic>
        <p:nvPicPr>
          <p:cNvPr id="225" name="Google Shape;225;p1" descr="Free icon download | Linkedin">
            <a:hlinkClick r:id="rId7"/>
          </p:cNvPr>
          <p:cNvPicPr preferRelativeResize="0"/>
          <p:nvPr/>
        </p:nvPicPr>
        <p:blipFill rotWithShape="1">
          <a:blip r:embed="rId8">
            <a:alphaModFix/>
          </a:blip>
          <a:srcRect/>
          <a:stretch/>
        </p:blipFill>
        <p:spPr>
          <a:xfrm>
            <a:off x="7924800" y="2087862"/>
            <a:ext cx="325438" cy="325437"/>
          </a:xfrm>
          <a:prstGeom prst="rect">
            <a:avLst/>
          </a:prstGeom>
          <a:noFill/>
          <a:ln>
            <a:noFill/>
          </a:ln>
        </p:spPr>
      </p:pic>
      <p:sp>
        <p:nvSpPr>
          <p:cNvPr id="226" name="Google Shape;226;p1"/>
          <p:cNvSpPr txBox="1"/>
          <p:nvPr/>
        </p:nvSpPr>
        <p:spPr>
          <a:xfrm>
            <a:off x="3076576" y="1938719"/>
            <a:ext cx="2381250" cy="437515"/>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a:buNone/>
            </a:pPr>
            <a:r>
              <a:rPr lang="en-US" sz="1100" dirty="0">
                <a:solidFill>
                  <a:srgbClr val="FFFFFF"/>
                </a:solidFill>
                <a:latin typeface="Verdana"/>
                <a:ea typeface="Verdana"/>
                <a:sym typeface="Verdana"/>
              </a:rPr>
              <a:t>A4</a:t>
            </a:r>
            <a:endParaRPr dirty="0"/>
          </a:p>
        </p:txBody>
      </p:sp>
      <p:sp>
        <p:nvSpPr>
          <p:cNvPr id="227" name="Google Shape;227;p1"/>
          <p:cNvSpPr/>
          <p:nvPr/>
        </p:nvSpPr>
        <p:spPr>
          <a:xfrm>
            <a:off x="9408475" y="552725"/>
            <a:ext cx="2667000" cy="203100"/>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Clr>
                <a:srgbClr val="000000"/>
              </a:buClr>
              <a:buSzPts val="1000"/>
              <a:buFont typeface="Verdana"/>
              <a:buNone/>
            </a:pPr>
            <a:r>
              <a:rPr lang="en-US" sz="1000" b="0" i="0" u="none" strike="noStrike" cap="none">
                <a:solidFill>
                  <a:srgbClr val="000000"/>
                </a:solidFill>
                <a:latin typeface="Verdana"/>
                <a:ea typeface="Verdana"/>
                <a:cs typeface="Verdana"/>
                <a:sym typeface="Verdana"/>
              </a:rPr>
              <a:t>Bachelor of Technology, E</a:t>
            </a:r>
            <a:r>
              <a:rPr lang="en-US" sz="1000">
                <a:latin typeface="Verdana"/>
                <a:ea typeface="Verdana"/>
                <a:cs typeface="Verdana"/>
                <a:sym typeface="Verdana"/>
              </a:rPr>
              <a:t>CE</a:t>
            </a:r>
            <a:r>
              <a:rPr lang="en-US" sz="1000" b="0" i="0" u="none" strike="noStrike" cap="none">
                <a:solidFill>
                  <a:srgbClr val="000000"/>
                </a:solidFill>
                <a:latin typeface="Verdana"/>
                <a:ea typeface="Verdana"/>
                <a:cs typeface="Verdana"/>
                <a:sym typeface="Verdana"/>
              </a:rPr>
              <a:t> : 2018-2022 </a:t>
            </a:r>
            <a:endParaRPr/>
          </a:p>
        </p:txBody>
      </p:sp>
      <p:sp>
        <p:nvSpPr>
          <p:cNvPr id="228" name="Google Shape;228;p1"/>
          <p:cNvSpPr/>
          <p:nvPr/>
        </p:nvSpPr>
        <p:spPr>
          <a:xfrm>
            <a:off x="9241790" y="939800"/>
            <a:ext cx="937800" cy="245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a:buNone/>
            </a:pPr>
            <a:r>
              <a:rPr lang="en-US" sz="1000" b="1" i="0" u="none" strike="noStrike" cap="none">
                <a:solidFill>
                  <a:srgbClr val="0070AD"/>
                </a:solidFill>
                <a:latin typeface="Verdana"/>
                <a:ea typeface="Verdana"/>
                <a:cs typeface="Verdana"/>
                <a:sym typeface="Verdana"/>
              </a:rPr>
              <a:t>Skills</a:t>
            </a:r>
            <a:endParaRPr sz="1000" b="0" i="0" u="none" strike="noStrike" cap="none">
              <a:solidFill>
                <a:srgbClr val="000000"/>
              </a:solidFill>
              <a:latin typeface="Verdana"/>
              <a:ea typeface="Verdana"/>
              <a:cs typeface="Verdana"/>
              <a:sym typeface="Verdana"/>
            </a:endParaRPr>
          </a:p>
        </p:txBody>
      </p:sp>
      <p:pic>
        <p:nvPicPr>
          <p:cNvPr id="229" name="Google Shape;229;p1"/>
          <p:cNvPicPr preferRelativeResize="0"/>
          <p:nvPr/>
        </p:nvPicPr>
        <p:blipFill>
          <a:blip r:embed="rId9">
            <a:alphaModFix/>
          </a:blip>
          <a:stretch>
            <a:fillRect/>
          </a:stretch>
        </p:blipFill>
        <p:spPr>
          <a:xfrm>
            <a:off x="518725" y="221125"/>
            <a:ext cx="1700100" cy="1757100"/>
          </a:xfrm>
          <a:prstGeom prst="ellipse">
            <a:avLst/>
          </a:prstGeom>
          <a:noFill/>
          <a:ln>
            <a:noFill/>
          </a:ln>
        </p:spPr>
      </p:pic>
      <p:sp>
        <p:nvSpPr>
          <p:cNvPr id="2" name="Google Shape;219;p1">
            <a:extLst>
              <a:ext uri="{FF2B5EF4-FFF2-40B4-BE49-F238E27FC236}">
                <a16:creationId xmlns:a16="http://schemas.microsoft.com/office/drawing/2014/main" id="{C72B67BE-1B1E-0B0B-6B7F-6F0E08F84A88}"/>
              </a:ext>
            </a:extLst>
          </p:cNvPr>
          <p:cNvSpPr txBox="1">
            <a:spLocks/>
          </p:cNvSpPr>
          <p:nvPr/>
        </p:nvSpPr>
        <p:spPr>
          <a:xfrm>
            <a:off x="3718745" y="1374979"/>
            <a:ext cx="2667000" cy="203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1"/>
              </a:buClr>
              <a:buSzPts val="1100"/>
              <a:buFont typeface="Arial"/>
              <a:buNone/>
              <a:defRPr sz="1100" b="0" i="0" u="none" strike="noStrike" cap="none">
                <a:solidFill>
                  <a:schemeClr val="lt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42900" algn="l" rtl="0">
              <a:lnSpc>
                <a:spcPct val="90000"/>
              </a:lnSpc>
              <a:spcBef>
                <a:spcPts val="500"/>
              </a:spcBef>
              <a:spcAft>
                <a:spcPts val="0"/>
              </a:spcAft>
              <a:buClr>
                <a:schemeClr val="accent2"/>
              </a:buClr>
              <a:buSzPts val="1800"/>
              <a:buFont typeface="Arial"/>
              <a:buChar char="•"/>
              <a:defRPr sz="1600" b="0" i="0" u="none" strike="noStrike" cap="none">
                <a:solidFill>
                  <a:schemeClr val="dk1"/>
                </a:solidFill>
                <a:latin typeface="Verdana"/>
                <a:ea typeface="Verdana"/>
                <a:cs typeface="Verdana"/>
                <a:sym typeface="Verdana"/>
              </a:defRPr>
            </a:lvl3pPr>
            <a:lvl4pPr marL="1828800" marR="0" lvl="3" indent="-342900" algn="l" rtl="0">
              <a:lnSpc>
                <a:spcPct val="90000"/>
              </a:lnSpc>
              <a:spcBef>
                <a:spcPts val="500"/>
              </a:spcBef>
              <a:spcAft>
                <a:spcPts val="0"/>
              </a:spcAft>
              <a:buClr>
                <a:schemeClr val="accent3"/>
              </a:buClr>
              <a:buSzPts val="1800"/>
              <a:buFont typeface="Verdana"/>
              <a:buChar char="‒"/>
              <a:defRPr sz="1400" b="0" i="0" u="none" strike="noStrike" cap="none">
                <a:solidFill>
                  <a:schemeClr val="dk1"/>
                </a:solidFill>
                <a:latin typeface="Verdana"/>
                <a:ea typeface="Verdana"/>
                <a:cs typeface="Verdana"/>
                <a:sym typeface="Verdana"/>
              </a:defRPr>
            </a:lvl4pPr>
            <a:lvl5pPr marL="2286000" marR="0" lvl="4" indent="-342900" algn="l" rtl="0">
              <a:lnSpc>
                <a:spcPct val="90000"/>
              </a:lnSpc>
              <a:spcBef>
                <a:spcPts val="500"/>
              </a:spcBef>
              <a:spcAft>
                <a:spcPts val="0"/>
              </a:spcAft>
              <a:buClr>
                <a:schemeClr val="accent5"/>
              </a:buClr>
              <a:buSzPts val="18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pPr marL="0" indent="0">
              <a:spcBef>
                <a:spcPts val="0"/>
              </a:spcBef>
            </a:pPr>
            <a:r>
              <a:rPr lang="en-US" dirty="0"/>
              <a:t>Mumbai</a:t>
            </a:r>
          </a:p>
        </p:txBody>
      </p:sp>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236</Words>
  <Application>Microsoft Office PowerPoint</Application>
  <PresentationFormat>Widescreen</PresentationFormat>
  <Paragraphs>51</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Noto Sans Symbols</vt:lpstr>
      <vt:lpstr>Verdana</vt:lpstr>
      <vt:lpstr>2_Capgemini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Duttatreyo Bagchi</cp:lastModifiedBy>
  <cp:revision>2</cp:revision>
  <dcterms:created xsi:type="dcterms:W3CDTF">2020-09-22T06:24:00Z</dcterms:created>
  <dcterms:modified xsi:type="dcterms:W3CDTF">2022-10-18T10:25:25Z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