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4" r:id="rId5"/>
    <p:sldId id="259" r:id="rId6"/>
    <p:sldId id="266" r:id="rId7"/>
    <p:sldId id="260" r:id="rId8"/>
    <p:sldId id="269" r:id="rId9"/>
    <p:sldId id="273" r:id="rId10"/>
    <p:sldId id="27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27-05-2018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27-05-2018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27-05-2018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27-05-2018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27-05-2018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27-05-2018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27-05-2018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27-05-2018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27-05-2018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27-05-2018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27-05-2018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27-05-2018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EDA </a:t>
            </a:r>
            <a:r>
              <a:rPr lang="en-IN" sz="2800" dirty="0"/>
              <a:t>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800" dirty="0" smtClean="0"/>
              <a:t>Names:</a:t>
            </a:r>
            <a:endParaRPr lang="en-IN" sz="1800" dirty="0"/>
          </a:p>
          <a:p>
            <a:pPr marL="457200" indent="-457200" algn="l"/>
            <a:r>
              <a:rPr lang="en-IN" sz="1800" dirty="0" err="1" smtClean="0"/>
              <a:t>Indranil</a:t>
            </a:r>
            <a:r>
              <a:rPr lang="en-IN" sz="1800" dirty="0" smtClean="0"/>
              <a:t> </a:t>
            </a:r>
            <a:r>
              <a:rPr lang="en-IN" sz="1800" dirty="0" err="1" smtClean="0"/>
              <a:t>Datta</a:t>
            </a:r>
            <a:endParaRPr lang="en-IN" sz="1800" dirty="0" smtClean="0"/>
          </a:p>
          <a:p>
            <a:pPr marL="457200" indent="-457200" algn="l"/>
            <a:r>
              <a:rPr lang="en-US" sz="1800" dirty="0" err="1" smtClean="0"/>
              <a:t>Goutam</a:t>
            </a:r>
            <a:r>
              <a:rPr lang="en-US" sz="1800" dirty="0" smtClean="0"/>
              <a:t> </a:t>
            </a:r>
            <a:r>
              <a:rPr lang="en-US" sz="1800" dirty="0" err="1" smtClean="0"/>
              <a:t>Dutta</a:t>
            </a:r>
            <a:endParaRPr lang="en-US" sz="1800" dirty="0" smtClean="0"/>
          </a:p>
          <a:p>
            <a:pPr marL="457200" indent="-457200" algn="l"/>
            <a:r>
              <a:rPr lang="en-US" sz="1800" dirty="0" err="1" smtClean="0"/>
              <a:t>Vivek</a:t>
            </a:r>
            <a:r>
              <a:rPr lang="en-US" sz="1800" dirty="0" smtClean="0"/>
              <a:t> Kumar</a:t>
            </a:r>
          </a:p>
          <a:p>
            <a:pPr marL="457200" indent="-457200" algn="l"/>
            <a:r>
              <a:rPr lang="en-US" sz="1800" dirty="0" err="1" smtClean="0"/>
              <a:t>Debanjan</a:t>
            </a:r>
            <a:r>
              <a:rPr lang="en-US" sz="1800" dirty="0" smtClean="0"/>
              <a:t> </a:t>
            </a:r>
            <a:r>
              <a:rPr lang="en-US" sz="1800" dirty="0" err="1" smtClean="0"/>
              <a:t>Chakraborty</a:t>
            </a:r>
            <a:endParaRPr lang="en-IN" sz="1800" dirty="0"/>
          </a:p>
          <a:p>
            <a:pPr marL="457200" indent="-457200" algn="l"/>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Assessment Summary</a:t>
            </a:r>
            <a:endParaRPr lang="en-US" dirty="0"/>
          </a:p>
        </p:txBody>
      </p:sp>
      <p:sp>
        <p:nvSpPr>
          <p:cNvPr id="3" name="Content Placeholder 2"/>
          <p:cNvSpPr>
            <a:spLocks noGrp="1"/>
          </p:cNvSpPr>
          <p:nvPr>
            <p:ph idx="1"/>
          </p:nvPr>
        </p:nvSpPr>
        <p:spPr>
          <a:xfrm>
            <a:off x="362746" y="1496218"/>
            <a:ext cx="3899765" cy="4930340"/>
          </a:xfr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oAutofit/>
          </a:bodyPr>
          <a:lstStyle/>
          <a:p>
            <a:r>
              <a:rPr lang="en-US" sz="1100" dirty="0">
                <a:solidFill>
                  <a:schemeClr val="lt1"/>
                </a:solidFill>
              </a:rPr>
              <a:t>Bad Loans: Most of the loan statuses belonging to this group pay a interest ranging from </a:t>
            </a:r>
            <a:r>
              <a:rPr lang="en-US" sz="1100" dirty="0" smtClean="0">
                <a:solidFill>
                  <a:schemeClr val="lt1"/>
                </a:solidFill>
              </a:rPr>
              <a:t>13% </a:t>
            </a:r>
            <a:r>
              <a:rPr lang="en-US" sz="1100" dirty="0">
                <a:solidFill>
                  <a:schemeClr val="lt1"/>
                </a:solidFill>
              </a:rPr>
              <a:t>- </a:t>
            </a:r>
            <a:r>
              <a:rPr lang="en-US" sz="1100" dirty="0" smtClean="0">
                <a:solidFill>
                  <a:schemeClr val="lt1"/>
                </a:solidFill>
              </a:rPr>
              <a:t>14%.</a:t>
            </a:r>
            <a:endParaRPr lang="en-US" sz="1100" dirty="0">
              <a:solidFill>
                <a:schemeClr val="lt1"/>
              </a:solidFill>
            </a:endParaRPr>
          </a:p>
          <a:p>
            <a:r>
              <a:rPr lang="en-US" sz="1100" dirty="0">
                <a:solidFill>
                  <a:schemeClr val="lt1"/>
                </a:solidFill>
              </a:rPr>
              <a:t>Good Loans: Most of the loan statuses belonging to this group pay interest ranging from </a:t>
            </a:r>
            <a:r>
              <a:rPr lang="en-US" sz="1100" dirty="0" smtClean="0">
                <a:solidFill>
                  <a:schemeClr val="lt1"/>
                </a:solidFill>
              </a:rPr>
              <a:t>11% </a:t>
            </a:r>
            <a:r>
              <a:rPr lang="en-US" sz="1100" dirty="0">
                <a:solidFill>
                  <a:schemeClr val="lt1"/>
                </a:solidFill>
              </a:rPr>
              <a:t>- </a:t>
            </a:r>
            <a:r>
              <a:rPr lang="en-US" sz="1100" dirty="0" smtClean="0">
                <a:solidFill>
                  <a:schemeClr val="lt1"/>
                </a:solidFill>
              </a:rPr>
              <a:t>12%.</a:t>
            </a:r>
            <a:endParaRPr lang="en-US" sz="1100" dirty="0">
              <a:solidFill>
                <a:schemeClr val="lt1"/>
              </a:solidFill>
            </a:endParaRPr>
          </a:p>
          <a:p>
            <a:r>
              <a:rPr lang="en-US" sz="1100" dirty="0" smtClean="0">
                <a:solidFill>
                  <a:schemeClr val="lt1"/>
                </a:solidFill>
              </a:rPr>
              <a:t>Grade B , Sub grade B3, B4, B5 more likely to repay loans.</a:t>
            </a:r>
            <a:endParaRPr lang="en-US" sz="1100" dirty="0">
              <a:solidFill>
                <a:schemeClr val="lt1"/>
              </a:solidFill>
            </a:endParaRPr>
          </a:p>
          <a:p>
            <a:r>
              <a:rPr lang="en-US" sz="1100" dirty="0" smtClean="0">
                <a:solidFill>
                  <a:schemeClr val="lt1"/>
                </a:solidFill>
              </a:rPr>
              <a:t>Most of the good loans are used for purchasing the car.</a:t>
            </a:r>
          </a:p>
          <a:p>
            <a:r>
              <a:rPr lang="en-US" sz="1100" dirty="0" smtClean="0">
                <a:solidFill>
                  <a:schemeClr val="lt1"/>
                </a:solidFill>
              </a:rPr>
              <a:t>Most of the bad loans </a:t>
            </a:r>
            <a:r>
              <a:rPr lang="en-US" sz="1100" dirty="0" smtClean="0">
                <a:solidFill>
                  <a:schemeClr val="lt1"/>
                </a:solidFill>
              </a:rPr>
              <a:t>purpose are </a:t>
            </a:r>
            <a:r>
              <a:rPr lang="en-US" sz="1100" dirty="0" smtClean="0">
                <a:solidFill>
                  <a:schemeClr val="lt1"/>
                </a:solidFill>
              </a:rPr>
              <a:t>from </a:t>
            </a:r>
            <a:r>
              <a:rPr lang="en-US" sz="1100" dirty="0" smtClean="0">
                <a:solidFill>
                  <a:schemeClr val="lt1"/>
                </a:solidFill>
              </a:rPr>
              <a:t>credit purpose and small business</a:t>
            </a:r>
          </a:p>
          <a:p>
            <a:r>
              <a:rPr lang="en-US" sz="1100" dirty="0" smtClean="0"/>
              <a:t>Most of the defaulters are having home mortgage or rented</a:t>
            </a:r>
          </a:p>
          <a:p>
            <a:r>
              <a:rPr lang="en-US" sz="1100" dirty="0" smtClean="0"/>
              <a:t>Loan Attributes are </a:t>
            </a:r>
          </a:p>
          <a:p>
            <a:pPr lvl="1"/>
            <a:r>
              <a:rPr lang="en-US" sz="1100" dirty="0" smtClean="0"/>
              <a:t>Loan amount</a:t>
            </a:r>
            <a:endParaRPr lang="en-US" sz="1100" dirty="0"/>
          </a:p>
          <a:p>
            <a:pPr lvl="1"/>
            <a:r>
              <a:rPr lang="en-US" sz="1100" dirty="0" smtClean="0"/>
              <a:t>Interest rate</a:t>
            </a:r>
          </a:p>
          <a:p>
            <a:pPr lvl="1"/>
            <a:r>
              <a:rPr lang="en-US" sz="1100" dirty="0" smtClean="0"/>
              <a:t>Invested amount</a:t>
            </a:r>
          </a:p>
          <a:p>
            <a:pPr lvl="1"/>
            <a:r>
              <a:rPr lang="en-US" sz="1100" dirty="0" smtClean="0"/>
              <a:t>Annual Income</a:t>
            </a:r>
          </a:p>
          <a:p>
            <a:pPr lvl="1"/>
            <a:r>
              <a:rPr lang="en-US" sz="1100" dirty="0" smtClean="0"/>
              <a:t>term</a:t>
            </a:r>
            <a:endParaRPr lang="en-US" sz="1100" dirty="0"/>
          </a:p>
          <a:p>
            <a:r>
              <a:rPr lang="en-US" sz="1100" dirty="0" smtClean="0"/>
              <a:t>Consumer Attributes are</a:t>
            </a:r>
          </a:p>
          <a:p>
            <a:pPr lvl="1"/>
            <a:r>
              <a:rPr lang="en-US" sz="1100" dirty="0" smtClean="0"/>
              <a:t> </a:t>
            </a:r>
            <a:r>
              <a:rPr lang="en-US" sz="1100" dirty="0"/>
              <a:t>Credit score, </a:t>
            </a:r>
            <a:endParaRPr lang="en-US" sz="1100" dirty="0" smtClean="0"/>
          </a:p>
          <a:p>
            <a:pPr lvl="1"/>
            <a:r>
              <a:rPr lang="en-US" sz="1100" dirty="0" smtClean="0"/>
              <a:t>Employment years</a:t>
            </a:r>
          </a:p>
          <a:p>
            <a:pPr lvl="1"/>
            <a:r>
              <a:rPr lang="en-US" sz="1100" dirty="0" smtClean="0"/>
              <a:t>Annual Income</a:t>
            </a:r>
          </a:p>
          <a:p>
            <a:pPr lvl="1"/>
            <a:r>
              <a:rPr lang="en-US" sz="1100" dirty="0"/>
              <a:t>Grade/ credit </a:t>
            </a:r>
            <a:r>
              <a:rPr lang="en-US" sz="1100" dirty="0" smtClean="0"/>
              <a:t>score</a:t>
            </a:r>
          </a:p>
          <a:p>
            <a:pPr lvl="1"/>
            <a:r>
              <a:rPr lang="en-US" sz="1100" dirty="0" smtClean="0"/>
              <a:t>Region</a:t>
            </a:r>
          </a:p>
          <a:p>
            <a:pPr lvl="1"/>
            <a:r>
              <a:rPr lang="en-US" sz="1100" dirty="0"/>
              <a:t>Loan </a:t>
            </a:r>
            <a:r>
              <a:rPr lang="en-US" sz="1100" dirty="0" smtClean="0"/>
              <a:t>status</a:t>
            </a:r>
            <a:endParaRPr lang="en-US" sz="1100" dirty="0"/>
          </a:p>
        </p:txBody>
      </p:sp>
      <p:pic>
        <p:nvPicPr>
          <p:cNvPr id="4" name="Picture 3"/>
          <p:cNvPicPr>
            <a:picLocks noChangeAspect="1"/>
          </p:cNvPicPr>
          <p:nvPr/>
        </p:nvPicPr>
        <p:blipFill>
          <a:blip r:embed="rId2"/>
          <a:stretch>
            <a:fillRect/>
          </a:stretch>
        </p:blipFill>
        <p:spPr>
          <a:xfrm>
            <a:off x="4262511" y="1496219"/>
            <a:ext cx="7372057" cy="4344260"/>
          </a:xfrm>
          <a:prstGeom prst="rect">
            <a:avLst/>
          </a:prstGeom>
        </p:spPr>
      </p:pic>
    </p:spTree>
    <p:extLst>
      <p:ext uri="{BB962C8B-B14F-4D97-AF65-F5344CB8AC3E}">
        <p14:creationId xmlns:p14="http://schemas.microsoft.com/office/powerpoint/2010/main" val="1697781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a:t>
            </a:r>
            <a:endParaRPr lang="en-US" dirty="0"/>
          </a:p>
        </p:txBody>
      </p:sp>
      <p:sp>
        <p:nvSpPr>
          <p:cNvPr id="5" name="Content Placeholder 2"/>
          <p:cNvSpPr>
            <a:spLocks noGrp="1"/>
          </p:cNvSpPr>
          <p:nvPr>
            <p:ph idx="1"/>
          </p:nvPr>
        </p:nvSpPr>
        <p:spPr>
          <a:xfrm>
            <a:off x="700371" y="1638207"/>
            <a:ext cx="3899765" cy="4720390"/>
          </a:xfr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ormAutofit lnSpcReduction="10000"/>
          </a:bodyPr>
          <a:lstStyle/>
          <a:p>
            <a:r>
              <a:rPr lang="en-US" sz="1600" dirty="0" smtClean="0">
                <a:solidFill>
                  <a:schemeClr val="lt1"/>
                </a:solidFill>
                <a:latin typeface="+mn-lt"/>
                <a:cs typeface="+mn-cs"/>
              </a:rPr>
              <a:t>By plotting the data of loan status i.e</a:t>
            </a:r>
            <a:r>
              <a:rPr lang="en-US" sz="1600" dirty="0" smtClean="0"/>
              <a:t>. loan repaid by the borrowers and loans defaulted by the borrowers and applying the logic on the top of the current data it has come out as that there are 85.5% of chances that the loans will be repaid and 14.5 % chances that loans will not be paid.</a:t>
            </a:r>
          </a:p>
          <a:p>
            <a:r>
              <a:rPr lang="en-US" sz="1600" dirty="0" smtClean="0">
                <a:solidFill>
                  <a:schemeClr val="lt1"/>
                </a:solidFill>
                <a:latin typeface="+mn-lt"/>
                <a:cs typeface="+mn-cs"/>
              </a:rPr>
              <a:t>By looking into the data we can say that 6 out of 7 loans are paid</a:t>
            </a:r>
          </a:p>
          <a:p>
            <a:r>
              <a:rPr lang="en-US" sz="1600" dirty="0" smtClean="0"/>
              <a:t>Need to come up with good benchmark so that risk of loosing money should be reduced</a:t>
            </a:r>
          </a:p>
          <a:p>
            <a:r>
              <a:rPr lang="en-US" sz="1600" dirty="0" smtClean="0">
                <a:solidFill>
                  <a:schemeClr val="lt1"/>
                </a:solidFill>
                <a:latin typeface="+mn-lt"/>
                <a:cs typeface="+mn-cs"/>
              </a:rPr>
              <a:t>Conservative approach is loosing money in 1 in 7 </a:t>
            </a:r>
          </a:p>
          <a:p>
            <a:r>
              <a:rPr lang="en-US" sz="1600" dirty="0" smtClean="0"/>
              <a:t>Aggressive approach is increasing risk &gt; 14.5 %</a:t>
            </a:r>
          </a:p>
          <a:p>
            <a:r>
              <a:rPr lang="en-US" sz="1600" dirty="0" smtClean="0">
                <a:solidFill>
                  <a:schemeClr val="lt1"/>
                </a:solidFill>
                <a:latin typeface="+mn-lt"/>
                <a:cs typeface="+mn-cs"/>
              </a:rPr>
              <a:t>To become more profitable </a:t>
            </a:r>
            <a:r>
              <a:rPr lang="en-US" sz="1600" dirty="0" smtClean="0"/>
              <a:t>decrease the risk &lt; 14.5 %</a:t>
            </a:r>
            <a:endParaRPr lang="en-US" sz="1600" dirty="0" smtClean="0">
              <a:solidFill>
                <a:schemeClr val="lt1"/>
              </a:solidFill>
              <a:latin typeface="+mn-lt"/>
              <a:cs typeface="+mn-cs"/>
            </a:endParaRPr>
          </a:p>
          <a:p>
            <a:endParaRPr lang="en-US" sz="1600" dirty="0">
              <a:solidFill>
                <a:schemeClr val="lt1"/>
              </a:solidFill>
              <a:latin typeface="+mn-lt"/>
              <a:cs typeface="+mn-cs"/>
            </a:endParaRPr>
          </a:p>
        </p:txBody>
      </p:sp>
      <p:pic>
        <p:nvPicPr>
          <p:cNvPr id="3" name="Picture 2"/>
          <p:cNvPicPr>
            <a:picLocks noChangeAspect="1"/>
          </p:cNvPicPr>
          <p:nvPr/>
        </p:nvPicPr>
        <p:blipFill>
          <a:blip r:embed="rId2"/>
          <a:stretch>
            <a:fillRect/>
          </a:stretch>
        </p:blipFill>
        <p:spPr>
          <a:xfrm>
            <a:off x="4600137" y="1606634"/>
            <a:ext cx="5277960" cy="4751963"/>
          </a:xfrm>
          <a:prstGeom prst="rect">
            <a:avLst/>
          </a:prstGeom>
        </p:spPr>
      </p:pic>
    </p:spTree>
    <p:extLst>
      <p:ext uri="{BB962C8B-B14F-4D97-AF65-F5344CB8AC3E}">
        <p14:creationId xmlns:p14="http://schemas.microsoft.com/office/powerpoint/2010/main" val="101974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600" u="sng" dirty="0" smtClean="0"/>
              <a:t>Business Objective</a:t>
            </a:r>
          </a:p>
          <a:p>
            <a:pPr marL="0" indent="0">
              <a:buFont typeface="Wingdings" pitchFamily="2" charset="2"/>
              <a:buChar char="v"/>
            </a:pPr>
            <a:r>
              <a:rPr lang="en-US" sz="1600" dirty="0" smtClean="0"/>
              <a:t> Identify risky loan applicants.</a:t>
            </a:r>
          </a:p>
          <a:p>
            <a:pPr marL="0" indent="0">
              <a:buFont typeface="Wingdings" pitchFamily="2" charset="2"/>
              <a:buChar char="v"/>
            </a:pPr>
            <a:r>
              <a:rPr lang="en-US" sz="1600" dirty="0" smtClean="0"/>
              <a:t> Reduce credit loss by avoiding lending loan to possible defaulters</a:t>
            </a:r>
            <a:r>
              <a:rPr lang="en-IN" sz="1600" dirty="0" smtClean="0"/>
              <a:t>.</a:t>
            </a:r>
          </a:p>
          <a:p>
            <a:pPr marL="0" indent="0">
              <a:buFont typeface="Wingdings" pitchFamily="2" charset="2"/>
              <a:buChar char="v"/>
            </a:pPr>
            <a:r>
              <a:rPr lang="en-US" sz="1600" dirty="0" smtClean="0"/>
              <a:t> Identify the patterns of risky loan which can be resulted into rejecting a loan  application, reducing lending amount or increasing interest rate.</a:t>
            </a:r>
          </a:p>
          <a:p>
            <a:pPr marL="0" indent="0">
              <a:buNone/>
            </a:pPr>
            <a:r>
              <a:rPr lang="en-US" sz="1600" u="sng" dirty="0" smtClean="0"/>
              <a:t>Business Goals</a:t>
            </a:r>
          </a:p>
          <a:p>
            <a:pPr marL="0" indent="0">
              <a:buFont typeface="Wingdings" pitchFamily="2" charset="2"/>
              <a:buChar char="q"/>
            </a:pPr>
            <a:r>
              <a:rPr lang="en-US" sz="1600" dirty="0" smtClean="0"/>
              <a:t> Understand customer attributes and loan attributes which has influence on  granting loan.</a:t>
            </a:r>
          </a:p>
          <a:p>
            <a:pPr marL="0" indent="0">
              <a:buFont typeface="Wingdings" pitchFamily="2" charset="2"/>
              <a:buChar char="q"/>
            </a:pPr>
            <a:r>
              <a:rPr lang="en-US" sz="1600" dirty="0" smtClean="0"/>
              <a:t> Find out driving factors that facilitate in providing  loan to an applicant.</a:t>
            </a:r>
          </a:p>
          <a:p>
            <a:pPr marL="0" indent="0">
              <a:buFont typeface="Wingdings" pitchFamily="2" charset="2"/>
              <a:buChar char="q"/>
            </a:pPr>
            <a:r>
              <a:rPr lang="en-US" sz="1600" dirty="0" smtClean="0"/>
              <a:t> Understand risks in terms of  </a:t>
            </a:r>
          </a:p>
          <a:p>
            <a:pPr marL="457200" lvl="1" indent="0">
              <a:buFont typeface="Wingdings" pitchFamily="2" charset="2"/>
              <a:buChar char="q"/>
            </a:pPr>
            <a:r>
              <a:rPr lang="en-US" sz="1600" dirty="0" smtClean="0"/>
              <a:t>  likely to repay the loan</a:t>
            </a:r>
            <a:endParaRPr lang="en-IN" sz="1600" dirty="0" smtClean="0"/>
          </a:p>
          <a:p>
            <a:pPr marL="457200" lvl="1" indent="0">
              <a:buFont typeface="Wingdings" pitchFamily="2" charset="2"/>
              <a:buChar char="q"/>
            </a:pPr>
            <a:r>
              <a:rPr lang="en-US" sz="1600" dirty="0" smtClean="0"/>
              <a:t>  </a:t>
            </a:r>
            <a:r>
              <a:rPr lang="en-IN" sz="1600" dirty="0" smtClean="0"/>
              <a:t>not likely to repay the loan</a:t>
            </a:r>
          </a:p>
          <a:p>
            <a:pPr marL="457200" lvl="1" indent="0">
              <a:buNone/>
            </a:pPr>
            <a:r>
              <a:rPr lang="en-IN" sz="1600" dirty="0" smtClean="0"/>
              <a:t/>
            </a:r>
            <a:br>
              <a:rPr lang="en-IN" sz="1600" dirty="0" smtClean="0"/>
            </a:br>
            <a:endParaRPr lang="en-IN" sz="16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Exploratory Loan Analysis</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lowchart: Process 47"/>
          <p:cNvSpPr/>
          <p:nvPr/>
        </p:nvSpPr>
        <p:spPr>
          <a:xfrm>
            <a:off x="844597" y="2995438"/>
            <a:ext cx="2974336" cy="1117143"/>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solidFill>
                  <a:schemeClr val="accent5">
                    <a:lumMod val="50000"/>
                  </a:schemeClr>
                </a:solidFill>
              </a:rPr>
              <a:t>Data Filtering</a:t>
            </a:r>
            <a:endParaRPr lang="en-IN" dirty="0">
              <a:solidFill>
                <a:schemeClr val="accent5">
                  <a:lumMod val="50000"/>
                </a:schemeClr>
              </a:solidFill>
            </a:endParaRPr>
          </a:p>
        </p:txBody>
      </p:sp>
      <p:sp>
        <p:nvSpPr>
          <p:cNvPr id="43" name="Flowchart: Process 42"/>
          <p:cNvSpPr/>
          <p:nvPr/>
        </p:nvSpPr>
        <p:spPr>
          <a:xfrm>
            <a:off x="4242816" y="2995439"/>
            <a:ext cx="7530084" cy="1092708"/>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solidFill>
                  <a:schemeClr val="accent5">
                    <a:lumMod val="50000"/>
                  </a:schemeClr>
                </a:solidFill>
              </a:rPr>
              <a:t>                              Univariate Data Analysis</a:t>
            </a:r>
            <a:endParaRPr lang="en-IN" dirty="0">
              <a:solidFill>
                <a:schemeClr val="accent5">
                  <a:lumMod val="50000"/>
                </a:schemeClr>
              </a:solidFill>
            </a:endParaRPr>
          </a:p>
        </p:txBody>
      </p:sp>
      <p:sp>
        <p:nvSpPr>
          <p:cNvPr id="42" name="Flowchart: Process 41"/>
          <p:cNvSpPr/>
          <p:nvPr/>
        </p:nvSpPr>
        <p:spPr>
          <a:xfrm>
            <a:off x="7651908" y="1447292"/>
            <a:ext cx="4209892" cy="1235964"/>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solidFill>
                  <a:schemeClr val="accent5">
                    <a:lumMod val="50000"/>
                  </a:schemeClr>
                </a:solidFill>
              </a:rPr>
              <a:t>Data Transformation</a:t>
            </a:r>
            <a:endParaRPr lang="en-IN" dirty="0">
              <a:solidFill>
                <a:schemeClr val="accent5">
                  <a:lumMod val="50000"/>
                </a:schemeClr>
              </a:solidFill>
            </a:endParaRPr>
          </a:p>
        </p:txBody>
      </p:sp>
      <p:sp>
        <p:nvSpPr>
          <p:cNvPr id="41" name="Flowchart: Process 40"/>
          <p:cNvSpPr/>
          <p:nvPr/>
        </p:nvSpPr>
        <p:spPr>
          <a:xfrm>
            <a:off x="5573578" y="1447292"/>
            <a:ext cx="1674368" cy="1235964"/>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solidFill>
                  <a:schemeClr val="accent5">
                    <a:lumMod val="50000"/>
                  </a:schemeClr>
                </a:solidFill>
              </a:rPr>
              <a:t>Data Cleaning</a:t>
            </a:r>
            <a:endParaRPr lang="en-IN" dirty="0">
              <a:solidFill>
                <a:schemeClr val="accent5">
                  <a:lumMod val="50000"/>
                </a:schemeClr>
              </a:solidFill>
            </a:endParaRPr>
          </a:p>
        </p:txBody>
      </p:sp>
      <p:sp>
        <p:nvSpPr>
          <p:cNvPr id="40" name="Flowchart: Process 39"/>
          <p:cNvSpPr/>
          <p:nvPr/>
        </p:nvSpPr>
        <p:spPr>
          <a:xfrm>
            <a:off x="876300" y="1459992"/>
            <a:ext cx="4254500" cy="1223264"/>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solidFill>
                  <a:schemeClr val="accent5">
                    <a:lumMod val="50000"/>
                  </a:schemeClr>
                </a:solidFill>
              </a:rPr>
              <a:t>Data Loading</a:t>
            </a:r>
            <a:endParaRPr lang="en-IN" dirty="0">
              <a:solidFill>
                <a:schemeClr val="accent5">
                  <a:lumMod val="50000"/>
                </a:schemeClr>
              </a:solidFill>
            </a:endParaRPr>
          </a:p>
        </p:txBody>
      </p:sp>
      <p:sp>
        <p:nvSpPr>
          <p:cNvPr id="39" name="Flowchart: Process 38"/>
          <p:cNvSpPr/>
          <p:nvPr/>
        </p:nvSpPr>
        <p:spPr>
          <a:xfrm>
            <a:off x="6882384" y="4414520"/>
            <a:ext cx="4788916" cy="151638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solidFill>
                  <a:schemeClr val="accent5">
                    <a:lumMod val="50000"/>
                  </a:schemeClr>
                </a:solidFill>
              </a:rPr>
              <a:t>Bivariate Analysis</a:t>
            </a:r>
            <a:endParaRPr lang="en-IN" dirty="0">
              <a:solidFill>
                <a:schemeClr val="accent5">
                  <a:lumMod val="50000"/>
                </a:schemeClr>
              </a:solidFill>
            </a:endParaRPr>
          </a:p>
        </p:txBody>
      </p:sp>
      <p:sp>
        <p:nvSpPr>
          <p:cNvPr id="37" name="Flowchart: Process 36"/>
          <p:cNvSpPr/>
          <p:nvPr/>
        </p:nvSpPr>
        <p:spPr>
          <a:xfrm>
            <a:off x="865631" y="4419092"/>
            <a:ext cx="5797879" cy="1511808"/>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solidFill>
                  <a:schemeClr val="accent5">
                    <a:lumMod val="50000"/>
                  </a:schemeClr>
                </a:solidFill>
              </a:rPr>
              <a:t>Univariate Analysis</a:t>
            </a:r>
            <a:endParaRPr lang="en-IN" dirty="0">
              <a:solidFill>
                <a:schemeClr val="accent5">
                  <a:lumMod val="50000"/>
                </a:schemeClr>
              </a:solidFill>
            </a:endParaRPr>
          </a:p>
        </p:txBody>
      </p:sp>
      <p:sp>
        <p:nvSpPr>
          <p:cNvPr id="5" name="Title 1"/>
          <p:cNvSpPr>
            <a:spLocks noGrp="1"/>
          </p:cNvSpPr>
          <p:nvPr>
            <p:ph type="title"/>
          </p:nvPr>
        </p:nvSpPr>
        <p:spPr>
          <a:xfrm>
            <a:off x="1136469" y="640080"/>
            <a:ext cx="3981631" cy="856138"/>
          </a:xfrm>
        </p:spPr>
        <p:txBody>
          <a:bodyPr/>
          <a:lstStyle/>
          <a:p>
            <a:r>
              <a:rPr lang="en-IN" b="1" dirty="0"/>
              <a:t> </a:t>
            </a:r>
            <a:r>
              <a:rPr lang="en-IN" sz="2800" dirty="0" smtClean="0"/>
              <a:t>CRISP-DM Framework</a:t>
            </a:r>
            <a:endParaRPr lang="en-IN" sz="2800" dirty="0"/>
          </a:p>
        </p:txBody>
      </p:sp>
      <p:sp>
        <p:nvSpPr>
          <p:cNvPr id="10" name="Flowchart: Document 9"/>
          <p:cNvSpPr/>
          <p:nvPr/>
        </p:nvSpPr>
        <p:spPr>
          <a:xfrm>
            <a:off x="1049528" y="1679098"/>
            <a:ext cx="1365504" cy="7409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Loan Information</a:t>
            </a:r>
            <a:endParaRPr lang="en-IN" sz="1200" dirty="0"/>
          </a:p>
        </p:txBody>
      </p:sp>
      <p:sp>
        <p:nvSpPr>
          <p:cNvPr id="12" name="Oval 11"/>
          <p:cNvSpPr/>
          <p:nvPr/>
        </p:nvSpPr>
        <p:spPr>
          <a:xfrm>
            <a:off x="3285236" y="1642522"/>
            <a:ext cx="1645920" cy="71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Load data source</a:t>
            </a:r>
            <a:endParaRPr lang="en-IN" sz="1200" dirty="0"/>
          </a:p>
        </p:txBody>
      </p:sp>
      <p:sp>
        <p:nvSpPr>
          <p:cNvPr id="13" name="Right Arrow 12"/>
          <p:cNvSpPr/>
          <p:nvPr/>
        </p:nvSpPr>
        <p:spPr>
          <a:xfrm>
            <a:off x="2528316" y="1889581"/>
            <a:ext cx="707136" cy="170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Preparation 13"/>
          <p:cNvSpPr/>
          <p:nvPr/>
        </p:nvSpPr>
        <p:spPr>
          <a:xfrm>
            <a:off x="5593898" y="1633220"/>
            <a:ext cx="1633728" cy="712632"/>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Filter out irrelevant columns</a:t>
            </a:r>
            <a:endParaRPr lang="en-IN" sz="1200" dirty="0"/>
          </a:p>
        </p:txBody>
      </p:sp>
      <p:sp>
        <p:nvSpPr>
          <p:cNvPr id="15" name="Right Arrow 14"/>
          <p:cNvSpPr/>
          <p:nvPr/>
        </p:nvSpPr>
        <p:spPr>
          <a:xfrm>
            <a:off x="5118100" y="1903326"/>
            <a:ext cx="43175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Preparation 15"/>
          <p:cNvSpPr/>
          <p:nvPr/>
        </p:nvSpPr>
        <p:spPr>
          <a:xfrm>
            <a:off x="7876032" y="1633220"/>
            <a:ext cx="1987296" cy="756412"/>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Transforming data to relevant numeric  values</a:t>
            </a:r>
            <a:endParaRPr lang="en-IN" sz="1200" dirty="0"/>
          </a:p>
        </p:txBody>
      </p:sp>
      <p:sp>
        <p:nvSpPr>
          <p:cNvPr id="17" name="Right Arrow 16"/>
          <p:cNvSpPr/>
          <p:nvPr/>
        </p:nvSpPr>
        <p:spPr>
          <a:xfrm>
            <a:off x="7264197" y="1929084"/>
            <a:ext cx="316992" cy="134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Preparation 17"/>
          <p:cNvSpPr/>
          <p:nvPr/>
        </p:nvSpPr>
        <p:spPr>
          <a:xfrm>
            <a:off x="10265664" y="1633220"/>
            <a:ext cx="1511808" cy="756412"/>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Impute necessary missing columns</a:t>
            </a:r>
            <a:endParaRPr lang="en-IN" sz="1200" dirty="0"/>
          </a:p>
        </p:txBody>
      </p:sp>
      <p:sp>
        <p:nvSpPr>
          <p:cNvPr id="19" name="Right Arrow 18"/>
          <p:cNvSpPr/>
          <p:nvPr/>
        </p:nvSpPr>
        <p:spPr>
          <a:xfrm>
            <a:off x="9906000" y="1949433"/>
            <a:ext cx="316992" cy="134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10972800" y="2683256"/>
            <a:ext cx="141668" cy="3121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Process 20"/>
          <p:cNvSpPr/>
          <p:nvPr/>
        </p:nvSpPr>
        <p:spPr>
          <a:xfrm>
            <a:off x="10558272" y="3093425"/>
            <a:ext cx="1060704" cy="6949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Types of Loan</a:t>
            </a:r>
            <a:endParaRPr lang="en-IN" sz="1200" dirty="0"/>
          </a:p>
        </p:txBody>
      </p:sp>
      <p:sp>
        <p:nvSpPr>
          <p:cNvPr id="23" name="Flowchart: Process 22"/>
          <p:cNvSpPr/>
          <p:nvPr/>
        </p:nvSpPr>
        <p:spPr>
          <a:xfrm>
            <a:off x="9079604" y="3103077"/>
            <a:ext cx="1247963" cy="7157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Loan Issued by Regions</a:t>
            </a:r>
            <a:endParaRPr lang="en-IN" sz="1200" dirty="0"/>
          </a:p>
        </p:txBody>
      </p:sp>
      <p:sp>
        <p:nvSpPr>
          <p:cNvPr id="24" name="Flowchart: Data 23"/>
          <p:cNvSpPr/>
          <p:nvPr/>
        </p:nvSpPr>
        <p:spPr>
          <a:xfrm>
            <a:off x="1114956" y="3180351"/>
            <a:ext cx="2516886" cy="6852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Final Data frame for Risk analysis</a:t>
            </a:r>
            <a:endParaRPr lang="en-IN" sz="1200" dirty="0"/>
          </a:p>
        </p:txBody>
      </p:sp>
      <p:sp>
        <p:nvSpPr>
          <p:cNvPr id="26" name="Flowchart: Display 25"/>
          <p:cNvSpPr/>
          <p:nvPr/>
        </p:nvSpPr>
        <p:spPr>
          <a:xfrm>
            <a:off x="959375" y="4565396"/>
            <a:ext cx="1316736" cy="963168"/>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Business Risk</a:t>
            </a:r>
            <a:endParaRPr lang="en-IN" sz="1200" dirty="0"/>
          </a:p>
        </p:txBody>
      </p:sp>
      <p:sp>
        <p:nvSpPr>
          <p:cNvPr id="28" name="Flowchart: Display 27"/>
          <p:cNvSpPr/>
          <p:nvPr/>
        </p:nvSpPr>
        <p:spPr>
          <a:xfrm>
            <a:off x="2351595" y="4565396"/>
            <a:ext cx="1325669" cy="944880"/>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Credit Score</a:t>
            </a:r>
            <a:endParaRPr lang="en-IN" sz="1200" dirty="0"/>
          </a:p>
        </p:txBody>
      </p:sp>
      <p:sp>
        <p:nvSpPr>
          <p:cNvPr id="29" name="Down Arrow 28"/>
          <p:cNvSpPr/>
          <p:nvPr/>
        </p:nvSpPr>
        <p:spPr>
          <a:xfrm>
            <a:off x="3304032" y="4085099"/>
            <a:ext cx="160385" cy="306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lowchart: Display 30"/>
          <p:cNvSpPr/>
          <p:nvPr/>
        </p:nvSpPr>
        <p:spPr>
          <a:xfrm>
            <a:off x="3765627" y="4565396"/>
            <a:ext cx="1408176" cy="963168"/>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Determination of Bad Loans</a:t>
            </a:r>
            <a:endParaRPr lang="en-IN" sz="1200" dirty="0"/>
          </a:p>
        </p:txBody>
      </p:sp>
      <p:sp>
        <p:nvSpPr>
          <p:cNvPr id="33" name="Flowchart: Process 32"/>
          <p:cNvSpPr/>
          <p:nvPr/>
        </p:nvSpPr>
        <p:spPr>
          <a:xfrm>
            <a:off x="7022592" y="4565396"/>
            <a:ext cx="1280160" cy="10241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Compute correlation</a:t>
            </a:r>
            <a:endParaRPr lang="en-IN" sz="1200" dirty="0"/>
          </a:p>
        </p:txBody>
      </p:sp>
      <p:sp>
        <p:nvSpPr>
          <p:cNvPr id="35" name="Flowchart: Display 34"/>
          <p:cNvSpPr/>
          <p:nvPr/>
        </p:nvSpPr>
        <p:spPr>
          <a:xfrm>
            <a:off x="9180576" y="4565396"/>
            <a:ext cx="2328672" cy="1011936"/>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Correlation Heat map</a:t>
            </a:r>
            <a:endParaRPr lang="en-IN" dirty="0"/>
          </a:p>
        </p:txBody>
      </p:sp>
      <p:sp>
        <p:nvSpPr>
          <p:cNvPr id="36" name="Right Arrow 35"/>
          <p:cNvSpPr/>
          <p:nvPr/>
        </p:nvSpPr>
        <p:spPr>
          <a:xfrm>
            <a:off x="8400288" y="4945486"/>
            <a:ext cx="780288" cy="131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Down Arrow 46"/>
          <p:cNvSpPr/>
          <p:nvPr/>
        </p:nvSpPr>
        <p:spPr>
          <a:xfrm>
            <a:off x="1405017" y="4081408"/>
            <a:ext cx="160385" cy="306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lowchart: Process 37"/>
          <p:cNvSpPr/>
          <p:nvPr/>
        </p:nvSpPr>
        <p:spPr>
          <a:xfrm>
            <a:off x="7662672" y="3107903"/>
            <a:ext cx="1247963" cy="7157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Understanding the Bad Loans</a:t>
            </a:r>
            <a:endParaRPr lang="en-IN" sz="1200" dirty="0"/>
          </a:p>
        </p:txBody>
      </p:sp>
      <p:sp>
        <p:nvSpPr>
          <p:cNvPr id="44" name="Down Arrow 43"/>
          <p:cNvSpPr/>
          <p:nvPr/>
        </p:nvSpPr>
        <p:spPr>
          <a:xfrm>
            <a:off x="8316705" y="4078359"/>
            <a:ext cx="142700" cy="3121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lowchart: Process 44"/>
          <p:cNvSpPr/>
          <p:nvPr/>
        </p:nvSpPr>
        <p:spPr>
          <a:xfrm>
            <a:off x="6071640" y="3107903"/>
            <a:ext cx="1247963" cy="7157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Understanding the Business Operative</a:t>
            </a:r>
            <a:endParaRPr lang="en-IN" sz="1200" dirty="0"/>
          </a:p>
        </p:txBody>
      </p:sp>
      <p:sp>
        <p:nvSpPr>
          <p:cNvPr id="46" name="Flowchart: Process 45"/>
          <p:cNvSpPr/>
          <p:nvPr/>
        </p:nvSpPr>
        <p:spPr>
          <a:xfrm>
            <a:off x="4566265" y="3107903"/>
            <a:ext cx="1247963" cy="7157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Analysis by Income category</a:t>
            </a:r>
            <a:endParaRPr lang="en-IN" sz="1200" dirty="0"/>
          </a:p>
        </p:txBody>
      </p:sp>
      <p:sp>
        <p:nvSpPr>
          <p:cNvPr id="49" name="Left Arrow 48"/>
          <p:cNvSpPr/>
          <p:nvPr/>
        </p:nvSpPr>
        <p:spPr>
          <a:xfrm>
            <a:off x="3838601" y="3503168"/>
            <a:ext cx="384595" cy="1286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Flowchart: Display 49"/>
          <p:cNvSpPr/>
          <p:nvPr/>
        </p:nvSpPr>
        <p:spPr>
          <a:xfrm>
            <a:off x="5214569" y="4565396"/>
            <a:ext cx="1408176" cy="963168"/>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Defaulted Loans</a:t>
            </a:r>
            <a:endParaRPr lang="en-IN" sz="1200" dirty="0"/>
          </a:p>
        </p:txBody>
      </p:sp>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1361666"/>
            <a:ext cx="3046589" cy="493261"/>
          </a:xfrm>
        </p:spPr>
        <p:style>
          <a:lnRef idx="3">
            <a:schemeClr val="lt1"/>
          </a:lnRef>
          <a:fillRef idx="1">
            <a:schemeClr val="accent2"/>
          </a:fillRef>
          <a:effectRef idx="1">
            <a:schemeClr val="accent2"/>
          </a:effectRef>
          <a:fontRef idx="minor">
            <a:schemeClr val="lt1"/>
          </a:fontRef>
        </p:style>
        <p:txBody>
          <a:bodyPr>
            <a:normAutofit/>
          </a:bodyPr>
          <a:lstStyle/>
          <a:p>
            <a:r>
              <a:rPr lang="en-US" sz="1800" dirty="0" smtClean="0"/>
              <a:t>Identify Risky Loan Applicant</a:t>
            </a:r>
            <a:endParaRPr lang="en-IN" sz="1800" dirty="0"/>
          </a:p>
        </p:txBody>
      </p:sp>
      <p:sp>
        <p:nvSpPr>
          <p:cNvPr id="3" name="Content Placeholder 2"/>
          <p:cNvSpPr>
            <a:spLocks noGrp="1"/>
          </p:cNvSpPr>
          <p:nvPr>
            <p:ph idx="1"/>
          </p:nvPr>
        </p:nvSpPr>
        <p:spPr>
          <a:xfrm>
            <a:off x="404949" y="1854927"/>
            <a:ext cx="3754927" cy="1450981"/>
          </a:xfrm>
        </p:spPr>
        <p:style>
          <a:lnRef idx="3">
            <a:schemeClr val="lt1"/>
          </a:lnRef>
          <a:fillRef idx="1">
            <a:schemeClr val="accent5"/>
          </a:fillRef>
          <a:effectRef idx="1">
            <a:schemeClr val="accent5"/>
          </a:effectRef>
          <a:fontRef idx="minor">
            <a:schemeClr val="lt1"/>
          </a:fontRef>
        </p:style>
        <p:txBody>
          <a:bodyPr>
            <a:normAutofit/>
          </a:bodyPr>
          <a:lstStyle/>
          <a:p>
            <a:r>
              <a:rPr lang="en-US" sz="1400" dirty="0" smtClean="0"/>
              <a:t>Sub Objective</a:t>
            </a:r>
          </a:p>
          <a:p>
            <a:pPr lvl="1"/>
            <a:r>
              <a:rPr lang="en-US" sz="1400" dirty="0" smtClean="0"/>
              <a:t>Find Bad Loans</a:t>
            </a:r>
          </a:p>
          <a:p>
            <a:pPr lvl="1"/>
            <a:r>
              <a:rPr lang="en-US" sz="1400" dirty="0" smtClean="0"/>
              <a:t>Find Regions where Bad Loans given</a:t>
            </a:r>
          </a:p>
          <a:p>
            <a:pPr lvl="1"/>
            <a:r>
              <a:rPr lang="en-US" sz="1400" dirty="0" smtClean="0"/>
              <a:t>Find the interest rate </a:t>
            </a:r>
            <a:r>
              <a:rPr lang="en-US" sz="1400" dirty="0" err="1" smtClean="0"/>
              <a:t>vs</a:t>
            </a:r>
            <a:r>
              <a:rPr lang="en-US" sz="1400" dirty="0" smtClean="0"/>
              <a:t> loan amount for the bad loans for the region</a:t>
            </a:r>
          </a:p>
        </p:txBody>
      </p:sp>
      <p:sp>
        <p:nvSpPr>
          <p:cNvPr id="4" name="Title 1"/>
          <p:cNvSpPr txBox="1">
            <a:spLocks/>
          </p:cNvSpPr>
          <p:nvPr/>
        </p:nvSpPr>
        <p:spPr>
          <a:xfrm>
            <a:off x="1332411" y="47164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smtClean="0"/>
              <a:t>Loan Data Analysis</a:t>
            </a:r>
            <a:endParaRPr lang="en-IN" dirty="0"/>
          </a:p>
        </p:txBody>
      </p:sp>
      <p:sp>
        <p:nvSpPr>
          <p:cNvPr id="6" name="Title 1"/>
          <p:cNvSpPr txBox="1">
            <a:spLocks/>
          </p:cNvSpPr>
          <p:nvPr/>
        </p:nvSpPr>
        <p:spPr>
          <a:xfrm>
            <a:off x="4872949" y="1324878"/>
            <a:ext cx="2034290" cy="493261"/>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800" dirty="0"/>
              <a:t>Reduce Credit loss</a:t>
            </a:r>
            <a:endParaRPr lang="en-IN" sz="1800" dirty="0"/>
          </a:p>
        </p:txBody>
      </p:sp>
      <p:sp>
        <p:nvSpPr>
          <p:cNvPr id="8" name="Content Placeholder 2"/>
          <p:cNvSpPr txBox="1">
            <a:spLocks/>
          </p:cNvSpPr>
          <p:nvPr/>
        </p:nvSpPr>
        <p:spPr>
          <a:xfrm>
            <a:off x="4872948" y="1816131"/>
            <a:ext cx="6353069" cy="1517913"/>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1400" dirty="0"/>
              <a:t>Sub Objective</a:t>
            </a:r>
          </a:p>
          <a:p>
            <a:pPr lvl="1"/>
            <a:r>
              <a:rPr lang="en-US" sz="1400" dirty="0"/>
              <a:t>Find Bad loan given in the past years</a:t>
            </a:r>
          </a:p>
          <a:p>
            <a:pPr lvl="1"/>
            <a:r>
              <a:rPr lang="en-US" sz="1400" dirty="0"/>
              <a:t>Find the region where annual income is greater</a:t>
            </a:r>
          </a:p>
          <a:p>
            <a:pPr lvl="1"/>
            <a:r>
              <a:rPr lang="en-US" sz="1400" dirty="0"/>
              <a:t>Find which region has no or less defaulters.</a:t>
            </a:r>
          </a:p>
          <a:p>
            <a:pPr lvl="1"/>
            <a:r>
              <a:rPr lang="en-US" sz="1400" dirty="0"/>
              <a:t>Find out credit score, interest rate, employment status of the regions.</a:t>
            </a:r>
          </a:p>
          <a:p>
            <a:pPr lvl="1"/>
            <a:r>
              <a:rPr lang="en-US" sz="1400" dirty="0"/>
              <a:t>Find out the trends for interest rate and lending capacity.</a:t>
            </a:r>
            <a:endParaRPr lang="en-IN" sz="1400" dirty="0"/>
          </a:p>
        </p:txBody>
      </p:sp>
      <p:sp>
        <p:nvSpPr>
          <p:cNvPr id="9" name="Title 1"/>
          <p:cNvSpPr txBox="1">
            <a:spLocks/>
          </p:cNvSpPr>
          <p:nvPr/>
        </p:nvSpPr>
        <p:spPr>
          <a:xfrm>
            <a:off x="2343946" y="3614562"/>
            <a:ext cx="3046589" cy="493261"/>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800" dirty="0" smtClean="0"/>
              <a:t>Identify Pattern of Risky Loan</a:t>
            </a:r>
            <a:endParaRPr lang="en-IN" sz="1800" dirty="0"/>
          </a:p>
        </p:txBody>
      </p:sp>
      <p:sp>
        <p:nvSpPr>
          <p:cNvPr id="10" name="Content Placeholder 2"/>
          <p:cNvSpPr txBox="1">
            <a:spLocks/>
          </p:cNvSpPr>
          <p:nvPr/>
        </p:nvSpPr>
        <p:spPr>
          <a:xfrm>
            <a:off x="2343946" y="4107824"/>
            <a:ext cx="4689900" cy="994508"/>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1400" dirty="0" smtClean="0"/>
              <a:t>Sub Objective</a:t>
            </a:r>
          </a:p>
          <a:p>
            <a:pPr lvl="1"/>
            <a:r>
              <a:rPr lang="en-US" sz="1400" dirty="0" smtClean="0"/>
              <a:t>Factors for loan is bad or not</a:t>
            </a:r>
          </a:p>
          <a:p>
            <a:pPr lvl="1"/>
            <a:r>
              <a:rPr lang="en-US" sz="1400" dirty="0" smtClean="0"/>
              <a:t>Factors increased the risk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Solution </a:t>
            </a:r>
            <a:r>
              <a:rPr lang="en-US" b="1" dirty="0" smtClean="0"/>
              <a:t>Approach</a:t>
            </a:r>
            <a:endParaRPr lang="en-US" dirty="0"/>
          </a:p>
        </p:txBody>
      </p:sp>
      <p:sp>
        <p:nvSpPr>
          <p:cNvPr id="3" name="Content Placeholder 2"/>
          <p:cNvSpPr>
            <a:spLocks noGrp="1"/>
          </p:cNvSpPr>
          <p:nvPr>
            <p:ph idx="1"/>
          </p:nvPr>
        </p:nvSpPr>
        <p:spPr>
          <a:xfrm>
            <a:off x="404949" y="1496219"/>
            <a:ext cx="4656448" cy="2431837"/>
          </a:xfrm>
        </p:spPr>
        <p:txBody>
          <a:bodyPr>
            <a:normAutofit fontScale="92500" lnSpcReduction="20000"/>
          </a:bodyPr>
          <a:lstStyle/>
          <a:p>
            <a:r>
              <a:rPr lang="en-US" sz="1400" dirty="0" smtClean="0"/>
              <a:t>Load Data</a:t>
            </a:r>
          </a:p>
          <a:p>
            <a:pPr lvl="1"/>
            <a:r>
              <a:rPr lang="en-US" sz="1400" dirty="0" smtClean="0"/>
              <a:t>Read data and </a:t>
            </a:r>
            <a:r>
              <a:rPr lang="en-US" sz="1400" dirty="0"/>
              <a:t>include relevant columns</a:t>
            </a:r>
          </a:p>
          <a:p>
            <a:r>
              <a:rPr lang="en-US" sz="1400" dirty="0" smtClean="0"/>
              <a:t>Clean Data</a:t>
            </a:r>
          </a:p>
          <a:p>
            <a:pPr lvl="1"/>
            <a:r>
              <a:rPr lang="en-US" sz="1400" dirty="0" smtClean="0"/>
              <a:t>Transform and encode data </a:t>
            </a:r>
          </a:p>
          <a:p>
            <a:pPr lvl="1"/>
            <a:r>
              <a:rPr lang="en-US" sz="1400" dirty="0" smtClean="0"/>
              <a:t>Missing </a:t>
            </a:r>
            <a:r>
              <a:rPr lang="en-US" sz="1400" dirty="0"/>
              <a:t>value </a:t>
            </a:r>
            <a:r>
              <a:rPr lang="en-US" sz="1400" dirty="0" smtClean="0"/>
              <a:t>imputation</a:t>
            </a:r>
          </a:p>
          <a:p>
            <a:pPr lvl="1"/>
            <a:r>
              <a:rPr lang="en-US" sz="1400" dirty="0" smtClean="0"/>
              <a:t>Data cleansing</a:t>
            </a:r>
            <a:endParaRPr lang="en-US" sz="1400" dirty="0"/>
          </a:p>
          <a:p>
            <a:r>
              <a:rPr lang="en-US" sz="1400" dirty="0" smtClean="0"/>
              <a:t>Derive Metric Data </a:t>
            </a:r>
          </a:p>
          <a:p>
            <a:pPr lvl="1"/>
            <a:r>
              <a:rPr lang="en-US" sz="1400" dirty="0" smtClean="0"/>
              <a:t>Region wise Loan</a:t>
            </a:r>
          </a:p>
          <a:p>
            <a:pPr lvl="1"/>
            <a:r>
              <a:rPr lang="en-US" sz="1400" dirty="0" smtClean="0"/>
              <a:t>Interest wise loan</a:t>
            </a:r>
          </a:p>
          <a:p>
            <a:pPr lvl="1"/>
            <a:endParaRPr lang="en-US" sz="1000" dirty="0" smtClean="0"/>
          </a:p>
          <a:p>
            <a:r>
              <a:rPr lang="en-US" sz="1400" dirty="0" smtClean="0"/>
              <a:t>Split and move </a:t>
            </a:r>
            <a:r>
              <a:rPr lang="en-US" sz="1400" dirty="0"/>
              <a:t>target variable to different </a:t>
            </a:r>
            <a:r>
              <a:rPr lang="en-US" sz="1400" dirty="0" smtClean="0"/>
              <a:t>data frame</a:t>
            </a:r>
            <a:endParaRPr lang="en-US" sz="1400" dirty="0"/>
          </a:p>
        </p:txBody>
      </p:sp>
      <p:sp>
        <p:nvSpPr>
          <p:cNvPr id="4" name="Rectangle 3"/>
          <p:cNvSpPr/>
          <p:nvPr/>
        </p:nvSpPr>
        <p:spPr>
          <a:xfrm>
            <a:off x="404949" y="3928056"/>
            <a:ext cx="4656448" cy="1815882"/>
          </a:xfrm>
          <a:prstGeom prst="rect">
            <a:avLst/>
          </a:prstGeom>
        </p:spPr>
        <p:txBody>
          <a:bodyPr wrap="square">
            <a:spAutoFit/>
          </a:bodyPr>
          <a:lstStyle/>
          <a:p>
            <a:pPr marL="285750" indent="-285750">
              <a:buFont typeface="Arial" panose="020B0604020202020204" pitchFamily="34" charset="0"/>
              <a:buChar char="•"/>
            </a:pPr>
            <a:r>
              <a:rPr lang="en-US" sz="1400" dirty="0"/>
              <a:t>Univariate Analysis on the following category</a:t>
            </a:r>
          </a:p>
          <a:p>
            <a:pPr marL="742950" lvl="1" indent="-285750">
              <a:buFont typeface="Arial" panose="020B0604020202020204" pitchFamily="34" charset="0"/>
              <a:buChar char="•"/>
            </a:pPr>
            <a:r>
              <a:rPr lang="en-US" sz="1400" dirty="0"/>
              <a:t>Categorical Analysis</a:t>
            </a:r>
          </a:p>
          <a:p>
            <a:pPr marL="1200150" lvl="2" indent="-285750">
              <a:buFont typeface="Arial" panose="020B0604020202020204" pitchFamily="34" charset="0"/>
              <a:buChar char="•"/>
            </a:pPr>
            <a:r>
              <a:rPr lang="en-US" sz="1400" dirty="0"/>
              <a:t>Loan </a:t>
            </a:r>
            <a:r>
              <a:rPr lang="en-US" sz="1400" dirty="0">
                <a:latin typeface="Times New Roman" panose="02020603050405020304" pitchFamily="18" charset="0"/>
                <a:cs typeface="Times New Roman" panose="02020603050405020304" pitchFamily="18" charset="0"/>
              </a:rPr>
              <a:t>status</a:t>
            </a:r>
          </a:p>
          <a:p>
            <a:pPr marL="1200150" lvl="2" indent="-285750">
              <a:buFont typeface="Arial" panose="020B0604020202020204" pitchFamily="34" charset="0"/>
              <a:buChar char="•"/>
            </a:pPr>
            <a:r>
              <a:rPr lang="en-US" sz="1400" dirty="0"/>
              <a:t>Home </a:t>
            </a:r>
            <a:r>
              <a:rPr lang="en-US" sz="1400" dirty="0" smtClean="0"/>
              <a:t>ownership</a:t>
            </a:r>
          </a:p>
          <a:p>
            <a:pPr marL="1200150" lvl="2" indent="-285750">
              <a:buFont typeface="Arial" panose="020B0604020202020204" pitchFamily="34" charset="0"/>
              <a:buChar char="•"/>
            </a:pPr>
            <a:r>
              <a:rPr lang="en-US" sz="1400" dirty="0"/>
              <a:t>Delinquency </a:t>
            </a:r>
            <a:r>
              <a:rPr lang="en-US" sz="1400" dirty="0" smtClean="0"/>
              <a:t>label</a:t>
            </a:r>
            <a:endParaRPr lang="en-US" sz="1400" dirty="0"/>
          </a:p>
          <a:p>
            <a:pPr marL="742950" lvl="1" indent="-285750">
              <a:buFont typeface="Arial" panose="020B0604020202020204" pitchFamily="34" charset="0"/>
              <a:buChar char="•"/>
            </a:pPr>
            <a:r>
              <a:rPr lang="en-US" sz="1400" dirty="0"/>
              <a:t>Numeric Analysis</a:t>
            </a:r>
          </a:p>
          <a:p>
            <a:pPr marL="1200150" lvl="2" indent="-285750">
              <a:buFont typeface="Arial" panose="020B0604020202020204" pitchFamily="34" charset="0"/>
              <a:buChar char="•"/>
            </a:pPr>
            <a:r>
              <a:rPr lang="en-US" sz="1400" dirty="0" smtClean="0"/>
              <a:t>Term </a:t>
            </a:r>
            <a:r>
              <a:rPr lang="en-US" sz="1400" dirty="0"/>
              <a:t>– No of payments made on the loan</a:t>
            </a:r>
          </a:p>
          <a:p>
            <a:pPr marL="1200150" lvl="2" indent="-285750">
              <a:buFont typeface="Arial" panose="020B0604020202020204" pitchFamily="34" charset="0"/>
              <a:buChar char="•"/>
            </a:pPr>
            <a:r>
              <a:rPr lang="en-US" sz="1400" dirty="0"/>
              <a:t>Length of </a:t>
            </a:r>
            <a:r>
              <a:rPr lang="en-US" sz="1400" dirty="0" smtClean="0"/>
              <a:t>employment</a:t>
            </a:r>
            <a:endParaRPr lang="en-US" sz="1400" dirty="0"/>
          </a:p>
        </p:txBody>
      </p:sp>
      <p:sp>
        <p:nvSpPr>
          <p:cNvPr id="5" name="Content Placeholder 2"/>
          <p:cNvSpPr txBox="1">
            <a:spLocks/>
          </p:cNvSpPr>
          <p:nvPr/>
        </p:nvSpPr>
        <p:spPr>
          <a:xfrm>
            <a:off x="5241702" y="1496218"/>
            <a:ext cx="3721994"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t>Bivariate Analysis on the following</a:t>
            </a:r>
          </a:p>
          <a:p>
            <a:pPr lvl="1"/>
            <a:r>
              <a:rPr lang="en-US" sz="1400" dirty="0" smtClean="0"/>
              <a:t>Loan amount</a:t>
            </a:r>
          </a:p>
          <a:p>
            <a:pPr lvl="1"/>
            <a:r>
              <a:rPr lang="en-US" sz="1400" dirty="0" smtClean="0"/>
              <a:t>Total amount funded by investors</a:t>
            </a:r>
          </a:p>
          <a:p>
            <a:pPr lvl="1"/>
            <a:r>
              <a:rPr lang="en-US" sz="1400" dirty="0" smtClean="0"/>
              <a:t>Length of employment</a:t>
            </a:r>
          </a:p>
          <a:p>
            <a:pPr lvl="1"/>
            <a:r>
              <a:rPr lang="en-US" sz="1400" dirty="0" smtClean="0"/>
              <a:t>Annual income</a:t>
            </a:r>
          </a:p>
          <a:p>
            <a:pPr lvl="1"/>
            <a:r>
              <a:rPr lang="en-US" sz="1400" dirty="0" smtClean="0"/>
              <a:t>Home ownership</a:t>
            </a:r>
          </a:p>
          <a:p>
            <a:pPr lvl="1"/>
            <a:r>
              <a:rPr lang="en-US" sz="1400" dirty="0" smtClean="0"/>
              <a:t>Grade</a:t>
            </a:r>
          </a:p>
          <a:p>
            <a:pPr lvl="1"/>
            <a:r>
              <a:rPr lang="en-US" sz="1400" dirty="0" smtClean="0"/>
              <a:t>Term</a:t>
            </a:r>
          </a:p>
          <a:p>
            <a:pPr lvl="1"/>
            <a:r>
              <a:rPr lang="en-US" sz="1400" dirty="0" smtClean="0"/>
              <a:t>Last Payment Amount</a:t>
            </a:r>
          </a:p>
          <a:p>
            <a:pPr lvl="1"/>
            <a:r>
              <a:rPr lang="en-US" sz="1400" dirty="0" smtClean="0"/>
              <a:t>Number of derogatory public records</a:t>
            </a:r>
          </a:p>
          <a:p>
            <a:pPr lvl="1"/>
            <a:r>
              <a:rPr lang="en-US" sz="1400" dirty="0" smtClean="0"/>
              <a:t>Interest Rate on the loan</a:t>
            </a:r>
          </a:p>
          <a:p>
            <a:pPr lvl="1"/>
            <a:r>
              <a:rPr lang="en-US" sz="1400" dirty="0"/>
              <a:t>The number of open credit </a:t>
            </a:r>
            <a:r>
              <a:rPr lang="en-US" sz="1400" dirty="0" smtClean="0"/>
              <a:t>lines</a:t>
            </a:r>
          </a:p>
          <a:p>
            <a:pPr lvl="1"/>
            <a:r>
              <a:rPr lang="en-US" sz="1400" dirty="0"/>
              <a:t>The total number of credit lines</a:t>
            </a:r>
            <a:endParaRPr lang="en-US" sz="1400" dirty="0" smtClean="0"/>
          </a:p>
          <a:p>
            <a:pPr lvl="1"/>
            <a:r>
              <a:rPr lang="en-US" sz="1400" dirty="0" smtClean="0"/>
              <a:t>Loan status</a:t>
            </a:r>
          </a:p>
          <a:p>
            <a:r>
              <a:rPr lang="en-US" sz="1400" dirty="0" smtClean="0"/>
              <a:t>Prediction</a:t>
            </a:r>
            <a:endParaRPr lang="en-US" sz="1400" dirty="0"/>
          </a:p>
        </p:txBody>
      </p:sp>
    </p:spTree>
    <p:extLst>
      <p:ext uri="{BB962C8B-B14F-4D97-AF65-F5344CB8AC3E}">
        <p14:creationId xmlns:p14="http://schemas.microsoft.com/office/powerpoint/2010/main" val="40663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Analysis</a:t>
            </a:r>
            <a:endParaRPr lang="en-IN" dirty="0"/>
          </a:p>
        </p:txBody>
      </p:sp>
      <p:sp>
        <p:nvSpPr>
          <p:cNvPr id="3" name="Content Placeholder 2"/>
          <p:cNvSpPr>
            <a:spLocks noGrp="1"/>
          </p:cNvSpPr>
          <p:nvPr>
            <p:ph idx="1"/>
          </p:nvPr>
        </p:nvSpPr>
        <p:spPr>
          <a:xfrm>
            <a:off x="306477" y="1327405"/>
            <a:ext cx="4532810" cy="4946785"/>
          </a:xfrm>
          <a:ln/>
        </p:spPr>
        <p:style>
          <a:lnRef idx="2">
            <a:schemeClr val="accent6">
              <a:shade val="50000"/>
            </a:schemeClr>
          </a:lnRef>
          <a:fillRef idx="1">
            <a:schemeClr val="accent6"/>
          </a:fillRef>
          <a:effectRef idx="0">
            <a:schemeClr val="accent6"/>
          </a:effectRef>
          <a:fontRef idx="minor">
            <a:schemeClr val="lt1"/>
          </a:fontRef>
        </p:style>
        <p:txBody>
          <a:bodyPr>
            <a:normAutofit fontScale="85000" lnSpcReduction="20000"/>
          </a:bodyPr>
          <a:lstStyle/>
          <a:p>
            <a:r>
              <a:rPr lang="en-US" sz="1600" dirty="0" smtClean="0"/>
              <a:t>Loan Status has three variables  - Charged Off [ Bad Loan] ,Fully Paid     [ Good Loan] , Current</a:t>
            </a:r>
          </a:p>
          <a:p>
            <a:pPr lvl="1"/>
            <a:r>
              <a:rPr lang="en-US" sz="1400" dirty="0" smtClean="0"/>
              <a:t>In last 2 years 81.17% people are not defaulters. Only 16% are defaulters.</a:t>
            </a:r>
          </a:p>
          <a:p>
            <a:r>
              <a:rPr lang="en-IN" sz="1600" dirty="0" smtClean="0"/>
              <a:t>West region of US has the highest defaulters</a:t>
            </a:r>
          </a:p>
          <a:p>
            <a:pPr lvl="1"/>
            <a:r>
              <a:rPr lang="en-IN" sz="1400" dirty="0" smtClean="0"/>
              <a:t>For $35000 interest rate for North East Region where we can see highest interest rate is 20.48%</a:t>
            </a:r>
          </a:p>
          <a:p>
            <a:pPr lvl="1"/>
            <a:r>
              <a:rPr lang="en-US" sz="1400" dirty="0" smtClean="0"/>
              <a:t>For $22400 interest rate for </a:t>
            </a:r>
            <a:r>
              <a:rPr lang="en-IN" sz="1400" dirty="0" smtClean="0"/>
              <a:t>North East Region is maximum 22.74%</a:t>
            </a:r>
            <a:endParaRPr lang="en-US" sz="1400" dirty="0" smtClean="0"/>
          </a:p>
          <a:p>
            <a:r>
              <a:rPr lang="en-US" sz="1600" dirty="0" smtClean="0"/>
              <a:t>Income Category [High, </a:t>
            </a:r>
            <a:r>
              <a:rPr lang="en-US" sz="1700" dirty="0" smtClean="0"/>
              <a:t>Medium</a:t>
            </a:r>
            <a:r>
              <a:rPr lang="en-US" sz="1600" dirty="0" smtClean="0"/>
              <a:t>, Low]</a:t>
            </a:r>
          </a:p>
          <a:p>
            <a:pPr lvl="1"/>
            <a:r>
              <a:rPr lang="en-US" sz="1400" dirty="0" smtClean="0"/>
              <a:t> High category takes more loan with high interest.</a:t>
            </a:r>
          </a:p>
          <a:p>
            <a:pPr lvl="1"/>
            <a:r>
              <a:rPr lang="en-US" sz="1400" dirty="0" smtClean="0"/>
              <a:t>Low income category takes less amount loan and less defaulters.</a:t>
            </a:r>
          </a:p>
          <a:p>
            <a:r>
              <a:rPr lang="en-US" sz="1600" dirty="0" smtClean="0"/>
              <a:t> Credit Score Category</a:t>
            </a:r>
          </a:p>
          <a:p>
            <a:pPr lvl="1"/>
            <a:r>
              <a:rPr lang="en-US" sz="1400" dirty="0" smtClean="0"/>
              <a:t>	People with Low credit score pays high interest.</a:t>
            </a:r>
          </a:p>
          <a:p>
            <a:pPr lvl="1"/>
            <a:r>
              <a:rPr lang="en-US" sz="1400" dirty="0" smtClean="0"/>
              <a:t>     People with High credit score are growing.</a:t>
            </a:r>
          </a:p>
          <a:p>
            <a:pPr lvl="1"/>
            <a:r>
              <a:rPr lang="en-US" sz="1400" dirty="0"/>
              <a:t> </a:t>
            </a:r>
            <a:r>
              <a:rPr lang="en-US" sz="1400" dirty="0" smtClean="0"/>
              <a:t>    B </a:t>
            </a:r>
            <a:r>
              <a:rPr lang="en-US" sz="1400" dirty="0"/>
              <a:t>category credit score people are more likely to be good loan takers.</a:t>
            </a:r>
          </a:p>
          <a:p>
            <a:r>
              <a:rPr lang="en-US" sz="1600" dirty="0"/>
              <a:t>  Interest rate </a:t>
            </a:r>
            <a:r>
              <a:rPr lang="en-US" sz="1600" dirty="0" smtClean="0"/>
              <a:t>trend</a:t>
            </a:r>
          </a:p>
          <a:p>
            <a:pPr lvl="1"/>
            <a:r>
              <a:rPr lang="en-US" sz="1400" dirty="0" smtClean="0"/>
              <a:t>	Average interest rate is growing in general.</a:t>
            </a:r>
          </a:p>
          <a:p>
            <a:pPr lvl="1"/>
            <a:r>
              <a:rPr lang="en-US" sz="1400" dirty="0" smtClean="0"/>
              <a:t>      For bad credit score, the interest  rate is growing faster.</a:t>
            </a:r>
          </a:p>
          <a:p>
            <a:pPr>
              <a:buNone/>
            </a:pPr>
            <a:endParaRPr lang="en-US" sz="1600" dirty="0" smtClean="0"/>
          </a:p>
          <a:p>
            <a:pPr>
              <a:buNone/>
            </a:pPr>
            <a:r>
              <a:rPr lang="en-US" sz="1600" dirty="0" smtClean="0"/>
              <a:t>      </a:t>
            </a:r>
          </a:p>
          <a:p>
            <a:pPr>
              <a:buNone/>
            </a:pPr>
            <a:endParaRPr lang="en-US" sz="1600" dirty="0" smtClean="0"/>
          </a:p>
          <a:p>
            <a:pPr>
              <a:buNone/>
            </a:pPr>
            <a:endParaRPr lang="en-IN" sz="1600" dirty="0"/>
          </a:p>
        </p:txBody>
      </p:sp>
      <p:pic>
        <p:nvPicPr>
          <p:cNvPr id="4" name="Picture 3"/>
          <p:cNvPicPr>
            <a:picLocks noChangeAspect="1" noChangeArrowheads="1"/>
          </p:cNvPicPr>
          <p:nvPr/>
        </p:nvPicPr>
        <p:blipFill>
          <a:blip r:embed="rId2"/>
          <a:srcRect/>
          <a:stretch>
            <a:fillRect/>
          </a:stretch>
        </p:blipFill>
        <p:spPr bwMode="auto">
          <a:xfrm>
            <a:off x="5027767" y="1327405"/>
            <a:ext cx="7014177" cy="2710023"/>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5027766" y="4037428"/>
            <a:ext cx="7014177" cy="251811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b="1" dirty="0" smtClean="0"/>
              <a:t>Categorical Analysis</a:t>
            </a:r>
            <a:endParaRPr lang="en-US" dirty="0"/>
          </a:p>
        </p:txBody>
      </p:sp>
      <p:pic>
        <p:nvPicPr>
          <p:cNvPr id="4098" name="Picture 2"/>
          <p:cNvPicPr>
            <a:picLocks noChangeAspect="1" noChangeArrowheads="1"/>
          </p:cNvPicPr>
          <p:nvPr/>
        </p:nvPicPr>
        <p:blipFill>
          <a:blip r:embed="rId2"/>
          <a:srcRect/>
          <a:stretch>
            <a:fillRect/>
          </a:stretch>
        </p:blipFill>
        <p:spPr bwMode="auto">
          <a:xfrm>
            <a:off x="592600" y="1487235"/>
            <a:ext cx="5991079" cy="216636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92601" y="3653601"/>
            <a:ext cx="5765995" cy="2736728"/>
          </a:xfrm>
          <a:prstGeom prst="rect">
            <a:avLst/>
          </a:prstGeom>
          <a:noFill/>
          <a:ln w="9525">
            <a:noFill/>
            <a:miter lim="800000"/>
            <a:headEnd/>
            <a:tailEnd/>
          </a:ln>
          <a:effectLst/>
        </p:spPr>
      </p:pic>
      <p:pic>
        <p:nvPicPr>
          <p:cNvPr id="2" name="Picture 1"/>
          <p:cNvPicPr>
            <a:picLocks noChangeAspect="1"/>
          </p:cNvPicPr>
          <p:nvPr/>
        </p:nvPicPr>
        <p:blipFill>
          <a:blip r:embed="rId4"/>
          <a:stretch>
            <a:fillRect/>
          </a:stretch>
        </p:blipFill>
        <p:spPr>
          <a:xfrm>
            <a:off x="6583679" y="1487235"/>
            <a:ext cx="5077557" cy="2157115"/>
          </a:xfrm>
          <a:prstGeom prst="rect">
            <a:avLst/>
          </a:prstGeom>
        </p:spPr>
      </p:pic>
      <p:pic>
        <p:nvPicPr>
          <p:cNvPr id="3" name="Picture 2"/>
          <p:cNvPicPr>
            <a:picLocks noChangeAspect="1"/>
          </p:cNvPicPr>
          <p:nvPr/>
        </p:nvPicPr>
        <p:blipFill>
          <a:blip r:embed="rId5"/>
          <a:stretch>
            <a:fillRect/>
          </a:stretch>
        </p:blipFill>
        <p:spPr>
          <a:xfrm>
            <a:off x="6583679" y="3813908"/>
            <a:ext cx="5466689" cy="2416114"/>
          </a:xfrm>
          <a:prstGeom prst="rect">
            <a:avLst/>
          </a:prstGeom>
        </p:spPr>
      </p:pic>
    </p:spTree>
    <p:extLst>
      <p:ext uri="{BB962C8B-B14F-4D97-AF65-F5344CB8AC3E}">
        <p14:creationId xmlns:p14="http://schemas.microsoft.com/office/powerpoint/2010/main" val="66206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Credit Loss Analysis</a:t>
            </a:r>
            <a:endParaRPr lang="en-IN" dirty="0"/>
          </a:p>
        </p:txBody>
      </p:sp>
      <p:sp>
        <p:nvSpPr>
          <p:cNvPr id="3" name="Content Placeholder 2"/>
          <p:cNvSpPr>
            <a:spLocks noGrp="1"/>
          </p:cNvSpPr>
          <p:nvPr>
            <p:ph idx="1"/>
          </p:nvPr>
        </p:nvSpPr>
        <p:spPr>
          <a:xfrm>
            <a:off x="234581" y="1496218"/>
            <a:ext cx="4335864" cy="4327807"/>
          </a:xfrm>
        </p:spPr>
        <p:style>
          <a:lnRef idx="0">
            <a:schemeClr val="accent6"/>
          </a:lnRef>
          <a:fillRef idx="3">
            <a:schemeClr val="accent6"/>
          </a:fillRef>
          <a:effectRef idx="3">
            <a:schemeClr val="accent6"/>
          </a:effectRef>
          <a:fontRef idx="minor">
            <a:schemeClr val="lt1"/>
          </a:fontRef>
        </p:style>
        <p:txBody>
          <a:bodyPr>
            <a:normAutofit/>
          </a:bodyPr>
          <a:lstStyle/>
          <a:p>
            <a:r>
              <a:rPr lang="en-US" sz="1600" dirty="0" smtClean="0"/>
              <a:t>West, South East and South West regions are more loan centric</a:t>
            </a:r>
          </a:p>
          <a:p>
            <a:r>
              <a:rPr lang="en-US" sz="1600" dirty="0" smtClean="0"/>
              <a:t>Reason </a:t>
            </a:r>
          </a:p>
          <a:p>
            <a:pPr>
              <a:buNone/>
            </a:pPr>
            <a:r>
              <a:rPr lang="en-US" sz="1600" dirty="0" smtClean="0"/>
              <a:t>     In these regions the following good loan attributes are more</a:t>
            </a:r>
          </a:p>
          <a:p>
            <a:pPr lvl="1"/>
            <a:r>
              <a:rPr lang="en-US" sz="1600" dirty="0" smtClean="0"/>
              <a:t>Average Interest </a:t>
            </a:r>
          </a:p>
          <a:p>
            <a:pPr lvl="1"/>
            <a:r>
              <a:rPr lang="en-US" sz="1600" dirty="0" smtClean="0"/>
              <a:t>Average Employment strength</a:t>
            </a:r>
          </a:p>
          <a:p>
            <a:pPr lvl="1"/>
            <a:r>
              <a:rPr lang="en-US" sz="1600" dirty="0" smtClean="0"/>
              <a:t>Average debt-to-income </a:t>
            </a:r>
          </a:p>
          <a:p>
            <a:pPr lvl="1"/>
            <a:r>
              <a:rPr lang="en-US" sz="1600" dirty="0" smtClean="0"/>
              <a:t>Average annual income </a:t>
            </a:r>
          </a:p>
          <a:p>
            <a:r>
              <a:rPr lang="en-US" sz="1600" dirty="0" smtClean="0"/>
              <a:t>These attributes increases credit score grade.</a:t>
            </a:r>
          </a:p>
          <a:p>
            <a:r>
              <a:rPr lang="en-US" sz="1600" dirty="0" smtClean="0"/>
              <a:t>CA, NY, TX states have very good annual income.</a:t>
            </a:r>
          </a:p>
          <a:p>
            <a:endParaRPr lang="en-IN" sz="1600" dirty="0"/>
          </a:p>
        </p:txBody>
      </p:sp>
      <p:pic>
        <p:nvPicPr>
          <p:cNvPr id="4" name="Picture 2"/>
          <p:cNvPicPr>
            <a:picLocks noChangeAspect="1" noChangeArrowheads="1"/>
          </p:cNvPicPr>
          <p:nvPr/>
        </p:nvPicPr>
        <p:blipFill>
          <a:blip r:embed="rId2"/>
          <a:srcRect/>
          <a:stretch>
            <a:fillRect/>
          </a:stretch>
        </p:blipFill>
        <p:spPr bwMode="auto">
          <a:xfrm>
            <a:off x="4570445" y="1496218"/>
            <a:ext cx="7316755" cy="432780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	</a:t>
            </a:r>
            <a:endParaRPr lang="en-IN" dirty="0"/>
          </a:p>
        </p:txBody>
      </p:sp>
      <p:sp>
        <p:nvSpPr>
          <p:cNvPr id="3" name="Content Placeholder 2"/>
          <p:cNvSpPr>
            <a:spLocks noGrp="1"/>
          </p:cNvSpPr>
          <p:nvPr>
            <p:ph idx="1"/>
          </p:nvPr>
        </p:nvSpPr>
        <p:spPr>
          <a:xfrm>
            <a:off x="404950" y="1770520"/>
            <a:ext cx="4504676" cy="4616212"/>
          </a:xfrm>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sz="1600" dirty="0" smtClean="0"/>
              <a:t>Total Payment, Total Payment received by Investor, Total Received Principal amounts vary together.</a:t>
            </a:r>
          </a:p>
          <a:p>
            <a:r>
              <a:rPr lang="en-US" sz="1600" dirty="0" smtClean="0"/>
              <a:t>Loan Amount, Investor Loan Amount , Funded amount vary together as well.</a:t>
            </a:r>
          </a:p>
          <a:p>
            <a:r>
              <a:rPr lang="en-US" sz="1600" dirty="0" smtClean="0"/>
              <a:t>Annual Income and interest rate varies inversely or are inversely proportional.</a:t>
            </a:r>
          </a:p>
          <a:p>
            <a:r>
              <a:rPr lang="en-US" sz="1600" dirty="0" smtClean="0"/>
              <a:t>Total Payment and annual income varies together.</a:t>
            </a:r>
          </a:p>
          <a:p>
            <a:r>
              <a:rPr lang="en-US" sz="1600" dirty="0" smtClean="0"/>
              <a:t>Loan Amount and employee strength are also very closely</a:t>
            </a:r>
          </a:p>
        </p:txBody>
      </p:sp>
      <p:pic>
        <p:nvPicPr>
          <p:cNvPr id="4" name="Picture 3"/>
          <p:cNvPicPr>
            <a:picLocks noChangeAspect="1"/>
          </p:cNvPicPr>
          <p:nvPr/>
        </p:nvPicPr>
        <p:blipFill>
          <a:blip r:embed="rId2"/>
          <a:stretch>
            <a:fillRect/>
          </a:stretch>
        </p:blipFill>
        <p:spPr>
          <a:xfrm>
            <a:off x="4909626" y="1770520"/>
            <a:ext cx="7160454" cy="48577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3586</TotalTime>
  <Words>770</Words>
  <Application>Microsoft Office PowerPoint</Application>
  <PresentationFormat>Widescreen</PresentationFormat>
  <Paragraphs>180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EDA CASE STUDY   SUBMISSION </vt:lpstr>
      <vt:lpstr> Exploratory Loan Analysis</vt:lpstr>
      <vt:lpstr> CRISP-DM Framework</vt:lpstr>
      <vt:lpstr>Identify Risky Loan Applicant</vt:lpstr>
      <vt:lpstr>Solution Approach</vt:lpstr>
      <vt:lpstr>Categorical Analysis</vt:lpstr>
      <vt:lpstr>Categorical Analysis</vt:lpstr>
      <vt:lpstr>Reduce Credit Loss Analysis</vt:lpstr>
      <vt:lpstr>Bivariate Analysis </vt:lpstr>
      <vt:lpstr>Risk Assessment Summary</vt:lpstr>
      <vt:lpstr>Prediction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busyboomba</cp:lastModifiedBy>
  <cp:revision>149</cp:revision>
  <dcterms:created xsi:type="dcterms:W3CDTF">2016-06-09T08:16:28Z</dcterms:created>
  <dcterms:modified xsi:type="dcterms:W3CDTF">2018-05-26T18:55:45Z</dcterms:modified>
</cp:coreProperties>
</file>