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7" r:id="rId7"/>
    <p:sldId id="270" r:id="rId8"/>
    <p:sldId id="262" r:id="rId9"/>
    <p:sldId id="268" r:id="rId10"/>
    <p:sldId id="26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74" d="100"/>
          <a:sy n="74" d="100"/>
        </p:scale>
        <p:origin x="612"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02-05-2018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02-05-2018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02-05-2018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smtClean="0"/>
              <a:t>Name</a:t>
            </a:r>
            <a:r>
              <a:rPr lang="en-IN" sz="1800" dirty="0"/>
              <a:t>:</a:t>
            </a:r>
          </a:p>
          <a:p>
            <a:pPr marL="457200" indent="-457200" algn="l"/>
            <a:r>
              <a:rPr lang="en-IN" sz="1800" dirty="0" smtClean="0"/>
              <a:t>Goutam Dutta</a:t>
            </a:r>
            <a:endParaRPr lang="en-IN" sz="1800" dirty="0"/>
          </a:p>
          <a:p>
            <a:pPr marL="457200" indent="-457200" algn="l"/>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Results</a:t>
            </a:r>
            <a:r>
              <a:rPr lang="en-IN" sz="2800" dirty="0"/>
              <a:t> </a:t>
            </a:r>
            <a:r>
              <a:rPr lang="en-IN" sz="2800" dirty="0" smtClean="0"/>
              <a:t>III: Investing trends sector wise for top countries</a:t>
            </a:r>
            <a:endParaRPr lang="en-IN" sz="2800" dirty="0"/>
          </a:p>
        </p:txBody>
      </p:sp>
      <p:pic>
        <p:nvPicPr>
          <p:cNvPr id="2" name="Picture 1"/>
          <p:cNvPicPr>
            <a:picLocks noChangeAspect="1"/>
          </p:cNvPicPr>
          <p:nvPr/>
        </p:nvPicPr>
        <p:blipFill>
          <a:blip r:embed="rId2"/>
          <a:stretch>
            <a:fillRect/>
          </a:stretch>
        </p:blipFill>
        <p:spPr>
          <a:xfrm>
            <a:off x="902191" y="1644604"/>
            <a:ext cx="8821357" cy="4317961"/>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Font typeface="Wingdings" pitchFamily="2" charset="2"/>
              <a:buChar char="q"/>
            </a:pPr>
            <a:endParaRPr lang="en-US" sz="1400" dirty="0" smtClean="0"/>
          </a:p>
          <a:p>
            <a:pPr marL="0" indent="0">
              <a:buFont typeface="Wingdings" pitchFamily="2" charset="2"/>
              <a:buChar char="q"/>
            </a:pPr>
            <a:endParaRPr lang="en-US" sz="1400" dirty="0" smtClean="0"/>
          </a:p>
          <a:p>
            <a:pPr marL="0" indent="0">
              <a:buFont typeface="Wingdings" pitchFamily="2" charset="2"/>
              <a:buChar char="q"/>
            </a:pPr>
            <a:r>
              <a:rPr lang="en-US" sz="1400" dirty="0" smtClean="0"/>
              <a:t> Maximum investments are in USA and the main sector of investment is Others and company </a:t>
            </a:r>
            <a:r>
              <a:rPr lang="en-US" sz="1400" dirty="0" err="1" smtClean="0"/>
              <a:t>spidercloud</a:t>
            </a:r>
            <a:r>
              <a:rPr lang="en-US" sz="1400" dirty="0" smtClean="0"/>
              <a:t> wireless.</a:t>
            </a:r>
          </a:p>
          <a:p>
            <a:pPr marL="0" indent="0">
              <a:buFont typeface="Wingdings" pitchFamily="2" charset="2"/>
              <a:buChar char="q"/>
            </a:pPr>
            <a:r>
              <a:rPr lang="en-US" sz="1400" dirty="0"/>
              <a:t> </a:t>
            </a:r>
            <a:r>
              <a:rPr lang="en-US" sz="1400" dirty="0" smtClean="0"/>
              <a:t>The second most investments are in Great Britain and the main sector of investment is Others </a:t>
            </a:r>
            <a:r>
              <a:rPr lang="en-US" sz="1400" dirty="0"/>
              <a:t>and company </a:t>
            </a:r>
            <a:r>
              <a:rPr lang="en-US" sz="1400" dirty="0" err="1"/>
              <a:t>myoptique</a:t>
            </a:r>
            <a:r>
              <a:rPr lang="en-US" sz="1400" dirty="0"/>
              <a:t> group.</a:t>
            </a:r>
            <a:endParaRPr lang="en-US" sz="1400" dirty="0" smtClean="0"/>
          </a:p>
          <a:p>
            <a:pPr marL="0" indent="0">
              <a:buFont typeface="Wingdings" pitchFamily="2" charset="2"/>
              <a:buChar char="q"/>
            </a:pPr>
            <a:r>
              <a:rPr lang="en-US" sz="1400" dirty="0"/>
              <a:t> </a:t>
            </a:r>
            <a:r>
              <a:rPr lang="en-US" sz="1400" dirty="0" smtClean="0"/>
              <a:t>The third most investments are in India and the main sector of investment is Others </a:t>
            </a:r>
            <a:r>
              <a:rPr lang="en-US" sz="1400" dirty="0"/>
              <a:t>and company </a:t>
            </a:r>
            <a:r>
              <a:rPr lang="en-US" sz="1400" dirty="0" err="1"/>
              <a:t>eximsoft-trianz</a:t>
            </a:r>
            <a:endParaRPr lang="en-US" sz="1400" dirty="0" smtClean="0"/>
          </a:p>
          <a:p>
            <a:pPr marL="0" indent="0">
              <a:buFont typeface="Wingdings" pitchFamily="2" charset="2"/>
              <a:buChar char="q"/>
            </a:pPr>
            <a:r>
              <a:rPr lang="en-US" sz="1400" dirty="0" smtClean="0"/>
              <a:t> USA is also a major contributor for investing in venture type fund.</a:t>
            </a:r>
          </a:p>
          <a:p>
            <a:pPr marL="0" indent="0">
              <a:buFont typeface="Wingdings" pitchFamily="2" charset="2"/>
              <a:buChar char="q"/>
            </a:pPr>
            <a:r>
              <a:rPr lang="en-US" sz="1400" dirty="0" smtClean="0"/>
              <a:t> Global trend in investment is in private equity fund.</a:t>
            </a:r>
          </a:p>
          <a:p>
            <a:pPr marL="0" indent="0">
              <a:buNone/>
            </a:pPr>
            <a:r>
              <a:rPr lang="en-US" sz="2000" b="1" dirty="0" smtClean="0"/>
              <a:t>Based on the data and the analysis of the outcome it is found that Venture type funding is most suited </a:t>
            </a:r>
            <a:r>
              <a:rPr lang="en-US" sz="2000" b="1" dirty="0"/>
              <a:t>for English speaking </a:t>
            </a:r>
            <a:r>
              <a:rPr lang="en-US" sz="2000" b="1" dirty="0" smtClean="0"/>
              <a:t>countries in others sector.</a:t>
            </a:r>
            <a:endParaRPr lang="en-IN" sz="2000" b="1"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Conclusions</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1400" u="sng" dirty="0" smtClean="0"/>
              <a:t>Business Objective</a:t>
            </a:r>
          </a:p>
          <a:p>
            <a:pPr lvl="1">
              <a:buFont typeface="Wingdings" panose="05000000000000000000" pitchFamily="2" charset="2"/>
              <a:buChar char="Ø"/>
            </a:pPr>
            <a:r>
              <a:rPr lang="en-US" sz="1400" dirty="0"/>
              <a:t> Identify the best sectors, best countries to invest and the type of investment for making the final decision to invest.</a:t>
            </a:r>
          </a:p>
          <a:p>
            <a:pPr lvl="1">
              <a:buFont typeface="Wingdings" panose="05000000000000000000" pitchFamily="2" charset="2"/>
              <a:buChar char="Ø"/>
            </a:pPr>
            <a:r>
              <a:rPr lang="en-US" sz="1400" dirty="0"/>
              <a:t> Invested amount is </a:t>
            </a:r>
            <a:r>
              <a:rPr lang="en-IN" sz="1400" dirty="0"/>
              <a:t>between 5 to 15 million USD per round of investment.</a:t>
            </a:r>
          </a:p>
          <a:p>
            <a:pPr lvl="1">
              <a:buFont typeface="Wingdings" panose="05000000000000000000" pitchFamily="2" charset="2"/>
              <a:buChar char="Ø"/>
            </a:pPr>
            <a:r>
              <a:rPr lang="en-US" sz="1400" dirty="0"/>
              <a:t> Target of investment is in English-speaking countries only for the ease of communication.</a:t>
            </a:r>
          </a:p>
          <a:p>
            <a:pPr lvl="1">
              <a:buFont typeface="Wingdings" panose="05000000000000000000" pitchFamily="2" charset="2"/>
              <a:buChar char="Ø"/>
            </a:pPr>
            <a:r>
              <a:rPr lang="en-US" sz="1400" dirty="0"/>
              <a:t> Invest in best sectors and countries where most of the investors are investing.</a:t>
            </a:r>
          </a:p>
          <a:p>
            <a:pPr marL="0" indent="0">
              <a:buNone/>
            </a:pPr>
            <a:r>
              <a:rPr lang="en-US" sz="1400" u="sng" dirty="0" smtClean="0"/>
              <a:t>Business Goals</a:t>
            </a:r>
          </a:p>
          <a:p>
            <a:pPr lvl="1">
              <a:buFont typeface="Wingdings" panose="05000000000000000000" pitchFamily="2" charset="2"/>
              <a:buChar char="v"/>
            </a:pPr>
            <a:r>
              <a:rPr lang="en-US" sz="1200" dirty="0" smtClean="0"/>
              <a:t> </a:t>
            </a:r>
            <a:r>
              <a:rPr lang="en-US" sz="1400" dirty="0" smtClean="0"/>
              <a:t>Find the type of investment based on the invested amount from other investors.</a:t>
            </a:r>
          </a:p>
          <a:p>
            <a:pPr lvl="1">
              <a:buFont typeface="Wingdings" panose="05000000000000000000" pitchFamily="2" charset="2"/>
              <a:buChar char="v"/>
            </a:pPr>
            <a:r>
              <a:rPr lang="en-US" sz="1400" dirty="0" smtClean="0"/>
              <a:t> Find the English speaking countries where the investments were made in the past.</a:t>
            </a:r>
          </a:p>
          <a:p>
            <a:pPr lvl="1">
              <a:buFont typeface="Wingdings" panose="05000000000000000000" pitchFamily="2" charset="2"/>
              <a:buChar char="v"/>
            </a:pPr>
            <a:r>
              <a:rPr lang="en-US" sz="1400" dirty="0" smtClean="0"/>
              <a:t>Find the suitable sectors to invest based on the below </a:t>
            </a:r>
            <a:r>
              <a:rPr lang="en-US" sz="1400" dirty="0"/>
              <a:t>eight main sectors as </a:t>
            </a:r>
            <a:r>
              <a:rPr lang="en-US" sz="1400" dirty="0" smtClean="0"/>
              <a:t>given below</a:t>
            </a:r>
          </a:p>
          <a:p>
            <a:pPr marL="914400" lvl="2" indent="0">
              <a:buFont typeface="Wingdings" pitchFamily="2" charset="2"/>
              <a:buChar char="q"/>
            </a:pPr>
            <a:r>
              <a:rPr lang="en-US" sz="1400" dirty="0" smtClean="0"/>
              <a:t>  </a:t>
            </a:r>
            <a:r>
              <a:rPr lang="en-IN" sz="1400" dirty="0" smtClean="0"/>
              <a:t>Automotive &amp; Sports</a:t>
            </a:r>
          </a:p>
          <a:p>
            <a:pPr marL="914400" lvl="2" indent="0">
              <a:buFont typeface="Wingdings" pitchFamily="2" charset="2"/>
              <a:buChar char="q"/>
            </a:pPr>
            <a:r>
              <a:rPr lang="en-US" sz="1400" dirty="0" smtClean="0"/>
              <a:t>  </a:t>
            </a:r>
            <a:r>
              <a:rPr lang="en-IN" sz="1400" dirty="0" smtClean="0"/>
              <a:t>Clean tech / Semiconductors</a:t>
            </a:r>
          </a:p>
          <a:p>
            <a:pPr marL="914400" lvl="2" indent="0">
              <a:buFont typeface="Wingdings" pitchFamily="2" charset="2"/>
              <a:buChar char="q"/>
            </a:pPr>
            <a:r>
              <a:rPr lang="en-US" sz="1400" dirty="0" smtClean="0"/>
              <a:t>  </a:t>
            </a:r>
            <a:r>
              <a:rPr lang="en-IN" sz="1400" dirty="0" smtClean="0"/>
              <a:t>Entertainment</a:t>
            </a:r>
          </a:p>
          <a:p>
            <a:pPr marL="914400" lvl="2" indent="0">
              <a:buFont typeface="Wingdings" pitchFamily="2" charset="2"/>
              <a:buChar char="q"/>
            </a:pPr>
            <a:r>
              <a:rPr lang="en-US" sz="1400" dirty="0" smtClean="0"/>
              <a:t>  </a:t>
            </a:r>
            <a:r>
              <a:rPr lang="en-IN" sz="1400" dirty="0" smtClean="0"/>
              <a:t>Health</a:t>
            </a:r>
          </a:p>
          <a:p>
            <a:pPr marL="914400" lvl="2" indent="0">
              <a:buFont typeface="Wingdings" pitchFamily="2" charset="2"/>
              <a:buChar char="q"/>
            </a:pPr>
            <a:r>
              <a:rPr lang="en-US" sz="1400" dirty="0" smtClean="0"/>
              <a:t>  </a:t>
            </a:r>
            <a:r>
              <a:rPr lang="en-IN" sz="1400" dirty="0" smtClean="0"/>
              <a:t>Manufacturing</a:t>
            </a:r>
          </a:p>
          <a:p>
            <a:pPr marL="914400" lvl="2" indent="0">
              <a:buFont typeface="Wingdings" pitchFamily="2" charset="2"/>
              <a:buChar char="q"/>
            </a:pPr>
            <a:r>
              <a:rPr lang="en-US" sz="1400" dirty="0" smtClean="0"/>
              <a:t> </a:t>
            </a:r>
            <a:r>
              <a:rPr lang="en-IN" sz="1400" dirty="0" smtClean="0"/>
              <a:t>News, Search and Messaging</a:t>
            </a:r>
          </a:p>
          <a:p>
            <a:pPr marL="914400" lvl="2" indent="0">
              <a:buFont typeface="Wingdings" pitchFamily="2" charset="2"/>
              <a:buChar char="q"/>
            </a:pPr>
            <a:r>
              <a:rPr lang="en-US" sz="1400" dirty="0" smtClean="0"/>
              <a:t> </a:t>
            </a:r>
            <a:r>
              <a:rPr lang="en-IN" sz="1400" dirty="0" smtClean="0"/>
              <a:t>Social, Finance, Analytics, Advertising</a:t>
            </a:r>
          </a:p>
          <a:p>
            <a:pPr marL="914400" lvl="2" indent="0">
              <a:buFont typeface="Wingdings" pitchFamily="2" charset="2"/>
              <a:buChar char="q"/>
            </a:pPr>
            <a:r>
              <a:rPr lang="en-US" sz="1400" dirty="0" smtClean="0"/>
              <a:t> </a:t>
            </a:r>
            <a:r>
              <a:rPr lang="en-IN" sz="1400" dirty="0" smtClean="0"/>
              <a:t>Others</a:t>
            </a: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Spark Fund’s best destination of investment analysis</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CRISP-DM Framework</a:t>
            </a:r>
            <a:endParaRPr lang="en-IN" sz="2800" dirty="0"/>
          </a:p>
        </p:txBody>
      </p:sp>
      <p:pic>
        <p:nvPicPr>
          <p:cNvPr id="3" name="Picture 2"/>
          <p:cNvPicPr>
            <a:picLocks noChangeAspect="1"/>
          </p:cNvPicPr>
          <p:nvPr/>
        </p:nvPicPr>
        <p:blipFill>
          <a:blip r:embed="rId2"/>
          <a:stretch>
            <a:fillRect/>
          </a:stretch>
        </p:blipFill>
        <p:spPr>
          <a:xfrm>
            <a:off x="5337929" y="1068149"/>
            <a:ext cx="4166679" cy="5570181"/>
          </a:xfrm>
          <a:prstGeom prst="rect">
            <a:avLst/>
          </a:prstGeom>
        </p:spPr>
      </p:pic>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Load, Clean and Analysis : Company</a:t>
            </a:r>
            <a:endParaRPr lang="en-IN" sz="2800" dirty="0"/>
          </a:p>
        </p:txBody>
      </p:sp>
      <p:sp>
        <p:nvSpPr>
          <p:cNvPr id="3" name="Content Placeholder 2"/>
          <p:cNvSpPr>
            <a:spLocks noGrp="1"/>
          </p:cNvSpPr>
          <p:nvPr>
            <p:ph idx="1"/>
          </p:nvPr>
        </p:nvSpPr>
        <p:spPr/>
        <p:txBody>
          <a:bodyPr>
            <a:normAutofit/>
          </a:bodyPr>
          <a:lstStyle/>
          <a:p>
            <a:pPr marL="0" indent="0">
              <a:buNone/>
            </a:pPr>
            <a:r>
              <a:rPr lang="en-US" sz="1400" u="sng" dirty="0" smtClean="0"/>
              <a:t>Source</a:t>
            </a:r>
            <a:r>
              <a:rPr lang="en-US" sz="1400" dirty="0" smtClean="0"/>
              <a:t> </a:t>
            </a:r>
          </a:p>
          <a:p>
            <a:pPr marL="0" indent="0"/>
            <a:r>
              <a:rPr lang="en-US" sz="1400" dirty="0" smtClean="0"/>
              <a:t>  Load the companies data from companies.txt.</a:t>
            </a:r>
          </a:p>
          <a:p>
            <a:pPr marL="0" indent="0">
              <a:buNone/>
            </a:pPr>
            <a:r>
              <a:rPr lang="en-US" sz="1400" u="sng" dirty="0" smtClean="0"/>
              <a:t>Raw Data</a:t>
            </a:r>
          </a:p>
          <a:p>
            <a:pPr marL="0" indent="0">
              <a:buNone/>
            </a:pPr>
            <a:r>
              <a:rPr lang="en-US" sz="1400" dirty="0" smtClean="0"/>
              <a:t> The companies data includes countries which are not English speaking. The company link column does not match with funding round table data. There are some columns which does not have values in it. Also this table contains data which are not formatted with upper case or  lower case.</a:t>
            </a:r>
          </a:p>
          <a:p>
            <a:pPr marL="0" indent="0">
              <a:buNone/>
            </a:pPr>
            <a:r>
              <a:rPr lang="en-US" sz="1400" u="sng" dirty="0" smtClean="0"/>
              <a:t>Processing of Raw Data (Cleaning &amp; Reshaping)</a:t>
            </a:r>
          </a:p>
          <a:p>
            <a:pPr marL="0" indent="0"/>
            <a:r>
              <a:rPr lang="en-US" sz="1400" dirty="0" smtClean="0"/>
              <a:t> The </a:t>
            </a:r>
            <a:r>
              <a:rPr lang="en-US" sz="1400" dirty="0"/>
              <a:t>unique key for </a:t>
            </a:r>
            <a:r>
              <a:rPr lang="en-US" sz="1400" dirty="0" smtClean="0"/>
              <a:t>the company is “permalink”. </a:t>
            </a:r>
          </a:p>
          <a:p>
            <a:pPr marL="0" indent="0"/>
            <a:r>
              <a:rPr lang="en-US" sz="1400" dirty="0"/>
              <a:t> </a:t>
            </a:r>
            <a:r>
              <a:rPr lang="en-US" sz="1400" dirty="0" smtClean="0"/>
              <a:t>The column name has been modified from “permalink” to “</a:t>
            </a:r>
            <a:r>
              <a:rPr lang="en-US" sz="1400" dirty="0" err="1" smtClean="0"/>
              <a:t>country_permalink</a:t>
            </a:r>
            <a:r>
              <a:rPr lang="en-US" sz="1400" dirty="0" smtClean="0"/>
              <a:t>” to create relationship with the rounds2 table.</a:t>
            </a:r>
          </a:p>
          <a:p>
            <a:pPr marL="0" indent="0"/>
            <a:r>
              <a:rPr lang="en-US" sz="1400" dirty="0" smtClean="0"/>
              <a:t> All records are reshaped  in lower case in company data frame.</a:t>
            </a:r>
          </a:p>
          <a:p>
            <a:pPr marL="0" indent="0"/>
            <a:r>
              <a:rPr lang="en-US" sz="1400" dirty="0" smtClean="0"/>
              <a:t>Company data frame is merged to the funding rounds data frame in order to get full funding information.</a:t>
            </a:r>
          </a:p>
          <a:p>
            <a:pPr marL="0" indent="0">
              <a:buNone/>
            </a:pPr>
            <a:r>
              <a:rPr lang="en-US" sz="1400" u="sng" dirty="0" smtClean="0"/>
              <a:t>Data Analysis</a:t>
            </a:r>
            <a:endParaRPr lang="en-US" sz="1400" dirty="0" smtClean="0"/>
          </a:p>
          <a:p>
            <a:pPr marL="0" indent="0"/>
            <a:r>
              <a:rPr lang="en-US" sz="1400" dirty="0" smtClean="0"/>
              <a:t> 66370 companies are present in funding rounds table out of 66368 original unique companies.</a:t>
            </a:r>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Load, Clean and Analysis : Funding Types </a:t>
            </a:r>
            <a:endParaRPr lang="en-IN"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sz="1400" u="sng" dirty="0" smtClean="0"/>
              <a:t>Source</a:t>
            </a:r>
          </a:p>
          <a:p>
            <a:r>
              <a:rPr lang="en-US" sz="1400" dirty="0" smtClean="0">
                <a:solidFill>
                  <a:prstClr val="black"/>
                </a:solidFill>
              </a:rPr>
              <a:t>Load the funding types from the rounds2.csv</a:t>
            </a:r>
            <a:endParaRPr lang="en-US" sz="1400" dirty="0" smtClean="0"/>
          </a:p>
          <a:p>
            <a:pPr marL="0" indent="0">
              <a:buNone/>
            </a:pPr>
            <a:r>
              <a:rPr lang="en-US" sz="1400" u="sng" dirty="0" smtClean="0"/>
              <a:t>Raw Data</a:t>
            </a:r>
          </a:p>
          <a:p>
            <a:pPr marL="0" indent="0">
              <a:buNone/>
            </a:pPr>
            <a:r>
              <a:rPr lang="en-US" sz="1400" dirty="0" smtClean="0"/>
              <a:t>The main records for this data frame are </a:t>
            </a:r>
            <a:r>
              <a:rPr lang="en-US" sz="1400" dirty="0" err="1" smtClean="0"/>
              <a:t>country_permalink</a:t>
            </a:r>
            <a:r>
              <a:rPr lang="en-US" sz="1400" dirty="0" smtClean="0"/>
              <a:t>, name, category list, </a:t>
            </a:r>
            <a:r>
              <a:rPr lang="en-US" sz="1400" dirty="0" err="1" smtClean="0"/>
              <a:t>country_code</a:t>
            </a:r>
            <a:r>
              <a:rPr lang="en-US" sz="1400" dirty="0" smtClean="0"/>
              <a:t>, </a:t>
            </a:r>
            <a:r>
              <a:rPr lang="en-US" sz="1400" dirty="0" err="1" smtClean="0"/>
              <a:t>funding_round_type</a:t>
            </a:r>
            <a:r>
              <a:rPr lang="en-US" sz="1400" dirty="0" smtClean="0"/>
              <a:t>, </a:t>
            </a:r>
            <a:r>
              <a:rPr lang="en-US" sz="1400" dirty="0" err="1" smtClean="0"/>
              <a:t>raised_amount_usd</a:t>
            </a:r>
            <a:r>
              <a:rPr lang="en-US" sz="1400" dirty="0" smtClean="0"/>
              <a:t>. The data is not formatted with lowercase.</a:t>
            </a:r>
          </a:p>
          <a:p>
            <a:pPr marL="0" indent="0">
              <a:buNone/>
            </a:pPr>
            <a:r>
              <a:rPr lang="en-US" sz="1400" u="sng" dirty="0" smtClean="0"/>
              <a:t>Processing of Raw Data (Cleaning &amp; Reshaping)</a:t>
            </a:r>
          </a:p>
          <a:p>
            <a:pPr marL="0" indent="0"/>
            <a:r>
              <a:rPr lang="en-US" sz="1400" dirty="0" smtClean="0">
                <a:solidFill>
                  <a:prstClr val="black"/>
                </a:solidFill>
              </a:rPr>
              <a:t> All </a:t>
            </a:r>
            <a:r>
              <a:rPr lang="en-US" sz="1400" dirty="0">
                <a:solidFill>
                  <a:prstClr val="black"/>
                </a:solidFill>
              </a:rPr>
              <a:t>records are formatted with lower case for the ease of analysis.</a:t>
            </a:r>
          </a:p>
          <a:p>
            <a:pPr marL="0" indent="0"/>
            <a:r>
              <a:rPr lang="en-US" sz="1400" dirty="0" smtClean="0">
                <a:solidFill>
                  <a:prstClr val="black"/>
                </a:solidFill>
              </a:rPr>
              <a:t> These records </a:t>
            </a:r>
            <a:r>
              <a:rPr lang="en-US" sz="1400" dirty="0">
                <a:solidFill>
                  <a:prstClr val="black"/>
                </a:solidFill>
              </a:rPr>
              <a:t>are merged with </a:t>
            </a:r>
            <a:r>
              <a:rPr lang="en-US" sz="1400" dirty="0" smtClean="0">
                <a:solidFill>
                  <a:prstClr val="black"/>
                </a:solidFill>
              </a:rPr>
              <a:t>the company </a:t>
            </a:r>
            <a:r>
              <a:rPr lang="en-US" sz="1400" dirty="0">
                <a:solidFill>
                  <a:prstClr val="black"/>
                </a:solidFill>
              </a:rPr>
              <a:t>records </a:t>
            </a:r>
            <a:r>
              <a:rPr lang="en-US" sz="1400" dirty="0" smtClean="0">
                <a:solidFill>
                  <a:prstClr val="black"/>
                </a:solidFill>
              </a:rPr>
              <a:t>to </a:t>
            </a:r>
            <a:r>
              <a:rPr lang="en-US" sz="1400" dirty="0">
                <a:solidFill>
                  <a:prstClr val="black"/>
                </a:solidFill>
              </a:rPr>
              <a:t>get a full set of information about the investment</a:t>
            </a:r>
            <a:r>
              <a:rPr lang="en-US" sz="1400" dirty="0" smtClean="0">
                <a:solidFill>
                  <a:prstClr val="black"/>
                </a:solidFill>
              </a:rPr>
              <a:t>.</a:t>
            </a:r>
          </a:p>
          <a:p>
            <a:pPr marL="0" indent="0"/>
            <a:r>
              <a:rPr lang="en-US" sz="1400" dirty="0" smtClean="0">
                <a:solidFill>
                  <a:prstClr val="black"/>
                </a:solidFill>
              </a:rPr>
              <a:t>  The main </a:t>
            </a:r>
            <a:r>
              <a:rPr lang="en-US" sz="1400" dirty="0">
                <a:solidFill>
                  <a:prstClr val="black"/>
                </a:solidFill>
              </a:rPr>
              <a:t>sector </a:t>
            </a:r>
            <a:r>
              <a:rPr lang="en-US" sz="1400" dirty="0" smtClean="0">
                <a:solidFill>
                  <a:prstClr val="black"/>
                </a:solidFill>
              </a:rPr>
              <a:t>are now linked with the funding type, amount invested with the company records</a:t>
            </a:r>
          </a:p>
          <a:p>
            <a:pPr marL="0" indent="0"/>
            <a:r>
              <a:rPr lang="en-US" sz="1400" dirty="0" smtClean="0"/>
              <a:t>  </a:t>
            </a:r>
            <a:r>
              <a:rPr lang="en-US" sz="1400" dirty="0"/>
              <a:t>Irrelevant columns are removed and checked if any data with empty </a:t>
            </a:r>
            <a:r>
              <a:rPr lang="en-US" sz="1400" dirty="0" smtClean="0"/>
              <a:t>rows. Rows missing more than 3 values are removed.</a:t>
            </a:r>
            <a:endParaRPr lang="en-US" sz="1400" dirty="0">
              <a:solidFill>
                <a:prstClr val="black"/>
              </a:solidFill>
            </a:endParaRPr>
          </a:p>
          <a:p>
            <a:pPr marL="0" indent="0"/>
            <a:r>
              <a:rPr lang="en-US" sz="1400" dirty="0">
                <a:solidFill>
                  <a:prstClr val="black"/>
                </a:solidFill>
              </a:rPr>
              <a:t> The range of data </a:t>
            </a:r>
            <a:r>
              <a:rPr lang="en-US" sz="1400" dirty="0" smtClean="0">
                <a:solidFill>
                  <a:prstClr val="black"/>
                </a:solidFill>
              </a:rPr>
              <a:t>is filtered </a:t>
            </a:r>
            <a:r>
              <a:rPr lang="en-US" sz="1400" dirty="0">
                <a:solidFill>
                  <a:prstClr val="black"/>
                </a:solidFill>
              </a:rPr>
              <a:t>with English speaking countries and invested amount between 5 million and 15 million.</a:t>
            </a:r>
          </a:p>
          <a:p>
            <a:pPr marL="0" indent="0"/>
            <a:r>
              <a:rPr lang="en-US" sz="1400" dirty="0">
                <a:solidFill>
                  <a:prstClr val="black"/>
                </a:solidFill>
              </a:rPr>
              <a:t> The primary sector </a:t>
            </a:r>
            <a:r>
              <a:rPr lang="en-US" sz="1400" dirty="0" smtClean="0">
                <a:solidFill>
                  <a:prstClr val="black"/>
                </a:solidFill>
              </a:rPr>
              <a:t>is fetched </a:t>
            </a:r>
            <a:r>
              <a:rPr lang="en-US" sz="1400" dirty="0">
                <a:solidFill>
                  <a:prstClr val="black"/>
                </a:solidFill>
              </a:rPr>
              <a:t>from the category list in a separate column for further analysis.</a:t>
            </a:r>
          </a:p>
          <a:p>
            <a:pPr marL="0" indent="0">
              <a:buNone/>
            </a:pPr>
            <a:r>
              <a:rPr lang="en-US" sz="1400" u="sng" dirty="0" smtClean="0"/>
              <a:t>Data Analysis</a:t>
            </a:r>
          </a:p>
          <a:p>
            <a:pPr marL="0" indent="0"/>
            <a:r>
              <a:rPr lang="en-US" sz="1400" dirty="0" smtClean="0"/>
              <a:t>  The master data frame contains 114942 records.</a:t>
            </a:r>
          </a:p>
          <a:p>
            <a:pPr marL="0" indent="0"/>
            <a:r>
              <a:rPr lang="en-US" sz="1400" dirty="0" smtClean="0"/>
              <a:t>  The average invested amount for venture, angel , seed and private equity are $</a:t>
            </a:r>
            <a:r>
              <a:rPr lang="en-IN" sz="1400" dirty="0" smtClean="0"/>
              <a:t>11738739, </a:t>
            </a:r>
            <a:r>
              <a:rPr lang="en-US" sz="1400" dirty="0" smtClean="0"/>
              <a:t>$</a:t>
            </a:r>
            <a:r>
              <a:rPr lang="en-IN" sz="1400" dirty="0" smtClean="0"/>
              <a:t>968283, $748081 and  $73604178 respectively. </a:t>
            </a:r>
          </a:p>
          <a:p>
            <a:pPr marL="0" indent="0"/>
            <a:r>
              <a:rPr lang="en-US" sz="1400" dirty="0" smtClean="0"/>
              <a:t>  The maximum amount invested for venture, angel, seed and private equity are $</a:t>
            </a:r>
            <a:r>
              <a:rPr lang="en-IN" sz="1400" dirty="0" smtClean="0"/>
              <a:t> 564363369185, $ 4284652356, $ </a:t>
            </a:r>
            <a:r>
              <a:rPr lang="en-IN" sz="1400" dirty="0"/>
              <a:t>15874282311 </a:t>
            </a:r>
            <a:r>
              <a:rPr lang="en-IN" sz="1400" dirty="0" smtClean="0"/>
              <a:t>and $ </a:t>
            </a:r>
            <a:r>
              <a:rPr lang="en-IN" sz="1400" dirty="0"/>
              <a:t>134990064238 </a:t>
            </a:r>
            <a:r>
              <a:rPr lang="en-IN" sz="1400" dirty="0" smtClean="0"/>
              <a:t>respectively.</a:t>
            </a:r>
          </a:p>
          <a:p>
            <a:pPr marL="0" indent="0"/>
            <a:r>
              <a:rPr lang="en-US" sz="1400" dirty="0" smtClean="0"/>
              <a:t>  Most companies have invested in venture type of funding.</a:t>
            </a:r>
          </a:p>
          <a:p>
            <a:pPr marL="0" indent="0">
              <a:buNone/>
            </a:pPr>
            <a:endParaRPr lang="en-US" sz="1400" dirty="0" smtClean="0"/>
          </a:p>
          <a:p>
            <a:pPr marL="0" indent="0">
              <a:buNone/>
            </a:pPr>
            <a:endParaRPr lang="en-IN" sz="1400"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Load, Clean and Analysis :  Country wise Funding </a:t>
            </a:r>
            <a:endParaRPr lang="en-IN" sz="2800" dirty="0"/>
          </a:p>
        </p:txBody>
      </p:sp>
      <p:sp>
        <p:nvSpPr>
          <p:cNvPr id="3" name="Content Placeholder 2"/>
          <p:cNvSpPr>
            <a:spLocks noGrp="1"/>
          </p:cNvSpPr>
          <p:nvPr>
            <p:ph idx="1"/>
          </p:nvPr>
        </p:nvSpPr>
        <p:spPr/>
        <p:txBody>
          <a:bodyPr>
            <a:normAutofit lnSpcReduction="10000"/>
          </a:bodyPr>
          <a:lstStyle/>
          <a:p>
            <a:pPr marL="0" indent="0">
              <a:buNone/>
            </a:pPr>
            <a:r>
              <a:rPr lang="en-US" sz="1400" u="sng" dirty="0" smtClean="0"/>
              <a:t>Source</a:t>
            </a:r>
          </a:p>
          <a:p>
            <a:pPr marL="0" indent="0">
              <a:buNone/>
            </a:pPr>
            <a:r>
              <a:rPr lang="en-US" sz="1400" dirty="0" smtClean="0"/>
              <a:t>The English speaking countries are provided continent wise in the form of PDF. The master frame records contains merged data from sector details and countries code. This is the main source for the analysis of country wise funding.</a:t>
            </a:r>
          </a:p>
          <a:p>
            <a:pPr marL="0" indent="0">
              <a:buNone/>
            </a:pPr>
            <a:r>
              <a:rPr lang="en-US" sz="1400" u="sng" dirty="0" smtClean="0"/>
              <a:t>Raw Data</a:t>
            </a:r>
          </a:p>
          <a:p>
            <a:pPr marL="0" indent="0">
              <a:buNone/>
            </a:pPr>
            <a:r>
              <a:rPr lang="en-US" sz="1400" dirty="0" smtClean="0"/>
              <a:t>The master frame records and country list are used as the raw data for the analysis.</a:t>
            </a:r>
          </a:p>
          <a:p>
            <a:pPr marL="0" indent="0">
              <a:buNone/>
            </a:pPr>
            <a:r>
              <a:rPr lang="en-US" sz="1400" u="sng" dirty="0" smtClean="0"/>
              <a:t>Processing of Raw Data (Cleaning &amp; Reshaping)</a:t>
            </a:r>
          </a:p>
          <a:p>
            <a:pPr marL="0" indent="0"/>
            <a:r>
              <a:rPr lang="en-US" sz="1400" dirty="0" smtClean="0"/>
              <a:t> The master frame records are grouped by funding type, country wise and the data was formed by removing all null funding amounts.</a:t>
            </a:r>
            <a:r>
              <a:rPr lang="en-IN" sz="1400" dirty="0" smtClean="0"/>
              <a:t> </a:t>
            </a:r>
          </a:p>
          <a:p>
            <a:pPr marL="0" indent="0"/>
            <a:r>
              <a:rPr lang="en-US" sz="1400" dirty="0" smtClean="0"/>
              <a:t> The resulted data is filtered with the English speaking countries to fetch the top 9 countries as required by the business.</a:t>
            </a:r>
          </a:p>
          <a:p>
            <a:pPr marL="0" indent="0"/>
            <a:r>
              <a:rPr lang="en-US" sz="1400" dirty="0" smtClean="0"/>
              <a:t> Venture type of funding has been chosen for further analysis as it has been observed that most the companies have invested in this type of investment.</a:t>
            </a:r>
          </a:p>
          <a:p>
            <a:pPr marL="0" indent="0"/>
            <a:r>
              <a:rPr lang="en-US" sz="1400" dirty="0" smtClean="0"/>
              <a:t>  Top three countries data frame has been created for further analysis to find the sector wise investments in each country.  </a:t>
            </a:r>
          </a:p>
          <a:p>
            <a:pPr marL="0" indent="0">
              <a:buNone/>
            </a:pPr>
            <a:r>
              <a:rPr lang="en-US" sz="1400" u="sng" dirty="0" smtClean="0"/>
              <a:t>Data Analysis</a:t>
            </a:r>
          </a:p>
          <a:p>
            <a:pPr marL="0" indent="0"/>
            <a:r>
              <a:rPr lang="en-US" sz="1400" dirty="0" smtClean="0"/>
              <a:t> Venture type of funding from USA has the highest funding : $ 392 billion , followed by UK at $ 18 billion and India at $ 13 billion.</a:t>
            </a:r>
          </a:p>
          <a:p>
            <a:pPr marL="0" indent="0"/>
            <a:r>
              <a:rPr lang="en-US" sz="1400" dirty="0" smtClean="0"/>
              <a:t>  Top sector which got most funding i.e. 2400 is Others.</a:t>
            </a:r>
          </a:p>
          <a:p>
            <a:pPr marL="0" indent="0"/>
            <a:r>
              <a:rPr lang="en-US" sz="1400" dirty="0" smtClean="0"/>
              <a:t> </a:t>
            </a:r>
            <a:r>
              <a:rPr lang="en-US" sz="1400" dirty="0" err="1" smtClean="0"/>
              <a:t>SpiderCloud</a:t>
            </a:r>
            <a:r>
              <a:rPr lang="en-US" sz="1400" dirty="0" smtClean="0"/>
              <a:t> Wireless from USA, </a:t>
            </a:r>
            <a:r>
              <a:rPr lang="en-US" sz="1400" dirty="0" err="1" smtClean="0"/>
              <a:t>Myoptique</a:t>
            </a:r>
            <a:r>
              <a:rPr lang="en-US" sz="1400" dirty="0" smtClean="0"/>
              <a:t> Group from UK and </a:t>
            </a:r>
            <a:r>
              <a:rPr lang="en-US" sz="1400" dirty="0" err="1" smtClean="0"/>
              <a:t>Eximsoft-Trianz</a:t>
            </a:r>
            <a:r>
              <a:rPr lang="en-US" sz="1400" dirty="0" smtClean="0"/>
              <a:t> from India have done highest investment from their respective countries.</a:t>
            </a:r>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Load, Clean and Analysis :  Sector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sz="1400" u="sng" dirty="0" smtClean="0"/>
              <a:t>Source</a:t>
            </a:r>
          </a:p>
          <a:p>
            <a:r>
              <a:rPr lang="en-US" sz="1400" dirty="0" smtClean="0"/>
              <a:t>Load data from the mapping.csv to analyze the sectors</a:t>
            </a:r>
          </a:p>
          <a:p>
            <a:pPr marL="0" indent="0">
              <a:buNone/>
            </a:pPr>
            <a:r>
              <a:rPr lang="en-US" sz="1400" u="sng" dirty="0" smtClean="0"/>
              <a:t>Raw Data</a:t>
            </a:r>
          </a:p>
          <a:p>
            <a:pPr marL="0" indent="0">
              <a:buNone/>
            </a:pPr>
            <a:r>
              <a:rPr lang="en-US" sz="1400" dirty="0" smtClean="0"/>
              <a:t>The records contains category and main sectors which is used for the analysis. There are some null value rows and sectors are not mapped with the category</a:t>
            </a:r>
          </a:p>
          <a:p>
            <a:pPr marL="0" indent="0">
              <a:buNone/>
            </a:pPr>
            <a:r>
              <a:rPr lang="en-US" sz="1400" u="sng" dirty="0" smtClean="0"/>
              <a:t>Processing of Raw Data (Cleaning &amp; Reshaping)</a:t>
            </a:r>
          </a:p>
          <a:p>
            <a:pPr marL="0" indent="0"/>
            <a:r>
              <a:rPr lang="en-US" sz="1400" dirty="0" smtClean="0"/>
              <a:t> The records are grouped by finding out the primary categories with the main sectors and by removing the null value row.</a:t>
            </a:r>
            <a:r>
              <a:rPr lang="en-IN" sz="1400" dirty="0" smtClean="0"/>
              <a:t> </a:t>
            </a:r>
          </a:p>
          <a:p>
            <a:pPr marL="0" indent="0"/>
            <a:r>
              <a:rPr lang="en-US" sz="1400" dirty="0" smtClean="0"/>
              <a:t> The resulted data is primary sector with the main sector</a:t>
            </a:r>
          </a:p>
          <a:p>
            <a:pPr marL="0" indent="0"/>
            <a:r>
              <a:rPr lang="en-US" sz="1400" dirty="0"/>
              <a:t> </a:t>
            </a:r>
            <a:r>
              <a:rPr lang="en-US" sz="1400" dirty="0" smtClean="0"/>
              <a:t>The data is merged with the master data to relate the primary sectors with the main sector.</a:t>
            </a:r>
          </a:p>
          <a:p>
            <a:pPr marL="0" indent="0">
              <a:buNone/>
            </a:pPr>
            <a:r>
              <a:rPr lang="en-US" sz="1400" u="sng" dirty="0" smtClean="0"/>
              <a:t>Data Analysis</a:t>
            </a:r>
          </a:p>
          <a:p>
            <a:pPr marL="0" indent="0"/>
            <a:r>
              <a:rPr lang="en-US" sz="1400" dirty="0" smtClean="0"/>
              <a:t> There are 8 main sector and primary sectors from the master data is merged.</a:t>
            </a:r>
          </a:p>
          <a:p>
            <a:pPr marL="0" indent="0"/>
            <a:r>
              <a:rPr lang="en-US" sz="1400" dirty="0" smtClean="0"/>
              <a:t> Main sector is now merged with the funding type and category to find out the most suitable main sector for the funding type</a:t>
            </a:r>
          </a:p>
        </p:txBody>
      </p:sp>
    </p:spTree>
    <p:extLst>
      <p:ext uri="{BB962C8B-B14F-4D97-AF65-F5344CB8AC3E}">
        <p14:creationId xmlns:p14="http://schemas.microsoft.com/office/powerpoint/2010/main" val="2617433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Results I: Investing trends for top investment types </a:t>
            </a:r>
            <a:endParaRPr lang="en-IN" sz="2800" dirty="0"/>
          </a:p>
        </p:txBody>
      </p:sp>
      <p:pic>
        <p:nvPicPr>
          <p:cNvPr id="4" name="Picture 3"/>
          <p:cNvPicPr>
            <a:picLocks noChangeAspect="1"/>
          </p:cNvPicPr>
          <p:nvPr/>
        </p:nvPicPr>
        <p:blipFill>
          <a:blip r:embed="rId2"/>
          <a:stretch>
            <a:fillRect/>
          </a:stretch>
        </p:blipFill>
        <p:spPr>
          <a:xfrm>
            <a:off x="1136468" y="1496218"/>
            <a:ext cx="8651475" cy="4424549"/>
          </a:xfrm>
          <a:prstGeom prst="rect">
            <a:avLst/>
          </a:prstGeom>
        </p:spPr>
      </p:pic>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Results II : Investing trends in top 9 countries</a:t>
            </a:r>
            <a:endParaRPr lang="en-IN" sz="2800" dirty="0"/>
          </a:p>
        </p:txBody>
      </p:sp>
      <p:pic>
        <p:nvPicPr>
          <p:cNvPr id="2" name="Picture 1"/>
          <p:cNvPicPr>
            <a:picLocks noChangeAspect="1"/>
          </p:cNvPicPr>
          <p:nvPr/>
        </p:nvPicPr>
        <p:blipFill>
          <a:blip r:embed="rId2"/>
          <a:stretch>
            <a:fillRect/>
          </a:stretch>
        </p:blipFill>
        <p:spPr>
          <a:xfrm>
            <a:off x="872812" y="1772119"/>
            <a:ext cx="7949216" cy="3988702"/>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1098</TotalTime>
  <Words>1003</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INVESTMENT CASE STUDY   SUBMISSION </vt:lpstr>
      <vt:lpstr> Spark Fund’s best destination of investment analysis</vt:lpstr>
      <vt:lpstr> CRISP-DM Framework</vt:lpstr>
      <vt:lpstr>Load, Clean and Analysis : Company</vt:lpstr>
      <vt:lpstr>Load, Clean and Analysis : Funding Types </vt:lpstr>
      <vt:lpstr>Load, Clean and Analysis :  Country wise Funding </vt:lpstr>
      <vt:lpstr>Load, Clean and Analysis :  Sector Analysis</vt:lpstr>
      <vt:lpstr> Results I: Investing trends for top investment types </vt:lpstr>
      <vt:lpstr> Results II : Investing trends in top 9 countries</vt:lpstr>
      <vt:lpstr> Results III: Investing trends sector wise for top countries</vt:lpstr>
      <vt:lpstr> 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busyboomba</cp:lastModifiedBy>
  <cp:revision>92</cp:revision>
  <dcterms:created xsi:type="dcterms:W3CDTF">2016-06-09T08:16:28Z</dcterms:created>
  <dcterms:modified xsi:type="dcterms:W3CDTF">2018-05-02T14:58:56Z</dcterms:modified>
</cp:coreProperties>
</file>