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97" r:id="rId3"/>
    <p:sldId id="499" r:id="rId4"/>
    <p:sldId id="507" r:id="rId5"/>
    <p:sldId id="500" r:id="rId6"/>
    <p:sldId id="501" r:id="rId7"/>
    <p:sldId id="502" r:id="rId8"/>
    <p:sldId id="508" r:id="rId9"/>
    <p:sldId id="269" r:id="rId10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Dutta" initials="SD" lastIdx="1" clrIdx="0">
    <p:extLst>
      <p:ext uri="{19B8F6BF-5375-455C-9EA6-DF929625EA0E}">
        <p15:presenceInfo xmlns:p15="http://schemas.microsoft.com/office/powerpoint/2012/main" userId="cd262b2c8fd0d1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>
      <p:cViewPr>
        <p:scale>
          <a:sx n="100" d="100"/>
          <a:sy n="100" d="100"/>
        </p:scale>
        <p:origin x="13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1:51:45.223" idx="1">
    <p:pos x="5783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B065-AED7-0009-D011-834164F32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B6DFF8-8287-5BE2-9162-F0CBECDC2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DD8B3-2EEC-41BB-4571-01CDCF31C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9E0BE-8D32-267C-1F0C-BAA29D8F9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5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First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33943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2401010058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Ritik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2401010051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Pranjal Dutta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2401010052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Utkarsh Thapliyal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2401010032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Jony Gautam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2344047" y="1228492"/>
            <a:ext cx="4659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FACE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Rishika Mehta 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7744" y="264154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387514-EFBF-F1EA-996D-985A55806AEE}"/>
              </a:ext>
            </a:extLst>
          </p:cNvPr>
          <p:cNvSpPr txBox="1"/>
          <p:nvPr/>
        </p:nvSpPr>
        <p:spPr>
          <a:xfrm>
            <a:off x="4247456" y="1332967"/>
            <a:ext cx="48965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project aims to develop a face recognition system capable of identifying or verifying individuals from images or video footage using  computer vision techniques.
The system will include features such as real-time face detection, facial feature extraction, and matching against a database of known faces, with high accuracy and efficiency.
The technology can be applied in various fields, including security (e.g., surveillance, access control , To mark Attendance ), personal device authentication, and personalized user experiences in retail or entertainment.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5E3F81-B70A-53AC-DDB1-8DD7291C5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6" y="1844824"/>
            <a:ext cx="3816423" cy="36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907171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4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Arial"/>
              </a:rPr>
              <a:t>Importance And </a:t>
            </a:r>
            <a:r>
              <a:rPr lang="en-US" sz="4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Arial"/>
              </a:rPr>
              <a:t>Application</a:t>
            </a:r>
            <a:endParaRPr lang="en-IN" sz="4000" b="1" dirty="0">
              <a:solidFill>
                <a:srgbClr val="E31E24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ACFC074-1691-12CE-23F6-2B8D61EC9EE7}"/>
              </a:ext>
            </a:extLst>
          </p:cNvPr>
          <p:cNvSpPr/>
          <p:nvPr/>
        </p:nvSpPr>
        <p:spPr>
          <a:xfrm>
            <a:off x="108799" y="1438579"/>
            <a:ext cx="3022813" cy="46676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F9CBE-DF61-89EE-4829-22F3EF8E5C38}"/>
              </a:ext>
            </a:extLst>
          </p:cNvPr>
          <p:cNvSpPr txBox="1"/>
          <p:nvPr/>
        </p:nvSpPr>
        <p:spPr>
          <a:xfrm>
            <a:off x="250985" y="2953894"/>
            <a:ext cx="273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KG Primary Penmanship"/>
              </a:rPr>
              <a:t>Face recognition technology significantly improves security protocols by enabling quick identification of individuals in various environments, from airports to corporate offices</a:t>
            </a:r>
            <a:endParaRPr lang="en-US" dirty="0">
              <a:effectLst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57FBC-26B1-36FD-8BDB-7BD2A3A68214}"/>
              </a:ext>
            </a:extLst>
          </p:cNvPr>
          <p:cNvSpPr txBox="1"/>
          <p:nvPr/>
        </p:nvSpPr>
        <p:spPr>
          <a:xfrm>
            <a:off x="215135" y="2060642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Enhanced Security Measures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CA12C57-0E3D-2BDE-A12F-B1773BE16EA0}"/>
              </a:ext>
            </a:extLst>
          </p:cNvPr>
          <p:cNvSpPr/>
          <p:nvPr/>
        </p:nvSpPr>
        <p:spPr>
          <a:xfrm>
            <a:off x="3239874" y="1434606"/>
            <a:ext cx="3022813" cy="46676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6DA7BB1-9A10-7CEA-B68F-F822D6C328FE}"/>
              </a:ext>
            </a:extLst>
          </p:cNvPr>
          <p:cNvSpPr/>
          <p:nvPr/>
        </p:nvSpPr>
        <p:spPr>
          <a:xfrm>
            <a:off x="6406704" y="1438578"/>
            <a:ext cx="2716620" cy="466364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9C80746-6935-1828-3467-E2B3D8EC33AE}"/>
              </a:ext>
            </a:extLst>
          </p:cNvPr>
          <p:cNvSpPr/>
          <p:nvPr/>
        </p:nvSpPr>
        <p:spPr>
          <a:xfrm>
            <a:off x="827584" y="1050608"/>
            <a:ext cx="1152128" cy="82212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940C9-6985-C97A-3F59-581554C36ECD}"/>
              </a:ext>
            </a:extLst>
          </p:cNvPr>
          <p:cNvSpPr txBox="1"/>
          <p:nvPr/>
        </p:nvSpPr>
        <p:spPr>
          <a:xfrm>
            <a:off x="1115617" y="112992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C8FBF65-B105-8767-31C7-87D147240DD3}"/>
              </a:ext>
            </a:extLst>
          </p:cNvPr>
          <p:cNvSpPr/>
          <p:nvPr/>
        </p:nvSpPr>
        <p:spPr>
          <a:xfrm>
            <a:off x="4025660" y="1141824"/>
            <a:ext cx="1152128" cy="82212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3FDF6D3-3E9F-19CF-29A3-A3C8F27E6C4C}"/>
              </a:ext>
            </a:extLst>
          </p:cNvPr>
          <p:cNvSpPr/>
          <p:nvPr/>
        </p:nvSpPr>
        <p:spPr>
          <a:xfrm>
            <a:off x="7224193" y="1050608"/>
            <a:ext cx="1152128" cy="82212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39E4B-F96F-4F25-F3CA-354EB6286366}"/>
              </a:ext>
            </a:extLst>
          </p:cNvPr>
          <p:cNvSpPr txBox="1"/>
          <p:nvPr/>
        </p:nvSpPr>
        <p:spPr>
          <a:xfrm>
            <a:off x="4349696" y="1243411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E5AC2-8155-B440-9285-FF9B51601346}"/>
              </a:ext>
            </a:extLst>
          </p:cNvPr>
          <p:cNvSpPr txBox="1"/>
          <p:nvPr/>
        </p:nvSpPr>
        <p:spPr>
          <a:xfrm>
            <a:off x="7512226" y="1157065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67F261-1B91-7F65-7004-1277653138D0}"/>
              </a:ext>
            </a:extLst>
          </p:cNvPr>
          <p:cNvSpPr txBox="1"/>
          <p:nvPr/>
        </p:nvSpPr>
        <p:spPr>
          <a:xfrm>
            <a:off x="3381785" y="217296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/>
                <a:latin typeface="苹方-简"/>
              </a:rPr>
              <a:t>Fraud Detection Capabilities</a:t>
            </a:r>
            <a:endParaRPr lang="en-IN" sz="2400" b="1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AE1031-E81C-659A-11C8-BA4993948A87}"/>
              </a:ext>
            </a:extLst>
          </p:cNvPr>
          <p:cNvSpPr txBox="1"/>
          <p:nvPr/>
        </p:nvSpPr>
        <p:spPr>
          <a:xfrm>
            <a:off x="3416056" y="3025868"/>
            <a:ext cx="2630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KG Primary Penmanship"/>
              </a:rPr>
              <a:t>By integrating face recognition with financial transactions, organizations can effectively reduce identity theft and unauthorized access, ensuring secure customer interactions.</a:t>
            </a:r>
            <a:endParaRPr lang="en-US" dirty="0">
              <a:effectLst/>
            </a:endParaRP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DFF95-8B12-C0A6-8C1B-4FB5E2DD6BC5}"/>
              </a:ext>
            </a:extLst>
          </p:cNvPr>
          <p:cNvSpPr txBox="1"/>
          <p:nvPr/>
        </p:nvSpPr>
        <p:spPr>
          <a:xfrm>
            <a:off x="6623316" y="2122897"/>
            <a:ext cx="230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/>
                <a:latin typeface="苹方-简"/>
              </a:rPr>
              <a:t>Streamlined User Experience</a:t>
            </a:r>
            <a:endParaRPr lang="en-IN" sz="2400" dirty="0"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EBE2E2-292F-889F-C1CE-D2CD9530D487}"/>
              </a:ext>
            </a:extLst>
          </p:cNvPr>
          <p:cNvSpPr txBox="1"/>
          <p:nvPr/>
        </p:nvSpPr>
        <p:spPr>
          <a:xfrm>
            <a:off x="6551842" y="2966875"/>
            <a:ext cx="2412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KG Primary Penmanship"/>
              </a:rPr>
              <a:t>The implementation of face recognition in consumer devices simplifies authentication processes, allowing users to access their devices swiftly without traditional passwords or PINs</a:t>
            </a:r>
            <a:endParaRPr lang="en-US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1170" y="293449"/>
            <a:ext cx="68616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IN" sz="3200" b="1" dirty="0">
                <a:cs typeface="Times New Roman" panose="02020603050405020304" pitchFamily="18" charset="0"/>
                <a:sym typeface="Arial"/>
              </a:rPr>
              <a:t>Challenges in Face Recognition System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6E2372A-3D70-2DC2-CCE9-10F199BA8ED7}"/>
              </a:ext>
            </a:extLst>
          </p:cNvPr>
          <p:cNvSpPr/>
          <p:nvPr/>
        </p:nvSpPr>
        <p:spPr>
          <a:xfrm>
            <a:off x="1407907" y="1503836"/>
            <a:ext cx="648072" cy="5760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2A89F-82D0-48DE-09E1-49C46EE3B718}"/>
              </a:ext>
            </a:extLst>
          </p:cNvPr>
          <p:cNvSpPr txBox="1"/>
          <p:nvPr/>
        </p:nvSpPr>
        <p:spPr>
          <a:xfrm>
            <a:off x="1558048" y="157319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1020E0-6975-ACF6-B16E-AC3025B75777}"/>
              </a:ext>
            </a:extLst>
          </p:cNvPr>
          <p:cNvSpPr txBox="1"/>
          <p:nvPr/>
        </p:nvSpPr>
        <p:spPr>
          <a:xfrm>
            <a:off x="2551091" y="1300156"/>
            <a:ext cx="43204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latin typeface="阿里巴巴普惠体 Heavy"/>
              </a:rPr>
              <a:t>Variability in Demographics</a:t>
            </a:r>
            <a:endParaRPr lang="en-IN" sz="2400" b="1" dirty="0">
              <a:effectLst/>
            </a:endParaRPr>
          </a:p>
          <a:p>
            <a:r>
              <a:rPr lang="en-US" dirty="0">
                <a:effectLst/>
                <a:latin typeface="OPPOSans M"/>
              </a:rPr>
              <a:t>Recognition accuracy is affected by diverse demographic factors, including age, gender, and ethnicity, leading to potential biases in algorithm performance.</a:t>
            </a:r>
            <a:endParaRPr lang="en-US" dirty="0">
              <a:effectLst/>
            </a:endParaRPr>
          </a:p>
          <a:p>
            <a:endParaRPr lang="en-IN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F68EAB9-2CEF-BF54-CC18-B1ADBE1D0A6B}"/>
              </a:ext>
            </a:extLst>
          </p:cNvPr>
          <p:cNvSpPr/>
          <p:nvPr/>
        </p:nvSpPr>
        <p:spPr>
          <a:xfrm>
            <a:off x="1371477" y="2968784"/>
            <a:ext cx="648072" cy="5760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40898D-043E-886D-C0D5-E13DCAF60849}"/>
              </a:ext>
            </a:extLst>
          </p:cNvPr>
          <p:cNvSpPr txBox="1"/>
          <p:nvPr/>
        </p:nvSpPr>
        <p:spPr>
          <a:xfrm>
            <a:off x="1558048" y="3025936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C2C765-1A2B-4D2D-6120-0BC3238B09DF}"/>
              </a:ext>
            </a:extLst>
          </p:cNvPr>
          <p:cNvSpPr txBox="1"/>
          <p:nvPr/>
        </p:nvSpPr>
        <p:spPr>
          <a:xfrm>
            <a:off x="2551091" y="2900554"/>
            <a:ext cx="4473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latin typeface="阿里巴巴普惠体 Heavy"/>
              </a:rPr>
              <a:t>Environmental Conditions Impact</a:t>
            </a:r>
            <a:endParaRPr lang="en-IN" sz="2400" b="1" dirty="0">
              <a:effectLst/>
            </a:endParaRPr>
          </a:p>
          <a:p>
            <a:r>
              <a:rPr lang="en-US" dirty="0">
                <a:effectLst/>
                <a:latin typeface="OPPOSans M"/>
              </a:rPr>
              <a:t>Variations in lighting and background can degrade image quality, complicating the extraction of facial features necessary for accurate recognition.</a:t>
            </a:r>
            <a:endParaRPr lang="en-US" dirty="0">
              <a:effectLst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0318F59-684C-B499-6C41-F409D220565B}"/>
              </a:ext>
            </a:extLst>
          </p:cNvPr>
          <p:cNvSpPr/>
          <p:nvPr/>
        </p:nvSpPr>
        <p:spPr>
          <a:xfrm>
            <a:off x="1407907" y="4437789"/>
            <a:ext cx="648072" cy="576064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DD2AA-D8B8-67A5-5F12-D15C8FAC4888}"/>
              </a:ext>
            </a:extLst>
          </p:cNvPr>
          <p:cNvSpPr txBox="1"/>
          <p:nvPr/>
        </p:nvSpPr>
        <p:spPr>
          <a:xfrm>
            <a:off x="1558048" y="453519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476F60-C939-4AB5-CAF2-20BEA9036847}"/>
              </a:ext>
            </a:extLst>
          </p:cNvPr>
          <p:cNvSpPr txBox="1"/>
          <p:nvPr/>
        </p:nvSpPr>
        <p:spPr>
          <a:xfrm>
            <a:off x="2516181" y="4490906"/>
            <a:ext cx="4437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latin typeface="阿里巴巴普惠体 Heavy"/>
              </a:rPr>
              <a:t>Security and Privacy Risks</a:t>
            </a:r>
          </a:p>
          <a:p>
            <a:r>
              <a:rPr lang="en-US" dirty="0">
                <a:effectLst/>
                <a:latin typeface="OPPOSans M"/>
              </a:rPr>
              <a:t>The potential for misuse of face recognition technology raises ethical concerns, particularly regarding surveillance and the protection of individual privacy rights.</a:t>
            </a:r>
            <a:endParaRPr lang="en-US" dirty="0">
              <a:effectLst/>
            </a:endParaRPr>
          </a:p>
          <a:p>
            <a:endParaRPr lang="en-IN" sz="2400" dirty="0">
              <a:effectLst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5B001E-6778-791C-6ACE-FF1EDEBF626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839935" y="3146815"/>
            <a:ext cx="531542" cy="11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16C305-AA8C-9348-E4F8-E05C77BA078B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835087" y="4489751"/>
            <a:ext cx="572820" cy="23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6924E3-2556-8B1D-0676-C0DB8130416A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840361" y="1791868"/>
            <a:ext cx="567546" cy="20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4FE12-9F36-1DAE-B174-062D669256D2}"/>
              </a:ext>
            </a:extLst>
          </p:cNvPr>
          <p:cNvSpPr txBox="1"/>
          <p:nvPr/>
        </p:nvSpPr>
        <p:spPr>
          <a:xfrm>
            <a:off x="467544" y="1538147"/>
            <a:ext cx="8064896" cy="165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505"/>
              </a:spcBef>
              <a:buFont typeface="Arial" panose="020B0604020202020204" pitchFamily="34" charset="0"/>
              <a:buChar char="•"/>
              <a:tabLst>
                <a:tab pos="391795" algn="l"/>
              </a:tabLst>
            </a:pPr>
            <a:r>
              <a:rPr lang="en-US" sz="1600" b="0" i="0" dirty="0">
                <a:effectLst/>
                <a:latin typeface="Google Sans"/>
              </a:rPr>
              <a:t>Face recognition is a security solution that can help identify individuals</a:t>
            </a:r>
          </a:p>
          <a:p>
            <a:pPr marL="285750" lvl="0" indent="-285750" algn="just">
              <a:lnSpc>
                <a:spcPct val="150000"/>
              </a:lnSpc>
              <a:spcBef>
                <a:spcPts val="505"/>
              </a:spcBef>
              <a:buFont typeface="Arial" panose="020B0604020202020204" pitchFamily="34" charset="0"/>
              <a:buChar char="•"/>
              <a:tabLst>
                <a:tab pos="391795" algn="l"/>
              </a:tabLst>
            </a:pPr>
            <a:r>
              <a:rPr lang="en-US" sz="1600" b="0" i="0" dirty="0">
                <a:effectLst/>
                <a:latin typeface="Google Sans"/>
              </a:rPr>
              <a:t>It can be used in a variety of applications, including security, surveillance, social media, entertainment, and marketing.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
It can also be used to control the access to specific location. </a:t>
            </a:r>
            <a:endParaRPr lang="en-IN" sz="1600" kern="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1" y="-15512"/>
            <a:ext cx="9482993" cy="6873512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5663" y="218233"/>
            <a:ext cx="53126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FD029-9F1B-D098-73EE-461665C90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75" y="1455471"/>
            <a:ext cx="1310388" cy="1438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ACB228-38D7-940B-802E-53B4B83F00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81" y="1262464"/>
            <a:ext cx="1310388" cy="1615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B27FFE-366E-2354-767C-411860E83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16" y="1189474"/>
            <a:ext cx="2676525" cy="1704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02A17D-2357-0236-664F-E2E81ADC6F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6" y="3736235"/>
            <a:ext cx="214312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531E6A-2D2E-A2BB-5BD6-A936EC5964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54" y="3653427"/>
            <a:ext cx="2143125" cy="2143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CCE958-0848-D429-B616-ABA759C08D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29" y="3660932"/>
            <a:ext cx="2143125" cy="21431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0B6B7D-CFB9-BD96-7E7B-2BBC0C1B760F}"/>
              </a:ext>
            </a:extLst>
          </p:cNvPr>
          <p:cNvCxnSpPr/>
          <p:nvPr/>
        </p:nvCxnSpPr>
        <p:spPr>
          <a:xfrm>
            <a:off x="2195736" y="2070104"/>
            <a:ext cx="130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C1DFE0-6307-9B12-5976-7BF3413177B5}"/>
              </a:ext>
            </a:extLst>
          </p:cNvPr>
          <p:cNvCxnSpPr>
            <a:cxnSpLocks/>
          </p:cNvCxnSpPr>
          <p:nvPr/>
        </p:nvCxnSpPr>
        <p:spPr>
          <a:xfrm flipV="1">
            <a:off x="5508104" y="2041961"/>
            <a:ext cx="929350" cy="2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0ABE99-EF1E-C187-FD6D-E1DDF1CDAC96}"/>
              </a:ext>
            </a:extLst>
          </p:cNvPr>
          <p:cNvCxnSpPr>
            <a:endCxn id="17" idx="0"/>
          </p:cNvCxnSpPr>
          <p:nvPr/>
        </p:nvCxnSpPr>
        <p:spPr>
          <a:xfrm>
            <a:off x="7506278" y="2889099"/>
            <a:ext cx="2739" cy="76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E2C6BF-C7BC-C632-FDEF-5A04F6AC0E96}"/>
              </a:ext>
            </a:extLst>
          </p:cNvPr>
          <p:cNvCxnSpPr>
            <a:stCxn id="17" idx="1"/>
          </p:cNvCxnSpPr>
          <p:nvPr/>
        </p:nvCxnSpPr>
        <p:spPr>
          <a:xfrm flipH="1">
            <a:off x="5508104" y="4724990"/>
            <a:ext cx="929350" cy="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53C827-3BA8-B894-29A1-1DE9AC414BDE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339752" y="4807797"/>
            <a:ext cx="1160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FBAF9-5CD8-7427-70B7-7394A51D4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9F6375-3A87-4732-F940-6C2F6446A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1" y="-15512"/>
            <a:ext cx="9482993" cy="6873512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40B3BD4-BF12-27CA-44D5-3C1DCE93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30" y="285281"/>
            <a:ext cx="73292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SzPct val="25000"/>
            </a:pPr>
            <a:r>
              <a:rPr lang="en-US" sz="3200" b="1" dirty="0">
                <a:effectLst/>
                <a:latin typeface="苹方-简"/>
              </a:rPr>
              <a:t>Flowchart of the Face Recognition Process</a:t>
            </a:r>
            <a:endParaRPr lang="en-US" sz="3200" dirty="0"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C8E4E6-1F40-11C5-8507-22CEA4528CF1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4629B8A-914D-814F-84DD-41BC7F62AA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6EE38B-7739-4586-F318-6F1DE9853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8521" y="1947015"/>
            <a:ext cx="9361041" cy="32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410</Words>
  <Application>Microsoft Office PowerPoint</Application>
  <PresentationFormat>On-screen Show (4:3)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Cambria</vt:lpstr>
      <vt:lpstr>Garamond</vt:lpstr>
      <vt:lpstr>Google Sans</vt:lpstr>
      <vt:lpstr>KG Primary Penmanship</vt:lpstr>
      <vt:lpstr>OPPOSans M</vt:lpstr>
      <vt:lpstr>Times New Roman</vt:lpstr>
      <vt:lpstr>Verdana</vt:lpstr>
      <vt:lpstr>苹方-简</vt:lpstr>
      <vt:lpstr>阿里巴巴普惠体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Ritik sharma</cp:lastModifiedBy>
  <cp:revision>330</cp:revision>
  <cp:lastPrinted>2022-09-05T08:43:44Z</cp:lastPrinted>
  <dcterms:created xsi:type="dcterms:W3CDTF">2020-01-16T09:05:56Z</dcterms:created>
  <dcterms:modified xsi:type="dcterms:W3CDTF">2025-02-09T04:37:27Z</dcterms:modified>
</cp:coreProperties>
</file>