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73" r:id="rId4"/>
    <p:sldId id="262" r:id="rId5"/>
    <p:sldId id="261" r:id="rId6"/>
    <p:sldId id="260" r:id="rId7"/>
    <p:sldId id="259" r:id="rId8"/>
    <p:sldId id="258" r:id="rId9"/>
    <p:sldId id="267" r:id="rId10"/>
    <p:sldId id="263" r:id="rId11"/>
    <p:sldId id="265" r:id="rId12"/>
    <p:sldId id="266" r:id="rId13"/>
    <p:sldId id="268" r:id="rId14"/>
    <p:sldId id="264"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Rimjhim" userId="31582a57-7b5d-4088-beff-0e27e3056456" providerId="ADAL" clId="{D111E8D1-349C-41D4-A117-56B2C9201B1B}"/>
    <pc:docChg chg="undo custSel modSld">
      <pc:chgData name="Gupta, Rimjhim" userId="31582a57-7b5d-4088-beff-0e27e3056456" providerId="ADAL" clId="{D111E8D1-349C-41D4-A117-56B2C9201B1B}" dt="2021-10-20T10:31:47.996" v="77" actId="20577"/>
      <pc:docMkLst>
        <pc:docMk/>
      </pc:docMkLst>
      <pc:sldChg chg="modSp mod">
        <pc:chgData name="Gupta, Rimjhim" userId="31582a57-7b5d-4088-beff-0e27e3056456" providerId="ADAL" clId="{D111E8D1-349C-41D4-A117-56B2C9201B1B}" dt="2021-10-20T10:18:45.174" v="13" actId="2711"/>
        <pc:sldMkLst>
          <pc:docMk/>
          <pc:sldMk cId="2650029550" sldId="256"/>
        </pc:sldMkLst>
        <pc:spChg chg="mod">
          <ac:chgData name="Gupta, Rimjhim" userId="31582a57-7b5d-4088-beff-0e27e3056456" providerId="ADAL" clId="{D111E8D1-349C-41D4-A117-56B2C9201B1B}" dt="2021-10-20T10:18:37.902" v="12" actId="2711"/>
          <ac:spMkLst>
            <pc:docMk/>
            <pc:sldMk cId="2650029550" sldId="256"/>
            <ac:spMk id="5" creationId="{BC3DC7C3-BFB7-473B-9043-E67F576C0590}"/>
          </ac:spMkLst>
        </pc:spChg>
        <pc:spChg chg="mod">
          <ac:chgData name="Gupta, Rimjhim" userId="31582a57-7b5d-4088-beff-0e27e3056456" providerId="ADAL" clId="{D111E8D1-349C-41D4-A117-56B2C9201B1B}" dt="2021-10-20T10:18:45.174" v="13" actId="2711"/>
          <ac:spMkLst>
            <pc:docMk/>
            <pc:sldMk cId="2650029550" sldId="256"/>
            <ac:spMk id="43" creationId="{8C8635BE-B7A9-43D2-9077-782CA9DDE69E}"/>
          </ac:spMkLst>
        </pc:spChg>
      </pc:sldChg>
      <pc:sldChg chg="modSp mod">
        <pc:chgData name="Gupta, Rimjhim" userId="31582a57-7b5d-4088-beff-0e27e3056456" providerId="ADAL" clId="{D111E8D1-349C-41D4-A117-56B2C9201B1B}" dt="2021-10-20T10:21:07.211" v="17" actId="6549"/>
        <pc:sldMkLst>
          <pc:docMk/>
          <pc:sldMk cId="935409952" sldId="260"/>
        </pc:sldMkLst>
        <pc:spChg chg="mod">
          <ac:chgData name="Gupta, Rimjhim" userId="31582a57-7b5d-4088-beff-0e27e3056456" providerId="ADAL" clId="{D111E8D1-349C-41D4-A117-56B2C9201B1B}" dt="2021-10-20T10:21:07.211" v="17" actId="6549"/>
          <ac:spMkLst>
            <pc:docMk/>
            <pc:sldMk cId="935409952" sldId="260"/>
            <ac:spMk id="2" creationId="{B513CC16-B9F8-4C8A-B7A8-A8D0D745446E}"/>
          </ac:spMkLst>
        </pc:spChg>
      </pc:sldChg>
      <pc:sldChg chg="modSp mod">
        <pc:chgData name="Gupta, Rimjhim" userId="31582a57-7b5d-4088-beff-0e27e3056456" providerId="ADAL" clId="{D111E8D1-349C-41D4-A117-56B2C9201B1B}" dt="2021-10-20T10:20:39.375" v="16" actId="122"/>
        <pc:sldMkLst>
          <pc:docMk/>
          <pc:sldMk cId="2781458050" sldId="262"/>
        </pc:sldMkLst>
        <pc:spChg chg="mod">
          <ac:chgData name="Gupta, Rimjhim" userId="31582a57-7b5d-4088-beff-0e27e3056456" providerId="ADAL" clId="{D111E8D1-349C-41D4-A117-56B2C9201B1B}" dt="2021-10-20T10:20:39.375" v="16" actId="122"/>
          <ac:spMkLst>
            <pc:docMk/>
            <pc:sldMk cId="2781458050" sldId="262"/>
            <ac:spMk id="2" creationId="{0A258456-B5CD-4DD1-BD35-6C7027AEDF96}"/>
          </ac:spMkLst>
        </pc:spChg>
      </pc:sldChg>
      <pc:sldChg chg="modSp mod">
        <pc:chgData name="Gupta, Rimjhim" userId="31582a57-7b5d-4088-beff-0e27e3056456" providerId="ADAL" clId="{D111E8D1-349C-41D4-A117-56B2C9201B1B}" dt="2021-10-20T10:29:12.368" v="65" actId="20577"/>
        <pc:sldMkLst>
          <pc:docMk/>
          <pc:sldMk cId="3300872547" sldId="263"/>
        </pc:sldMkLst>
        <pc:spChg chg="mod">
          <ac:chgData name="Gupta, Rimjhim" userId="31582a57-7b5d-4088-beff-0e27e3056456" providerId="ADAL" clId="{D111E8D1-349C-41D4-A117-56B2C9201B1B}" dt="2021-10-20T10:29:12.368" v="65" actId="20577"/>
          <ac:spMkLst>
            <pc:docMk/>
            <pc:sldMk cId="3300872547" sldId="263"/>
            <ac:spMk id="6" creationId="{C675844D-D924-4F6B-A91F-BE36DC5A6D54}"/>
          </ac:spMkLst>
        </pc:spChg>
        <pc:spChg chg="mod">
          <ac:chgData name="Gupta, Rimjhim" userId="31582a57-7b5d-4088-beff-0e27e3056456" providerId="ADAL" clId="{D111E8D1-349C-41D4-A117-56B2C9201B1B}" dt="2021-10-20T10:25:01.263" v="23" actId="120"/>
          <ac:spMkLst>
            <pc:docMk/>
            <pc:sldMk cId="3300872547" sldId="263"/>
            <ac:spMk id="10" creationId="{C7B72017-00E2-46D3-89EB-B1407C1A8F11}"/>
          </ac:spMkLst>
        </pc:spChg>
      </pc:sldChg>
      <pc:sldChg chg="modSp mod">
        <pc:chgData name="Gupta, Rimjhim" userId="31582a57-7b5d-4088-beff-0e27e3056456" providerId="ADAL" clId="{D111E8D1-349C-41D4-A117-56B2C9201B1B}" dt="2021-10-20T10:28:26.411" v="54" actId="113"/>
        <pc:sldMkLst>
          <pc:docMk/>
          <pc:sldMk cId="3677515424" sldId="265"/>
        </pc:sldMkLst>
        <pc:spChg chg="mod">
          <ac:chgData name="Gupta, Rimjhim" userId="31582a57-7b5d-4088-beff-0e27e3056456" providerId="ADAL" clId="{D111E8D1-349C-41D4-A117-56B2C9201B1B}" dt="2021-10-20T10:28:26.411" v="54" actId="113"/>
          <ac:spMkLst>
            <pc:docMk/>
            <pc:sldMk cId="3677515424" sldId="265"/>
            <ac:spMk id="2" creationId="{1CFBE056-1B8E-4E27-A9E7-CE1DFE5C5720}"/>
          </ac:spMkLst>
        </pc:spChg>
        <pc:spChg chg="mod">
          <ac:chgData name="Gupta, Rimjhim" userId="31582a57-7b5d-4088-beff-0e27e3056456" providerId="ADAL" clId="{D111E8D1-349C-41D4-A117-56B2C9201B1B}" dt="2021-10-20T10:26:15.146" v="38" actId="123"/>
          <ac:spMkLst>
            <pc:docMk/>
            <pc:sldMk cId="3677515424" sldId="265"/>
            <ac:spMk id="9" creationId="{F1721DF2-10B0-410D-9106-1B536C874AEE}"/>
          </ac:spMkLst>
        </pc:spChg>
      </pc:sldChg>
      <pc:sldChg chg="modSp mod">
        <pc:chgData name="Gupta, Rimjhim" userId="31582a57-7b5d-4088-beff-0e27e3056456" providerId="ADAL" clId="{D111E8D1-349C-41D4-A117-56B2C9201B1B}" dt="2021-10-20T10:27:30.071" v="49" actId="1076"/>
        <pc:sldMkLst>
          <pc:docMk/>
          <pc:sldMk cId="2041994630" sldId="266"/>
        </pc:sldMkLst>
        <pc:spChg chg="mod">
          <ac:chgData name="Gupta, Rimjhim" userId="31582a57-7b5d-4088-beff-0e27e3056456" providerId="ADAL" clId="{D111E8D1-349C-41D4-A117-56B2C9201B1B}" dt="2021-10-20T10:27:24.948" v="48" actId="20577"/>
          <ac:spMkLst>
            <pc:docMk/>
            <pc:sldMk cId="2041994630" sldId="266"/>
            <ac:spMk id="4" creationId="{C0125EF6-D632-4A6C-91B5-E377CFEC3C2B}"/>
          </ac:spMkLst>
        </pc:spChg>
        <pc:picChg chg="mod">
          <ac:chgData name="Gupta, Rimjhim" userId="31582a57-7b5d-4088-beff-0e27e3056456" providerId="ADAL" clId="{D111E8D1-349C-41D4-A117-56B2C9201B1B}" dt="2021-10-20T10:27:30.071" v="49" actId="1076"/>
          <ac:picMkLst>
            <pc:docMk/>
            <pc:sldMk cId="2041994630" sldId="266"/>
            <ac:picMk id="7" creationId="{C5EBCECA-A463-4627-9106-1143F522F232}"/>
          </ac:picMkLst>
        </pc:picChg>
      </pc:sldChg>
      <pc:sldChg chg="modSp mod">
        <pc:chgData name="Gupta, Rimjhim" userId="31582a57-7b5d-4088-beff-0e27e3056456" providerId="ADAL" clId="{D111E8D1-349C-41D4-A117-56B2C9201B1B}" dt="2021-10-20T10:24:23.536" v="18" actId="20577"/>
        <pc:sldMkLst>
          <pc:docMk/>
          <pc:sldMk cId="251784627" sldId="267"/>
        </pc:sldMkLst>
        <pc:spChg chg="mod">
          <ac:chgData name="Gupta, Rimjhim" userId="31582a57-7b5d-4088-beff-0e27e3056456" providerId="ADAL" clId="{D111E8D1-349C-41D4-A117-56B2C9201B1B}" dt="2021-10-20T10:24:23.536" v="18" actId="20577"/>
          <ac:spMkLst>
            <pc:docMk/>
            <pc:sldMk cId="251784627" sldId="267"/>
            <ac:spMk id="2" creationId="{0A258456-B5CD-4DD1-BD35-6C7027AEDF96}"/>
          </ac:spMkLst>
        </pc:spChg>
      </pc:sldChg>
      <pc:sldChg chg="modSp mod">
        <pc:chgData name="Gupta, Rimjhim" userId="31582a57-7b5d-4088-beff-0e27e3056456" providerId="ADAL" clId="{D111E8D1-349C-41D4-A117-56B2C9201B1B}" dt="2021-10-20T10:27:34.870" v="50" actId="20577"/>
        <pc:sldMkLst>
          <pc:docMk/>
          <pc:sldMk cId="1206924803" sldId="268"/>
        </pc:sldMkLst>
        <pc:spChg chg="mod">
          <ac:chgData name="Gupta, Rimjhim" userId="31582a57-7b5d-4088-beff-0e27e3056456" providerId="ADAL" clId="{D111E8D1-349C-41D4-A117-56B2C9201B1B}" dt="2021-10-20T10:27:34.870" v="50" actId="20577"/>
          <ac:spMkLst>
            <pc:docMk/>
            <pc:sldMk cId="1206924803" sldId="268"/>
            <ac:spMk id="2" creationId="{0A258456-B5CD-4DD1-BD35-6C7027AEDF96}"/>
          </ac:spMkLst>
        </pc:spChg>
      </pc:sldChg>
      <pc:sldChg chg="modSp mod">
        <pc:chgData name="Gupta, Rimjhim" userId="31582a57-7b5d-4088-beff-0e27e3056456" providerId="ADAL" clId="{D111E8D1-349C-41D4-A117-56B2C9201B1B}" dt="2021-10-20T10:29:46.199" v="68" actId="5793"/>
        <pc:sldMkLst>
          <pc:docMk/>
          <pc:sldMk cId="355906116" sldId="269"/>
        </pc:sldMkLst>
        <pc:spChg chg="mod">
          <ac:chgData name="Gupta, Rimjhim" userId="31582a57-7b5d-4088-beff-0e27e3056456" providerId="ADAL" clId="{D111E8D1-349C-41D4-A117-56B2C9201B1B}" dt="2021-10-20T10:29:32.991" v="66" actId="6549"/>
          <ac:spMkLst>
            <pc:docMk/>
            <pc:sldMk cId="355906116" sldId="269"/>
            <ac:spMk id="3" creationId="{52FC6BC2-AC6D-4A92-9A77-A5170D9E948A}"/>
          </ac:spMkLst>
        </pc:spChg>
        <pc:spChg chg="mod">
          <ac:chgData name="Gupta, Rimjhim" userId="31582a57-7b5d-4088-beff-0e27e3056456" providerId="ADAL" clId="{D111E8D1-349C-41D4-A117-56B2C9201B1B}" dt="2021-10-20T10:29:46.199" v="68" actId="5793"/>
          <ac:spMkLst>
            <pc:docMk/>
            <pc:sldMk cId="355906116" sldId="269"/>
            <ac:spMk id="9" creationId="{965E97B9-8C66-4C50-A52C-90677D4B703D}"/>
          </ac:spMkLst>
        </pc:spChg>
      </pc:sldChg>
      <pc:sldChg chg="modSp mod">
        <pc:chgData name="Gupta, Rimjhim" userId="31582a57-7b5d-4088-beff-0e27e3056456" providerId="ADAL" clId="{D111E8D1-349C-41D4-A117-56B2C9201B1B}" dt="2021-10-20T10:31:47.996" v="77" actId="20577"/>
        <pc:sldMkLst>
          <pc:docMk/>
          <pc:sldMk cId="3139428839" sldId="271"/>
        </pc:sldMkLst>
        <pc:spChg chg="mod">
          <ac:chgData name="Gupta, Rimjhim" userId="31582a57-7b5d-4088-beff-0e27e3056456" providerId="ADAL" clId="{D111E8D1-349C-41D4-A117-56B2C9201B1B}" dt="2021-10-20T10:31:47.996" v="77" actId="20577"/>
          <ac:spMkLst>
            <pc:docMk/>
            <pc:sldMk cId="3139428839" sldId="271"/>
            <ac:spMk id="7" creationId="{181676E7-4502-4C8D-AC50-04E977F34567}"/>
          </ac:spMkLst>
        </pc:spChg>
        <pc:picChg chg="mod">
          <ac:chgData name="Gupta, Rimjhim" userId="31582a57-7b5d-4088-beff-0e27e3056456" providerId="ADAL" clId="{D111E8D1-349C-41D4-A117-56B2C9201B1B}" dt="2021-10-20T10:31:04.946" v="69" actId="1076"/>
          <ac:picMkLst>
            <pc:docMk/>
            <pc:sldMk cId="3139428839" sldId="271"/>
            <ac:picMk id="6" creationId="{F19B6CB6-1420-4DC2-A0DB-C74393B0B1F5}"/>
          </ac:picMkLst>
        </pc:picChg>
      </pc:sldChg>
      <pc:sldChg chg="modSp mod">
        <pc:chgData name="Gupta, Rimjhim" userId="31582a57-7b5d-4088-beff-0e27e3056456" providerId="ADAL" clId="{D111E8D1-349C-41D4-A117-56B2C9201B1B}" dt="2021-10-20T10:19:22.767" v="14" actId="2711"/>
        <pc:sldMkLst>
          <pc:docMk/>
          <pc:sldMk cId="2044018093" sldId="273"/>
        </pc:sldMkLst>
        <pc:spChg chg="mod">
          <ac:chgData name="Gupta, Rimjhim" userId="31582a57-7b5d-4088-beff-0e27e3056456" providerId="ADAL" clId="{D111E8D1-349C-41D4-A117-56B2C9201B1B}" dt="2021-10-20T10:17:52.255" v="3" actId="20577"/>
          <ac:spMkLst>
            <pc:docMk/>
            <pc:sldMk cId="2044018093" sldId="273"/>
            <ac:spMk id="2" creationId="{807277B9-86C4-44CE-B7B2-B925836115D2}"/>
          </ac:spMkLst>
        </pc:spChg>
        <pc:spChg chg="mod">
          <ac:chgData name="Gupta, Rimjhim" userId="31582a57-7b5d-4088-beff-0e27e3056456" providerId="ADAL" clId="{D111E8D1-349C-41D4-A117-56B2C9201B1B}" dt="2021-10-20T10:19:22.767" v="14" actId="2711"/>
          <ac:spMkLst>
            <pc:docMk/>
            <pc:sldMk cId="2044018093" sldId="273"/>
            <ac:spMk id="6" creationId="{3C16AEA8-79B8-4762-9474-C3C59A85D4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97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608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5115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99645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4813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905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921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0971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0798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81301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169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124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1750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683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10534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78523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700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769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2154798"/>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Lst>
  <p:transition>
    <p:fad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2" name="Straight Connector 30">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7" name="Rectangle 36">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3DC7C3-BFB7-473B-9043-E67F576C0590}"/>
              </a:ext>
            </a:extLst>
          </p:cNvPr>
          <p:cNvSpPr txBox="1"/>
          <p:nvPr/>
        </p:nvSpPr>
        <p:spPr>
          <a:xfrm>
            <a:off x="640290" y="685800"/>
            <a:ext cx="4818656" cy="4603749"/>
          </a:xfrm>
          <a:prstGeom prst="rect">
            <a:avLst/>
          </a:prstGeom>
        </p:spPr>
        <p:txBody>
          <a:bodyPr vert="horz" lIns="91440" tIns="45720" rIns="91440" bIns="45720" rtlCol="0" anchor="ctr">
            <a:normAutofit/>
          </a:bodyPr>
          <a:lstStyle/>
          <a:p>
            <a:pPr algn="r">
              <a:spcBef>
                <a:spcPct val="0"/>
              </a:spcBef>
              <a:spcAft>
                <a:spcPts val="600"/>
              </a:spcAft>
            </a:pPr>
            <a:r>
              <a:rPr lang="en-US" sz="5200" b="1" cap="all" dirty="0">
                <a:ln w="3175" cmpd="sng">
                  <a:noFill/>
                </a:ln>
                <a:latin typeface="Calibri" panose="020F0502020204030204" pitchFamily="34" charset="0"/>
                <a:ea typeface="+mj-ea"/>
                <a:cs typeface="Calibri" panose="020F0502020204030204" pitchFamily="34" charset="0"/>
              </a:rPr>
              <a:t>CAPSTONE PROJECT</a:t>
            </a:r>
            <a:br>
              <a:rPr lang="en-US" sz="5200" b="1" cap="all" dirty="0">
                <a:ln w="3175" cmpd="sng">
                  <a:noFill/>
                </a:ln>
                <a:latin typeface="Calibri" panose="020F0502020204030204" pitchFamily="34" charset="0"/>
                <a:ea typeface="+mj-ea"/>
                <a:cs typeface="Calibri" panose="020F0502020204030204" pitchFamily="34" charset="0"/>
              </a:rPr>
            </a:br>
            <a:r>
              <a:rPr lang="en-US" sz="5200" b="1" cap="all" dirty="0">
                <a:ln w="3175" cmpd="sng">
                  <a:noFill/>
                </a:ln>
                <a:latin typeface="Calibri" panose="020F0502020204030204" pitchFamily="34" charset="0"/>
                <a:ea typeface="+mj-ea"/>
                <a:cs typeface="Calibri" panose="020F0502020204030204" pitchFamily="34" charset="0"/>
              </a:rPr>
              <a:t>(LOAN DATA) </a:t>
            </a:r>
          </a:p>
        </p:txBody>
      </p:sp>
      <p:sp>
        <p:nvSpPr>
          <p:cNvPr id="39" name="Rectangle 38">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3" name="TextBox 3">
            <a:extLst>
              <a:ext uri="{FF2B5EF4-FFF2-40B4-BE49-F238E27FC236}">
                <a16:creationId xmlns:a16="http://schemas.microsoft.com/office/drawing/2014/main" id="{8C8635BE-B7A9-43D2-9077-782CA9DDE69E}"/>
              </a:ext>
            </a:extLst>
          </p:cNvPr>
          <p:cNvSpPr txBox="1"/>
          <p:nvPr/>
        </p:nvSpPr>
        <p:spPr>
          <a:xfrm>
            <a:off x="6625651" y="685800"/>
            <a:ext cx="4878959" cy="4603750"/>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sz="2800" dirty="0">
                <a:latin typeface="Calibri" panose="020F0502020204030204" pitchFamily="34" charset="0"/>
                <a:cs typeface="Calibri" panose="020F0502020204030204" pitchFamily="34" charset="0"/>
              </a:rPr>
              <a:t>CHECKPOINT 1 </a:t>
            </a:r>
          </a:p>
          <a:p>
            <a:pPr>
              <a:spcBef>
                <a:spcPct val="20000"/>
              </a:spcBef>
              <a:spcAft>
                <a:spcPts val="600"/>
              </a:spcAft>
              <a:buClr>
                <a:schemeClr val="tx1"/>
              </a:buClr>
              <a:buSzPct val="80000"/>
              <a:buFont typeface="Wingdings 3" panose="05040102010807070707" pitchFamily="18" charset="2"/>
              <a:buChar char=""/>
            </a:pPr>
            <a:r>
              <a:rPr lang="en-US" sz="2800" dirty="0">
                <a:latin typeface="Calibri" panose="020F0502020204030204" pitchFamily="34" charset="0"/>
                <a:cs typeface="Calibri" panose="020F0502020204030204" pitchFamily="34" charset="0"/>
              </a:rPr>
              <a:t>BY BATCH I GROUP 5</a:t>
            </a:r>
          </a:p>
        </p:txBody>
      </p:sp>
    </p:spTree>
    <p:extLst>
      <p:ext uri="{BB962C8B-B14F-4D97-AF65-F5344CB8AC3E}">
        <p14:creationId xmlns:p14="http://schemas.microsoft.com/office/powerpoint/2010/main" val="26500295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75844D-D924-4F6B-A91F-BE36DC5A6D54}"/>
              </a:ext>
            </a:extLst>
          </p:cNvPr>
          <p:cNvSpPr txBox="1"/>
          <p:nvPr/>
        </p:nvSpPr>
        <p:spPr>
          <a:xfrm>
            <a:off x="330477" y="239772"/>
            <a:ext cx="2905883" cy="1015663"/>
          </a:xfrm>
          <a:prstGeom prst="rect">
            <a:avLst/>
          </a:prstGeom>
          <a:noFill/>
        </p:spPr>
        <p:txBody>
          <a:bodyPr wrap="square">
            <a:spAutoFit/>
          </a:bodyPr>
          <a:lstStyle/>
          <a:p>
            <a:r>
              <a:rPr lang="en-US" sz="2400" dirty="0">
                <a:solidFill>
                  <a:schemeClr val="bg1"/>
                </a:solidFill>
                <a:latin typeface="Calibri" panose="020F0502020204030204" pitchFamily="34" charset="0"/>
                <a:cs typeface="Calibri" panose="020F0502020204030204" pitchFamily="34" charset="0"/>
              </a:rPr>
              <a:t>Task 1.2- Stage 1</a:t>
            </a:r>
          </a:p>
          <a:p>
            <a:pPr marL="285750" indent="-285750">
              <a:buFont typeface="Wingdings" panose="05000000000000000000" pitchFamily="2" charset="2"/>
              <a:buChar char="Ø"/>
            </a:pPr>
            <a:endParaRPr lang="en-US" sz="1800"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a:solidFill>
                  <a:schemeClr val="bg1"/>
                </a:solidFill>
                <a:latin typeface="Calibri" panose="020F0502020204030204" pitchFamily="34" charset="0"/>
                <a:cs typeface="Calibri" panose="020F0502020204030204" pitchFamily="34" charset="0"/>
              </a:rPr>
              <a:t>ER Diagram</a:t>
            </a:r>
          </a:p>
        </p:txBody>
      </p:sp>
      <p:sp>
        <p:nvSpPr>
          <p:cNvPr id="7" name="Rectangle 6">
            <a:extLst>
              <a:ext uri="{FF2B5EF4-FFF2-40B4-BE49-F238E27FC236}">
                <a16:creationId xmlns:a16="http://schemas.microsoft.com/office/drawing/2014/main" id="{6CBA247E-340F-4B3B-8C81-838E200E0936}"/>
              </a:ext>
            </a:extLst>
          </p:cNvPr>
          <p:cNvSpPr/>
          <p:nvPr/>
        </p:nvSpPr>
        <p:spPr>
          <a:xfrm>
            <a:off x="330477" y="1182757"/>
            <a:ext cx="6033052" cy="5396947"/>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02F3F414-EF2B-4A82-BAEA-3CF47FBBAD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530" y="1470991"/>
            <a:ext cx="5655366" cy="5019261"/>
          </a:xfrm>
          <a:prstGeom prst="rect">
            <a:avLst/>
          </a:prstGeom>
          <a:noFill/>
          <a:ln>
            <a:noFill/>
          </a:ln>
        </p:spPr>
      </p:pic>
      <p:sp>
        <p:nvSpPr>
          <p:cNvPr id="9" name="TextBox 8">
            <a:extLst>
              <a:ext uri="{FF2B5EF4-FFF2-40B4-BE49-F238E27FC236}">
                <a16:creationId xmlns:a16="http://schemas.microsoft.com/office/drawing/2014/main" id="{DCF727BA-0075-403A-8727-5E58986293AB}"/>
              </a:ext>
            </a:extLst>
          </p:cNvPr>
          <p:cNvSpPr txBox="1"/>
          <p:nvPr/>
        </p:nvSpPr>
        <p:spPr>
          <a:xfrm>
            <a:off x="6877878" y="813425"/>
            <a:ext cx="3627782"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alibri" panose="020F0502020204030204" pitchFamily="34" charset="0"/>
                <a:cs typeface="Calibri" panose="020F0502020204030204" pitchFamily="34" charset="0"/>
              </a:rPr>
              <a:t>Tables as per ER diagram</a:t>
            </a:r>
          </a:p>
        </p:txBody>
      </p:sp>
      <p:sp>
        <p:nvSpPr>
          <p:cNvPr id="10" name="Rectangle 9">
            <a:extLst>
              <a:ext uri="{FF2B5EF4-FFF2-40B4-BE49-F238E27FC236}">
                <a16:creationId xmlns:a16="http://schemas.microsoft.com/office/drawing/2014/main" id="{C7B72017-00E2-46D3-89EB-B1407C1A8F11}"/>
              </a:ext>
            </a:extLst>
          </p:cNvPr>
          <p:cNvSpPr/>
          <p:nvPr/>
        </p:nvSpPr>
        <p:spPr>
          <a:xfrm>
            <a:off x="6552373" y="1182758"/>
            <a:ext cx="5073097" cy="3081130"/>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Loan(</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Loan_Id</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Loan_default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DisbursalDate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disbursed_amt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asset_cost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PAN_flag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MobileNo_AVL_Flag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Aadhar_flag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VoterId_flag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Driving_flag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Passport_flag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600" dirty="0"/>
          </a:p>
          <a:p>
            <a:pPr marL="342900" indent="-342900">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Customer(</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DateOfBirth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Employment_Type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Perform_CNS_Score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DELINQUENT_accts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Credit_History_Length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No_Of_Inquiries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buFont typeface="+mj-lt"/>
              <a:buAutoNum type="arabicPeriod"/>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600" dirty="0" err="1">
                <a:effectLst/>
                <a:latin typeface="Times New Roman" panose="02020603050405020304" pitchFamily="18" charset="0"/>
                <a:ea typeface="Calibri" panose="020F0502020204030204" pitchFamily="34" charset="0"/>
              </a:rPr>
              <a:t>Bank_Branch</a:t>
            </a:r>
            <a:r>
              <a:rPr lang="en-US" sz="1600" dirty="0">
                <a:effectLst/>
                <a:latin typeface="Times New Roman" panose="02020603050405020304" pitchFamily="18" charset="0"/>
                <a:ea typeface="Calibri" panose="020F0502020204030204" pitchFamily="34" charset="0"/>
              </a:rPr>
              <a:t> (</a:t>
            </a:r>
            <a:r>
              <a:rPr lang="en-US" sz="1600" u="sng" dirty="0" err="1">
                <a:effectLst/>
                <a:latin typeface="Times New Roman" panose="02020603050405020304" pitchFamily="18" charset="0"/>
                <a:ea typeface="Calibri" panose="020F0502020204030204" pitchFamily="34" charset="0"/>
              </a:rPr>
              <a:t>Branch_id</a:t>
            </a:r>
            <a:r>
              <a:rPr lang="en-US" sz="1600" dirty="0">
                <a:effectLst/>
                <a:latin typeface="Times New Roman" panose="02020603050405020304" pitchFamily="18" charset="0"/>
                <a:ea typeface="Calibri" panose="020F0502020204030204" pitchFamily="34" charset="0"/>
              </a:rPr>
              <a:t>, Region)</a:t>
            </a:r>
            <a:endParaRPr lang="en-US" sz="1600" b="1" dirty="0"/>
          </a:p>
        </p:txBody>
      </p:sp>
      <p:pic>
        <p:nvPicPr>
          <p:cNvPr id="11" name="Picture 10">
            <a:extLst>
              <a:ext uri="{FF2B5EF4-FFF2-40B4-BE49-F238E27FC236}">
                <a16:creationId xmlns:a16="http://schemas.microsoft.com/office/drawing/2014/main" id="{09255310-8F42-48F7-B1F3-FDA1A8E66A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38730" y="4289993"/>
            <a:ext cx="4482548" cy="2458677"/>
          </a:xfrm>
          <a:prstGeom prst="rect">
            <a:avLst/>
          </a:prstGeom>
          <a:noFill/>
          <a:ln>
            <a:noFill/>
          </a:ln>
        </p:spPr>
      </p:pic>
    </p:spTree>
    <p:extLst>
      <p:ext uri="{BB962C8B-B14F-4D97-AF65-F5344CB8AC3E}">
        <p14:creationId xmlns:p14="http://schemas.microsoft.com/office/powerpoint/2010/main" val="330087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BE056-1B8E-4E27-A9E7-CE1DFE5C5720}"/>
              </a:ext>
            </a:extLst>
          </p:cNvPr>
          <p:cNvSpPr txBox="1"/>
          <p:nvPr/>
        </p:nvSpPr>
        <p:spPr>
          <a:xfrm>
            <a:off x="176505" y="306650"/>
            <a:ext cx="7424531" cy="770724"/>
          </a:xfrm>
          <a:prstGeom prst="rect">
            <a:avLst/>
          </a:prstGeom>
          <a:noFill/>
        </p:spPr>
        <p:txBody>
          <a:bodyPr wrap="square" rtlCol="0">
            <a:spAutoFit/>
          </a:bodyPr>
          <a:lstStyle/>
          <a:p>
            <a:pPr marL="228600">
              <a:lnSpc>
                <a:spcPct val="107000"/>
              </a:lnSpc>
            </a:pPr>
            <a:r>
              <a:rPr lang="en-US" sz="2400" dirty="0">
                <a:solidFill>
                  <a:schemeClr val="bg1"/>
                </a:solidFill>
                <a:latin typeface="Calibri" panose="020F0502020204030204" pitchFamily="34" charset="0"/>
                <a:cs typeface="Calibri" panose="020F0502020204030204" pitchFamily="34" charset="0"/>
              </a:rPr>
              <a:t>Task 1.2- Stage 2 (Performed SQL Queries)</a:t>
            </a:r>
          </a:p>
          <a:p>
            <a:pPr marL="228600" marR="0">
              <a:lnSpc>
                <a:spcPct val="107000"/>
              </a:lnSpc>
              <a:spcBef>
                <a:spcPts val="0"/>
              </a:spcBef>
              <a:spcAft>
                <a:spcPts val="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882C7F84-F4F6-449A-A24E-A58B64FBFD45}"/>
              </a:ext>
            </a:extLst>
          </p:cNvPr>
          <p:cNvSpPr/>
          <p:nvPr/>
        </p:nvSpPr>
        <p:spPr>
          <a:xfrm>
            <a:off x="589035" y="986497"/>
            <a:ext cx="11009930" cy="5426766"/>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sp>
        <p:nvSpPr>
          <p:cNvPr id="9" name="Rectangle 2">
            <a:extLst>
              <a:ext uri="{FF2B5EF4-FFF2-40B4-BE49-F238E27FC236}">
                <a16:creationId xmlns:a16="http://schemas.microsoft.com/office/drawing/2014/main" id="{F1721DF2-10B0-410D-9106-1B536C874AEE}"/>
              </a:ext>
            </a:extLst>
          </p:cNvPr>
          <p:cNvSpPr>
            <a:spLocks noChangeArrowheads="1"/>
          </p:cNvSpPr>
          <p:nvPr/>
        </p:nvSpPr>
        <p:spPr bwMode="auto">
          <a:xfrm>
            <a:off x="815192" y="986497"/>
            <a:ext cx="1086964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Assumption-Mandatory KYC documents for business loans are Aadhar card and PAN card (Mobile number already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linked with Aadhar card) but due to no such records found with respect to the given queries, it has been assumed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that mobile number is mandatory KYC document along with any one of the other five documents.</a:t>
            </a:r>
            <a:endParaRPr kumimoji="0" lang="en-US" altLang="en-US" b="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Since the primary key for customer table is not given so we have generated a sequence to uniquely identify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customers.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query for the same is given below-</a:t>
            </a:r>
            <a:endParaRPr kumimoji="0" lang="en-US" altLang="en-US"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ALTER TABLE CUSTOMER ADD </a:t>
            </a:r>
            <a:r>
              <a:rPr kumimoji="0" lang="en-US" altLang="en-US" i="1"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CustomerId</a:t>
            </a: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VARCHAR(10);</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CREATE SEQUENCE </a:t>
            </a:r>
            <a:r>
              <a:rPr kumimoji="0" lang="en-US" altLang="en-US" i="1"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cust_id_seq</a:t>
            </a: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START WITH 2</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 BY 2</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MAXVALUE 99999999</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MINVALUE 1</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NOCYCLE;</a:t>
            </a:r>
            <a:endParaRPr kumimoji="0" lang="en-US" altLang="en-US" b="0"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UPDATE CUSTOMER SET </a:t>
            </a:r>
            <a:r>
              <a:rPr kumimoji="0" lang="en-US" altLang="en-US" b="0" i="1"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CustomerId</a:t>
            </a: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 </a:t>
            </a:r>
            <a:r>
              <a:rPr kumimoji="0" lang="en-US" altLang="en-US" b="0" i="1"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cust_id_seq.NEXTVAL</a:t>
            </a: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b="0"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SELECT * FROM CUSTOMER;</a:t>
            </a:r>
            <a:endParaRPr kumimoji="0" lang="en-US" altLang="en-US" b="0"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p:txBody>
      </p:sp>
      <p:pic>
        <p:nvPicPr>
          <p:cNvPr id="1025" name="Picture 19">
            <a:extLst>
              <a:ext uri="{FF2B5EF4-FFF2-40B4-BE49-F238E27FC236}">
                <a16:creationId xmlns:a16="http://schemas.microsoft.com/office/drawing/2014/main" id="{7BBAC48D-6E9E-444D-A8E3-532D8F6B5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694" y="5428001"/>
            <a:ext cx="5937250" cy="7429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CC2FE35E-8A14-49EA-B47E-D63E8401A485}"/>
              </a:ext>
            </a:extLst>
          </p:cNvPr>
          <p:cNvSpPr>
            <a:spLocks noChangeArrowheads="1"/>
          </p:cNvSpPr>
          <p:nvPr/>
        </p:nvSpPr>
        <p:spPr bwMode="auto">
          <a:xfrm>
            <a:off x="868791" y="4915409"/>
            <a:ext cx="65437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query adds a column </a:t>
            </a:r>
            <a:r>
              <a:rPr kumimoji="0" lang="en-US" altLang="en-US" sz="1200" b="0" i="1"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CustomerId</a:t>
            </a:r>
            <a:r>
              <a:rPr kumimoji="0" lang="en-US" altLang="en-US" sz="1200" b="0" i="1"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with unique values to the existing data to identify the customers.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6775154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125EF6-D632-4A6C-91B5-E377CFEC3C2B}"/>
              </a:ext>
            </a:extLst>
          </p:cNvPr>
          <p:cNvSpPr/>
          <p:nvPr/>
        </p:nvSpPr>
        <p:spPr>
          <a:xfrm>
            <a:off x="574813" y="288235"/>
            <a:ext cx="11042374" cy="32997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In the SQL queries we have generated customer reports for various conditions such as whether all KYC is done or not, </a:t>
            </a:r>
            <a:r>
              <a:rPr lang="en-US" sz="1800" dirty="0">
                <a:effectLst/>
                <a:latin typeface="Calibri" panose="020F0502020204030204" pitchFamily="34" charset="0"/>
                <a:ea typeface="Calibri" panose="020F0502020204030204" pitchFamily="34" charset="0"/>
                <a:cs typeface="Calibri" panose="020F0502020204030204" pitchFamily="34" charset="0"/>
              </a:rPr>
              <a:t>Bureau Score is less than 650 and min. inquires made is &gt;3 and the cost of asset is between 50000 to 70000 and LTV is between the range of 50-60, loan default are 0 , who are acquired the loan for more than 1 time </a:t>
            </a:r>
            <a:r>
              <a:rPr lang="en-US"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r>
              <a:rPr lang="en-US" sz="1800" dirty="0">
                <a:effectLst/>
                <a:latin typeface="Calibri" panose="020F0502020204030204" pitchFamily="34" charset="0"/>
                <a:ea typeface="Noto Sans Symbols"/>
                <a:cs typeface="Calibri" panose="020F0502020204030204" pitchFamily="34" charset="0"/>
              </a:rPr>
              <a:t>Generate Reports of those customers where the loan is disbursed based on the </a:t>
            </a:r>
            <a:r>
              <a:rPr lang="en-US" sz="1800" dirty="0" err="1">
                <a:effectLst/>
                <a:latin typeface="Calibri" panose="020F0502020204030204" pitchFamily="34" charset="0"/>
                <a:ea typeface="Noto Sans Symbols"/>
                <a:cs typeface="Calibri" panose="020F0502020204030204" pitchFamily="34" charset="0"/>
              </a:rPr>
              <a:t>Cibil</a:t>
            </a:r>
            <a:r>
              <a:rPr lang="en-US" sz="1800" dirty="0">
                <a:effectLst/>
                <a:latin typeface="Calibri" panose="020F0502020204030204" pitchFamily="34" charset="0"/>
                <a:ea typeface="Noto Sans Symbols"/>
                <a:cs typeface="Calibri" panose="020F0502020204030204" pitchFamily="34" charset="0"/>
              </a:rPr>
              <a:t> score ranging between 670 -780 and also who are acquired the loan for more than 1 time and loan default is 1 or 0.</a:t>
            </a:r>
          </a:p>
          <a:p>
            <a:pPr algn="just"/>
            <a:r>
              <a:rPr lang="en-US" i="1" dirty="0">
                <a:latin typeface="Calibri" panose="020F0502020204030204" pitchFamily="34" charset="0"/>
                <a:ea typeface="Noto Sans Symbols"/>
                <a:cs typeface="Calibri" panose="020F0502020204030204" pitchFamily="34" charset="0"/>
              </a:rPr>
              <a:t>      		The </a:t>
            </a:r>
            <a:r>
              <a:rPr lang="en-US" sz="1800" i="1" dirty="0">
                <a:effectLst/>
                <a:latin typeface="Calibri" panose="020F0502020204030204" pitchFamily="34" charset="0"/>
                <a:ea typeface="Calibri" panose="020F0502020204030204" pitchFamily="34" charset="0"/>
                <a:cs typeface="Calibri" panose="020F0502020204030204" pitchFamily="34" charset="0"/>
              </a:rPr>
              <a:t>above query returns 265 records which meet the above stated requirements. </a:t>
            </a:r>
            <a:r>
              <a:rPr lang="en-US" sz="1800" i="1" dirty="0" err="1">
                <a:effectLst/>
                <a:latin typeface="Calibri" panose="020F0502020204030204" pitchFamily="34" charset="0"/>
                <a:ea typeface="Calibri" panose="020F0502020204030204" pitchFamily="34" charset="0"/>
                <a:cs typeface="Calibri" panose="020F0502020204030204" pitchFamily="34" charset="0"/>
              </a:rPr>
              <a:t>Cibil</a:t>
            </a:r>
            <a:r>
              <a:rPr lang="en-US" sz="1800" i="1" dirty="0">
                <a:effectLst/>
                <a:latin typeface="Calibri" panose="020F0502020204030204" pitchFamily="34" charset="0"/>
                <a:ea typeface="Calibri" panose="020F0502020204030204" pitchFamily="34" charset="0"/>
                <a:cs typeface="Calibri" panose="020F0502020204030204" pitchFamily="34" charset="0"/>
              </a:rPr>
              <a:t> score in the range of 		670-	780 is considered good for the approval of loans. The output includes the defaulters as well as non-			defaulters.</a:t>
            </a:r>
          </a:p>
          <a:p>
            <a:pPr algn="just"/>
            <a:endParaRPr lang="en-US" dirty="0">
              <a:latin typeface="Calibri" panose="020F0502020204030204" pitchFamily="34" charset="0"/>
              <a:cs typeface="Calibri" panose="020F0502020204030204" pitchFamily="34" charset="0"/>
            </a:endParaRPr>
          </a:p>
          <a:p>
            <a:pPr algn="just"/>
            <a:endParaRPr lang="en-US" dirty="0"/>
          </a:p>
          <a:p>
            <a:pPr lvl="1" algn="ctr"/>
            <a:endParaRPr lang="en-US" dirty="0"/>
          </a:p>
        </p:txBody>
      </p:sp>
      <p:pic>
        <p:nvPicPr>
          <p:cNvPr id="7" name="Picture 6">
            <a:extLst>
              <a:ext uri="{FF2B5EF4-FFF2-40B4-BE49-F238E27FC236}">
                <a16:creationId xmlns:a16="http://schemas.microsoft.com/office/drawing/2014/main" id="{C5EBCECA-A463-4627-9106-1143F522F232}"/>
              </a:ext>
            </a:extLst>
          </p:cNvPr>
          <p:cNvPicPr>
            <a:picLocks noChangeAspect="1"/>
          </p:cNvPicPr>
          <p:nvPr/>
        </p:nvPicPr>
        <p:blipFill>
          <a:blip r:embed="rId2"/>
          <a:stretch>
            <a:fillRect/>
          </a:stretch>
        </p:blipFill>
        <p:spPr>
          <a:xfrm>
            <a:off x="2530123" y="3714200"/>
            <a:ext cx="8953500" cy="2590800"/>
          </a:xfrm>
          <a:prstGeom prst="rect">
            <a:avLst/>
          </a:prstGeom>
        </p:spPr>
      </p:pic>
      <p:sp>
        <p:nvSpPr>
          <p:cNvPr id="8" name="TextBox 7">
            <a:extLst>
              <a:ext uri="{FF2B5EF4-FFF2-40B4-BE49-F238E27FC236}">
                <a16:creationId xmlns:a16="http://schemas.microsoft.com/office/drawing/2014/main" id="{98F6DF67-3F64-4EDF-8C5B-4661076E273C}"/>
              </a:ext>
            </a:extLst>
          </p:cNvPr>
          <p:cNvSpPr txBox="1"/>
          <p:nvPr/>
        </p:nvSpPr>
        <p:spPr>
          <a:xfrm>
            <a:off x="574813" y="3985592"/>
            <a:ext cx="1729408" cy="923330"/>
          </a:xfrm>
          <a:prstGeom prst="rect">
            <a:avLst/>
          </a:prstGeom>
          <a:noFill/>
        </p:spPr>
        <p:txBody>
          <a:bodyPr wrap="square" rtlCol="0">
            <a:spAutoFit/>
          </a:bodyPr>
          <a:lstStyle/>
          <a:p>
            <a:r>
              <a:rPr lang="en-US" dirty="0">
                <a:solidFill>
                  <a:schemeClr val="bg1"/>
                </a:solidFill>
                <a:latin typeface="Calibri" panose="020F0502020204030204" pitchFamily="34" charset="0"/>
                <a:cs typeface="Calibri" panose="020F0502020204030204" pitchFamily="34" charset="0"/>
              </a:rPr>
              <a:t>Output for above discussed query -&gt;</a:t>
            </a:r>
          </a:p>
        </p:txBody>
      </p:sp>
    </p:spTree>
    <p:extLst>
      <p:ext uri="{BB962C8B-B14F-4D97-AF65-F5344CB8AC3E}">
        <p14:creationId xmlns:p14="http://schemas.microsoft.com/office/powerpoint/2010/main" val="20419946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2032000" y="2529840"/>
            <a:ext cx="8605520" cy="1323439"/>
          </a:xfrm>
          <a:prstGeom prst="rect">
            <a:avLst/>
          </a:prstGeom>
          <a:noFill/>
        </p:spPr>
        <p:txBody>
          <a:bodyPr wrap="square" rtlCol="0">
            <a:spAutoFit/>
          </a:bodyPr>
          <a:lstStyle/>
          <a:p>
            <a:pPr algn="ctr"/>
            <a:r>
              <a:rPr lang="en-US" sz="4000" b="1" dirty="0">
                <a:latin typeface="Calibri" panose="020F0502020204030204" pitchFamily="34" charset="0"/>
                <a:cs typeface="Calibri" panose="020F0502020204030204" pitchFamily="34" charset="0"/>
              </a:rPr>
              <a:t>Task 1.3</a:t>
            </a:r>
          </a:p>
          <a:p>
            <a:pPr algn="ctr"/>
            <a:r>
              <a:rPr lang="en-US" sz="4000" b="1" dirty="0">
                <a:latin typeface="Calibri" panose="020F0502020204030204" pitchFamily="34" charset="0"/>
                <a:cs typeface="Calibri" panose="020F0502020204030204" pitchFamily="34" charset="0"/>
              </a:rPr>
              <a:t>Statistical Analysis using Python</a:t>
            </a:r>
          </a:p>
        </p:txBody>
      </p:sp>
    </p:spTree>
    <p:extLst>
      <p:ext uri="{BB962C8B-B14F-4D97-AF65-F5344CB8AC3E}">
        <p14:creationId xmlns:p14="http://schemas.microsoft.com/office/powerpoint/2010/main" val="12069248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BE056-1B8E-4E27-A9E7-CE1DFE5C5720}"/>
              </a:ext>
            </a:extLst>
          </p:cNvPr>
          <p:cNvSpPr txBox="1"/>
          <p:nvPr/>
        </p:nvSpPr>
        <p:spPr>
          <a:xfrm>
            <a:off x="477078" y="635398"/>
            <a:ext cx="7424531" cy="461665"/>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Task 1.3- Statistical Analysis using Python</a:t>
            </a:r>
          </a:p>
        </p:txBody>
      </p:sp>
      <p:sp>
        <p:nvSpPr>
          <p:cNvPr id="3" name="TextBox 2">
            <a:extLst>
              <a:ext uri="{FF2B5EF4-FFF2-40B4-BE49-F238E27FC236}">
                <a16:creationId xmlns:a16="http://schemas.microsoft.com/office/drawing/2014/main" id="{472429B2-A313-4AB9-85F3-157E5CD95155}"/>
              </a:ext>
            </a:extLst>
          </p:cNvPr>
          <p:cNvSpPr txBox="1"/>
          <p:nvPr/>
        </p:nvSpPr>
        <p:spPr>
          <a:xfrm>
            <a:off x="477078" y="1624420"/>
            <a:ext cx="9968948" cy="2200218"/>
          </a:xfrm>
          <a:prstGeom prst="rect">
            <a:avLst/>
          </a:prstGeom>
          <a:noFill/>
        </p:spPr>
        <p:txBody>
          <a:bodyPr wrap="square" rtlCol="0">
            <a:spAutoFit/>
          </a:bodyPr>
          <a:lstStyle/>
          <a:p>
            <a:pPr marR="0" lvl="1" algn="just">
              <a:lnSpc>
                <a:spcPct val="170000"/>
              </a:lnSpc>
              <a:spcBef>
                <a:spcPts val="0"/>
              </a:spcBef>
              <a:spcAft>
                <a:spcPts val="0"/>
              </a:spcAft>
            </a:pPr>
            <a:r>
              <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Problem Statement-</a:t>
            </a:r>
          </a:p>
          <a:p>
            <a:pPr marR="0" lvl="1" algn="just">
              <a:lnSpc>
                <a:spcPct val="170000"/>
              </a:lnSpc>
              <a:spcBef>
                <a:spcPts val="0"/>
              </a:spcBef>
              <a:spcAft>
                <a:spcPts val="0"/>
              </a:spcAft>
            </a:pPr>
            <a:endPar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lgn="just">
              <a:lnSpc>
                <a:spcPct val="107000"/>
              </a:lnSpc>
              <a:spcBef>
                <a:spcPts val="0"/>
              </a:spcBef>
              <a:spcAft>
                <a:spcPts val="0"/>
              </a:spcAft>
              <a:buFont typeface="Courier New" panose="02070309020205020404" pitchFamily="49" charset="0"/>
              <a:buChar char="o"/>
            </a:pPr>
            <a:r>
              <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Descriptive statistics for both numerical and categorical and draw few insights from them.</a:t>
            </a:r>
            <a:endParaRPr lang="en-US"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742950" marR="0" lvl="1" indent="-285750" algn="just">
              <a:lnSpc>
                <a:spcPct val="107000"/>
              </a:lnSpc>
              <a:spcBef>
                <a:spcPts val="0"/>
              </a:spcBef>
              <a:spcAft>
                <a:spcPts val="0"/>
              </a:spcAft>
              <a:buFont typeface="Courier New" panose="02070309020205020404" pitchFamily="49" charset="0"/>
              <a:buChar char="o"/>
            </a:pPr>
            <a:r>
              <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Perform relevant hypothesis testing (t, chi-Square, </a:t>
            </a:r>
            <a:r>
              <a:rPr lang="en-IN"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Anova</a:t>
            </a:r>
            <a:r>
              <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tests) </a:t>
            </a:r>
            <a:endParaRPr lang="en-US"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0" marR="0">
              <a:lnSpc>
                <a:spcPct val="107000"/>
              </a:lnSpc>
              <a:spcBef>
                <a:spcPts val="0"/>
              </a:spcBef>
              <a:spcAft>
                <a:spcPts val="0"/>
              </a:spcAft>
            </a:pPr>
            <a:r>
              <a:rPr lang="en-IN"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98247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C6BC2-AC6D-4A92-9A77-A5170D9E948A}"/>
              </a:ext>
            </a:extLst>
          </p:cNvPr>
          <p:cNvSpPr txBox="1"/>
          <p:nvPr/>
        </p:nvSpPr>
        <p:spPr>
          <a:xfrm>
            <a:off x="4514850" y="361986"/>
            <a:ext cx="6107594" cy="461665"/>
          </a:xfrm>
          <a:prstGeom prst="rect">
            <a:avLst/>
          </a:prstGeom>
          <a:noFill/>
        </p:spPr>
        <p:txBody>
          <a:bodyPr wrap="square">
            <a:spAutoFit/>
          </a:bodyPr>
          <a:lstStyle/>
          <a:p>
            <a:r>
              <a:rPr lang="en-US" sz="2400" dirty="0">
                <a:solidFill>
                  <a:schemeClr val="bg1"/>
                </a:solidFill>
                <a:latin typeface="Calibri" panose="020F0502020204030204" pitchFamily="34" charset="0"/>
                <a:cs typeface="Calibri" panose="020F0502020204030204" pitchFamily="34" charset="0"/>
              </a:rPr>
              <a:t>Approach to Solution </a:t>
            </a:r>
          </a:p>
        </p:txBody>
      </p:sp>
      <p:sp>
        <p:nvSpPr>
          <p:cNvPr id="4" name="TextBox 3">
            <a:extLst>
              <a:ext uri="{FF2B5EF4-FFF2-40B4-BE49-F238E27FC236}">
                <a16:creationId xmlns:a16="http://schemas.microsoft.com/office/drawing/2014/main" id="{AC05C582-DE8E-48FD-A306-AFDF375B3975}"/>
              </a:ext>
            </a:extLst>
          </p:cNvPr>
          <p:cNvSpPr txBox="1"/>
          <p:nvPr/>
        </p:nvSpPr>
        <p:spPr>
          <a:xfrm>
            <a:off x="536713" y="1580322"/>
            <a:ext cx="6221896" cy="923330"/>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r>
              <a:rPr lang="en-US" dirty="0">
                <a:solidFill>
                  <a:schemeClr val="bg1"/>
                </a:solidFill>
              </a:rPr>
              <a:t> </a:t>
            </a:r>
            <a:r>
              <a:rPr lang="en-US" dirty="0"/>
              <a:t> </a:t>
            </a:r>
          </a:p>
        </p:txBody>
      </p:sp>
      <p:sp>
        <p:nvSpPr>
          <p:cNvPr id="5" name="Rectangle 4">
            <a:extLst>
              <a:ext uri="{FF2B5EF4-FFF2-40B4-BE49-F238E27FC236}">
                <a16:creationId xmlns:a16="http://schemas.microsoft.com/office/drawing/2014/main" id="{3949BAD3-D7CB-4C80-A4CB-3AFD597D662C}"/>
              </a:ext>
            </a:extLst>
          </p:cNvPr>
          <p:cNvSpPr/>
          <p:nvPr/>
        </p:nvSpPr>
        <p:spPr>
          <a:xfrm>
            <a:off x="407504" y="1072128"/>
            <a:ext cx="7056782" cy="546652"/>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a:p>
            <a:pPr algn="ctr"/>
            <a:r>
              <a:rPr lang="en-US" dirty="0">
                <a:solidFill>
                  <a:schemeClr val="bg1"/>
                </a:solidFill>
                <a:latin typeface="Calibri" panose="020F0502020204030204" pitchFamily="34" charset="0"/>
                <a:cs typeface="Calibri" panose="020F0502020204030204" pitchFamily="34" charset="0"/>
              </a:rPr>
              <a:t>Step 1 : Plot histogram to understand loan amount distribution.</a:t>
            </a:r>
          </a:p>
          <a:p>
            <a:pPr algn="ctr"/>
            <a:endParaRPr lang="en-US"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DFD686A3-4881-4F5E-9DBC-146534D1B483}"/>
              </a:ext>
            </a:extLst>
          </p:cNvPr>
          <p:cNvSpPr/>
          <p:nvPr/>
        </p:nvSpPr>
        <p:spPr>
          <a:xfrm>
            <a:off x="407505" y="1828800"/>
            <a:ext cx="7056782" cy="4830418"/>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A545EA2B-A365-42AC-89D3-419937E89712}"/>
              </a:ext>
            </a:extLst>
          </p:cNvPr>
          <p:cNvPicPr>
            <a:picLocks noChangeAspect="1"/>
          </p:cNvPicPr>
          <p:nvPr/>
        </p:nvPicPr>
        <p:blipFill>
          <a:blip r:embed="rId2"/>
          <a:stretch>
            <a:fillRect/>
          </a:stretch>
        </p:blipFill>
        <p:spPr>
          <a:xfrm>
            <a:off x="651013" y="1954446"/>
            <a:ext cx="6554857" cy="4541568"/>
          </a:xfrm>
          <a:prstGeom prst="rect">
            <a:avLst/>
          </a:prstGeom>
        </p:spPr>
      </p:pic>
      <p:sp>
        <p:nvSpPr>
          <p:cNvPr id="9" name="Rectangle 8">
            <a:extLst>
              <a:ext uri="{FF2B5EF4-FFF2-40B4-BE49-F238E27FC236}">
                <a16:creationId xmlns:a16="http://schemas.microsoft.com/office/drawing/2014/main" id="{965E97B9-8C66-4C50-A52C-90677D4B703D}"/>
              </a:ext>
            </a:extLst>
          </p:cNvPr>
          <p:cNvSpPr/>
          <p:nvPr/>
        </p:nvSpPr>
        <p:spPr>
          <a:xfrm>
            <a:off x="7707795" y="1828799"/>
            <a:ext cx="4164495" cy="4830418"/>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Wingdings" panose="05000000000000000000" pitchFamily="2" charset="2"/>
              <a:buChar char="Ø"/>
            </a:pPr>
            <a:r>
              <a:rPr lang="en-US" b="0" i="0" dirty="0">
                <a:solidFill>
                  <a:srgbClr val="000000"/>
                </a:solidFill>
                <a:effectLst/>
                <a:latin typeface="Calibri" panose="020F0502020204030204" pitchFamily="34" charset="0"/>
                <a:cs typeface="Calibri" panose="020F0502020204030204" pitchFamily="34" charset="0"/>
              </a:rPr>
              <a:t>From this visualization it is evident that the loan amount distribution is normal with a positive skew shown in both hist plot and Q-Q plot(the higher values shows higher variance). This is may be due to the loan base is being comprised of more than one group of people that is based on employment type. </a:t>
            </a:r>
          </a:p>
          <a:p>
            <a:pPr algn="just"/>
            <a:endParaRPr lang="en-US" b="0" i="0" dirty="0">
              <a:solidFill>
                <a:srgbClr val="000000"/>
              </a:solidFill>
              <a:effectLst/>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0" i="0" dirty="0">
                <a:solidFill>
                  <a:srgbClr val="000000"/>
                </a:solidFill>
                <a:effectLst/>
                <a:latin typeface="Calibri" panose="020F0502020204030204" pitchFamily="34" charset="0"/>
                <a:cs typeface="Calibri" panose="020F0502020204030204" pitchFamily="34" charset="0"/>
              </a:rPr>
              <a:t>To analyze the variance within the population contributed by different groups we need to conduct an ANOVA test otherwise if it were only 1 group a z test would have been sufficient.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9061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619AF2-3A23-456D-A578-4BACD29CCD19}"/>
              </a:ext>
            </a:extLst>
          </p:cNvPr>
          <p:cNvSpPr/>
          <p:nvPr/>
        </p:nvSpPr>
        <p:spPr>
          <a:xfrm>
            <a:off x="308113" y="218661"/>
            <a:ext cx="6569765" cy="5565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libri" panose="020F0502020204030204" pitchFamily="34" charset="0"/>
              <a:cs typeface="Calibri" panose="020F0502020204030204" pitchFamily="34" charset="0"/>
            </a:endParaRPr>
          </a:p>
          <a:p>
            <a:pPr algn="ctr"/>
            <a:r>
              <a:rPr lang="en-US" dirty="0">
                <a:latin typeface="Calibri" panose="020F0502020204030204" pitchFamily="34" charset="0"/>
                <a:cs typeface="Calibri" panose="020F0502020204030204" pitchFamily="34" charset="0"/>
              </a:rPr>
              <a:t>Step 2 : Find the correlation among the loan attributes..</a:t>
            </a:r>
          </a:p>
          <a:p>
            <a:pPr algn="ct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59F1F4E-E50C-4247-957D-F887D6F33641}"/>
              </a:ext>
            </a:extLst>
          </p:cNvPr>
          <p:cNvSpPr/>
          <p:nvPr/>
        </p:nvSpPr>
        <p:spPr>
          <a:xfrm>
            <a:off x="308113" y="1013791"/>
            <a:ext cx="11300791" cy="3786809"/>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70D50B0D-192E-4831-BAE9-A1C019FB166A}"/>
              </a:ext>
            </a:extLst>
          </p:cNvPr>
          <p:cNvPicPr>
            <a:picLocks noChangeAspect="1"/>
          </p:cNvPicPr>
          <p:nvPr/>
        </p:nvPicPr>
        <p:blipFill>
          <a:blip r:embed="rId2"/>
          <a:stretch>
            <a:fillRect/>
          </a:stretch>
        </p:blipFill>
        <p:spPr>
          <a:xfrm>
            <a:off x="755374" y="1316934"/>
            <a:ext cx="4671392" cy="3304761"/>
          </a:xfrm>
          <a:prstGeom prst="rect">
            <a:avLst/>
          </a:prstGeom>
        </p:spPr>
      </p:pic>
      <p:sp>
        <p:nvSpPr>
          <p:cNvPr id="7" name="TextBox 6">
            <a:extLst>
              <a:ext uri="{FF2B5EF4-FFF2-40B4-BE49-F238E27FC236}">
                <a16:creationId xmlns:a16="http://schemas.microsoft.com/office/drawing/2014/main" id="{DC787EC4-4841-4ACB-9338-DE0C30DACA5A}"/>
              </a:ext>
            </a:extLst>
          </p:cNvPr>
          <p:cNvSpPr txBox="1"/>
          <p:nvPr/>
        </p:nvSpPr>
        <p:spPr>
          <a:xfrm>
            <a:off x="6096000" y="1347473"/>
            <a:ext cx="5039140"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alibri" panose="020F0502020204030204" pitchFamily="34" charset="0"/>
                <a:cs typeface="Calibri" panose="020F0502020204030204" pitchFamily="34" charset="0"/>
              </a:rPr>
              <a:t>From this we chose Loan Disbursement Amount as our primary feature for variance analysis as it shows higher correlation with most of the other numerical features. </a:t>
            </a:r>
          </a:p>
          <a:p>
            <a:pPr marL="285750" indent="-285750" algn="just">
              <a:buFont typeface="Wingdings" panose="05000000000000000000" pitchFamily="2" charset="2"/>
              <a:buChar char="Ø"/>
            </a:pPr>
            <a:endParaRPr lang="en-US" dirty="0">
              <a:solidFill>
                <a:srgbClr val="000000"/>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Also, the </a:t>
            </a:r>
            <a:r>
              <a:rPr lang="en-US" b="0" i="0" dirty="0">
                <a:solidFill>
                  <a:srgbClr val="000000"/>
                </a:solidFill>
                <a:effectLst/>
                <a:latin typeface="Calibri" panose="020F0502020204030204" pitchFamily="34" charset="0"/>
                <a:cs typeface="Calibri" panose="020F0502020204030204" pitchFamily="34" charset="0"/>
              </a:rPr>
              <a:t>disbursement amount is dependent amount is dependent on asset cost and loan to value ratio excluding loan charges in reality, hence will capture the linear relationship between all these features.</a:t>
            </a:r>
            <a:endParaRPr lang="en-US" dirty="0">
              <a:latin typeface="Calibri" panose="020F0502020204030204" pitchFamily="34" charset="0"/>
              <a:cs typeface="Calibri" panose="020F0502020204030204" pitchFamily="34" charset="0"/>
            </a:endParaRPr>
          </a:p>
          <a:p>
            <a:endParaRPr lang="en-US" dirty="0"/>
          </a:p>
        </p:txBody>
      </p:sp>
      <p:sp>
        <p:nvSpPr>
          <p:cNvPr id="8" name="Rectangle 7">
            <a:extLst>
              <a:ext uri="{FF2B5EF4-FFF2-40B4-BE49-F238E27FC236}">
                <a16:creationId xmlns:a16="http://schemas.microsoft.com/office/drawing/2014/main" id="{78ADEE6E-605D-47D3-9CA2-AAE0835AAEA4}"/>
              </a:ext>
            </a:extLst>
          </p:cNvPr>
          <p:cNvSpPr/>
          <p:nvPr/>
        </p:nvSpPr>
        <p:spPr>
          <a:xfrm>
            <a:off x="308113" y="5342282"/>
            <a:ext cx="11191461" cy="100385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Step 3 : </a:t>
            </a:r>
            <a:r>
              <a:rPr lang="en-US" b="0" i="0" dirty="0">
                <a:solidFill>
                  <a:srgbClr val="000000"/>
                </a:solidFill>
                <a:effectLst/>
                <a:latin typeface="Calibri" panose="020F0502020204030204" pitchFamily="34" charset="0"/>
                <a:cs typeface="Calibri" panose="020F0502020204030204" pitchFamily="34" charset="0"/>
              </a:rPr>
              <a:t>Attempting to infer the mean of disbursed loan amount based on Employment type, that is if the loan amount is significantly different among different groups.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51741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2F10DD-493D-477D-8599-51B487FE10F3}"/>
              </a:ext>
            </a:extLst>
          </p:cNvPr>
          <p:cNvSpPr/>
          <p:nvPr/>
        </p:nvSpPr>
        <p:spPr>
          <a:xfrm>
            <a:off x="139147" y="99392"/>
            <a:ext cx="3359427" cy="6559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a:p>
            <a:pPr algn="ctr"/>
            <a:r>
              <a:rPr lang="en-US" dirty="0">
                <a:solidFill>
                  <a:schemeClr val="bg1"/>
                </a:solidFill>
                <a:latin typeface="Calibri" panose="020F0502020204030204" pitchFamily="34" charset="0"/>
                <a:cs typeface="Calibri" panose="020F0502020204030204" pitchFamily="34" charset="0"/>
              </a:rPr>
              <a:t>Step 4 : Hypothesis Testing</a:t>
            </a:r>
          </a:p>
          <a:p>
            <a:pPr algn="ctr"/>
            <a:endParaRPr lang="en-US" dirty="0"/>
          </a:p>
        </p:txBody>
      </p:sp>
      <p:pic>
        <p:nvPicPr>
          <p:cNvPr id="6" name="Picture 5">
            <a:extLst>
              <a:ext uri="{FF2B5EF4-FFF2-40B4-BE49-F238E27FC236}">
                <a16:creationId xmlns:a16="http://schemas.microsoft.com/office/drawing/2014/main" id="{F19B6CB6-1420-4DC2-A0DB-C74393B0B1F5}"/>
              </a:ext>
            </a:extLst>
          </p:cNvPr>
          <p:cNvPicPr>
            <a:picLocks noChangeAspect="1"/>
          </p:cNvPicPr>
          <p:nvPr/>
        </p:nvPicPr>
        <p:blipFill>
          <a:blip r:embed="rId2"/>
          <a:stretch>
            <a:fillRect/>
          </a:stretch>
        </p:blipFill>
        <p:spPr>
          <a:xfrm>
            <a:off x="125480" y="842549"/>
            <a:ext cx="11715750" cy="2990850"/>
          </a:xfrm>
          <a:prstGeom prst="rect">
            <a:avLst/>
          </a:prstGeom>
        </p:spPr>
      </p:pic>
      <p:sp>
        <p:nvSpPr>
          <p:cNvPr id="7" name="Rectangle 6">
            <a:extLst>
              <a:ext uri="{FF2B5EF4-FFF2-40B4-BE49-F238E27FC236}">
                <a16:creationId xmlns:a16="http://schemas.microsoft.com/office/drawing/2014/main" id="{181676E7-4502-4C8D-AC50-04E977F34567}"/>
              </a:ext>
            </a:extLst>
          </p:cNvPr>
          <p:cNvSpPr/>
          <p:nvPr/>
        </p:nvSpPr>
        <p:spPr>
          <a:xfrm>
            <a:off x="238537" y="3920573"/>
            <a:ext cx="11489635" cy="283803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500" dirty="0">
              <a:latin typeface="Calibri" panose="020F0502020204030204" pitchFamily="34" charset="0"/>
              <a:cs typeface="Calibri" panose="020F0502020204030204" pitchFamily="34" charset="0"/>
            </a:endParaRPr>
          </a:p>
          <a:p>
            <a:pPr algn="just"/>
            <a:endParaRPr lang="en-US" sz="1500" dirty="0">
              <a:latin typeface="Calibri" panose="020F0502020204030204" pitchFamily="34" charset="0"/>
              <a:cs typeface="Calibri" panose="020F0502020204030204" pitchFamily="34" charset="0"/>
            </a:endParaRPr>
          </a:p>
          <a:p>
            <a:pPr algn="just"/>
            <a:endParaRPr lang="en-US" sz="1500" dirty="0">
              <a:latin typeface="Calibri" panose="020F0502020204030204" pitchFamily="34" charset="0"/>
              <a:cs typeface="Calibri" panose="020F0502020204030204" pitchFamily="34" charset="0"/>
            </a:endParaRPr>
          </a:p>
          <a:p>
            <a:pPr algn="just"/>
            <a:r>
              <a:rPr lang="en-US" sz="1400" dirty="0">
                <a:latin typeface="Calibri" panose="020F0502020204030204" pitchFamily="34" charset="0"/>
                <a:cs typeface="Calibri" panose="020F0502020204030204" pitchFamily="34" charset="0"/>
              </a:rPr>
              <a:t>Step 5 : By plotting Probability plot, </a:t>
            </a:r>
            <a:r>
              <a:rPr lang="en-US" sz="1400" i="0" dirty="0">
                <a:solidFill>
                  <a:srgbClr val="000000"/>
                </a:solidFill>
                <a:effectLst/>
                <a:latin typeface="Calibri" panose="020F0502020204030204" pitchFamily="34" charset="0"/>
                <a:cs typeface="Calibri" panose="020F0502020204030204" pitchFamily="34" charset="0"/>
              </a:rPr>
              <a:t>it is observed that the sample loan amount distribution based on each employment type is normal.</a:t>
            </a:r>
          </a:p>
          <a:p>
            <a:pPr algn="just"/>
            <a:r>
              <a:rPr lang="en-US" sz="1400" i="0" dirty="0">
                <a:solidFill>
                  <a:srgbClr val="000000"/>
                </a:solidFill>
                <a:effectLst/>
                <a:latin typeface="Calibri" panose="020F0502020204030204" pitchFamily="34" charset="0"/>
                <a:cs typeface="Calibri" panose="020F0502020204030204" pitchFamily="34" charset="0"/>
              </a:rPr>
              <a:t>Hypothesis Testing H₀: μ₁= μ₂ = μ₃ (mean of disbursed amounts as per employment within the population are equal) H₁: Not all disbursed amount means as per category are equal α = 0.05.</a:t>
            </a:r>
          </a:p>
          <a:p>
            <a:pPr algn="just"/>
            <a:endParaRPr lang="en-US" sz="1400" dirty="0">
              <a:solidFill>
                <a:srgbClr val="000000"/>
              </a:solidFill>
              <a:latin typeface="Calibri" panose="020F0502020204030204" pitchFamily="34" charset="0"/>
              <a:cs typeface="Calibri" panose="020F0502020204030204" pitchFamily="34" charset="0"/>
            </a:endParaRPr>
          </a:p>
          <a:p>
            <a:pPr algn="just"/>
            <a:r>
              <a:rPr lang="en-US" sz="1400" i="0" dirty="0">
                <a:solidFill>
                  <a:srgbClr val="000000"/>
                </a:solidFill>
                <a:effectLst/>
                <a:latin typeface="Calibri" panose="020F0502020204030204" pitchFamily="34" charset="0"/>
                <a:cs typeface="Calibri" panose="020F0502020204030204" pitchFamily="34" charset="0"/>
              </a:rPr>
              <a:t>Step 6 : Conducting ANOVA Test</a:t>
            </a:r>
          </a:p>
          <a:p>
            <a:pPr algn="just"/>
            <a:r>
              <a:rPr lang="en-US" sz="1400" i="0" dirty="0">
                <a:solidFill>
                  <a:srgbClr val="000000"/>
                </a:solidFill>
                <a:effectLst/>
                <a:latin typeface="Calibri" panose="020F0502020204030204" pitchFamily="34" charset="0"/>
                <a:cs typeface="Calibri" panose="020F0502020204030204" pitchFamily="34" charset="0"/>
              </a:rPr>
              <a:t>Using regression of </a:t>
            </a:r>
            <a:r>
              <a:rPr lang="en-US" sz="1400" i="0" dirty="0" err="1">
                <a:solidFill>
                  <a:srgbClr val="000000"/>
                </a:solidFill>
                <a:effectLst/>
                <a:latin typeface="Calibri" panose="020F0502020204030204" pitchFamily="34" charset="0"/>
                <a:cs typeface="Calibri" panose="020F0502020204030204" pitchFamily="34" charset="0"/>
              </a:rPr>
              <a:t>loan_amount</a:t>
            </a:r>
            <a:r>
              <a:rPr lang="en-US" sz="1400" i="0" dirty="0">
                <a:solidFill>
                  <a:srgbClr val="000000"/>
                </a:solidFill>
                <a:effectLst/>
                <a:latin typeface="Calibri" panose="020F0502020204030204" pitchFamily="34" charset="0"/>
                <a:cs typeface="Calibri" panose="020F0502020204030204" pitchFamily="34" charset="0"/>
              </a:rPr>
              <a:t> of the whole sample on loan amount with different employment types.</a:t>
            </a:r>
          </a:p>
          <a:p>
            <a:pPr algn="just"/>
            <a:endParaRPr lang="en-US" sz="1400" dirty="0">
              <a:solidFill>
                <a:srgbClr val="000000"/>
              </a:solidFill>
              <a:latin typeface="Calibri" panose="020F0502020204030204" pitchFamily="34" charset="0"/>
              <a:cs typeface="Calibri" panose="020F0502020204030204" pitchFamily="34" charset="0"/>
            </a:endParaRPr>
          </a:p>
          <a:p>
            <a:pPr algn="just"/>
            <a:r>
              <a:rPr lang="en-US" sz="1400" i="0" dirty="0">
                <a:solidFill>
                  <a:srgbClr val="000000"/>
                </a:solidFill>
                <a:effectLst/>
                <a:latin typeface="Calibri" panose="020F0502020204030204" pitchFamily="34" charset="0"/>
                <a:cs typeface="Calibri" panose="020F0502020204030204" pitchFamily="34" charset="0"/>
              </a:rPr>
              <a:t>Result : From the above, applying p value approach we can say that </a:t>
            </a:r>
            <a:r>
              <a:rPr lang="en-US" sz="1400" i="0" dirty="0" err="1">
                <a:solidFill>
                  <a:srgbClr val="000000"/>
                </a:solidFill>
                <a:effectLst/>
                <a:latin typeface="Calibri" panose="020F0502020204030204" pitchFamily="34" charset="0"/>
                <a:cs typeface="Calibri" panose="020F0502020204030204" pitchFamily="34" charset="0"/>
              </a:rPr>
              <a:t>p_value</a:t>
            </a:r>
            <a:r>
              <a:rPr lang="en-US" sz="1400" i="0" dirty="0">
                <a:solidFill>
                  <a:srgbClr val="000000"/>
                </a:solidFill>
                <a:effectLst/>
                <a:latin typeface="Calibri" panose="020F0502020204030204" pitchFamily="34" charset="0"/>
                <a:cs typeface="Calibri" panose="020F0502020204030204" pitchFamily="34" charset="0"/>
              </a:rPr>
              <a:t>&gt; significance of 0.05 and the null hypothesis cannot be rejected. So, we conclude that various employment type do not contribute to </a:t>
            </a:r>
            <a:r>
              <a:rPr lang="en-US" sz="1400" i="0" dirty="0" err="1">
                <a:solidFill>
                  <a:srgbClr val="000000"/>
                </a:solidFill>
                <a:effectLst/>
                <a:latin typeface="Calibri" panose="020F0502020204030204" pitchFamily="34" charset="0"/>
                <a:cs typeface="Calibri" panose="020F0502020204030204" pitchFamily="34" charset="0"/>
              </a:rPr>
              <a:t>insample</a:t>
            </a:r>
            <a:r>
              <a:rPr lang="en-US" sz="1400" i="0" dirty="0">
                <a:solidFill>
                  <a:srgbClr val="000000"/>
                </a:solidFill>
                <a:effectLst/>
                <a:latin typeface="Calibri" panose="020F0502020204030204" pitchFamily="34" charset="0"/>
                <a:cs typeface="Calibri" panose="020F0502020204030204" pitchFamily="34" charset="0"/>
              </a:rPr>
              <a:t> variance. The loan amount is evenly distributed between different groups (between group ANOVA test). Similar conclusion is confirmed by a Boxplot in the prior section. We also conclude that the sample shows within group variance rather than between group variance.</a:t>
            </a:r>
          </a:p>
          <a:p>
            <a:pPr algn="just"/>
            <a:endParaRPr lang="en-US" sz="1500" i="0" dirty="0">
              <a:solidFill>
                <a:srgbClr val="000000"/>
              </a:solidFill>
              <a:effectLst/>
              <a:latin typeface="Helvetica Neue"/>
            </a:endParaRPr>
          </a:p>
          <a:p>
            <a:pPr algn="just"/>
            <a:endParaRPr lang="en-US" sz="1500" i="0" dirty="0">
              <a:solidFill>
                <a:srgbClr val="000000"/>
              </a:solidFill>
              <a:effectLst/>
              <a:latin typeface="Calibri" panose="020F0502020204030204" pitchFamily="34" charset="0"/>
              <a:cs typeface="Calibri" panose="020F0502020204030204" pitchFamily="34" charset="0"/>
            </a:endParaRPr>
          </a:p>
          <a:p>
            <a:pPr algn="ctr"/>
            <a:endParaRPr lang="en-US" sz="1500" dirty="0"/>
          </a:p>
        </p:txBody>
      </p:sp>
    </p:spTree>
    <p:extLst>
      <p:ext uri="{BB962C8B-B14F-4D97-AF65-F5344CB8AC3E}">
        <p14:creationId xmlns:p14="http://schemas.microsoft.com/office/powerpoint/2010/main" val="31394288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1769165" y="2832652"/>
            <a:ext cx="8629595" cy="830997"/>
          </a:xfrm>
          <a:prstGeom prst="rect">
            <a:avLst/>
          </a:prstGeom>
          <a:noFill/>
        </p:spPr>
        <p:txBody>
          <a:bodyPr wrap="square" rtlCol="0">
            <a:spAutoFit/>
          </a:bodyPr>
          <a:lstStyle/>
          <a:p>
            <a:pPr algn="ctr"/>
            <a:r>
              <a:rPr lang="en-US" sz="48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9043984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0B894C-AE99-4318-B2B7-2850DAEEE981}"/>
              </a:ext>
            </a:extLst>
          </p:cNvPr>
          <p:cNvSpPr txBox="1"/>
          <p:nvPr/>
        </p:nvSpPr>
        <p:spPr>
          <a:xfrm>
            <a:off x="2854960" y="601226"/>
            <a:ext cx="6482080" cy="646331"/>
          </a:xfrm>
          <a:prstGeom prst="rect">
            <a:avLst/>
          </a:prstGeom>
          <a:noFill/>
        </p:spPr>
        <p:txBody>
          <a:bodyPr wrap="square" rtlCol="0">
            <a:spAutoFit/>
          </a:bodyPr>
          <a:lstStyle/>
          <a:p>
            <a:pPr algn="ctr"/>
            <a:r>
              <a:rPr lang="en-US" sz="3600" dirty="0">
                <a:solidFill>
                  <a:schemeClr val="bg1"/>
                </a:solidFill>
                <a:latin typeface="Calibri" panose="020F0502020204030204" pitchFamily="34" charset="0"/>
                <a:cs typeface="Calibri" panose="020F0502020204030204" pitchFamily="34" charset="0"/>
              </a:rPr>
              <a:t>GROUP MEMBERS</a:t>
            </a:r>
          </a:p>
        </p:txBody>
      </p:sp>
      <p:sp>
        <p:nvSpPr>
          <p:cNvPr id="6" name="TextBox 5">
            <a:extLst>
              <a:ext uri="{FF2B5EF4-FFF2-40B4-BE49-F238E27FC236}">
                <a16:creationId xmlns:a16="http://schemas.microsoft.com/office/drawing/2014/main" id="{3C16AEA8-79B8-4762-9474-C3C59A85D40C}"/>
              </a:ext>
            </a:extLst>
          </p:cNvPr>
          <p:cNvSpPr txBox="1"/>
          <p:nvPr/>
        </p:nvSpPr>
        <p:spPr>
          <a:xfrm>
            <a:off x="1635760" y="2032000"/>
            <a:ext cx="7152640" cy="3257174"/>
          </a:xfrm>
          <a:prstGeom prst="rect">
            <a:avLst/>
          </a:prstGeom>
          <a:noFill/>
        </p:spPr>
        <p:txBody>
          <a:bodyPr wrap="square" rtlCol="0">
            <a:spAutoFit/>
          </a:bodyPr>
          <a:lstStyle/>
          <a:p>
            <a:pPr algn="just">
              <a:lnSpc>
                <a:spcPct val="150000"/>
              </a:lnSpc>
            </a:pPr>
            <a:r>
              <a:rPr lang="en-US" sz="2800" dirty="0">
                <a:solidFill>
                  <a:schemeClr val="bg1"/>
                </a:solidFill>
                <a:latin typeface="Calibri" panose="020F0502020204030204" pitchFamily="34" charset="0"/>
                <a:cs typeface="Calibri" panose="020F0502020204030204" pitchFamily="34" charset="0"/>
              </a:rPr>
              <a:t>1. </a:t>
            </a:r>
            <a:r>
              <a:rPr lang="en-US" sz="2800" dirty="0" err="1">
                <a:solidFill>
                  <a:schemeClr val="bg1"/>
                </a:solidFill>
                <a:latin typeface="Calibri" panose="020F0502020204030204" pitchFamily="34" charset="0"/>
                <a:cs typeface="Calibri" panose="020F0502020204030204" pitchFamily="34" charset="0"/>
              </a:rPr>
              <a:t>Shubhaditya</a:t>
            </a:r>
            <a:r>
              <a:rPr lang="en-US" sz="2800" dirty="0">
                <a:solidFill>
                  <a:schemeClr val="bg1"/>
                </a:solidFill>
                <a:latin typeface="Calibri" panose="020F0502020204030204" pitchFamily="34" charset="0"/>
                <a:cs typeface="Calibri" panose="020F0502020204030204" pitchFamily="34" charset="0"/>
              </a:rPr>
              <a:t> Dutta </a:t>
            </a:r>
          </a:p>
          <a:p>
            <a:pPr algn="just">
              <a:lnSpc>
                <a:spcPct val="150000"/>
              </a:lnSpc>
            </a:pPr>
            <a:r>
              <a:rPr lang="en-US" sz="2800" dirty="0">
                <a:solidFill>
                  <a:schemeClr val="bg1"/>
                </a:solidFill>
                <a:latin typeface="Calibri" panose="020F0502020204030204" pitchFamily="34" charset="0"/>
                <a:cs typeface="Calibri" panose="020F0502020204030204" pitchFamily="34" charset="0"/>
              </a:rPr>
              <a:t>2. Narayani Patil</a:t>
            </a:r>
          </a:p>
          <a:p>
            <a:pPr algn="just">
              <a:lnSpc>
                <a:spcPct val="150000"/>
              </a:lnSpc>
            </a:pPr>
            <a:r>
              <a:rPr lang="en-US" sz="2800" dirty="0">
                <a:solidFill>
                  <a:schemeClr val="bg1"/>
                </a:solidFill>
                <a:latin typeface="Calibri" panose="020F0502020204030204" pitchFamily="34" charset="0"/>
                <a:cs typeface="Calibri" panose="020F0502020204030204" pitchFamily="34" charset="0"/>
              </a:rPr>
              <a:t>3. Chinmay Raut</a:t>
            </a:r>
          </a:p>
          <a:p>
            <a:pPr algn="just">
              <a:lnSpc>
                <a:spcPct val="150000"/>
              </a:lnSpc>
            </a:pPr>
            <a:r>
              <a:rPr lang="en-US" sz="2800" dirty="0">
                <a:solidFill>
                  <a:schemeClr val="bg1"/>
                </a:solidFill>
                <a:latin typeface="Calibri" panose="020F0502020204030204" pitchFamily="34" charset="0"/>
                <a:cs typeface="Calibri" panose="020F0502020204030204" pitchFamily="34" charset="0"/>
              </a:rPr>
              <a:t>4. Jayanth </a:t>
            </a:r>
            <a:r>
              <a:rPr lang="en-US" sz="2800" dirty="0" err="1">
                <a:solidFill>
                  <a:schemeClr val="bg1"/>
                </a:solidFill>
                <a:latin typeface="Calibri" panose="020F0502020204030204" pitchFamily="34" charset="0"/>
                <a:cs typeface="Calibri" panose="020F0502020204030204" pitchFamily="34" charset="0"/>
              </a:rPr>
              <a:t>Marisetty</a:t>
            </a:r>
            <a:endParaRPr lang="en-US" sz="2800" dirty="0">
              <a:solidFill>
                <a:schemeClr val="bg1"/>
              </a:solidFill>
              <a:latin typeface="Calibri" panose="020F0502020204030204" pitchFamily="34" charset="0"/>
              <a:cs typeface="Calibri" panose="020F0502020204030204" pitchFamily="34" charset="0"/>
            </a:endParaRPr>
          </a:p>
          <a:p>
            <a:pPr algn="just">
              <a:lnSpc>
                <a:spcPct val="150000"/>
              </a:lnSpc>
            </a:pPr>
            <a:r>
              <a:rPr lang="en-US" sz="2800" dirty="0">
                <a:solidFill>
                  <a:schemeClr val="bg1"/>
                </a:solidFill>
                <a:latin typeface="Calibri" panose="020F0502020204030204" pitchFamily="34" charset="0"/>
                <a:cs typeface="Calibri" panose="020F0502020204030204" pitchFamily="34" charset="0"/>
              </a:rPr>
              <a:t>5. </a:t>
            </a:r>
            <a:r>
              <a:rPr lang="en-US" sz="2800" dirty="0" err="1">
                <a:solidFill>
                  <a:schemeClr val="bg1"/>
                </a:solidFill>
                <a:latin typeface="Calibri" panose="020F0502020204030204" pitchFamily="34" charset="0"/>
                <a:cs typeface="Calibri" panose="020F0502020204030204" pitchFamily="34" charset="0"/>
              </a:rPr>
              <a:t>Rimjhim</a:t>
            </a:r>
            <a:r>
              <a:rPr lang="en-US" sz="2800" dirty="0">
                <a:solidFill>
                  <a:schemeClr val="bg1"/>
                </a:solidFill>
                <a:latin typeface="Calibri" panose="020F0502020204030204" pitchFamily="34" charset="0"/>
                <a:cs typeface="Calibri" panose="020F0502020204030204" pitchFamily="34" charset="0"/>
              </a:rPr>
              <a:t> Gupta</a:t>
            </a:r>
          </a:p>
        </p:txBody>
      </p:sp>
    </p:spTree>
    <p:extLst>
      <p:ext uri="{BB962C8B-B14F-4D97-AF65-F5344CB8AC3E}">
        <p14:creationId xmlns:p14="http://schemas.microsoft.com/office/powerpoint/2010/main" val="29704385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0B894C-AE99-4318-B2B7-2850DAEEE981}"/>
              </a:ext>
            </a:extLst>
          </p:cNvPr>
          <p:cNvSpPr txBox="1"/>
          <p:nvPr/>
        </p:nvSpPr>
        <p:spPr>
          <a:xfrm>
            <a:off x="1949725" y="557697"/>
            <a:ext cx="7640762" cy="646331"/>
          </a:xfrm>
          <a:prstGeom prst="rect">
            <a:avLst/>
          </a:prstGeom>
          <a:noFill/>
        </p:spPr>
        <p:txBody>
          <a:bodyPr wrap="square" rtlCol="0">
            <a:spAutoFit/>
          </a:bodyPr>
          <a:lstStyle/>
          <a:p>
            <a:pPr algn="ctr"/>
            <a:r>
              <a:rPr lang="en-US" sz="3600" dirty="0">
                <a:solidFill>
                  <a:schemeClr val="bg1"/>
                </a:solidFill>
                <a:latin typeface="Calibri" panose="020F0502020204030204" pitchFamily="34" charset="0"/>
                <a:cs typeface="Calibri" panose="020F0502020204030204" pitchFamily="34" charset="0"/>
              </a:rPr>
              <a:t>TEAM MEMBER RESPONSIBILITIES </a:t>
            </a:r>
          </a:p>
        </p:txBody>
      </p:sp>
      <p:sp>
        <p:nvSpPr>
          <p:cNvPr id="6" name="TextBox 5">
            <a:extLst>
              <a:ext uri="{FF2B5EF4-FFF2-40B4-BE49-F238E27FC236}">
                <a16:creationId xmlns:a16="http://schemas.microsoft.com/office/drawing/2014/main" id="{3C16AEA8-79B8-4762-9474-C3C59A85D40C}"/>
              </a:ext>
            </a:extLst>
          </p:cNvPr>
          <p:cNvSpPr txBox="1"/>
          <p:nvPr/>
        </p:nvSpPr>
        <p:spPr>
          <a:xfrm>
            <a:off x="1646141" y="3718954"/>
            <a:ext cx="8899718" cy="142962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000" dirty="0">
                <a:solidFill>
                  <a:schemeClr val="bg1"/>
                </a:solidFill>
                <a:latin typeface="Calibri" panose="020F0502020204030204" pitchFamily="34" charset="0"/>
                <a:cs typeface="Calibri" panose="020F0502020204030204" pitchFamily="34" charset="0"/>
              </a:rPr>
              <a:t>Task 1.1 : </a:t>
            </a:r>
            <a:r>
              <a:rPr lang="en-US" sz="2000" b="0" i="0" dirty="0">
                <a:solidFill>
                  <a:srgbClr val="242424"/>
                </a:solidFill>
                <a:effectLst/>
                <a:latin typeface="Calibri" panose="020F0502020204030204" pitchFamily="34" charset="0"/>
                <a:cs typeface="Calibri" panose="020F0502020204030204" pitchFamily="34" charset="0"/>
              </a:rPr>
              <a:t>Shubhaditya, Narayani, Rimjhim, Jayanth</a:t>
            </a:r>
            <a:endParaRPr lang="en-US" sz="2000" dirty="0">
              <a:solidFill>
                <a:schemeClr val="bg1"/>
              </a:solidFill>
              <a:latin typeface="Calibri" panose="020F0502020204030204" pitchFamily="34" charset="0"/>
              <a:cs typeface="Calibri" panose="020F0502020204030204" pitchFamily="34" charset="0"/>
            </a:endParaRPr>
          </a:p>
          <a:p>
            <a:pPr marL="457200" indent="-457200" algn="just">
              <a:lnSpc>
                <a:spcPct val="150000"/>
              </a:lnSpc>
              <a:buFont typeface="Wingdings" panose="05000000000000000000" pitchFamily="2" charset="2"/>
              <a:buChar char="Ø"/>
            </a:pPr>
            <a:r>
              <a:rPr lang="en-US" sz="2000" dirty="0">
                <a:solidFill>
                  <a:schemeClr val="bg1"/>
                </a:solidFill>
                <a:latin typeface="Calibri" panose="020F0502020204030204" pitchFamily="34" charset="0"/>
                <a:cs typeface="Calibri" panose="020F0502020204030204" pitchFamily="34" charset="0"/>
              </a:rPr>
              <a:t>Task 1.2 : Narayani, Rimjhim, Shubhaditya</a:t>
            </a:r>
          </a:p>
          <a:p>
            <a:pPr marL="457200" indent="-457200" algn="just">
              <a:lnSpc>
                <a:spcPct val="150000"/>
              </a:lnSpc>
              <a:buFont typeface="Wingdings" panose="05000000000000000000" pitchFamily="2" charset="2"/>
              <a:buChar char="Ø"/>
            </a:pPr>
            <a:r>
              <a:rPr lang="en-US" sz="2000" dirty="0">
                <a:solidFill>
                  <a:schemeClr val="bg1"/>
                </a:solidFill>
                <a:latin typeface="Calibri" panose="020F0502020204030204" pitchFamily="34" charset="0"/>
                <a:cs typeface="Calibri" panose="020F0502020204030204" pitchFamily="34" charset="0"/>
              </a:rPr>
              <a:t>Task 1.3 : Chinmay, </a:t>
            </a:r>
            <a:r>
              <a:rPr lang="en-US" sz="2000" dirty="0" err="1">
                <a:solidFill>
                  <a:schemeClr val="bg1"/>
                </a:solidFill>
                <a:latin typeface="Calibri" panose="020F0502020204030204" pitchFamily="34" charset="0"/>
                <a:cs typeface="Calibri" panose="020F0502020204030204" pitchFamily="34" charset="0"/>
              </a:rPr>
              <a:t>Shubhaditya</a:t>
            </a:r>
            <a:endParaRPr lang="en-US" sz="2000" dirty="0">
              <a:solidFill>
                <a:schemeClr val="bg1"/>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807277B9-86C4-44CE-B7B2-B925836115D2}"/>
              </a:ext>
            </a:extLst>
          </p:cNvPr>
          <p:cNvSpPr/>
          <p:nvPr/>
        </p:nvSpPr>
        <p:spPr>
          <a:xfrm>
            <a:off x="994354" y="1793360"/>
            <a:ext cx="9551505" cy="1207052"/>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rtl="0"/>
            <a:endParaRPr lang="en-US" sz="2000" b="0" i="0" dirty="0">
              <a:solidFill>
                <a:srgbClr val="242424"/>
              </a:solidFill>
              <a:effectLst/>
              <a:latin typeface="Calibri" panose="020F0502020204030204" pitchFamily="34" charset="0"/>
              <a:cs typeface="Calibri" panose="020F0502020204030204" pitchFamily="34" charset="0"/>
            </a:endParaRPr>
          </a:p>
          <a:p>
            <a:pPr rtl="0"/>
            <a:r>
              <a:rPr lang="en-US" sz="2000" b="0" i="0" dirty="0">
                <a:solidFill>
                  <a:srgbClr val="242424"/>
                </a:solidFill>
                <a:effectLst/>
                <a:latin typeface="Calibri" panose="020F0502020204030204" pitchFamily="34" charset="0"/>
                <a:cs typeface="Calibri" panose="020F0502020204030204" pitchFamily="34" charset="0"/>
              </a:rPr>
              <a:t>Based on our team composition, </a:t>
            </a:r>
            <a:r>
              <a:rPr lang="en-US" sz="2000" b="0" i="0" dirty="0" err="1">
                <a:solidFill>
                  <a:srgbClr val="242424"/>
                </a:solidFill>
                <a:effectLst/>
                <a:latin typeface="Calibri" panose="020F0502020204030204" pitchFamily="34" charset="0"/>
                <a:cs typeface="Calibri" panose="020F0502020204030204" pitchFamily="34" charset="0"/>
              </a:rPr>
              <a:t>Shubhaditya</a:t>
            </a:r>
            <a:r>
              <a:rPr lang="en-US" sz="2000" b="0" i="0" dirty="0">
                <a:solidFill>
                  <a:srgbClr val="242424"/>
                </a:solidFill>
                <a:effectLst/>
                <a:latin typeface="Calibri" panose="020F0502020204030204" pitchFamily="34" charset="0"/>
                <a:cs typeface="Calibri" panose="020F0502020204030204" pitchFamily="34" charset="0"/>
              </a:rPr>
              <a:t> had prior experience with Python. </a:t>
            </a:r>
            <a:r>
              <a:rPr lang="en-US" sz="2000" dirty="0">
                <a:effectLst/>
                <a:latin typeface="Calibri" panose="020F0502020204030204" pitchFamily="34" charset="0"/>
                <a:cs typeface="Calibri" panose="020F0502020204030204" pitchFamily="34" charset="0"/>
              </a:rPr>
              <a:t>Rimjhim, Narayani and Jayanth had prior experience with SQL in college projects and accordingly we had divided our task.</a:t>
            </a:r>
          </a:p>
          <a:p>
            <a:pPr algn="ct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0180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2032000" y="2529840"/>
            <a:ext cx="8605520" cy="1323439"/>
          </a:xfrm>
          <a:prstGeom prst="rect">
            <a:avLst/>
          </a:prstGeom>
          <a:noFill/>
        </p:spPr>
        <p:txBody>
          <a:bodyPr wrap="square" rtlCol="0">
            <a:spAutoFit/>
          </a:bodyPr>
          <a:lstStyle/>
          <a:p>
            <a:pPr algn="ctr"/>
            <a:r>
              <a:rPr lang="en-US" sz="4000" b="1" dirty="0">
                <a:latin typeface="Calibri" panose="020F0502020204030204" pitchFamily="34" charset="0"/>
                <a:cs typeface="Calibri" panose="020F0502020204030204" pitchFamily="34" charset="0"/>
              </a:rPr>
              <a:t>Task 1.1</a:t>
            </a:r>
            <a:br>
              <a:rPr lang="en-US" sz="4000" b="1" dirty="0">
                <a:latin typeface="Calibri" panose="020F0502020204030204" pitchFamily="34" charset="0"/>
                <a:cs typeface="Calibri" panose="020F0502020204030204" pitchFamily="34" charset="0"/>
              </a:rPr>
            </a:br>
            <a:r>
              <a:rPr lang="en-US" sz="4000" b="1" dirty="0">
                <a:latin typeface="Calibri" panose="020F0502020204030204" pitchFamily="34" charset="0"/>
                <a:cs typeface="Calibri" panose="020F0502020204030204" pitchFamily="34" charset="0"/>
              </a:rPr>
              <a:t>Data Manipulation using Python</a:t>
            </a:r>
          </a:p>
        </p:txBody>
      </p:sp>
    </p:spTree>
    <p:extLst>
      <p:ext uri="{BB962C8B-B14F-4D97-AF65-F5344CB8AC3E}">
        <p14:creationId xmlns:p14="http://schemas.microsoft.com/office/powerpoint/2010/main" val="27814580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BE056-1B8E-4E27-A9E7-CE1DFE5C5720}"/>
              </a:ext>
            </a:extLst>
          </p:cNvPr>
          <p:cNvSpPr txBox="1"/>
          <p:nvPr/>
        </p:nvSpPr>
        <p:spPr>
          <a:xfrm>
            <a:off x="477078" y="635398"/>
            <a:ext cx="7424531" cy="461665"/>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Task 1.1- Data Manipulation using Python</a:t>
            </a:r>
          </a:p>
        </p:txBody>
      </p:sp>
      <p:sp>
        <p:nvSpPr>
          <p:cNvPr id="3" name="TextBox 2">
            <a:extLst>
              <a:ext uri="{FF2B5EF4-FFF2-40B4-BE49-F238E27FC236}">
                <a16:creationId xmlns:a16="http://schemas.microsoft.com/office/drawing/2014/main" id="{472429B2-A313-4AB9-85F3-157E5CD95155}"/>
              </a:ext>
            </a:extLst>
          </p:cNvPr>
          <p:cNvSpPr txBox="1"/>
          <p:nvPr/>
        </p:nvSpPr>
        <p:spPr>
          <a:xfrm>
            <a:off x="477078" y="1624420"/>
            <a:ext cx="9968948" cy="4136517"/>
          </a:xfrm>
          <a:prstGeom prst="rect">
            <a:avLst/>
          </a:prstGeom>
          <a:noFill/>
        </p:spPr>
        <p:txBody>
          <a:bodyPr wrap="square" rtlCol="0">
            <a:spAutoFit/>
          </a:bodyPr>
          <a:lstStyle/>
          <a:p>
            <a:pPr marR="0" lvl="1" algn="just">
              <a:lnSpc>
                <a:spcPct val="170000"/>
              </a:lnSpc>
              <a:spcBef>
                <a:spcPts val="0"/>
              </a:spcBef>
              <a:spcAft>
                <a:spcPts val="0"/>
              </a:spcAft>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Problem Statement-</a:t>
            </a:r>
          </a:p>
          <a:p>
            <a:pPr marR="0" lvl="1" algn="just">
              <a:lnSpc>
                <a:spcPct val="170000"/>
              </a:lnSpc>
              <a:spcBef>
                <a:spcPts val="0"/>
              </a:spcBef>
              <a:spcAft>
                <a:spcPts val="0"/>
              </a:spcAft>
            </a:pPr>
            <a:endPar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Analysis of percentage of default and check whether it is imbalanced data?</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Replace missing values with appropriate techniques.</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Use the right treatment for outliers in the data.</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Analyse default variable with demographic related data.</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Determine and draw insights on association between default and other variables, both categorical and numerical.</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87027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13CC16-B9F8-4C8A-B7A8-A8D0D745446E}"/>
              </a:ext>
            </a:extLst>
          </p:cNvPr>
          <p:cNvSpPr txBox="1"/>
          <p:nvPr/>
        </p:nvSpPr>
        <p:spPr>
          <a:xfrm>
            <a:off x="2553915" y="431859"/>
            <a:ext cx="6589644" cy="461665"/>
          </a:xfrm>
          <a:prstGeom prst="rect">
            <a:avLst/>
          </a:prstGeom>
          <a:noFill/>
        </p:spPr>
        <p:txBody>
          <a:bodyPr wrap="square" rtlCol="0">
            <a:spAutoFit/>
          </a:bodyPr>
          <a:lstStyle/>
          <a:p>
            <a:pPr algn="ctr"/>
            <a:r>
              <a:rPr lang="en-US" sz="2400" dirty="0">
                <a:solidFill>
                  <a:schemeClr val="bg1"/>
                </a:solidFill>
                <a:latin typeface="Calibri" panose="020F0502020204030204" pitchFamily="34" charset="0"/>
                <a:cs typeface="Calibri" panose="020F0502020204030204" pitchFamily="34" charset="0"/>
              </a:rPr>
              <a:t>Approach to solution</a:t>
            </a:r>
          </a:p>
        </p:txBody>
      </p:sp>
      <p:sp>
        <p:nvSpPr>
          <p:cNvPr id="4" name="Rectangle 3">
            <a:extLst>
              <a:ext uri="{FF2B5EF4-FFF2-40B4-BE49-F238E27FC236}">
                <a16:creationId xmlns:a16="http://schemas.microsoft.com/office/drawing/2014/main" id="{4326587A-1A4D-4F76-AD2C-EA0F01DAF01F}"/>
              </a:ext>
            </a:extLst>
          </p:cNvPr>
          <p:cNvSpPr/>
          <p:nvPr/>
        </p:nvSpPr>
        <p:spPr>
          <a:xfrm>
            <a:off x="788504" y="1054789"/>
            <a:ext cx="10614992" cy="1659835"/>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800" dirty="0">
              <a:solidFill>
                <a:schemeClr val="bg1"/>
              </a:solidFill>
              <a:latin typeface="Calibri" panose="020F0502020204030204" pitchFamily="34" charset="0"/>
              <a:cs typeface="Calibri" panose="020F0502020204030204" pitchFamily="34" charset="0"/>
            </a:endParaRPr>
          </a:p>
          <a:p>
            <a:pPr algn="just"/>
            <a:r>
              <a:rPr lang="en-US" sz="1800" dirty="0">
                <a:solidFill>
                  <a:schemeClr val="bg1"/>
                </a:solidFill>
                <a:latin typeface="Calibri" panose="020F0502020204030204" pitchFamily="34" charset="0"/>
                <a:cs typeface="Calibri" panose="020F0502020204030204" pitchFamily="34" charset="0"/>
              </a:rPr>
              <a:t>Step 1: Load the given datasets in </a:t>
            </a:r>
            <a:r>
              <a:rPr lang="en-US" sz="1800" dirty="0" err="1">
                <a:solidFill>
                  <a:schemeClr val="bg1"/>
                </a:solidFill>
                <a:latin typeface="Calibri" panose="020F0502020204030204" pitchFamily="34" charset="0"/>
                <a:cs typeface="Calibri" panose="020F0502020204030204" pitchFamily="34" charset="0"/>
              </a:rPr>
              <a:t>Jupyter</a:t>
            </a:r>
            <a:r>
              <a:rPr lang="en-US" sz="1800" dirty="0">
                <a:solidFill>
                  <a:schemeClr val="bg1"/>
                </a:solidFill>
                <a:latin typeface="Calibri" panose="020F0502020204030204" pitchFamily="34" charset="0"/>
                <a:cs typeface="Calibri" panose="020F0502020204030204" pitchFamily="34" charset="0"/>
              </a:rPr>
              <a:t> Notebook.</a:t>
            </a:r>
          </a:p>
          <a:p>
            <a:pPr algn="just"/>
            <a:r>
              <a:rPr lang="en-US" sz="1800" dirty="0">
                <a:solidFill>
                  <a:schemeClr val="bg1"/>
                </a:solidFill>
                <a:latin typeface="Calibri" panose="020F0502020204030204" pitchFamily="34" charset="0"/>
                <a:cs typeface="Calibri" panose="020F0502020204030204" pitchFamily="34" charset="0"/>
              </a:rPr>
              <a:t>Step 2: Combine the subsidiary data to form a master </a:t>
            </a:r>
            <a:r>
              <a:rPr lang="en-US" sz="1800" dirty="0" err="1">
                <a:solidFill>
                  <a:schemeClr val="bg1"/>
                </a:solidFill>
                <a:latin typeface="Calibri" panose="020F0502020204030204" pitchFamily="34" charset="0"/>
                <a:cs typeface="Calibri" panose="020F0502020204030204" pitchFamily="34" charset="0"/>
              </a:rPr>
              <a:t>dataframe</a:t>
            </a:r>
            <a:r>
              <a:rPr lang="en-US" sz="1800" dirty="0">
                <a:solidFill>
                  <a:schemeClr val="bg1"/>
                </a:solidFill>
                <a:latin typeface="Calibri" panose="020F0502020204030204" pitchFamily="34" charset="0"/>
                <a:cs typeface="Calibri" panose="020F0502020204030204" pitchFamily="34" charset="0"/>
              </a:rPr>
              <a:t>.</a:t>
            </a:r>
          </a:p>
          <a:p>
            <a:pPr algn="just"/>
            <a:r>
              <a:rPr lang="en-US" sz="1800" dirty="0">
                <a:solidFill>
                  <a:schemeClr val="bg1"/>
                </a:solidFill>
                <a:latin typeface="Calibri" panose="020F0502020204030204" pitchFamily="34" charset="0"/>
                <a:cs typeface="Calibri" panose="020F0502020204030204" pitchFamily="34" charset="0"/>
              </a:rPr>
              <a:t>Step 3: Find the missing values. </a:t>
            </a:r>
          </a:p>
          <a:p>
            <a:pPr algn="just"/>
            <a:r>
              <a:rPr lang="en-US" sz="1800" dirty="0">
                <a:solidFill>
                  <a:schemeClr val="bg1"/>
                </a:solidFill>
                <a:latin typeface="Calibri" panose="020F0502020204030204" pitchFamily="34" charset="0"/>
                <a:cs typeface="Calibri" panose="020F0502020204030204" pitchFamily="34" charset="0"/>
              </a:rPr>
              <a:t>Our dataset had 770 missing values for </a:t>
            </a:r>
            <a:r>
              <a:rPr lang="en-US" sz="1800" dirty="0" err="1">
                <a:solidFill>
                  <a:schemeClr val="bg1"/>
                </a:solidFill>
                <a:latin typeface="Calibri" panose="020F0502020204030204" pitchFamily="34" charset="0"/>
                <a:cs typeface="Calibri" panose="020F0502020204030204" pitchFamily="34" charset="0"/>
              </a:rPr>
              <a:t>Employment.Type</a:t>
            </a:r>
            <a:r>
              <a:rPr lang="en-US" sz="1800" dirty="0">
                <a:solidFill>
                  <a:schemeClr val="bg1"/>
                </a:solidFill>
                <a:latin typeface="Calibri" panose="020F0502020204030204" pitchFamily="34" charset="0"/>
                <a:cs typeface="Calibri" panose="020F0502020204030204" pitchFamily="34" charset="0"/>
              </a:rPr>
              <a:t>. We assumed that these missing values are unemployed</a:t>
            </a:r>
            <a:endParaRPr lang="en-US" dirty="0">
              <a:solidFill>
                <a:schemeClr val="bg1"/>
              </a:solidFill>
              <a:latin typeface="Calibri" panose="020F0502020204030204" pitchFamily="34" charset="0"/>
              <a:cs typeface="Calibri" panose="020F0502020204030204" pitchFamily="34" charset="0"/>
            </a:endParaRPr>
          </a:p>
          <a:p>
            <a:pPr algn="ctr"/>
            <a:endParaRPr lang="en-US" dirty="0"/>
          </a:p>
        </p:txBody>
      </p:sp>
      <p:pic>
        <p:nvPicPr>
          <p:cNvPr id="5" name="Picture 4">
            <a:extLst>
              <a:ext uri="{FF2B5EF4-FFF2-40B4-BE49-F238E27FC236}">
                <a16:creationId xmlns:a16="http://schemas.microsoft.com/office/drawing/2014/main" id="{17000413-32BC-4B16-810A-8C1224C68EE4}"/>
              </a:ext>
            </a:extLst>
          </p:cNvPr>
          <p:cNvPicPr>
            <a:picLocks noChangeAspect="1"/>
          </p:cNvPicPr>
          <p:nvPr/>
        </p:nvPicPr>
        <p:blipFill>
          <a:blip r:embed="rId2"/>
          <a:stretch>
            <a:fillRect/>
          </a:stretch>
        </p:blipFill>
        <p:spPr>
          <a:xfrm>
            <a:off x="955040" y="2977188"/>
            <a:ext cx="3667760" cy="3705556"/>
          </a:xfrm>
          <a:prstGeom prst="rect">
            <a:avLst/>
          </a:prstGeom>
        </p:spPr>
      </p:pic>
      <p:pic>
        <p:nvPicPr>
          <p:cNvPr id="6" name="Picture 5">
            <a:extLst>
              <a:ext uri="{FF2B5EF4-FFF2-40B4-BE49-F238E27FC236}">
                <a16:creationId xmlns:a16="http://schemas.microsoft.com/office/drawing/2014/main" id="{920E61FF-6363-4479-AD45-5F8C7C710FCC}"/>
              </a:ext>
            </a:extLst>
          </p:cNvPr>
          <p:cNvPicPr>
            <a:picLocks noChangeAspect="1"/>
          </p:cNvPicPr>
          <p:nvPr/>
        </p:nvPicPr>
        <p:blipFill>
          <a:blip r:embed="rId3"/>
          <a:stretch>
            <a:fillRect/>
          </a:stretch>
        </p:blipFill>
        <p:spPr>
          <a:xfrm>
            <a:off x="5807872" y="2977188"/>
            <a:ext cx="5429088" cy="3705556"/>
          </a:xfrm>
          <a:prstGeom prst="rect">
            <a:avLst/>
          </a:prstGeom>
        </p:spPr>
      </p:pic>
    </p:spTree>
    <p:extLst>
      <p:ext uri="{BB962C8B-B14F-4D97-AF65-F5344CB8AC3E}">
        <p14:creationId xmlns:p14="http://schemas.microsoft.com/office/powerpoint/2010/main" val="9354099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17FB59-6C6F-4593-85F4-E11CAF755E24}"/>
              </a:ext>
            </a:extLst>
          </p:cNvPr>
          <p:cNvSpPr/>
          <p:nvPr/>
        </p:nvSpPr>
        <p:spPr>
          <a:xfrm>
            <a:off x="611797" y="477078"/>
            <a:ext cx="6713342" cy="5923722"/>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9BE66457-083B-41CD-9949-1C05CA52C6A0}"/>
              </a:ext>
            </a:extLst>
          </p:cNvPr>
          <p:cNvPicPr>
            <a:picLocks noChangeAspect="1"/>
          </p:cNvPicPr>
          <p:nvPr/>
        </p:nvPicPr>
        <p:blipFill>
          <a:blip r:embed="rId2"/>
          <a:stretch>
            <a:fillRect/>
          </a:stretch>
        </p:blipFill>
        <p:spPr>
          <a:xfrm>
            <a:off x="954156" y="894522"/>
            <a:ext cx="6281531" cy="5138530"/>
          </a:xfrm>
          <a:prstGeom prst="rect">
            <a:avLst/>
          </a:prstGeom>
        </p:spPr>
      </p:pic>
      <p:sp>
        <p:nvSpPr>
          <p:cNvPr id="4" name="Rectangle 3">
            <a:extLst>
              <a:ext uri="{FF2B5EF4-FFF2-40B4-BE49-F238E27FC236}">
                <a16:creationId xmlns:a16="http://schemas.microsoft.com/office/drawing/2014/main" id="{7CFE0111-B1C7-40B7-9C5C-41F0955B23EB}"/>
              </a:ext>
            </a:extLst>
          </p:cNvPr>
          <p:cNvSpPr/>
          <p:nvPr/>
        </p:nvSpPr>
        <p:spPr>
          <a:xfrm>
            <a:off x="7455463" y="477078"/>
            <a:ext cx="4124740" cy="5923722"/>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defTabSz="914400">
              <a:spcAft>
                <a:spcPts val="600"/>
              </a:spcAft>
            </a:pPr>
            <a:endParaRPr lang="en-US" sz="1700" b="0" dirty="0">
              <a:solidFill>
                <a:schemeClr val="bg1"/>
              </a:solidFill>
              <a:latin typeface="Calibri" panose="020F0502020204030204" pitchFamily="34" charset="0"/>
              <a:cs typeface="Calibri" panose="020F0502020204030204" pitchFamily="34" charset="0"/>
            </a:endParaRPr>
          </a:p>
          <a:p>
            <a:pPr algn="just" defTabSz="914400">
              <a:spcAft>
                <a:spcPts val="600"/>
              </a:spcAft>
            </a:pPr>
            <a:r>
              <a:rPr lang="en-US" sz="1700" b="0" dirty="0">
                <a:solidFill>
                  <a:schemeClr val="bg1"/>
                </a:solidFill>
                <a:latin typeface="Calibri" panose="020F0502020204030204" pitchFamily="34" charset="0"/>
                <a:cs typeface="Calibri" panose="020F0502020204030204" pitchFamily="34" charset="0"/>
              </a:rPr>
              <a:t>Step 4: Detect the outliers and treat the dataset for outliers.</a:t>
            </a:r>
          </a:p>
          <a:p>
            <a:pPr algn="just" defTabSz="914400">
              <a:spcAft>
                <a:spcPts val="600"/>
              </a:spcAft>
            </a:pPr>
            <a:r>
              <a:rPr lang="en-US" sz="1700" b="0" i="0" dirty="0">
                <a:solidFill>
                  <a:schemeClr val="bg1"/>
                </a:solidFill>
                <a:latin typeface="Calibri" panose="020F0502020204030204" pitchFamily="34" charset="0"/>
                <a:cs typeface="Calibri" panose="020F0502020204030204" pitchFamily="34" charset="0"/>
              </a:rPr>
              <a:t>In our dataset, </a:t>
            </a:r>
            <a:r>
              <a:rPr lang="en-US" sz="1700" b="0" dirty="0">
                <a:solidFill>
                  <a:schemeClr val="bg1"/>
                </a:solidFill>
                <a:latin typeface="Calibri" panose="020F0502020204030204" pitchFamily="34" charset="0"/>
                <a:cs typeface="Calibri" panose="020F0502020204030204" pitchFamily="34" charset="0"/>
              </a:rPr>
              <a:t>any </a:t>
            </a:r>
            <a:r>
              <a:rPr lang="en-US" sz="1700" b="0" dirty="0" err="1">
                <a:solidFill>
                  <a:schemeClr val="bg1"/>
                </a:solidFill>
                <a:latin typeface="Calibri" panose="020F0502020204030204" pitchFamily="34" charset="0"/>
                <a:cs typeface="Calibri" panose="020F0502020204030204" pitchFamily="34" charset="0"/>
              </a:rPr>
              <a:t>disbursed_amount</a:t>
            </a:r>
            <a:r>
              <a:rPr lang="en-US" sz="1700" b="0" dirty="0">
                <a:solidFill>
                  <a:schemeClr val="bg1"/>
                </a:solidFill>
                <a:latin typeface="Calibri" panose="020F0502020204030204" pitchFamily="34" charset="0"/>
                <a:cs typeface="Calibri" panose="020F0502020204030204" pitchFamily="34" charset="0"/>
              </a:rPr>
              <a:t> value </a:t>
            </a:r>
            <a:r>
              <a:rPr lang="en-US" sz="1700" b="0" i="0" dirty="0">
                <a:solidFill>
                  <a:schemeClr val="bg1"/>
                </a:solidFill>
                <a:latin typeface="Calibri" panose="020F0502020204030204" pitchFamily="34" charset="0"/>
                <a:cs typeface="Calibri" panose="020F0502020204030204" pitchFamily="34" charset="0"/>
              </a:rPr>
              <a:t>which is above 99.99</a:t>
            </a:r>
            <a:r>
              <a:rPr lang="en-US" sz="1700" b="0" i="0" baseline="30000" dirty="0">
                <a:solidFill>
                  <a:schemeClr val="bg1"/>
                </a:solidFill>
                <a:latin typeface="Calibri" panose="020F0502020204030204" pitchFamily="34" charset="0"/>
                <a:cs typeface="Calibri" panose="020F0502020204030204" pitchFamily="34" charset="0"/>
              </a:rPr>
              <a:t>th</a:t>
            </a:r>
            <a:r>
              <a:rPr lang="en-US" sz="1700" b="0" i="0" dirty="0">
                <a:solidFill>
                  <a:schemeClr val="bg1"/>
                </a:solidFill>
                <a:latin typeface="Calibri" panose="020F0502020204030204" pitchFamily="34" charset="0"/>
                <a:cs typeface="Calibri" panose="020F0502020204030204" pitchFamily="34" charset="0"/>
              </a:rPr>
              <a:t> quantile will be capped at 99.99</a:t>
            </a:r>
            <a:r>
              <a:rPr lang="en-US" sz="1700" b="0" i="0" baseline="30000" dirty="0">
                <a:solidFill>
                  <a:schemeClr val="bg1"/>
                </a:solidFill>
                <a:latin typeface="Calibri" panose="020F0502020204030204" pitchFamily="34" charset="0"/>
                <a:cs typeface="Calibri" panose="020F0502020204030204" pitchFamily="34" charset="0"/>
              </a:rPr>
              <a:t>th</a:t>
            </a:r>
            <a:r>
              <a:rPr lang="en-US" sz="1700" b="0" i="0" dirty="0">
                <a:solidFill>
                  <a:schemeClr val="bg1"/>
                </a:solidFill>
                <a:latin typeface="Calibri" panose="020F0502020204030204" pitchFamily="34" charset="0"/>
                <a:cs typeface="Calibri" panose="020F0502020204030204" pitchFamily="34" charset="0"/>
              </a:rPr>
              <a:t> quantile while any value below 1</a:t>
            </a:r>
            <a:r>
              <a:rPr lang="en-US" sz="1700" b="0" i="0" baseline="30000" dirty="0">
                <a:solidFill>
                  <a:schemeClr val="bg1"/>
                </a:solidFill>
                <a:latin typeface="Calibri" panose="020F0502020204030204" pitchFamily="34" charset="0"/>
                <a:cs typeface="Calibri" panose="020F0502020204030204" pitchFamily="34" charset="0"/>
              </a:rPr>
              <a:t>st</a:t>
            </a:r>
            <a:r>
              <a:rPr lang="en-US" sz="1700" b="0" i="0" dirty="0">
                <a:solidFill>
                  <a:schemeClr val="bg1"/>
                </a:solidFill>
                <a:latin typeface="Calibri" panose="020F0502020204030204" pitchFamily="34" charset="0"/>
                <a:cs typeface="Calibri" panose="020F0502020204030204" pitchFamily="34" charset="0"/>
              </a:rPr>
              <a:t> quantile will be capped at 1</a:t>
            </a:r>
            <a:r>
              <a:rPr lang="en-US" sz="1700" b="0" i="0" baseline="30000" dirty="0">
                <a:solidFill>
                  <a:schemeClr val="bg1"/>
                </a:solidFill>
                <a:latin typeface="Calibri" panose="020F0502020204030204" pitchFamily="34" charset="0"/>
                <a:cs typeface="Calibri" panose="020F0502020204030204" pitchFamily="34" charset="0"/>
              </a:rPr>
              <a:t>st </a:t>
            </a:r>
            <a:r>
              <a:rPr lang="en-US" sz="1700" b="0" i="0" dirty="0">
                <a:solidFill>
                  <a:schemeClr val="bg1"/>
                </a:solidFill>
                <a:latin typeface="Calibri" panose="020F0502020204030204" pitchFamily="34" charset="0"/>
                <a:cs typeface="Calibri" panose="020F0502020204030204" pitchFamily="34" charset="0"/>
              </a:rPr>
              <a:t>quantile. This sets the upper and lower limits for outliers.</a:t>
            </a:r>
          </a:p>
          <a:p>
            <a:pPr algn="just" defTabSz="914400">
              <a:spcAft>
                <a:spcPts val="600"/>
              </a:spcAft>
            </a:pPr>
            <a:br>
              <a:rPr lang="en-US" sz="1700" b="0" i="0" dirty="0">
                <a:solidFill>
                  <a:schemeClr val="bg1"/>
                </a:solidFill>
                <a:latin typeface="Calibri" panose="020F0502020204030204" pitchFamily="34" charset="0"/>
                <a:cs typeface="Calibri" panose="020F0502020204030204" pitchFamily="34" charset="0"/>
              </a:rPr>
            </a:br>
            <a:r>
              <a:rPr lang="en-US" sz="1700" b="0" dirty="0">
                <a:solidFill>
                  <a:schemeClr val="bg1"/>
                </a:solidFill>
                <a:latin typeface="Calibri" panose="020F0502020204030204" pitchFamily="34" charset="0"/>
                <a:cs typeface="Calibri" panose="020F0502020204030204" pitchFamily="34" charset="0"/>
              </a:rPr>
              <a:t>Step 5: Age has been calculated to analyze the demographic distribution.</a:t>
            </a:r>
          </a:p>
          <a:p>
            <a:pPr algn="just" defTabSz="914400">
              <a:spcAft>
                <a:spcPts val="600"/>
              </a:spcAft>
            </a:pPr>
            <a:br>
              <a:rPr lang="en-US" sz="1700" b="0" dirty="0">
                <a:solidFill>
                  <a:schemeClr val="bg1"/>
                </a:solidFill>
                <a:latin typeface="Calibri" panose="020F0502020204030204" pitchFamily="34" charset="0"/>
                <a:cs typeface="Calibri" panose="020F0502020204030204" pitchFamily="34" charset="0"/>
              </a:rPr>
            </a:br>
            <a:r>
              <a:rPr lang="en-US" sz="1700" b="0" dirty="0">
                <a:solidFill>
                  <a:schemeClr val="bg1"/>
                </a:solidFill>
                <a:latin typeface="Calibri" panose="020F0502020204030204" pitchFamily="34" charset="0"/>
                <a:cs typeface="Calibri" panose="020F0502020204030204" pitchFamily="34" charset="0"/>
              </a:rPr>
              <a:t>Step </a:t>
            </a:r>
            <a:r>
              <a:rPr lang="en-US" sz="1700" dirty="0">
                <a:solidFill>
                  <a:schemeClr val="bg1"/>
                </a:solidFill>
                <a:latin typeface="Calibri" panose="020F0502020204030204" pitchFamily="34" charset="0"/>
                <a:cs typeface="Calibri" panose="020F0502020204030204" pitchFamily="34" charset="0"/>
              </a:rPr>
              <a:t>6</a:t>
            </a:r>
            <a:r>
              <a:rPr lang="en-US" sz="1700" b="0" dirty="0">
                <a:solidFill>
                  <a:schemeClr val="bg1"/>
                </a:solidFill>
                <a:latin typeface="Calibri" panose="020F0502020204030204" pitchFamily="34" charset="0"/>
                <a:cs typeface="Calibri" panose="020F0502020204030204" pitchFamily="34" charset="0"/>
              </a:rPr>
              <a:t>: Assess the data based on default status. </a:t>
            </a:r>
          </a:p>
          <a:p>
            <a:pPr algn="just" defTabSz="914400">
              <a:spcAft>
                <a:spcPts val="600"/>
              </a:spcAft>
            </a:pPr>
            <a:r>
              <a:rPr lang="en-US" sz="1700" b="0" dirty="0">
                <a:solidFill>
                  <a:schemeClr val="bg1"/>
                </a:solidFill>
                <a:latin typeface="Calibri" panose="020F0502020204030204" pitchFamily="34" charset="0"/>
                <a:cs typeface="Calibri" panose="020F0502020204030204" pitchFamily="34" charset="0"/>
              </a:rPr>
              <a:t>It suggested that nearly 22% of the given data belongs to default category and</a:t>
            </a:r>
            <a:r>
              <a:rPr lang="en-US" sz="1700" b="0" i="0" dirty="0">
                <a:solidFill>
                  <a:schemeClr val="bg1"/>
                </a:solidFill>
                <a:latin typeface="Calibri" panose="020F0502020204030204" pitchFamily="34" charset="0"/>
                <a:cs typeface="Calibri" panose="020F0502020204030204" pitchFamily="34" charset="0"/>
              </a:rPr>
              <a:t> rest</a:t>
            </a:r>
            <a:r>
              <a:rPr lang="en-US" sz="1700" dirty="0">
                <a:solidFill>
                  <a:schemeClr val="bg1"/>
                </a:solidFill>
                <a:latin typeface="Calibri" panose="020F0502020204030204" pitchFamily="34" charset="0"/>
                <a:cs typeface="Calibri" panose="020F0502020204030204" pitchFamily="34" charset="0"/>
              </a:rPr>
              <a:t> </a:t>
            </a:r>
            <a:r>
              <a:rPr lang="en-US" sz="1700" b="0" i="0" dirty="0">
                <a:solidFill>
                  <a:schemeClr val="bg1"/>
                </a:solidFill>
                <a:latin typeface="Calibri" panose="020F0502020204030204" pitchFamily="34" charset="0"/>
                <a:cs typeface="Calibri" panose="020F0502020204030204" pitchFamily="34" charset="0"/>
              </a:rPr>
              <a:t>of the data belongs to the </a:t>
            </a:r>
            <a:r>
              <a:rPr lang="en-US" sz="1700" dirty="0">
                <a:solidFill>
                  <a:schemeClr val="bg1"/>
                </a:solidFill>
                <a:latin typeface="Calibri" panose="020F0502020204030204" pitchFamily="34" charset="0"/>
                <a:cs typeface="Calibri" panose="020F0502020204030204" pitchFamily="34" charset="0"/>
              </a:rPr>
              <a:t>non-d</a:t>
            </a:r>
            <a:r>
              <a:rPr lang="en-US" sz="1700" b="0" i="0" dirty="0">
                <a:solidFill>
                  <a:schemeClr val="bg1"/>
                </a:solidFill>
                <a:latin typeface="Calibri" panose="020F0502020204030204" pitchFamily="34" charset="0"/>
                <a:cs typeface="Calibri" panose="020F0502020204030204" pitchFamily="34" charset="0"/>
              </a:rPr>
              <a:t>efault category. </a:t>
            </a:r>
            <a:r>
              <a:rPr lang="en-US" sz="1700" dirty="0">
                <a:solidFill>
                  <a:schemeClr val="bg1"/>
                </a:solidFill>
                <a:latin typeface="Calibri" panose="020F0502020204030204" pitchFamily="34" charset="0"/>
                <a:cs typeface="Calibri" panose="020F0502020204030204" pitchFamily="34" charset="0"/>
              </a:rPr>
              <a:t>It</a:t>
            </a:r>
            <a:r>
              <a:rPr lang="en-US" sz="1700" b="0" i="0" dirty="0">
                <a:solidFill>
                  <a:schemeClr val="bg1"/>
                </a:solidFill>
                <a:latin typeface="Calibri" panose="020F0502020204030204" pitchFamily="34" charset="0"/>
                <a:cs typeface="Calibri" panose="020F0502020204030204" pitchFamily="34" charset="0"/>
              </a:rPr>
              <a:t> may lead to majority oversampling if the whole dataset is considered for training the model.</a:t>
            </a:r>
          </a:p>
          <a:p>
            <a:pPr algn="ctr"/>
            <a:endParaRPr lang="en-US" sz="1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59064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FFC787-85EF-4F7F-A860-715711EE7BD9}"/>
              </a:ext>
            </a:extLst>
          </p:cNvPr>
          <p:cNvSpPr/>
          <p:nvPr/>
        </p:nvSpPr>
        <p:spPr>
          <a:xfrm>
            <a:off x="487017" y="447261"/>
            <a:ext cx="11141766" cy="805069"/>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800" b="0" dirty="0">
              <a:effectLst/>
              <a:latin typeface="Calibri" panose="020F0502020204030204" pitchFamily="34" charset="0"/>
              <a:cs typeface="Calibri" panose="020F0502020204030204" pitchFamily="34" charset="0"/>
            </a:endParaRPr>
          </a:p>
          <a:p>
            <a:pPr algn="just"/>
            <a:r>
              <a:rPr lang="en-US" sz="1800" b="0" dirty="0">
                <a:effectLst/>
                <a:latin typeface="Calibri" panose="020F0502020204030204" pitchFamily="34" charset="0"/>
                <a:cs typeface="Calibri" panose="020F0502020204030204" pitchFamily="34" charset="0"/>
              </a:rPr>
              <a:t>Step 7: </a:t>
            </a:r>
            <a:r>
              <a:rPr lang="en-US" sz="1800" b="0" i="0" dirty="0">
                <a:effectLst/>
                <a:latin typeface="Calibri" panose="020F0502020204030204" pitchFamily="34" charset="0"/>
                <a:cs typeface="Calibri" panose="020F0502020204030204" pitchFamily="34" charset="0"/>
              </a:rPr>
              <a:t>Analyze the dataset based on categorical data like 'Region’, 'Employment Type’, 'CNS Score' and 'Delinquent Account count’.</a:t>
            </a:r>
          </a:p>
          <a:p>
            <a:pPr algn="just"/>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8CB3D26-582B-4C88-AEED-386561C65C57}"/>
              </a:ext>
            </a:extLst>
          </p:cNvPr>
          <p:cNvSpPr/>
          <p:nvPr/>
        </p:nvSpPr>
        <p:spPr>
          <a:xfrm>
            <a:off x="487017" y="1520687"/>
            <a:ext cx="5695122" cy="5049078"/>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B386E8B0-D583-40F1-89DC-4998C2D5F54C}"/>
              </a:ext>
            </a:extLst>
          </p:cNvPr>
          <p:cNvSpPr/>
          <p:nvPr/>
        </p:nvSpPr>
        <p:spPr>
          <a:xfrm>
            <a:off x="6390862" y="1520687"/>
            <a:ext cx="5237922" cy="5049078"/>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Content Placeholder 8">
            <a:extLst>
              <a:ext uri="{FF2B5EF4-FFF2-40B4-BE49-F238E27FC236}">
                <a16:creationId xmlns:a16="http://schemas.microsoft.com/office/drawing/2014/main" id="{639DFDDB-36C2-476B-8C37-8EAE844CC0BA}"/>
              </a:ext>
            </a:extLst>
          </p:cNvPr>
          <p:cNvPicPr>
            <a:picLocks noChangeAspect="1"/>
          </p:cNvPicPr>
          <p:nvPr/>
        </p:nvPicPr>
        <p:blipFill rotWithShape="1">
          <a:blip r:embed="rId2"/>
          <a:srcRect l="10623" r="11963" b="-4"/>
          <a:stretch/>
        </p:blipFill>
        <p:spPr>
          <a:xfrm>
            <a:off x="786513" y="1737292"/>
            <a:ext cx="5096130" cy="4615866"/>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pic>
        <p:nvPicPr>
          <p:cNvPr id="6" name="Content Placeholder 7">
            <a:extLst>
              <a:ext uri="{FF2B5EF4-FFF2-40B4-BE49-F238E27FC236}">
                <a16:creationId xmlns:a16="http://schemas.microsoft.com/office/drawing/2014/main" id="{15D4737E-B018-4088-B06E-D5BFCA20B36F}"/>
              </a:ext>
            </a:extLst>
          </p:cNvPr>
          <p:cNvPicPr>
            <a:picLocks noChangeAspect="1"/>
          </p:cNvPicPr>
          <p:nvPr/>
        </p:nvPicPr>
        <p:blipFill>
          <a:blip r:embed="rId3"/>
          <a:stretch>
            <a:fillRect/>
          </a:stretch>
        </p:blipFill>
        <p:spPr>
          <a:xfrm>
            <a:off x="6609523" y="1912255"/>
            <a:ext cx="4890052" cy="4265941"/>
          </a:xfrm>
          <a:prstGeom prst="rect">
            <a:avLst/>
          </a:prstGeom>
        </p:spPr>
      </p:pic>
    </p:spTree>
    <p:extLst>
      <p:ext uri="{BB962C8B-B14F-4D97-AF65-F5344CB8AC3E}">
        <p14:creationId xmlns:p14="http://schemas.microsoft.com/office/powerpoint/2010/main" val="6946982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2032000" y="2529840"/>
            <a:ext cx="8605520" cy="1323439"/>
          </a:xfrm>
          <a:prstGeom prst="rect">
            <a:avLst/>
          </a:prstGeom>
          <a:noFill/>
        </p:spPr>
        <p:txBody>
          <a:bodyPr wrap="square" rtlCol="0">
            <a:spAutoFit/>
          </a:bodyPr>
          <a:lstStyle/>
          <a:p>
            <a:pPr algn="ctr"/>
            <a:r>
              <a:rPr lang="en-US" sz="4000" b="1" dirty="0">
                <a:latin typeface="Calibri" panose="020F0502020204030204" pitchFamily="34" charset="0"/>
                <a:cs typeface="Calibri" panose="020F0502020204030204" pitchFamily="34" charset="0"/>
              </a:rPr>
              <a:t>Task 1.2</a:t>
            </a:r>
            <a:br>
              <a:rPr lang="en-US" sz="4000" b="1" dirty="0">
                <a:latin typeface="Calibri" panose="020F0502020204030204" pitchFamily="34" charset="0"/>
                <a:cs typeface="Calibri" panose="020F0502020204030204" pitchFamily="34" charset="0"/>
              </a:rPr>
            </a:br>
            <a:r>
              <a:rPr lang="en-US" sz="4000" b="1" dirty="0">
                <a:latin typeface="Calibri" panose="020F0502020204030204" pitchFamily="34" charset="0"/>
                <a:cs typeface="Calibri" panose="020F0502020204030204" pitchFamily="34" charset="0"/>
              </a:rPr>
              <a:t>SQL - Oracle</a:t>
            </a:r>
          </a:p>
        </p:txBody>
      </p:sp>
    </p:spTree>
    <p:extLst>
      <p:ext uri="{BB962C8B-B14F-4D97-AF65-F5344CB8AC3E}">
        <p14:creationId xmlns:p14="http://schemas.microsoft.com/office/powerpoint/2010/main" val="251784627"/>
      </p:ext>
    </p:extLst>
  </p:cSld>
  <p:clrMapOvr>
    <a:masterClrMapping/>
  </p:clrMapOvr>
  <p:transition>
    <p:fad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Deloitte US letter print</Template>
  <TotalTime>226</TotalTime>
  <Words>1238</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Courier New</vt:lpstr>
      <vt:lpstr>Helvetica Neue</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Narayani Arun</dc:creator>
  <cp:lastModifiedBy>Gupta, Rimjhim</cp:lastModifiedBy>
  <cp:revision>16</cp:revision>
  <dcterms:created xsi:type="dcterms:W3CDTF">2021-10-20T06:38:52Z</dcterms:created>
  <dcterms:modified xsi:type="dcterms:W3CDTF">2021-10-20T10:31:49Z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2021-10-20T06:38:52Z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69797edd-b69b-4009-82c2-0756c4278c57</vt:lpwstr>
  </property>
  <property fmtid="{D5CDD505-2E9C-101B-9397-08002B2CF9AE}" pid="8" name="MSIP_Label_ea60d57e-af5b-4752-ac57-3e4f28ca11dc_ContentBits">
    <vt:lpwstr>0</vt:lpwstr>
  </property>
</Properties>
</file>