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3" r:id="rId2"/>
    <p:sldMasterId id="2147483745" r:id="rId3"/>
  </p:sldMasterIdLst>
  <p:notesMasterIdLst>
    <p:notesMasterId r:id="rId10"/>
  </p:notesMasterIdLst>
  <p:handoutMasterIdLst>
    <p:handoutMasterId r:id="rId11"/>
  </p:handoutMasterIdLst>
  <p:sldIdLst>
    <p:sldId id="381" r:id="rId4"/>
    <p:sldId id="412" r:id="rId5"/>
    <p:sldId id="409" r:id="rId6"/>
    <p:sldId id="413" r:id="rId7"/>
    <p:sldId id="404" r:id="rId8"/>
    <p:sldId id="406"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 Vivian" initials="VH" lastIdx="1" clrIdx="0">
    <p:extLst>
      <p:ext uri="{19B8F6BF-5375-455C-9EA6-DF929625EA0E}">
        <p15:presenceInfo xmlns:p15="http://schemas.microsoft.com/office/powerpoint/2012/main" userId="Ho, Vivian" providerId="None"/>
      </p:ext>
    </p:extLst>
  </p:cmAuthor>
  <p:cmAuthor id="2" name="Lang-Kennedy, Emmy" initials="EL" lastIdx="5" clrIdx="1">
    <p:extLst>
      <p:ext uri="{19B8F6BF-5375-455C-9EA6-DF929625EA0E}">
        <p15:presenceInfo xmlns:p15="http://schemas.microsoft.com/office/powerpoint/2012/main" userId="Lang-Kennedy, Em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02A"/>
    <a:srgbClr val="95BF00"/>
    <a:srgbClr val="000000"/>
    <a:srgbClr val="141414"/>
    <a:srgbClr val="C4D600"/>
    <a:srgbClr val="1E1E1E"/>
    <a:srgbClr val="151515"/>
    <a:srgbClr val="1F1F1F"/>
    <a:srgbClr val="74A0BA"/>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2140" autoAdjust="0"/>
  </p:normalViewPr>
  <p:slideViewPr>
    <p:cSldViewPr snapToGrid="0">
      <p:cViewPr varScale="1">
        <p:scale>
          <a:sx n="68" d="100"/>
          <a:sy n="68" d="100"/>
        </p:scale>
        <p:origin x="2526" y="816"/>
      </p:cViewPr>
      <p:guideLst/>
    </p:cSldViewPr>
  </p:slideViewPr>
  <p:notesTextViewPr>
    <p:cViewPr>
      <p:scale>
        <a:sx n="1" d="1"/>
        <a:sy n="1" d="1"/>
      </p:scale>
      <p:origin x="0" y="0"/>
    </p:cViewPr>
  </p:notesTextViewPr>
  <p:notesViewPr>
    <p:cSldViewPr snapToGrid="0">
      <p:cViewPr varScale="1">
        <p:scale>
          <a:sx n="64" d="100"/>
          <a:sy n="64" d="100"/>
        </p:scale>
        <p:origin x="3158"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0FEA3A-897A-45D6-A801-2F0A6C1367D5}"/>
              </a:ext>
            </a:extLst>
          </p:cNvPr>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F3F7AA-60F1-462A-8E3E-3438B8845B67}"/>
              </a:ext>
            </a:extLst>
          </p:cNvPr>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60980A44-A2B4-4B37-B315-64E4B9391C8D}" type="datetimeFigureOut">
              <a:rPr lang="en-US" smtClean="0"/>
              <a:t>11/20/2021</a:t>
            </a:fld>
            <a:endParaRPr lang="en-US"/>
          </a:p>
        </p:txBody>
      </p:sp>
      <p:sp>
        <p:nvSpPr>
          <p:cNvPr id="4" name="Footer Placeholder 3">
            <a:extLst>
              <a:ext uri="{FF2B5EF4-FFF2-40B4-BE49-F238E27FC236}">
                <a16:creationId xmlns:a16="http://schemas.microsoft.com/office/drawing/2014/main" id="{7F0FC29C-4081-415D-B340-8FFE191C41FA}"/>
              </a:ext>
            </a:extLst>
          </p:cNvPr>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53202F9-CD13-4B60-B9D1-F560606BA915}"/>
              </a:ext>
            </a:extLst>
          </p:cNvPr>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F6D33D00-1078-477C-A592-732726E62B98}" type="slidenum">
              <a:rPr lang="en-US" smtClean="0"/>
              <a:t>‹#›</a:t>
            </a:fld>
            <a:endParaRPr lang="en-US"/>
          </a:p>
        </p:txBody>
      </p:sp>
    </p:spTree>
    <p:extLst>
      <p:ext uri="{BB962C8B-B14F-4D97-AF65-F5344CB8AC3E}">
        <p14:creationId xmlns:p14="http://schemas.microsoft.com/office/powerpoint/2010/main" val="2999439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3408"/>
          </a:xfrm>
          <a:prstGeom prst="rect">
            <a:avLst/>
          </a:prstGeom>
        </p:spPr>
        <p:txBody>
          <a:bodyPr vert="horz" lIns="107488" tIns="53744" rIns="107488" bIns="53744" rtlCol="0"/>
          <a:lstStyle>
            <a:lvl1pPr algn="l">
              <a:defRPr sz="1400"/>
            </a:lvl1pPr>
          </a:lstStyle>
          <a:p>
            <a:endParaRPr lang="en-US" dirty="0"/>
          </a:p>
        </p:txBody>
      </p:sp>
      <p:sp>
        <p:nvSpPr>
          <p:cNvPr id="3" name="Date Placeholder 2"/>
          <p:cNvSpPr>
            <a:spLocks noGrp="1"/>
          </p:cNvSpPr>
          <p:nvPr>
            <p:ph type="dt" idx="1"/>
          </p:nvPr>
        </p:nvSpPr>
        <p:spPr>
          <a:xfrm>
            <a:off x="3970938" y="3"/>
            <a:ext cx="3037840" cy="463408"/>
          </a:xfrm>
          <a:prstGeom prst="rect">
            <a:avLst/>
          </a:prstGeom>
        </p:spPr>
        <p:txBody>
          <a:bodyPr vert="horz" lIns="107488" tIns="53744" rIns="107488" bIns="53744" rtlCol="0"/>
          <a:lstStyle>
            <a:lvl1pPr algn="r">
              <a:defRPr sz="1400"/>
            </a:lvl1pPr>
          </a:lstStyle>
          <a:p>
            <a:fld id="{842D1295-64E7-4B44-9E12-FB5581866F06}" type="datetimeFigureOut">
              <a:rPr lang="en-US" smtClean="0"/>
              <a:t>11/20/2021</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107488" tIns="53744" rIns="107488" bIns="53744" rtlCol="0" anchor="ctr"/>
          <a:lstStyle/>
          <a:p>
            <a:endParaRPr lang="en-US" dirty="0"/>
          </a:p>
        </p:txBody>
      </p:sp>
      <p:sp>
        <p:nvSpPr>
          <p:cNvPr id="5" name="Notes Placeholder 4"/>
          <p:cNvSpPr>
            <a:spLocks noGrp="1"/>
          </p:cNvSpPr>
          <p:nvPr>
            <p:ph type="body" sz="quarter" idx="3"/>
          </p:nvPr>
        </p:nvSpPr>
        <p:spPr>
          <a:xfrm>
            <a:off x="701040" y="4444865"/>
            <a:ext cx="5608320" cy="3636705"/>
          </a:xfrm>
          <a:prstGeom prst="rect">
            <a:avLst/>
          </a:prstGeom>
        </p:spPr>
        <p:txBody>
          <a:bodyPr vert="horz" lIns="107488" tIns="53744" rIns="107488" bIns="537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6"/>
          </a:xfrm>
          <a:prstGeom prst="rect">
            <a:avLst/>
          </a:prstGeom>
        </p:spPr>
        <p:txBody>
          <a:bodyPr vert="horz" lIns="107488" tIns="53744" rIns="107488" bIns="53744"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70938" y="8772670"/>
            <a:ext cx="3037840" cy="463406"/>
          </a:xfrm>
          <a:prstGeom prst="rect">
            <a:avLst/>
          </a:prstGeom>
        </p:spPr>
        <p:txBody>
          <a:bodyPr vert="horz" lIns="107488" tIns="53744" rIns="107488" bIns="53744" rtlCol="0" anchor="b"/>
          <a:lstStyle>
            <a:lvl1pPr algn="r">
              <a:defRPr sz="1400"/>
            </a:lvl1pPr>
          </a:lstStyle>
          <a:p>
            <a:fld id="{B7EE48DB-E770-4E7E-8951-DF5B34F08149}" type="slidenum">
              <a:rPr lang="en-US" smtClean="0"/>
              <a:t>‹#›</a:t>
            </a:fld>
            <a:endParaRPr lang="en-US" dirty="0"/>
          </a:p>
        </p:txBody>
      </p:sp>
    </p:spTree>
    <p:extLst>
      <p:ext uri="{BB962C8B-B14F-4D97-AF65-F5344CB8AC3E}">
        <p14:creationId xmlns:p14="http://schemas.microsoft.com/office/powerpoint/2010/main" val="1368859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solidFill>
                  <a:prstClr val="white"/>
                </a:solidFill>
              </a:endParaRPr>
            </a:p>
          </p:txBody>
        </p:sp>
      </p:grpSp>
    </p:spTree>
    <p:extLst>
      <p:ext uri="{BB962C8B-B14F-4D97-AF65-F5344CB8AC3E}">
        <p14:creationId xmlns:p14="http://schemas.microsoft.com/office/powerpoint/2010/main" val="244488053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4569708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596084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00115702"/>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69946538"/>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4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5108008"/>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6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298525325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54604965"/>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8445114"/>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165924854"/>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5601708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32386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75"/>
            <a:ext cx="915236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08369225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8424008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182624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24040644"/>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31672848"/>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536548826"/>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4696510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89"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2746736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057766279"/>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5298917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220970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7200"/>
            <a:ext cx="9277349"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70592313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3636564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46875214"/>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94203278"/>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72540213"/>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16612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90632182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Copyright"/>
          <p:cNvSpPr txBox="1"/>
          <p:nvPr userDrawn="1"/>
        </p:nvSpPr>
        <p:spPr>
          <a:xfrm>
            <a:off x="501649" y="647700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tx1"/>
                </a:solidFill>
              </a:rPr>
              <a:t>Federal Innovation Hatch</a:t>
            </a:r>
            <a:r>
              <a:rPr lang="en-US" sz="800" baseline="0" dirty="0">
                <a:solidFill>
                  <a:schemeClr val="tx1"/>
                </a:solidFill>
              </a:rPr>
              <a:t> | FY17 Data Collection</a:t>
            </a:r>
            <a:endParaRPr lang="en-US" sz="800" dirty="0">
              <a:solidFill>
                <a:schemeClr val="tx1"/>
              </a:solidFill>
            </a:endParaRPr>
          </a:p>
        </p:txBody>
      </p:sp>
      <p:sp>
        <p:nvSpPr>
          <p:cNvPr id="7" name="TextBox 6"/>
          <p:cNvSpPr txBox="1"/>
          <p:nvPr userDrawn="1"/>
        </p:nvSpPr>
        <p:spPr>
          <a:xfrm>
            <a:off x="11382377" y="647700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tx1"/>
                </a:solidFill>
              </a:rPr>
              <a:pPr algn="r">
                <a:spcBef>
                  <a:spcPts val="600"/>
                </a:spcBef>
                <a:buSzPct val="100000"/>
                <a:buFont typeface="Arial"/>
                <a:buNone/>
              </a:pPr>
              <a:t>‹#›</a:t>
            </a:fld>
            <a:endParaRPr lang="en-US" sz="800" dirty="0">
              <a:solidFill>
                <a:schemeClr val="tx1"/>
              </a:solidFill>
            </a:endParaRPr>
          </a:p>
        </p:txBody>
      </p:sp>
    </p:spTree>
    <p:extLst>
      <p:ext uri="{BB962C8B-B14F-4D97-AF65-F5344CB8AC3E}">
        <p14:creationId xmlns:p14="http://schemas.microsoft.com/office/powerpoint/2010/main" val="28860335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177251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1135052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1318179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55412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561427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p:nvPr userDrawn="1"/>
        </p:nvGrpSpPr>
        <p:grpSpPr>
          <a:xfrm>
            <a:off x="377991" y="378000"/>
            <a:ext cx="1620000" cy="307976"/>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14668680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03287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2" y="1665289"/>
            <a:ext cx="11188699" cy="392112"/>
          </a:xfrm>
        </p:spPr>
        <p:txBody>
          <a:bodyPr/>
          <a:lstStyle/>
          <a:p>
            <a:pPr lvl="0"/>
            <a:r>
              <a:rPr lang="en-US" noProof="0"/>
              <a:t>Click to edit Master text styles</a:t>
            </a:r>
          </a:p>
        </p:txBody>
      </p:sp>
    </p:spTree>
    <p:extLst>
      <p:ext uri="{BB962C8B-B14F-4D97-AF65-F5344CB8AC3E}">
        <p14:creationId xmlns:p14="http://schemas.microsoft.com/office/powerpoint/2010/main" val="20030823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Click to edit Master text styles</a:t>
            </a:r>
          </a:p>
        </p:txBody>
      </p:sp>
    </p:spTree>
    <p:extLst>
      <p:ext uri="{BB962C8B-B14F-4D97-AF65-F5344CB8AC3E}">
        <p14:creationId xmlns:p14="http://schemas.microsoft.com/office/powerpoint/2010/main" val="13490614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0853123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501650"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1536457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69"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0" name="Content Placeholder 3"/>
          <p:cNvSpPr>
            <a:spLocks noGrp="1"/>
          </p:cNvSpPr>
          <p:nvPr>
            <p:ph sz="quarter" idx="10"/>
          </p:nvPr>
        </p:nvSpPr>
        <p:spPr>
          <a:xfrm>
            <a:off x="501652" y="1665289"/>
            <a:ext cx="5355165"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6341221" y="2125013"/>
            <a:ext cx="5349129"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10734589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25099" y="2125013"/>
            <a:ext cx="5608320" cy="3996000"/>
          </a:xfrm>
        </p:spPr>
        <p:txBody>
          <a:bodyPr/>
          <a:lstStyle/>
          <a:p>
            <a:r>
              <a:rPr lang="en-US" noProof="0" dirty="0"/>
              <a:t>Click icon to add chart</a:t>
            </a:r>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354313" y="2125013"/>
            <a:ext cx="560832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Click to edit Master text styles</a:t>
            </a:r>
          </a:p>
        </p:txBody>
      </p:sp>
    </p:spTree>
    <p:extLst>
      <p:ext uri="{BB962C8B-B14F-4D97-AF65-F5344CB8AC3E}">
        <p14:creationId xmlns:p14="http://schemas.microsoft.com/office/powerpoint/2010/main" val="5448403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272626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5945646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501649" y="1700213"/>
            <a:ext cx="2706624"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27216" y="1700213"/>
            <a:ext cx="2706624"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52783" y="1700213"/>
            <a:ext cx="2706624"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8978351" y="1700213"/>
            <a:ext cx="2706624"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501649" y="3108509"/>
            <a:ext cx="2706624"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62660"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3332155" y="3108509"/>
            <a:ext cx="2706624"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8993167" y="3108509"/>
            <a:ext cx="2706624"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406089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810000" y="1143000"/>
            <a:ext cx="4572000" cy="4572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3" name="Group 32"/>
          <p:cNvGrpSpPr/>
          <p:nvPr userDrawn="1"/>
        </p:nvGrpSpPr>
        <p:grpSpPr>
          <a:xfrm>
            <a:off x="377991" y="378000"/>
            <a:ext cx="1620000" cy="307976"/>
            <a:chOff x="398463" y="404813"/>
            <a:chExt cx="1627187" cy="307976"/>
          </a:xfrm>
          <a:solidFill>
            <a:schemeClr val="bg1"/>
          </a:solidFill>
        </p:grpSpPr>
        <p:sp>
          <p:nvSpPr>
            <p:cNvPr id="34"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8"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9"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0"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1"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2"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3"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2528683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334100"/>
          </a:xfrm>
        </p:spPr>
        <p:txBody>
          <a:bodyPr/>
          <a:lstStyle/>
          <a:p>
            <a:r>
              <a:rPr lang="en-US" noProof="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683483" y="1880213"/>
            <a:ext cx="3288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8396560" y="1880213"/>
            <a:ext cx="329184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683483" y="4256213"/>
            <a:ext cx="3288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8396560" y="4256213"/>
            <a:ext cx="329184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214261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576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8040265" y="1700214"/>
            <a:ext cx="36576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4270957" y="1700214"/>
            <a:ext cx="36576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501651" y="3832225"/>
            <a:ext cx="36576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0959"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40265" y="3832225"/>
            <a:ext cx="36576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98371065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4836011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pyright"/>
          <p:cNvSpPr txBox="1"/>
          <p:nvPr userDrawn="1"/>
        </p:nvSpPr>
        <p:spPr>
          <a:xfrm>
            <a:off x="501649" y="647700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tx1"/>
                </a:solidFill>
              </a:rPr>
              <a:t>Federal Innovation Hatch</a:t>
            </a:r>
            <a:r>
              <a:rPr lang="en-US" sz="800" baseline="0" dirty="0">
                <a:solidFill>
                  <a:schemeClr val="tx1"/>
                </a:solidFill>
              </a:rPr>
              <a:t> | FY17 Data Collection</a:t>
            </a:r>
            <a:endParaRPr lang="en-US" sz="800" dirty="0">
              <a:solidFill>
                <a:schemeClr val="tx1"/>
              </a:solidFill>
            </a:endParaRPr>
          </a:p>
        </p:txBody>
      </p:sp>
      <p:sp>
        <p:nvSpPr>
          <p:cNvPr id="7" name="TextBox 6"/>
          <p:cNvSpPr txBox="1"/>
          <p:nvPr userDrawn="1"/>
        </p:nvSpPr>
        <p:spPr>
          <a:xfrm>
            <a:off x="11382377" y="647700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tx1"/>
                </a:solidFill>
              </a:rPr>
              <a:pPr algn="r">
                <a:spcBef>
                  <a:spcPts val="600"/>
                </a:spcBef>
                <a:buSzPct val="100000"/>
                <a:buFont typeface="Arial"/>
                <a:buNone/>
              </a:pPr>
              <a:t>‹#›</a:t>
            </a:fld>
            <a:endParaRPr lang="en-US" sz="800" dirty="0">
              <a:solidFill>
                <a:schemeClr val="tx1"/>
              </a:solidFill>
            </a:endParaRPr>
          </a:p>
        </p:txBody>
      </p:sp>
    </p:spTree>
    <p:extLst>
      <p:ext uri="{BB962C8B-B14F-4D97-AF65-F5344CB8AC3E}">
        <p14:creationId xmlns:p14="http://schemas.microsoft.com/office/powerpoint/2010/main" val="31555285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3"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56767997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9280"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6246195" y="185789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509280"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5" name="Rectangle 4"/>
          <p:cNvSpPr/>
          <p:nvPr userDrawn="1"/>
        </p:nvSpPr>
        <p:spPr>
          <a:xfrm>
            <a:off x="6246195" y="1705378"/>
            <a:ext cx="5462016"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7" name="Picture Placeholder 29"/>
          <p:cNvSpPr>
            <a:spLocks noGrp="1"/>
          </p:cNvSpPr>
          <p:nvPr>
            <p:ph type="pic" sz="quarter" idx="20" hasCustomPrompt="1"/>
          </p:nvPr>
        </p:nvSpPr>
        <p:spPr>
          <a:xfrm>
            <a:off x="10464050"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9280" y="4249682"/>
            <a:ext cx="5462016"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6246195" y="4249682"/>
            <a:ext cx="5462016"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509280"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3" name="Rectangle 12"/>
          <p:cNvSpPr/>
          <p:nvPr userDrawn="1"/>
        </p:nvSpPr>
        <p:spPr>
          <a:xfrm>
            <a:off x="6246195" y="4103518"/>
            <a:ext cx="54620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dirty="0">
              <a:solidFill>
                <a:prstClr val="white"/>
              </a:solidFill>
            </a:endParaRPr>
          </a:p>
        </p:txBody>
      </p:sp>
      <p:sp>
        <p:nvSpPr>
          <p:cNvPr id="14" name="Picture Placeholder 29"/>
          <p:cNvSpPr>
            <a:spLocks noGrp="1"/>
          </p:cNvSpPr>
          <p:nvPr>
            <p:ph type="pic" sz="quarter" idx="24" hasCustomPrompt="1"/>
          </p:nvPr>
        </p:nvSpPr>
        <p:spPr>
          <a:xfrm>
            <a:off x="4731915"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64051"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4761090"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4944364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Rectangle 3"/>
          <p:cNvSpPr/>
          <p:nvPr userDrawn="1"/>
        </p:nvSpPr>
        <p:spPr>
          <a:xfrm>
            <a:off x="4327289"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5" name="Rectangle 4"/>
          <p:cNvSpPr/>
          <p:nvPr userDrawn="1"/>
        </p:nvSpPr>
        <p:spPr>
          <a:xfrm>
            <a:off x="504000" y="1700214"/>
            <a:ext cx="3547872"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6" name="Rectangle 5"/>
          <p:cNvSpPr/>
          <p:nvPr userDrawn="1"/>
        </p:nvSpPr>
        <p:spPr>
          <a:xfrm>
            <a:off x="8150577" y="1705968"/>
            <a:ext cx="354787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dirty="0">
              <a:solidFill>
                <a:prstClr val="white"/>
              </a:solidFill>
            </a:endParaRPr>
          </a:p>
        </p:txBody>
      </p:sp>
      <p:sp>
        <p:nvSpPr>
          <p:cNvPr id="7" name="Text Placeholder 8"/>
          <p:cNvSpPr>
            <a:spLocks noGrp="1"/>
          </p:cNvSpPr>
          <p:nvPr>
            <p:ph type="body" sz="quarter" idx="17"/>
          </p:nvPr>
        </p:nvSpPr>
        <p:spPr>
          <a:xfrm>
            <a:off x="4327289"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504000"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8150577" y="1851441"/>
            <a:ext cx="3547872"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82062560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33239473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1650" y="317500"/>
            <a:ext cx="11188701"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9100752"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3369584"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6235168" y="2556000"/>
            <a:ext cx="2592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501650" y="687695"/>
            <a:ext cx="11188701"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0898059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669690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810000" y="1143000"/>
            <a:ext cx="4572000" cy="4572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p:nvPr userDrawn="1"/>
        </p:nvGrpSpPr>
        <p:grpSpPr>
          <a:xfrm>
            <a:off x="377991" y="378000"/>
            <a:ext cx="1620000" cy="307976"/>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5815076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2669383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7049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noProof="0"/>
              <a:t>Click to edit Master text styles</a:t>
            </a:r>
          </a:p>
        </p:txBody>
      </p:sp>
      <p:grpSp>
        <p:nvGrpSpPr>
          <p:cNvPr id="20" name="Group 19"/>
          <p:cNvGrpSpPr/>
          <p:nvPr userDrawn="1"/>
        </p:nvGrpSpPr>
        <p:grpSpPr>
          <a:xfrm>
            <a:off x="377991" y="378000"/>
            <a:ext cx="1620000" cy="307976"/>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41439077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3623192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dirty="0"/>
              <a:t>Click icon to add picture</a:t>
            </a:r>
          </a:p>
        </p:txBody>
      </p:sp>
    </p:spTree>
    <p:extLst>
      <p:ext uri="{BB962C8B-B14F-4D97-AF65-F5344CB8AC3E}">
        <p14:creationId xmlns:p14="http://schemas.microsoft.com/office/powerpoint/2010/main" val="59071283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8094803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dirty="0">
                <a:solidFill>
                  <a:prstClr val="white"/>
                </a:solidFill>
              </a:endParaRPr>
            </a:p>
          </p:txBody>
        </p:sp>
      </p:grpSp>
    </p:spTree>
    <p:extLst>
      <p:ext uri="{BB962C8B-B14F-4D97-AF65-F5344CB8AC3E}">
        <p14:creationId xmlns:p14="http://schemas.microsoft.com/office/powerpoint/2010/main" val="68921642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17080027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7221744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1754090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5"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7"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2623278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18904873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0240189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03688975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80469552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4806780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18900212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7644906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0749058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8909189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dirty="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821966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4"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241024179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96852552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dirty="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7176896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dirty="0"/>
              <a:t>Click to edit Master title style</a:t>
            </a:r>
          </a:p>
        </p:txBody>
      </p:sp>
    </p:spTree>
    <p:extLst>
      <p:ext uri="{BB962C8B-B14F-4D97-AF65-F5344CB8AC3E}">
        <p14:creationId xmlns:p14="http://schemas.microsoft.com/office/powerpoint/2010/main" val="107225379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6752181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644664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7032116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42243663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6535013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8764397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dirty="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961367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298661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3087124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7284368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26375617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dirty="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dirty="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dirty="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3784675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9359200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dirty="0">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45146462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dirty="0">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2448683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dirty="0">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8026579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636572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white"/>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dirty="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white"/>
                </a:solidFill>
              </a:rPr>
              <a:pPr algn="r" defTabSz="1219170">
                <a:spcBef>
                  <a:spcPts val="800"/>
                </a:spcBef>
                <a:buSzPct val="100000"/>
                <a:buFont typeface="Arial"/>
                <a:buNone/>
              </a:pPr>
              <a:t>‹#›</a:t>
            </a:fld>
            <a:endParaRPr lang="en-US" sz="650" dirty="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1715479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6335184" y="6477001"/>
            <a:ext cx="4896560" cy="200055"/>
          </a:xfrm>
          <a:prstGeom prst="rect">
            <a:avLst/>
          </a:prstGeom>
          <a:noFill/>
        </p:spPr>
        <p:txBody>
          <a:bodyPr wrap="square" lIns="0" tIns="0" rIns="0" bIns="0" rtlCol="0">
            <a:spAutoFit/>
          </a:bodyPr>
          <a:lstStyle/>
          <a:p>
            <a:pPr algn="r">
              <a:buSzPct val="100000"/>
              <a:buFont typeface="Arial"/>
              <a:buNone/>
            </a:pPr>
            <a:r>
              <a:rPr lang="en-US" sz="650" dirty="0">
                <a:solidFill>
                  <a:prstClr val="white"/>
                </a:solidFill>
              </a:rPr>
              <a:t>Presentation title</a:t>
            </a:r>
            <a:br>
              <a:rPr lang="en-US" sz="650" dirty="0">
                <a:solidFill>
                  <a:prstClr val="white"/>
                </a:solidFill>
              </a:rPr>
            </a:br>
            <a:r>
              <a:rPr lang="en-US" sz="650" dirty="0">
                <a:solidFill>
                  <a:prstClr val="white"/>
                </a:solidFill>
              </a:rPr>
              <a:t>[To edit, click View &gt; Slide Master &gt; Slide Master]</a:t>
            </a:r>
          </a:p>
        </p:txBody>
      </p:sp>
      <p:sp>
        <p:nvSpPr>
          <p:cNvPr id="11" name="Copyright"/>
          <p:cNvSpPr txBox="1"/>
          <p:nvPr userDrawn="1"/>
        </p:nvSpPr>
        <p:spPr>
          <a:xfrm>
            <a:off x="501651" y="6477000"/>
            <a:ext cx="5355167" cy="201260"/>
          </a:xfrm>
          <a:prstGeom prst="rect">
            <a:avLst/>
          </a:prstGeom>
          <a:noFill/>
        </p:spPr>
        <p:txBody>
          <a:bodyPr wrap="square" lIns="0" tIns="0" rIns="0" bIns="0" rtlCol="0">
            <a:spAutoFit/>
          </a:bodyPr>
          <a:lstStyle/>
          <a:p>
            <a:pPr>
              <a:spcBef>
                <a:spcPts val="600"/>
              </a:spcBef>
              <a:buSzPct val="100000"/>
              <a:buFont typeface="Arial"/>
              <a:buNone/>
            </a:pPr>
            <a:r>
              <a:rPr lang="en-US" sz="650" dirty="0">
                <a:solidFill>
                  <a:prstClr val="white"/>
                </a:solidFill>
              </a:rPr>
              <a:t>Member firms and DTTL: Insert appropriate copyright</a:t>
            </a:r>
            <a:br>
              <a:rPr lang="en-US" sz="650" dirty="0">
                <a:solidFill>
                  <a:prstClr val="white"/>
                </a:solidFill>
              </a:rPr>
            </a:br>
            <a:r>
              <a:rPr lang="en-US" sz="650" dirty="0">
                <a:solidFill>
                  <a:prstClr val="white"/>
                </a:solidFill>
              </a:rPr>
              <a:t>[To edit, click View &gt; Slide Master &gt; Slide Master]</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algn="r">
              <a:spcBef>
                <a:spcPts val="600"/>
              </a:spcBef>
              <a:buSzPct val="100000"/>
              <a:buFont typeface="Arial"/>
              <a:buNone/>
            </a:pPr>
            <a:fld id="{C58DF478-B544-4ED8-9ED4-6A2648E2D233}" type="slidenum">
              <a:rPr lang="en-US" sz="650">
                <a:solidFill>
                  <a:prstClr val="white"/>
                </a:solidFill>
              </a:rPr>
              <a:pPr algn="r">
                <a:spcBef>
                  <a:spcPts val="600"/>
                </a:spcBef>
                <a:buSzPct val="100000"/>
                <a:buFont typeface="Arial"/>
                <a:buNone/>
              </a:pPr>
              <a:t>‹#›</a:t>
            </a:fld>
            <a:endParaRPr lang="en-US" sz="650" dirty="0">
              <a:solidFill>
                <a:prstClr val="white"/>
              </a:solidFill>
            </a:endParaRPr>
          </a:p>
        </p:txBody>
      </p:sp>
    </p:spTree>
    <p:extLst>
      <p:ext uri="{BB962C8B-B14F-4D97-AF65-F5344CB8AC3E}">
        <p14:creationId xmlns:p14="http://schemas.microsoft.com/office/powerpoint/2010/main" val="34719145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1039530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29602814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48822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12292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Harness - Cover 4">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76E68383-C5C9-0C41-8944-BDC21381448A}"/>
              </a:ext>
            </a:extLst>
          </p:cNvPr>
          <p:cNvSpPr>
            <a:spLocks noGrp="1"/>
          </p:cNvSpPr>
          <p:nvPr>
            <p:ph type="body" sz="quarter" idx="11" hasCustomPrompt="1"/>
          </p:nvPr>
        </p:nvSpPr>
        <p:spPr>
          <a:xfrm>
            <a:off x="914400" y="3344276"/>
            <a:ext cx="4038600" cy="1628558"/>
          </a:xfrm>
          <a:prstGeom prst="rect">
            <a:avLst/>
          </a:prstGeom>
        </p:spPr>
        <p:txBody>
          <a:bodyPr>
            <a:noAutofit/>
          </a:bodyPr>
          <a:lstStyle>
            <a:lvl1pPr marL="0" indent="0">
              <a:lnSpc>
                <a:spcPts val="4340"/>
              </a:lnSpc>
              <a:buFontTx/>
              <a:buNone/>
              <a:defRPr sz="3600" b="0" i="0">
                <a:solidFill>
                  <a:srgbClr val="046A38"/>
                </a:solidFill>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Here, it’s just a headline that </a:t>
            </a:r>
            <a:br>
              <a:rPr lang="en-US" dirty="0"/>
            </a:br>
            <a:r>
              <a:rPr lang="en-US" dirty="0"/>
              <a:t>goes here as usual</a:t>
            </a:r>
          </a:p>
        </p:txBody>
      </p:sp>
      <p:sp>
        <p:nvSpPr>
          <p:cNvPr id="11" name="Text Placeholder 2">
            <a:extLst>
              <a:ext uri="{FF2B5EF4-FFF2-40B4-BE49-F238E27FC236}">
                <a16:creationId xmlns:a16="http://schemas.microsoft.com/office/drawing/2014/main" id="{A3A75483-02C0-EA47-8719-DFFC81B8B444}"/>
              </a:ext>
            </a:extLst>
          </p:cNvPr>
          <p:cNvSpPr>
            <a:spLocks noGrp="1"/>
          </p:cNvSpPr>
          <p:nvPr>
            <p:ph type="body" sz="quarter" idx="12" hasCustomPrompt="1"/>
          </p:nvPr>
        </p:nvSpPr>
        <p:spPr>
          <a:xfrm>
            <a:off x="902970" y="2631074"/>
            <a:ext cx="1892300" cy="3746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Autofit/>
          </a:bodyPr>
          <a:lstStyle>
            <a:lvl1pPr marL="0" indent="0">
              <a:buFontTx/>
              <a:buNone/>
              <a:defRPr sz="1400" b="0" i="0" spc="50" baseline="0">
                <a:latin typeface="Calibri Light" panose="020F0302020204030204" pitchFamily="34" charset="0"/>
                <a:ea typeface="Open Sans Light" panose="020B0306030504020204" pitchFamily="34" charset="0"/>
                <a:cs typeface="Calibri Light" panose="020F0302020204030204" pitchFamily="34" charset="0"/>
              </a:defRPr>
            </a:lvl1pPr>
            <a:lvl2pPr marL="4572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2pPr>
            <a:lvl3pPr marL="9144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3pPr>
            <a:lvl4pPr marL="13716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4pPr>
            <a:lvl5pPr marL="1828800" indent="0">
              <a:buFontTx/>
              <a:buNone/>
              <a:defRPr sz="10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Month, XX 2021</a:t>
            </a:r>
          </a:p>
        </p:txBody>
      </p:sp>
      <p:sp>
        <p:nvSpPr>
          <p:cNvPr id="12" name="Text Placeholder 10">
            <a:extLst>
              <a:ext uri="{FF2B5EF4-FFF2-40B4-BE49-F238E27FC236}">
                <a16:creationId xmlns:a16="http://schemas.microsoft.com/office/drawing/2014/main" id="{70F42A91-1B0E-FA49-9161-0DAE0A8020D5}"/>
              </a:ext>
            </a:extLst>
          </p:cNvPr>
          <p:cNvSpPr>
            <a:spLocks noGrp="1"/>
          </p:cNvSpPr>
          <p:nvPr>
            <p:ph type="body" sz="quarter" idx="13" hasCustomPrompt="1"/>
          </p:nvPr>
        </p:nvSpPr>
        <p:spPr>
          <a:xfrm>
            <a:off x="914400" y="5235575"/>
            <a:ext cx="4038600" cy="263525"/>
          </a:xfrm>
          <a:prstGeom prst="rect">
            <a:avLst/>
          </a:prstGeom>
        </p:spPr>
        <p:txBody>
          <a:bodyPr>
            <a:noAutofit/>
          </a:bodyPr>
          <a:lstStyle>
            <a:lvl1pPr marL="0" indent="0">
              <a:buFontTx/>
              <a:buNone/>
              <a:defRPr sz="1200" b="0" i="0">
                <a:latin typeface="Calibri Light" panose="020F0302020204030204" pitchFamily="34" charset="0"/>
                <a:ea typeface="Open Sans Light" panose="020B0306030504020204" pitchFamily="34" charset="0"/>
                <a:cs typeface="Calibri Light" panose="020F0302020204030204" pitchFamily="34" charset="0"/>
              </a:defRPr>
            </a:lvl1pPr>
          </a:lstStyle>
          <a:p>
            <a:pPr lvl="0"/>
            <a:r>
              <a:rPr lang="en-US"/>
              <a:t>Short subhead can live here if needed but one line</a:t>
            </a:r>
          </a:p>
        </p:txBody>
      </p:sp>
      <p:grpSp>
        <p:nvGrpSpPr>
          <p:cNvPr id="10" name="Group 9">
            <a:extLst>
              <a:ext uri="{FF2B5EF4-FFF2-40B4-BE49-F238E27FC236}">
                <a16:creationId xmlns:a16="http://schemas.microsoft.com/office/drawing/2014/main" id="{D4BAFB49-0117-4EEE-AEAE-C7630ACD459B}"/>
              </a:ext>
            </a:extLst>
          </p:cNvPr>
          <p:cNvGrpSpPr>
            <a:grpSpLocks noChangeAspect="1"/>
          </p:cNvGrpSpPr>
          <p:nvPr userDrawn="1"/>
        </p:nvGrpSpPr>
        <p:grpSpPr>
          <a:xfrm>
            <a:off x="904875" y="815185"/>
            <a:ext cx="1714500" cy="321276"/>
            <a:chOff x="398463" y="404813"/>
            <a:chExt cx="1627187" cy="307976"/>
          </a:xfrm>
          <a:solidFill>
            <a:schemeClr val="tx1"/>
          </a:solidFill>
        </p:grpSpPr>
        <p:sp>
          <p:nvSpPr>
            <p:cNvPr id="13" name="Oval 5">
              <a:extLst>
                <a:ext uri="{FF2B5EF4-FFF2-40B4-BE49-F238E27FC236}">
                  <a16:creationId xmlns:a16="http://schemas.microsoft.com/office/drawing/2014/main" id="{D9C94AA1-FE85-426E-BB83-A4749FADED0B}"/>
                </a:ext>
              </a:extLst>
            </p:cNvPr>
            <p:cNvSpPr>
              <a:spLocks noChangeArrowheads="1"/>
            </p:cNvSpPr>
            <p:nvPr/>
          </p:nvSpPr>
          <p:spPr bwMode="auto">
            <a:xfrm>
              <a:off x="1938338" y="625476"/>
              <a:ext cx="87312" cy="87313"/>
            </a:xfrm>
            <a:prstGeom prst="ellipse">
              <a:avLst/>
            </a:prstGeom>
            <a:solidFill>
              <a:srgbClr val="93CE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Freeform 6">
              <a:extLst>
                <a:ext uri="{FF2B5EF4-FFF2-40B4-BE49-F238E27FC236}">
                  <a16:creationId xmlns:a16="http://schemas.microsoft.com/office/drawing/2014/main" id="{B7E886E2-F9A9-40BC-B003-CE7951A2569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5" name="Rectangle 7">
              <a:extLst>
                <a:ext uri="{FF2B5EF4-FFF2-40B4-BE49-F238E27FC236}">
                  <a16:creationId xmlns:a16="http://schemas.microsoft.com/office/drawing/2014/main" id="{F290ABBD-893B-4600-B913-8A57DDD10D0F}"/>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6" name="Freeform 8">
              <a:extLst>
                <a:ext uri="{FF2B5EF4-FFF2-40B4-BE49-F238E27FC236}">
                  <a16:creationId xmlns:a16="http://schemas.microsoft.com/office/drawing/2014/main" id="{6C8B5570-26FD-41A3-82BC-E7D8A1E5D052}"/>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Rectangle 9">
              <a:extLst>
                <a:ext uri="{FF2B5EF4-FFF2-40B4-BE49-F238E27FC236}">
                  <a16:creationId xmlns:a16="http://schemas.microsoft.com/office/drawing/2014/main" id="{DD5DECE9-8510-46F1-82A7-DD0E844A0529}"/>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Rectangle 10">
              <a:extLst>
                <a:ext uri="{FF2B5EF4-FFF2-40B4-BE49-F238E27FC236}">
                  <a16:creationId xmlns:a16="http://schemas.microsoft.com/office/drawing/2014/main" id="{D0F773ED-D91B-4D13-9DA8-B695C6DCAAB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Freeform 11">
              <a:extLst>
                <a:ext uri="{FF2B5EF4-FFF2-40B4-BE49-F238E27FC236}">
                  <a16:creationId xmlns:a16="http://schemas.microsoft.com/office/drawing/2014/main" id="{D8175080-3386-4965-96BA-06350C592BC1}"/>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12">
              <a:extLst>
                <a:ext uri="{FF2B5EF4-FFF2-40B4-BE49-F238E27FC236}">
                  <a16:creationId xmlns:a16="http://schemas.microsoft.com/office/drawing/2014/main" id="{DA6F4A19-276E-4E2E-B4E5-9288B3687B75}"/>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13">
              <a:extLst>
                <a:ext uri="{FF2B5EF4-FFF2-40B4-BE49-F238E27FC236}">
                  <a16:creationId xmlns:a16="http://schemas.microsoft.com/office/drawing/2014/main" id="{62EB34E9-CA75-4E76-AB5E-5F14D535A30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14">
              <a:extLst>
                <a:ext uri="{FF2B5EF4-FFF2-40B4-BE49-F238E27FC236}">
                  <a16:creationId xmlns:a16="http://schemas.microsoft.com/office/drawing/2014/main" id="{DA1F4A55-DCA9-4349-982C-C80E51CE6C0E}"/>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23" name="Picture Placeholder 2">
            <a:extLst>
              <a:ext uri="{FF2B5EF4-FFF2-40B4-BE49-F238E27FC236}">
                <a16:creationId xmlns:a16="http://schemas.microsoft.com/office/drawing/2014/main" id="{6E254EC7-650A-4BEB-9F24-D2A912484749}"/>
              </a:ext>
            </a:extLst>
          </p:cNvPr>
          <p:cNvSpPr>
            <a:spLocks noGrp="1"/>
          </p:cNvSpPr>
          <p:nvPr>
            <p:ph type="pic" sz="quarter" idx="14"/>
          </p:nvPr>
        </p:nvSpPr>
        <p:spPr>
          <a:xfrm>
            <a:off x="5133975" y="0"/>
            <a:ext cx="7058025" cy="6858000"/>
          </a:xfrm>
        </p:spPr>
        <p:txBody>
          <a:bodyPr/>
          <a:lstStyle/>
          <a:p>
            <a:endParaRPr lang="en-US"/>
          </a:p>
        </p:txBody>
      </p:sp>
    </p:spTree>
    <p:extLst>
      <p:ext uri="{BB962C8B-B14F-4D97-AF65-F5344CB8AC3E}">
        <p14:creationId xmlns:p14="http://schemas.microsoft.com/office/powerpoint/2010/main" val="316523607"/>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20157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95508692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1439849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272435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2021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76294143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9" name="Copyright"/>
          <p:cNvSpPr txBox="1"/>
          <p:nvPr userDrawn="1"/>
        </p:nvSpPr>
        <p:spPr>
          <a:xfrm>
            <a:off x="501649" y="6521390"/>
            <a:ext cx="5355168" cy="201260"/>
          </a:xfrm>
          <a:prstGeom prst="rect">
            <a:avLst/>
          </a:prstGeom>
          <a:noFill/>
        </p:spPr>
        <p:txBody>
          <a:bodyPr wrap="square" lIns="0" tIns="0" rIns="0" bIns="0" rtlCol="0">
            <a:noAutofit/>
          </a:bodyPr>
          <a:lstStyle/>
          <a:p>
            <a:pPr>
              <a:spcBef>
                <a:spcPts val="600"/>
              </a:spcBef>
              <a:buSzPct val="100000"/>
              <a:buFont typeface="Arial"/>
              <a:buNone/>
            </a:pPr>
            <a:r>
              <a:rPr lang="en-US" sz="800" dirty="0">
                <a:solidFill>
                  <a:schemeClr val="bg1"/>
                </a:solidFill>
              </a:rPr>
              <a:t>Federal Innovation Hatch</a:t>
            </a:r>
            <a:r>
              <a:rPr lang="en-US" sz="800" baseline="0" dirty="0">
                <a:solidFill>
                  <a:schemeClr val="bg1"/>
                </a:solidFill>
              </a:rPr>
              <a:t> | FY17 Data Collection</a:t>
            </a:r>
            <a:endParaRPr lang="en-US" sz="800" dirty="0">
              <a:solidFill>
                <a:schemeClr val="bg1"/>
              </a:solidFill>
            </a:endParaRPr>
          </a:p>
        </p:txBody>
      </p:sp>
      <p:sp>
        <p:nvSpPr>
          <p:cNvPr id="13" name="TextBox 12"/>
          <p:cNvSpPr txBox="1"/>
          <p:nvPr userDrawn="1"/>
        </p:nvSpPr>
        <p:spPr>
          <a:xfrm>
            <a:off x="11382377" y="6521391"/>
            <a:ext cx="307975" cy="100027"/>
          </a:xfrm>
          <a:prstGeom prst="rect">
            <a:avLst/>
          </a:prstGeom>
          <a:noFill/>
        </p:spPr>
        <p:txBody>
          <a:bodyPr wrap="square" lIns="0" tIns="0" rIns="0" bIns="0" rtlCol="0">
            <a:noAutofit/>
          </a:bodyPr>
          <a:lstStyle/>
          <a:p>
            <a:pPr algn="r">
              <a:spcBef>
                <a:spcPts val="600"/>
              </a:spcBef>
              <a:buSzPct val="100000"/>
              <a:buFont typeface="Arial"/>
              <a:buNone/>
            </a:pPr>
            <a:fld id="{C58DF478-B544-4ED8-9ED4-6A2648E2D233}" type="slidenum">
              <a:rPr lang="en-US" sz="800">
                <a:solidFill>
                  <a:schemeClr val="bg1"/>
                </a:solidFill>
              </a:rPr>
              <a:pPr algn="r">
                <a:spcBef>
                  <a:spcPts val="600"/>
                </a:spcBef>
                <a:buSzPct val="100000"/>
                <a:buFont typeface="Arial"/>
                <a:buNone/>
              </a:pPr>
              <a:t>‹#›</a:t>
            </a:fld>
            <a:endParaRPr lang="en-US" sz="800" dirty="0">
              <a:solidFill>
                <a:schemeClr val="bg1"/>
              </a:solidFill>
            </a:endParaRPr>
          </a:p>
        </p:txBody>
      </p:sp>
    </p:spTree>
    <p:extLst>
      <p:ext uri="{BB962C8B-B14F-4D97-AF65-F5344CB8AC3E}">
        <p14:creationId xmlns:p14="http://schemas.microsoft.com/office/powerpoint/2010/main" val="11458520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549891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9475873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4388556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030456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921905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6902062"/>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6360745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82976190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6792363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93244505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image" Target="../media/image1.emf"/><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tags" Target="../tags/tag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vmlDrawing" Target="../drawings/vmlDrawing3.v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theme" Target="../theme/theme2.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oleObject" Target="../embeddings/oleObject3.bin"/><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7.xml"/><Relationship Id="rId18" Type="http://schemas.openxmlformats.org/officeDocument/2006/relationships/slideLayout" Target="../slideLayouts/slideLayout102.xml"/><Relationship Id="rId26" Type="http://schemas.openxmlformats.org/officeDocument/2006/relationships/slideLayout" Target="../slideLayouts/slideLayout110.xml"/><Relationship Id="rId39" Type="http://schemas.openxmlformats.org/officeDocument/2006/relationships/slideLayout" Target="../slideLayouts/slideLayout123.xml"/><Relationship Id="rId21" Type="http://schemas.openxmlformats.org/officeDocument/2006/relationships/slideLayout" Target="../slideLayouts/slideLayout105.xml"/><Relationship Id="rId34" Type="http://schemas.openxmlformats.org/officeDocument/2006/relationships/slideLayout" Target="../slideLayouts/slideLayout118.xml"/><Relationship Id="rId42" Type="http://schemas.openxmlformats.org/officeDocument/2006/relationships/vmlDrawing" Target="../drawings/vmlDrawing4.vml"/><Relationship Id="rId7" Type="http://schemas.openxmlformats.org/officeDocument/2006/relationships/slideLayout" Target="../slideLayouts/slideLayout9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9" Type="http://schemas.openxmlformats.org/officeDocument/2006/relationships/slideLayout" Target="../slideLayouts/slideLayout113.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24" Type="http://schemas.openxmlformats.org/officeDocument/2006/relationships/slideLayout" Target="../slideLayouts/slideLayout108.xml"/><Relationship Id="rId32" Type="http://schemas.openxmlformats.org/officeDocument/2006/relationships/slideLayout" Target="../slideLayouts/slideLayout116.xml"/><Relationship Id="rId37" Type="http://schemas.openxmlformats.org/officeDocument/2006/relationships/slideLayout" Target="../slideLayouts/slideLayout121.xml"/><Relationship Id="rId40" Type="http://schemas.openxmlformats.org/officeDocument/2006/relationships/slideLayout" Target="../slideLayouts/slideLayout124.xml"/><Relationship Id="rId45" Type="http://schemas.openxmlformats.org/officeDocument/2006/relationships/image" Target="../media/image1.emf"/><Relationship Id="rId5" Type="http://schemas.openxmlformats.org/officeDocument/2006/relationships/slideLayout" Target="../slideLayouts/slideLayout89.xml"/><Relationship Id="rId15" Type="http://schemas.openxmlformats.org/officeDocument/2006/relationships/slideLayout" Target="../slideLayouts/slideLayout99.xml"/><Relationship Id="rId23" Type="http://schemas.openxmlformats.org/officeDocument/2006/relationships/slideLayout" Target="../slideLayouts/slideLayout107.xml"/><Relationship Id="rId28" Type="http://schemas.openxmlformats.org/officeDocument/2006/relationships/slideLayout" Target="../slideLayouts/slideLayout112.xml"/><Relationship Id="rId36" Type="http://schemas.openxmlformats.org/officeDocument/2006/relationships/slideLayout" Target="../slideLayouts/slideLayout120.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31" Type="http://schemas.openxmlformats.org/officeDocument/2006/relationships/slideLayout" Target="../slideLayouts/slideLayout115.xml"/><Relationship Id="rId44" Type="http://schemas.openxmlformats.org/officeDocument/2006/relationships/oleObject" Target="../embeddings/oleObject4.bin"/><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 Id="rId22" Type="http://schemas.openxmlformats.org/officeDocument/2006/relationships/slideLayout" Target="../slideLayouts/slideLayout106.xml"/><Relationship Id="rId27" Type="http://schemas.openxmlformats.org/officeDocument/2006/relationships/slideLayout" Target="../slideLayouts/slideLayout111.xml"/><Relationship Id="rId30" Type="http://schemas.openxmlformats.org/officeDocument/2006/relationships/slideLayout" Target="../slideLayouts/slideLayout114.xml"/><Relationship Id="rId35" Type="http://schemas.openxmlformats.org/officeDocument/2006/relationships/slideLayout" Target="../slideLayouts/slideLayout119.xml"/><Relationship Id="rId43" Type="http://schemas.openxmlformats.org/officeDocument/2006/relationships/tags" Target="../tags/tag4.xml"/><Relationship Id="rId8" Type="http://schemas.openxmlformats.org/officeDocument/2006/relationships/slideLayout" Target="../slideLayouts/slideLayout92.xml"/><Relationship Id="rId3" Type="http://schemas.openxmlformats.org/officeDocument/2006/relationships/slideLayout" Target="../slideLayouts/slideLayout87.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5" Type="http://schemas.openxmlformats.org/officeDocument/2006/relationships/slideLayout" Target="../slideLayouts/slideLayout109.xml"/><Relationship Id="rId33" Type="http://schemas.openxmlformats.org/officeDocument/2006/relationships/slideLayout" Target="../slideLayouts/slideLayout117.xml"/><Relationship Id="rId38" Type="http://schemas.openxmlformats.org/officeDocument/2006/relationships/slideLayout" Target="../slideLayouts/slideLayout122.xml"/><Relationship Id="rId20" Type="http://schemas.openxmlformats.org/officeDocument/2006/relationships/slideLayout" Target="../slideLayouts/slideLayout104.xml"/><Relationship Id="rId4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5"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472006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9" pos="3721">
          <p15:clr>
            <a:srgbClr val="F26B43"/>
          </p15:clr>
        </p15:guide>
        <p15:guide id="10" orient="horz" pos="236">
          <p15:clr>
            <a:srgbClr val="F26B43"/>
          </p15:clr>
        </p15:guide>
        <p15:guide id="11" pos="1022">
          <p15:clr>
            <a:srgbClr val="F26B43"/>
          </p15:clr>
        </p15:guide>
        <p15:guide id="12" pos="1137">
          <p15:clr>
            <a:srgbClr val="F26B43"/>
          </p15:clr>
        </p15:guide>
        <p15:guide id="13" pos="1920">
          <p15:clr>
            <a:srgbClr val="F26B43"/>
          </p15:clr>
        </p15:guide>
        <p15:guide id="14" pos="2033">
          <p15:clr>
            <a:srgbClr val="F26B43"/>
          </p15:clr>
        </p15:guide>
        <p15:guide id="15" pos="4620">
          <p15:clr>
            <a:srgbClr val="F26B43"/>
          </p15:clr>
        </p15:guide>
        <p15:guide id="16" pos="2823">
          <p15:clr>
            <a:srgbClr val="F26B43"/>
          </p15:clr>
        </p15:guide>
        <p15:guide id="17" pos="2937">
          <p15:clr>
            <a:srgbClr val="F26B43"/>
          </p15:clr>
        </p15:guide>
        <p15:guide id="18" pos="2880">
          <p15:clr>
            <a:srgbClr val="F26B43"/>
          </p15:clr>
        </p15:guide>
        <p15:guide id="19" pos="4734">
          <p15:clr>
            <a:srgbClr val="F26B43"/>
          </p15:clr>
        </p15:guide>
        <p15:guide id="20" orient="horz" pos="1049">
          <p15:clr>
            <a:srgbClr val="F26B43"/>
          </p15:clr>
        </p15:guide>
        <p15:guide id="21"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093"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algn="r" defTabSz="1219170">
              <a:buSzPct val="100000"/>
              <a:buFont typeface="Arial"/>
              <a:buNone/>
            </a:pPr>
            <a:r>
              <a:rPr lang="en-US" sz="650" dirty="0">
                <a:solidFill>
                  <a:prstClr val="black"/>
                </a:solidFill>
              </a:rPr>
              <a:t>Audit and Assurance</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defTabSz="1219170">
              <a:spcBef>
                <a:spcPts val="800"/>
              </a:spcBef>
              <a:buSzPct val="100000"/>
              <a:buFont typeface="Arial"/>
              <a:buNone/>
            </a:pPr>
            <a:r>
              <a:rPr lang="en-US" sz="650" dirty="0">
                <a:solidFill>
                  <a:prstClr val="black"/>
                </a:solidFill>
              </a:rPr>
              <a:t>Copyright © 2021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smtClean="0">
                <a:solidFill>
                  <a:prstClr val="black"/>
                </a:solidFill>
              </a:rPr>
              <a:pPr algn="r" defTabSz="1219170">
                <a:spcBef>
                  <a:spcPts val="800"/>
                </a:spcBef>
                <a:buSzPct val="100000"/>
                <a:buFont typeface="Arial"/>
                <a:buNone/>
              </a:pPr>
              <a:t>‹#›</a:t>
            </a:fld>
            <a:endParaRPr lang="en-US" sz="650" dirty="0">
              <a:solidFill>
                <a:prstClr val="black"/>
              </a:solidFill>
            </a:endParaRPr>
          </a:p>
        </p:txBody>
      </p:sp>
    </p:spTree>
    <p:extLst>
      <p:ext uri="{BB962C8B-B14F-4D97-AF65-F5344CB8AC3E}">
        <p14:creationId xmlns:p14="http://schemas.microsoft.com/office/powerpoint/2010/main" val="28246140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86" r:id="rId42"/>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9" pos="4986">
          <p15:clr>
            <a:srgbClr val="F26B43"/>
          </p15:clr>
        </p15:guide>
        <p15:guide id="10" pos="1382">
          <p15:clr>
            <a:srgbClr val="F26B43"/>
          </p15:clr>
        </p15:guide>
        <p15:guide id="11" pos="1496">
          <p15:clr>
            <a:srgbClr val="F26B43"/>
          </p15:clr>
        </p15:guide>
        <p15:guide id="12" pos="2581">
          <p15:clr>
            <a:srgbClr val="F26B43"/>
          </p15:clr>
        </p15:guide>
        <p15:guide id="13" pos="2695">
          <p15:clr>
            <a:srgbClr val="F26B43"/>
          </p15:clr>
        </p15:guide>
        <p15:guide id="14" pos="6185">
          <p15:clr>
            <a:srgbClr val="F26B43"/>
          </p15:clr>
        </p15:guide>
        <p15:guide id="15" pos="3783">
          <p15:clr>
            <a:srgbClr val="F26B43"/>
          </p15:clr>
        </p15:guide>
        <p15:guide id="16" pos="3896">
          <p15:clr>
            <a:srgbClr val="F26B43"/>
          </p15:clr>
        </p15:guide>
        <p15:guide id="17" pos="3840">
          <p15:clr>
            <a:srgbClr val="F26B43"/>
          </p15:clr>
        </p15:guide>
        <p15:guide id="18" pos="6299">
          <p15:clr>
            <a:srgbClr val="F26B43"/>
          </p15:clr>
        </p15:guide>
        <p15:guide id="19" orient="horz" pos="1049">
          <p15:clr>
            <a:srgbClr val="F26B43"/>
          </p15:clr>
        </p15:guide>
        <p15:guide id="20" orient="horz" pos="641">
          <p15:clr>
            <a:srgbClr val="F26B43"/>
          </p15:clr>
        </p15:guide>
        <p15:guide id="21"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117"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2021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0692793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779" r:id="rId34"/>
    <p:sldLayoutId id="2147483780" r:id="rId35"/>
    <p:sldLayoutId id="2147483781" r:id="rId36"/>
    <p:sldLayoutId id="2147483782" r:id="rId37"/>
    <p:sldLayoutId id="2147483783" r:id="rId38"/>
    <p:sldLayoutId id="2147483784" r:id="rId39"/>
    <p:sldLayoutId id="2147483785" r:id="rId40"/>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upport.microsoft.com/en-us/office/record-a-slide-show-with-narration-and-slide-timings-0b9502c6-5f6c-40ae-b1e7-e47d8741161c?ui=en-us&amp;rs=en-us&amp;ad=us" TargetMode="Externa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BE2DAA-3FD0-724C-9607-F3FDFAD0160D}"/>
              </a:ext>
            </a:extLst>
          </p:cNvPr>
          <p:cNvSpPr>
            <a:spLocks noGrp="1"/>
          </p:cNvSpPr>
          <p:nvPr>
            <p:ph type="body" sz="quarter" idx="11"/>
          </p:nvPr>
        </p:nvSpPr>
        <p:spPr>
          <a:xfrm>
            <a:off x="914400" y="3306370"/>
            <a:ext cx="4038600" cy="1628558"/>
          </a:xfrm>
        </p:spPr>
        <p:txBody>
          <a:bodyPr/>
          <a:lstStyle/>
          <a:p>
            <a:r>
              <a:rPr lang="en-US" dirty="0"/>
              <a:t>Audit Data Science </a:t>
            </a:r>
          </a:p>
          <a:p>
            <a:r>
              <a:rPr lang="en-US" dirty="0"/>
              <a:t>Use Case</a:t>
            </a:r>
          </a:p>
        </p:txBody>
      </p:sp>
      <p:sp>
        <p:nvSpPr>
          <p:cNvPr id="3" name="Text Placeholder 2">
            <a:extLst>
              <a:ext uri="{FF2B5EF4-FFF2-40B4-BE49-F238E27FC236}">
                <a16:creationId xmlns:a16="http://schemas.microsoft.com/office/drawing/2014/main" id="{12F780AE-38DA-1141-8B0C-FF5C77616C6E}"/>
              </a:ext>
            </a:extLst>
          </p:cNvPr>
          <p:cNvSpPr>
            <a:spLocks noGrp="1"/>
          </p:cNvSpPr>
          <p:nvPr>
            <p:ph type="body" sz="quarter" idx="12"/>
          </p:nvPr>
        </p:nvSpPr>
        <p:spPr>
          <a:xfrm>
            <a:off x="914400" y="2655949"/>
            <a:ext cx="1892300" cy="374650"/>
          </a:xfrm>
        </p:spPr>
        <p:txBody>
          <a:bodyPr/>
          <a:lstStyle/>
          <a:p>
            <a:r>
              <a:rPr lang="en-US" sz="1800" dirty="0"/>
              <a:t>November 2021</a:t>
            </a:r>
          </a:p>
          <a:p>
            <a:endParaRPr lang="en-US" sz="1800" dirty="0"/>
          </a:p>
        </p:txBody>
      </p:sp>
      <p:sp>
        <p:nvSpPr>
          <p:cNvPr id="4" name="Text Placeholder 3">
            <a:extLst>
              <a:ext uri="{FF2B5EF4-FFF2-40B4-BE49-F238E27FC236}">
                <a16:creationId xmlns:a16="http://schemas.microsoft.com/office/drawing/2014/main" id="{9BC300C6-1A9A-9C4C-9034-E8700A9F8E36}"/>
              </a:ext>
            </a:extLst>
          </p:cNvPr>
          <p:cNvSpPr>
            <a:spLocks noGrp="1"/>
          </p:cNvSpPr>
          <p:nvPr>
            <p:ph type="body" sz="quarter" idx="13"/>
          </p:nvPr>
        </p:nvSpPr>
        <p:spPr>
          <a:xfrm>
            <a:off x="914400" y="4982758"/>
            <a:ext cx="4038600" cy="263525"/>
          </a:xfrm>
        </p:spPr>
        <p:txBody>
          <a:bodyPr/>
          <a:lstStyle/>
          <a:p>
            <a:r>
              <a:rPr lang="en-US" sz="2000" dirty="0"/>
              <a:t>Audit and Assurance</a:t>
            </a:r>
          </a:p>
        </p:txBody>
      </p:sp>
      <p:pic>
        <p:nvPicPr>
          <p:cNvPr id="8194" name="Picture 2">
            <a:extLst>
              <a:ext uri="{FF2B5EF4-FFF2-40B4-BE49-F238E27FC236}">
                <a16:creationId xmlns:a16="http://schemas.microsoft.com/office/drawing/2014/main" id="{24B2F9D5-413A-4113-853D-DB000C91075D}"/>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39280" r="3928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0253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Audit Data Science Use Case</a:t>
            </a:r>
          </a:p>
        </p:txBody>
      </p:sp>
      <p:sp>
        <p:nvSpPr>
          <p:cNvPr id="3" name="Text Placeholder 2"/>
          <p:cNvSpPr>
            <a:spLocks noGrp="1"/>
          </p:cNvSpPr>
          <p:nvPr>
            <p:ph type="body" idx="1"/>
          </p:nvPr>
        </p:nvSpPr>
        <p:spPr/>
        <p:txBody>
          <a:bodyPr/>
          <a:lstStyle/>
          <a:p>
            <a:r>
              <a:rPr lang="en-US" dirty="0"/>
              <a:t>Using ML to Solve Problems</a:t>
            </a:r>
          </a:p>
        </p:txBody>
      </p:sp>
    </p:spTree>
    <p:extLst>
      <p:ext uri="{BB962C8B-B14F-4D97-AF65-F5344CB8AC3E}">
        <p14:creationId xmlns:p14="http://schemas.microsoft.com/office/powerpoint/2010/main" val="5401372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9900" y="1492907"/>
            <a:ext cx="5532066" cy="4317502"/>
          </a:xfrm>
        </p:spPr>
        <p:txBody>
          <a:bodyPr/>
          <a:lstStyle/>
          <a:p>
            <a:r>
              <a:rPr lang="en-US" sz="1800" dirty="0"/>
              <a:t>Leverage your new ML skills to identify Audit Use Cases</a:t>
            </a:r>
          </a:p>
          <a:p>
            <a:pPr marL="565150" lvl="2" indent="-285750"/>
            <a:r>
              <a:rPr lang="en-US" sz="1800" dirty="0"/>
              <a:t>Apply your favorite ML techniques</a:t>
            </a:r>
          </a:p>
          <a:p>
            <a:pPr marL="565150" lvl="2" indent="-285750"/>
            <a:r>
              <a:rPr lang="en-US" sz="1800" dirty="0"/>
              <a:t>Participants will complete the use case slide 5 and this will help structure your idea</a:t>
            </a:r>
          </a:p>
          <a:p>
            <a:pPr marL="869950" lvl="4" indent="-285750"/>
            <a:r>
              <a:rPr lang="en-US" sz="1800" dirty="0"/>
              <a:t>Example attached</a:t>
            </a:r>
          </a:p>
          <a:p>
            <a:pPr marL="565150" lvl="2" indent="-285750"/>
            <a:r>
              <a:rPr lang="en-US" sz="1800" dirty="0"/>
              <a:t>Record a brief video (2 minutes) explaining your idea and business impact</a:t>
            </a:r>
          </a:p>
          <a:p>
            <a:pPr marL="565150" lvl="2" indent="-285750"/>
            <a:endParaRPr lang="en-US" sz="1800" dirty="0"/>
          </a:p>
        </p:txBody>
      </p:sp>
      <p:sp>
        <p:nvSpPr>
          <p:cNvPr id="5" name="Text Placeholder 4"/>
          <p:cNvSpPr>
            <a:spLocks noGrp="1"/>
          </p:cNvSpPr>
          <p:nvPr>
            <p:ph type="body" sz="quarter" idx="13"/>
          </p:nvPr>
        </p:nvSpPr>
        <p:spPr>
          <a:xfrm>
            <a:off x="469900" y="736689"/>
            <a:ext cx="11252200" cy="422116"/>
          </a:xfrm>
        </p:spPr>
        <p:txBody>
          <a:bodyPr/>
          <a:lstStyle/>
          <a:p>
            <a:r>
              <a:rPr lang="en-US" dirty="0"/>
              <a:t>Solving real world problems by applying Machine Learning</a:t>
            </a:r>
            <a:endParaRPr lang="en-US" b="1" dirty="0"/>
          </a:p>
        </p:txBody>
      </p:sp>
      <p:sp>
        <p:nvSpPr>
          <p:cNvPr id="6" name="Title 5"/>
          <p:cNvSpPr>
            <a:spLocks noGrp="1"/>
          </p:cNvSpPr>
          <p:nvPr>
            <p:ph type="title"/>
          </p:nvPr>
        </p:nvSpPr>
        <p:spPr/>
        <p:txBody>
          <a:bodyPr/>
          <a:lstStyle/>
          <a:p>
            <a:r>
              <a:rPr lang="en-US" b="1" dirty="0"/>
              <a:t>Audit Use Case Ideation</a:t>
            </a:r>
          </a:p>
        </p:txBody>
      </p:sp>
      <p:sp>
        <p:nvSpPr>
          <p:cNvPr id="7" name="Content Placeholder 1">
            <a:extLst>
              <a:ext uri="{FF2B5EF4-FFF2-40B4-BE49-F238E27FC236}">
                <a16:creationId xmlns:a16="http://schemas.microsoft.com/office/drawing/2014/main" id="{D58CE2C3-7F25-40C2-82EF-5326AD54F04A}"/>
              </a:ext>
            </a:extLst>
          </p:cNvPr>
          <p:cNvSpPr txBox="1">
            <a:spLocks/>
          </p:cNvSpPr>
          <p:nvPr/>
        </p:nvSpPr>
        <p:spPr>
          <a:xfrm>
            <a:off x="6312981" y="1492907"/>
            <a:ext cx="5532066" cy="4317502"/>
          </a:xfrm>
          <a:prstGeom prst="rect">
            <a:avLst/>
          </a:prstGeom>
        </p:spPr>
        <p:txBody>
          <a:bodyPr vert="horz" lIns="0" tIns="0" rIns="0" bIns="0" rtlCol="0">
            <a:noAutofit/>
          </a:bodyPr>
          <a:lstStyle>
            <a:lvl1pPr marL="0" indent="0" algn="l" defTabSz="1219170" rtl="0" eaLnBrk="1" latinLnBrk="0" hangingPunct="1">
              <a:spcBef>
                <a:spcPts val="0"/>
              </a:spcBef>
              <a:spcAft>
                <a:spcPts val="1333"/>
              </a:spcAft>
              <a:buSzPct val="100000"/>
              <a:buFontTx/>
              <a:buNone/>
              <a:tabLst>
                <a:tab pos="6705432" algn="r"/>
              </a:tabLst>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b="0" kern="120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800" dirty="0"/>
              <a:t>Submission due by </a:t>
            </a:r>
            <a:r>
              <a:rPr lang="en-US" sz="1800" b="1" u="sng" dirty="0"/>
              <a:t>November 26, 2021</a:t>
            </a:r>
            <a:r>
              <a:rPr lang="en-US" sz="1800" dirty="0"/>
              <a:t>:</a:t>
            </a:r>
          </a:p>
          <a:p>
            <a:pPr marL="412750" lvl="1" indent="-285750"/>
            <a:r>
              <a:rPr lang="en-US" sz="1800" dirty="0"/>
              <a:t>Audit Use Case (slide 5)</a:t>
            </a:r>
          </a:p>
          <a:p>
            <a:pPr marL="412750" lvl="1" indent="-285750"/>
            <a:r>
              <a:rPr lang="en-US" sz="1800" dirty="0"/>
              <a:t>2-minute video</a:t>
            </a:r>
          </a:p>
          <a:p>
            <a:pPr marL="412750" lvl="1" indent="-285750"/>
            <a:r>
              <a:rPr lang="en-US" sz="1800" dirty="0"/>
              <a:t>Send presentation to:</a:t>
            </a:r>
          </a:p>
          <a:p>
            <a:pPr lvl="2" indent="0">
              <a:buNone/>
            </a:pPr>
            <a:r>
              <a:rPr lang="en-US" sz="1800" b="1" dirty="0">
                <a:solidFill>
                  <a:srgbClr val="0070C0"/>
                </a:solidFill>
              </a:rPr>
              <a:t>     David Wu (dawu@deloitte.com)</a:t>
            </a:r>
          </a:p>
        </p:txBody>
      </p:sp>
    </p:spTree>
    <p:extLst>
      <p:ext uri="{BB962C8B-B14F-4D97-AF65-F5344CB8AC3E}">
        <p14:creationId xmlns:p14="http://schemas.microsoft.com/office/powerpoint/2010/main" val="3035698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A3E482-2E1D-49E5-854C-51E8E4E61E6F}"/>
              </a:ext>
            </a:extLst>
          </p:cNvPr>
          <p:cNvSpPr>
            <a:spLocks noGrp="1"/>
          </p:cNvSpPr>
          <p:nvPr>
            <p:ph sz="quarter" idx="10"/>
          </p:nvPr>
        </p:nvSpPr>
        <p:spPr>
          <a:xfrm>
            <a:off x="224703" y="3805375"/>
            <a:ext cx="3773365" cy="2284140"/>
          </a:xfrm>
        </p:spPr>
        <p:txBody>
          <a:bodyPr/>
          <a:lstStyle/>
          <a:p>
            <a:r>
              <a:rPr lang="en-US" sz="1600" b="1" u="sng" dirty="0"/>
              <a:t>Instructions and tutorial link:</a:t>
            </a:r>
            <a:endParaRPr lang="en-US" sz="1600" b="1" u="sng" dirty="0">
              <a:hlinkClick r:id="rId2"/>
            </a:endParaRPr>
          </a:p>
          <a:p>
            <a:r>
              <a:rPr lang="en-US" sz="1600" dirty="0">
                <a:hlinkClick r:id="rId2"/>
              </a:rPr>
              <a:t>Record a slide show with narration and slide timings (microsoft.com)</a:t>
            </a:r>
            <a:endParaRPr lang="en-US" sz="1600" dirty="0"/>
          </a:p>
        </p:txBody>
      </p:sp>
      <p:sp>
        <p:nvSpPr>
          <p:cNvPr id="3" name="Title 2">
            <a:extLst>
              <a:ext uri="{FF2B5EF4-FFF2-40B4-BE49-F238E27FC236}">
                <a16:creationId xmlns:a16="http://schemas.microsoft.com/office/drawing/2014/main" id="{7F1C00E3-3E7B-4EF1-9ADD-481C553E8CA9}"/>
              </a:ext>
            </a:extLst>
          </p:cNvPr>
          <p:cNvSpPr>
            <a:spLocks noGrp="1"/>
          </p:cNvSpPr>
          <p:nvPr>
            <p:ph type="title"/>
          </p:nvPr>
        </p:nvSpPr>
        <p:spPr/>
        <p:txBody>
          <a:bodyPr/>
          <a:lstStyle/>
          <a:p>
            <a:r>
              <a:rPr lang="en-US" b="1" dirty="0"/>
              <a:t>How to record your presentation with audio and picture in picture</a:t>
            </a:r>
          </a:p>
        </p:txBody>
      </p:sp>
      <p:pic>
        <p:nvPicPr>
          <p:cNvPr id="1026" name="Picture 2">
            <a:extLst>
              <a:ext uri="{FF2B5EF4-FFF2-40B4-BE49-F238E27FC236}">
                <a16:creationId xmlns:a16="http://schemas.microsoft.com/office/drawing/2014/main" id="{B9A13641-2ABE-4A42-8251-22D8FA0FB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08" y="3429000"/>
            <a:ext cx="7502153" cy="27696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57567EF-D74D-49E9-9AD8-BD081CA713CC}"/>
              </a:ext>
            </a:extLst>
          </p:cNvPr>
          <p:cNvPicPr>
            <a:picLocks noChangeAspect="1"/>
          </p:cNvPicPr>
          <p:nvPr/>
        </p:nvPicPr>
        <p:blipFill>
          <a:blip r:embed="rId4"/>
          <a:stretch>
            <a:fillRect/>
          </a:stretch>
        </p:blipFill>
        <p:spPr>
          <a:xfrm>
            <a:off x="216239" y="964564"/>
            <a:ext cx="11751058" cy="2088061"/>
          </a:xfrm>
          <a:prstGeom prst="rect">
            <a:avLst/>
          </a:prstGeom>
          <a:noFill/>
          <a:ln>
            <a:solidFill>
              <a:schemeClr val="tx1"/>
            </a:solidFill>
          </a:ln>
        </p:spPr>
      </p:pic>
    </p:spTree>
    <p:extLst>
      <p:ext uri="{BB962C8B-B14F-4D97-AF65-F5344CB8AC3E}">
        <p14:creationId xmlns:p14="http://schemas.microsoft.com/office/powerpoint/2010/main" val="16569776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501652" y="210943"/>
            <a:ext cx="11180232" cy="459741"/>
          </a:xfrm>
        </p:spPr>
        <p:txBody>
          <a:bodyPr/>
          <a:lstStyle/>
          <a:p>
            <a:r>
              <a:rPr lang="en-US" dirty="0"/>
              <a:t>Audit Data Science Use Case: &lt;Instrument Sampling for Independent Fair Valuation&gt;</a:t>
            </a:r>
          </a:p>
        </p:txBody>
      </p:sp>
      <p:sp>
        <p:nvSpPr>
          <p:cNvPr id="14" name="Rectangle 13"/>
          <p:cNvSpPr/>
          <p:nvPr/>
        </p:nvSpPr>
        <p:spPr>
          <a:xfrm>
            <a:off x="457200" y="646701"/>
            <a:ext cx="10952480" cy="71732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PROBLEM:</a:t>
            </a:r>
            <a:r>
              <a:rPr kumimoji="0" lang="en-US" sz="1100" b="1" i="0" u="none" strike="noStrike" kern="0" cap="none" spc="0" normalizeH="0" noProof="0" dirty="0">
                <a:ln>
                  <a:noFill/>
                </a:ln>
                <a:solidFill>
                  <a:schemeClr val="tx1">
                    <a:lumMod val="65000"/>
                    <a:lumOff val="35000"/>
                  </a:schemeClr>
                </a:solidFill>
                <a:effectLst/>
                <a:uLnTx/>
                <a:uFillTx/>
                <a:latin typeface="+mj-lt"/>
              </a:rPr>
              <a:t> </a:t>
            </a:r>
            <a:r>
              <a:rPr kumimoji="0" lang="en-US" sz="1100" i="0" u="none" strike="noStrike" kern="0" cap="none" spc="0" normalizeH="0" noProof="0" dirty="0">
                <a:ln>
                  <a:noFill/>
                </a:ln>
                <a:solidFill>
                  <a:schemeClr val="tx1">
                    <a:lumMod val="65000"/>
                    <a:lumOff val="35000"/>
                  </a:schemeClr>
                </a:solidFill>
                <a:effectLst/>
                <a:uLnTx/>
                <a:uFillTx/>
                <a:latin typeface="+mj-lt"/>
              </a:rPr>
              <a:t>Describe a business or client problem</a:t>
            </a:r>
          </a:p>
          <a:p>
            <a:pPr fontAlgn="base">
              <a:spcBef>
                <a:spcPct val="0"/>
              </a:spcBef>
              <a:spcAft>
                <a:spcPct val="0"/>
              </a:spcAft>
              <a:defRPr/>
            </a:pPr>
            <a:r>
              <a:rPr lang="en-US" sz="1200" dirty="0">
                <a:solidFill>
                  <a:srgbClr val="0070C0"/>
                </a:solidFill>
                <a:latin typeface="+mj-lt"/>
              </a:rPr>
              <a:t>Sampling of Financial instruments by the Audit engagement teams such as derivatives, structured products and other complex instruments for Independent fair valuation performed by NSPC (National Securities Pricing Center) practitioners.</a:t>
            </a:r>
            <a:endParaRPr kumimoji="0" lang="en-US" sz="900" b="0" i="0" u="none" strike="noStrike" kern="0" cap="none" spc="0" normalizeH="0" baseline="0" noProof="0" dirty="0">
              <a:ln>
                <a:noFill/>
              </a:ln>
              <a:solidFill>
                <a:schemeClr val="tx1">
                  <a:lumMod val="65000"/>
                  <a:lumOff val="35000"/>
                </a:schemeClr>
              </a:solidFill>
              <a:effectLst/>
              <a:uLnTx/>
              <a:uFillTx/>
              <a:latin typeface="+mj-lt"/>
              <a:ea typeface="+mn-ea"/>
              <a:cs typeface="+mn-cs"/>
            </a:endParaRPr>
          </a:p>
        </p:txBody>
      </p:sp>
      <p:sp>
        <p:nvSpPr>
          <p:cNvPr id="9" name="Rectangle 8"/>
          <p:cNvSpPr/>
          <p:nvPr/>
        </p:nvSpPr>
        <p:spPr>
          <a:xfrm>
            <a:off x="457200" y="2448158"/>
            <a:ext cx="2458720" cy="277232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KEY METRICS</a:t>
            </a:r>
            <a:r>
              <a:rPr lang="en-US" sz="1100" i="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How would you measure your algorithm’s success?</a:t>
            </a:r>
            <a:endParaRPr kumimoji="0" lang="en-US" sz="1100" b="1" u="none" strike="noStrike" kern="0" cap="none" spc="0" normalizeH="0" baseline="0" noProof="0" dirty="0">
              <a:ln>
                <a:noFill/>
              </a:ln>
              <a:solidFill>
                <a:schemeClr val="tx1">
                  <a:lumMod val="65000"/>
                  <a:lumOff val="35000"/>
                </a:schemeClr>
              </a:solidFill>
              <a:effectLst/>
              <a:uLnTx/>
              <a:uFillTx/>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Identify the outlier selections based on cluster labels.</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ML evaluation :</a:t>
            </a:r>
          </a:p>
          <a:p>
            <a:pPr marL="628650" lvl="1" indent="-171450" fontAlgn="base">
              <a:spcBef>
                <a:spcPct val="0"/>
              </a:spcBef>
              <a:spcAft>
                <a:spcPct val="0"/>
              </a:spcAft>
              <a:buFont typeface="Arial" panose="020B0604020202020204" pitchFamily="34" charset="0"/>
              <a:buChar char="•"/>
              <a:defRPr/>
            </a:pPr>
            <a:r>
              <a:rPr lang="en-US" sz="1200" kern="0" dirty="0">
                <a:solidFill>
                  <a:srgbClr val="0070C0"/>
                </a:solidFill>
                <a:latin typeface="+mj-lt"/>
              </a:rPr>
              <a:t>Use Silhouette Coefficient to determine the hyperparameters to achieve a cluster model with optimum number of density clusters.</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b="1" u="none" strike="noStrike" kern="0" cap="none" spc="0" normalizeH="0" baseline="0" noProof="0" dirty="0">
              <a:ln>
                <a:noFill/>
              </a:ln>
              <a:solidFill>
                <a:schemeClr val="tx1">
                  <a:lumMod val="65000"/>
                  <a:lumOff val="35000"/>
                </a:schemeClr>
              </a:solidFill>
              <a:effectLst/>
              <a:uLnTx/>
              <a:uFillTx/>
              <a:latin typeface="+mj-lt"/>
            </a:endParaRPr>
          </a:p>
        </p:txBody>
      </p:sp>
      <p:sp>
        <p:nvSpPr>
          <p:cNvPr id="6" name="Rectangle 5"/>
          <p:cNvSpPr/>
          <p:nvPr/>
        </p:nvSpPr>
        <p:spPr>
          <a:xfrm>
            <a:off x="8798560" y="2481002"/>
            <a:ext cx="2611120" cy="273947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strike="noStrike" kern="0" cap="none" spc="0" normalizeH="0" baseline="0" noProof="0" dirty="0">
                <a:ln>
                  <a:noFill/>
                </a:ln>
                <a:solidFill>
                  <a:schemeClr val="tx1">
                    <a:lumMod val="65000"/>
                    <a:lumOff val="35000"/>
                  </a:schemeClr>
                </a:solidFill>
                <a:effectLst/>
                <a:uLnTx/>
                <a:uFillTx/>
                <a:latin typeface="+mj-lt"/>
              </a:rPr>
              <a:t>CUSTOMER SEGMENTS: </a:t>
            </a:r>
            <a:r>
              <a:rPr lang="en-US" sz="1100" kern="0" dirty="0">
                <a:solidFill>
                  <a:schemeClr val="tx1">
                    <a:lumMod val="65000"/>
                    <a:lumOff val="35000"/>
                  </a:schemeClr>
                </a:solidFill>
                <a:latin typeface="+mj-lt"/>
              </a:rPr>
              <a:t>Who will be directly impacted by your ML algorithm solution?</a:t>
            </a:r>
            <a:endParaRPr kumimoji="0" lang="en-US" sz="1050" b="1" i="1" strike="noStrike" kern="0" cap="none" spc="0" normalizeH="0" baseline="0" noProof="0" dirty="0">
              <a:ln>
                <a:noFill/>
              </a:ln>
              <a:solidFill>
                <a:schemeClr val="tx1">
                  <a:lumMod val="65000"/>
                  <a:lumOff val="35000"/>
                </a:schemeClr>
              </a:solidFill>
              <a:effectLst/>
              <a:uLnTx/>
              <a:uFillTx/>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Audit engagement teams. Current sampling methods are more descriptive in nature and mostly based on materiality except for specific clients.</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ML can accelerate the process to identify complex and illiquid instruments/selections and carry out Independent Fair Valuation smoothly.</a:t>
            </a:r>
          </a:p>
          <a:p>
            <a:pPr marL="0" marR="0" lvl="0" indent="0" defTabSz="914400" eaLnBrk="1" fontAlgn="base" latinLnBrk="0" hangingPunct="1">
              <a:lnSpc>
                <a:spcPct val="100000"/>
              </a:lnSpc>
              <a:spcBef>
                <a:spcPct val="0"/>
              </a:spcBef>
              <a:spcAft>
                <a:spcPct val="0"/>
              </a:spcAft>
              <a:buClrTx/>
              <a:buSzTx/>
              <a:buFontTx/>
              <a:buNone/>
              <a:tabLst/>
              <a:defRPr/>
            </a:pPr>
            <a:endParaRPr lang="en-US" sz="1050" b="1" i="1" kern="0" dirty="0">
              <a:solidFill>
                <a:schemeClr val="tx1">
                  <a:lumMod val="65000"/>
                  <a:lumOff val="35000"/>
                </a:schemeClr>
              </a:solidFill>
              <a:latin typeface="+mj-lt"/>
            </a:endParaRPr>
          </a:p>
        </p:txBody>
      </p:sp>
      <p:sp>
        <p:nvSpPr>
          <p:cNvPr id="7" name="Rectangle 6"/>
          <p:cNvSpPr/>
          <p:nvPr/>
        </p:nvSpPr>
        <p:spPr>
          <a:xfrm>
            <a:off x="457200" y="1455839"/>
            <a:ext cx="10952480" cy="92416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SOLUTION: </a:t>
            </a:r>
            <a:r>
              <a:rPr lang="en-US" sz="1100" kern="0" dirty="0">
                <a:solidFill>
                  <a:schemeClr val="tx1">
                    <a:lumMod val="65000"/>
                    <a:lumOff val="35000"/>
                  </a:schemeClr>
                </a:solidFill>
                <a:latin typeface="+mj-lt"/>
              </a:rPr>
              <a:t>What kinds of machine learning algorithms and solutions can be applied to solve the client problem?</a:t>
            </a:r>
          </a:p>
          <a:p>
            <a:pPr fontAlgn="base">
              <a:spcBef>
                <a:spcPct val="0"/>
              </a:spcBef>
              <a:spcAft>
                <a:spcPct val="0"/>
              </a:spcAft>
              <a:defRPr/>
            </a:pPr>
            <a:r>
              <a:rPr lang="en-US" sz="1200" dirty="0">
                <a:solidFill>
                  <a:srgbClr val="0070C0"/>
                </a:solidFill>
                <a:latin typeface="+mj-lt"/>
              </a:rPr>
              <a:t>Use </a:t>
            </a:r>
            <a:r>
              <a:rPr lang="en-US" sz="1200" dirty="0">
                <a:solidFill>
                  <a:srgbClr val="0070C0"/>
                </a:solidFill>
                <a:latin typeface="+mj-lt"/>
                <a:cs typeface="Calibri" panose="020F0502020204030204" pitchFamily="34" charset="0"/>
              </a:rPr>
              <a:t>Clustering Algorithms like DBSCAN/HDBSCAN </a:t>
            </a:r>
            <a:r>
              <a:rPr lang="en-US" sz="1200" dirty="0">
                <a:solidFill>
                  <a:srgbClr val="0070C0"/>
                </a:solidFill>
                <a:latin typeface="+mj-lt"/>
              </a:rPr>
              <a:t>to identify outlier selections from the client portfolios based on Materiality, complexity and market data inputs characterized by features namely, Total Number of Inputs required and Number of Market Observable Inputs. These selections can be added to the samples for Independent fair valuation by the pricing team.</a:t>
            </a:r>
          </a:p>
        </p:txBody>
      </p:sp>
      <p:sp>
        <p:nvSpPr>
          <p:cNvPr id="21" name="Rectangle 20"/>
          <p:cNvSpPr/>
          <p:nvPr/>
        </p:nvSpPr>
        <p:spPr>
          <a:xfrm>
            <a:off x="2998416" y="2448157"/>
            <a:ext cx="2884224" cy="2772323"/>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UNIQUE VALUE: </a:t>
            </a:r>
            <a:r>
              <a:rPr lang="en-US" sz="1100" kern="0" dirty="0">
                <a:solidFill>
                  <a:schemeClr val="tx1">
                    <a:lumMod val="65000"/>
                    <a:lumOff val="35000"/>
                  </a:schemeClr>
                </a:solidFill>
                <a:latin typeface="+mj-lt"/>
              </a:rPr>
              <a:t>Simple, clear, compelling message that states why you and your ML algorithm are worth paying attention to.</a:t>
            </a:r>
          </a:p>
          <a:p>
            <a:pPr fontAlgn="base">
              <a:spcBef>
                <a:spcPct val="0"/>
              </a:spcBef>
              <a:spcAft>
                <a:spcPct val="0"/>
              </a:spcAft>
              <a:defRPr/>
            </a:pPr>
            <a:endParaRPr lang="en-US" sz="11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200" kern="0" dirty="0">
                <a:solidFill>
                  <a:srgbClr val="0070C0"/>
                </a:solidFill>
                <a:latin typeface="+mj-lt"/>
              </a:rPr>
              <a:t>Deploy a focused and automated solution to identify complex and illiquid instruments in the client portfolio for independent valuation.</a:t>
            </a:r>
          </a:p>
          <a:p>
            <a:pPr fontAlgn="base">
              <a:spcBef>
                <a:spcPct val="0"/>
              </a:spcBef>
              <a:spcAft>
                <a:spcPct val="0"/>
              </a:spcAft>
              <a:defRPr/>
            </a:pPr>
            <a:endParaRPr lang="en-US" sz="12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200" kern="0" dirty="0">
                <a:solidFill>
                  <a:srgbClr val="0070C0"/>
                </a:solidFill>
                <a:latin typeface="+mj-lt"/>
              </a:rPr>
              <a:t>Aid from the NSPC specialist team for feature engineering to form quality clusters.</a:t>
            </a:r>
          </a:p>
        </p:txBody>
      </p:sp>
      <p:sp>
        <p:nvSpPr>
          <p:cNvPr id="23" name="Rectangle 22"/>
          <p:cNvSpPr/>
          <p:nvPr/>
        </p:nvSpPr>
        <p:spPr>
          <a:xfrm>
            <a:off x="5953760" y="2471818"/>
            <a:ext cx="2743200" cy="274866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CHANNELS: </a:t>
            </a:r>
            <a:r>
              <a:rPr kumimoji="0" lang="en-US" sz="1100" i="0" u="none" strike="noStrike" kern="0" cap="none" spc="0" normalizeH="0" baseline="0" noProof="0" dirty="0">
                <a:ln>
                  <a:noFill/>
                </a:ln>
                <a:solidFill>
                  <a:schemeClr val="tx1">
                    <a:lumMod val="65000"/>
                    <a:lumOff val="35000"/>
                  </a:schemeClr>
                </a:solidFill>
                <a:effectLst/>
                <a:uLnTx/>
                <a:uFillTx/>
                <a:latin typeface="+mj-lt"/>
              </a:rPr>
              <a:t>How can</a:t>
            </a:r>
            <a:r>
              <a:rPr kumimoji="0" lang="en-US" sz="1100" i="0" u="none" strike="noStrike" kern="0" cap="none" spc="0" normalizeH="0" noProof="0" dirty="0">
                <a:ln>
                  <a:noFill/>
                </a:ln>
                <a:solidFill>
                  <a:schemeClr val="tx1">
                    <a:lumMod val="65000"/>
                    <a:lumOff val="35000"/>
                  </a:schemeClr>
                </a:solidFill>
                <a:effectLst/>
                <a:uLnTx/>
                <a:uFillTx/>
                <a:latin typeface="+mj-lt"/>
              </a:rPr>
              <a:t> you deliver this ML algorithm to the customer (e.g. embedded app feature, in-database, etc.)?</a:t>
            </a:r>
            <a:endParaRPr lang="en-US" sz="1100" kern="0" baseline="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We can deliver the solution using the DNAV/Delphi Valuation Portal.</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0" dirty="0">
                <a:solidFill>
                  <a:srgbClr val="0070C0"/>
                </a:solidFill>
                <a:latin typeface="+mj-lt"/>
              </a:rPr>
              <a:t>The end user will interact directly with the DNAV/Delphi Valuation Portal to further review the samples created from the outliers.</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100" i="1" u="none" strike="noStrike" kern="0" cap="none" spc="0" normalizeH="0" baseline="0" noProof="0" dirty="0">
              <a:ln>
                <a:noFill/>
              </a:ln>
              <a:solidFill>
                <a:schemeClr val="tx1">
                  <a:lumMod val="65000"/>
                  <a:lumOff val="35000"/>
                </a:schemeClr>
              </a:solidFill>
              <a:effectLst/>
              <a:uLnTx/>
              <a:uFillTx/>
              <a:latin typeface="+mj-lt"/>
            </a:endParaRPr>
          </a:p>
        </p:txBody>
      </p:sp>
      <p:sp>
        <p:nvSpPr>
          <p:cNvPr id="18" name="Rectangle 17"/>
          <p:cNvSpPr/>
          <p:nvPr/>
        </p:nvSpPr>
        <p:spPr>
          <a:xfrm>
            <a:off x="457200" y="5402161"/>
            <a:ext cx="11043920" cy="110023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OTHER:</a:t>
            </a:r>
            <a:r>
              <a:rPr lang="en-US" sz="1100" b="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What do you need to make this happen (e.g., people, process, technology, data)?</a:t>
            </a:r>
          </a:p>
          <a:p>
            <a:pPr marL="171450" lvl="0" indent="-171450" fontAlgn="base">
              <a:spcBef>
                <a:spcPct val="0"/>
              </a:spcBef>
              <a:spcAft>
                <a:spcPct val="0"/>
              </a:spcAft>
              <a:buFont typeface="Arial" panose="020B0604020202020204" pitchFamily="34" charset="0"/>
              <a:buChar char="•"/>
              <a:defRPr/>
            </a:pPr>
            <a:r>
              <a:rPr lang="en-US" sz="1200" kern="0" dirty="0">
                <a:solidFill>
                  <a:srgbClr val="0070C0"/>
                </a:solidFill>
                <a:latin typeface="+mj-lt"/>
                <a:cs typeface="Calibri" panose="020F0502020204030204" pitchFamily="34" charset="0"/>
              </a:rPr>
              <a:t>Data: Client data with portfolio of Instruments/Selections.</a:t>
            </a:r>
          </a:p>
          <a:p>
            <a:pPr marL="171450" lvl="0" indent="-171450" fontAlgn="base">
              <a:spcBef>
                <a:spcPct val="0"/>
              </a:spcBef>
              <a:spcAft>
                <a:spcPct val="0"/>
              </a:spcAft>
              <a:buFont typeface="Arial" panose="020B0604020202020204" pitchFamily="34" charset="0"/>
              <a:buChar char="•"/>
              <a:defRPr/>
            </a:pPr>
            <a:r>
              <a:rPr lang="en-US" sz="1200" kern="0" dirty="0">
                <a:solidFill>
                  <a:srgbClr val="0070C0"/>
                </a:solidFill>
                <a:latin typeface="+mj-lt"/>
                <a:cs typeface="Calibri" panose="020F0502020204030204" pitchFamily="34" charset="0"/>
              </a:rPr>
              <a:t>DNAV/Delphi Portal Architecture: To extended the line of service provided by the NSPC team.</a:t>
            </a:r>
          </a:p>
          <a:p>
            <a:pPr marL="0" marR="0" lvl="0" indent="0" defTabSz="914400" eaLnBrk="1" fontAlgn="base" latinLnBrk="0" hangingPunct="1">
              <a:lnSpc>
                <a:spcPct val="100000"/>
              </a:lnSpc>
              <a:spcBef>
                <a:spcPct val="0"/>
              </a:spcBef>
              <a:spcAft>
                <a:spcPct val="0"/>
              </a:spcAft>
              <a:buClrTx/>
              <a:buSzTx/>
              <a:buFontTx/>
              <a:buNone/>
              <a:tabLst/>
              <a:defRPr/>
            </a:pPr>
            <a:endParaRPr lang="en-US" sz="1000" kern="0" dirty="0">
              <a:solidFill>
                <a:schemeClr val="tx1">
                  <a:lumMod val="65000"/>
                  <a:lumOff val="35000"/>
                </a:schemeClr>
              </a:solidFill>
              <a:latin typeface="+mj-lt"/>
            </a:endParaRPr>
          </a:p>
        </p:txBody>
      </p:sp>
      <p:pic>
        <p:nvPicPr>
          <p:cNvPr id="28" name="Video 27">
            <a:hlinkClick r:id="" action="ppaction://media"/>
            <a:extLst>
              <a:ext uri="{FF2B5EF4-FFF2-40B4-BE49-F238E27FC236}">
                <a16:creationId xmlns:a16="http://schemas.microsoft.com/office/drawing/2014/main" id="{49BB5EA0-A0C0-49D0-A3DD-CAB2AE0E176B}"/>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4"/>
          <a:stretch>
            <a:fillRect/>
          </a:stretch>
        </p:blipFill>
        <p:spPr>
          <a:xfrm>
            <a:off x="9906000" y="5143500"/>
            <a:ext cx="2285999" cy="1714500"/>
          </a:xfrm>
          <a:prstGeom prst="rect">
            <a:avLst/>
          </a:prstGeom>
        </p:spPr>
      </p:pic>
    </p:spTree>
    <p:extLst>
      <p:ext uri="{BB962C8B-B14F-4D97-AF65-F5344CB8AC3E}">
        <p14:creationId xmlns:p14="http://schemas.microsoft.com/office/powerpoint/2010/main" val="3928928408"/>
      </p:ext>
    </p:extLst>
  </p:cSld>
  <p:clrMapOvr>
    <a:masterClrMapping/>
  </p:clrMapOvr>
  <p:transition advTm="2262">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8"/>
                </p:tgtEl>
              </p:cMediaNode>
            </p:video>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8"/>
                                        </p:tgtEl>
                                      </p:cBhvr>
                                    </p:cmd>
                                  </p:childTnLst>
                                </p:cTn>
                              </p:par>
                            </p:childTnLst>
                          </p:cTn>
                        </p:par>
                      </p:childTnLst>
                    </p:cTn>
                  </p:par>
                </p:childTnLst>
              </p:cTn>
              <p:nextCondLst>
                <p:cond evt="onClick" delay="0">
                  <p:tgtEl>
                    <p:spTgt spid="2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a:xfrm>
            <a:off x="501652" y="210943"/>
            <a:ext cx="11180232" cy="459741"/>
          </a:xfrm>
        </p:spPr>
        <p:txBody>
          <a:bodyPr/>
          <a:lstStyle/>
          <a:p>
            <a:r>
              <a:rPr lang="en-US" dirty="0"/>
              <a:t>Audit Data Science Use Case: Journal Entry Anomaly Detection</a:t>
            </a:r>
          </a:p>
        </p:txBody>
      </p:sp>
      <p:sp>
        <p:nvSpPr>
          <p:cNvPr id="14" name="Rectangle 13"/>
          <p:cNvSpPr/>
          <p:nvPr/>
        </p:nvSpPr>
        <p:spPr>
          <a:xfrm>
            <a:off x="457200" y="646701"/>
            <a:ext cx="10952480" cy="71732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PROBLEM:</a:t>
            </a:r>
            <a:r>
              <a:rPr kumimoji="0" lang="en-US" sz="1100" b="1" i="0" u="none" strike="noStrike" kern="0" cap="none" spc="0" normalizeH="0" noProof="0" dirty="0">
                <a:ln>
                  <a:noFill/>
                </a:ln>
                <a:solidFill>
                  <a:schemeClr val="tx1">
                    <a:lumMod val="65000"/>
                    <a:lumOff val="35000"/>
                  </a:schemeClr>
                </a:solidFill>
                <a:effectLst/>
                <a:uLnTx/>
                <a:uFillTx/>
                <a:latin typeface="+mj-lt"/>
              </a:rPr>
              <a:t> </a:t>
            </a:r>
            <a:r>
              <a:rPr kumimoji="0" lang="en-US" sz="1100" i="0" u="none" strike="noStrike" kern="0" cap="none" spc="0" normalizeH="0" noProof="0" dirty="0">
                <a:ln>
                  <a:noFill/>
                </a:ln>
                <a:solidFill>
                  <a:schemeClr val="tx1">
                    <a:lumMod val="65000"/>
                    <a:lumOff val="35000"/>
                  </a:schemeClr>
                </a:solidFill>
                <a:effectLst/>
                <a:uLnTx/>
                <a:uFillTx/>
                <a:latin typeface="+mj-lt"/>
              </a:rPr>
              <a:t>Describe a business or client problem</a:t>
            </a:r>
          </a:p>
          <a:p>
            <a:pPr lvl="0" fontAlgn="base">
              <a:spcBef>
                <a:spcPct val="0"/>
              </a:spcBef>
              <a:spcAft>
                <a:spcPct val="0"/>
              </a:spcAft>
              <a:defRPr/>
            </a:pPr>
            <a:r>
              <a:rPr lang="en-US" sz="1400" dirty="0">
                <a:solidFill>
                  <a:srgbClr val="0070C0"/>
                </a:solidFill>
                <a:effectLst/>
                <a:latin typeface="Calibri" panose="020F0502020204030204" pitchFamily="34" charset="0"/>
                <a:ea typeface="Calibri" panose="020F0502020204030204" pitchFamily="34" charset="0"/>
              </a:rPr>
              <a:t>Identifying infrequently occurring transactions that possess a “uniqueness” within its observed features relative to its resident transaction population that are indicative of significant unusual transactions (SUTs) or fraudulent transactions. </a:t>
            </a:r>
            <a:endParaRPr kumimoji="0" lang="en-US" sz="800" b="0" i="0" u="none" strike="noStrike" kern="0" cap="none" spc="0" normalizeH="0" baseline="0" noProof="0" dirty="0">
              <a:ln>
                <a:noFill/>
              </a:ln>
              <a:solidFill>
                <a:srgbClr val="0070C0"/>
              </a:solidFill>
              <a:effectLst/>
              <a:uLnTx/>
              <a:uFillTx/>
              <a:latin typeface="+mj-lt"/>
              <a:ea typeface="+mn-ea"/>
              <a:cs typeface="+mn-cs"/>
            </a:endParaRPr>
          </a:p>
        </p:txBody>
      </p:sp>
      <p:sp>
        <p:nvSpPr>
          <p:cNvPr id="9" name="Rectangle 8"/>
          <p:cNvSpPr/>
          <p:nvPr/>
        </p:nvSpPr>
        <p:spPr>
          <a:xfrm>
            <a:off x="457200" y="2448157"/>
            <a:ext cx="2458720"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KEY METRICS</a:t>
            </a:r>
            <a:r>
              <a:rPr lang="en-US" sz="1100" i="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How would you measure your algorithm’s success?</a:t>
            </a:r>
          </a:p>
          <a:p>
            <a:pPr marL="0" marR="0" lvl="0" indent="0" defTabSz="914400" eaLnBrk="1" fontAlgn="base" latinLnBrk="0" hangingPunct="1">
              <a:lnSpc>
                <a:spcPct val="100000"/>
              </a:lnSpc>
              <a:spcBef>
                <a:spcPct val="0"/>
              </a:spcBef>
              <a:spcAft>
                <a:spcPct val="0"/>
              </a:spcAft>
              <a:buClrTx/>
              <a:buSzTx/>
              <a:buFontTx/>
              <a:buNone/>
              <a:tabLst/>
              <a:defRPr/>
            </a:pPr>
            <a:endParaRPr lang="en-US" sz="1100" kern="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Quality of the outliers identified based on subject matter review</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100" kern="0" dirty="0">
              <a:solidFill>
                <a:srgbClr val="0070C0"/>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ML evaluation :</a:t>
            </a:r>
          </a:p>
          <a:p>
            <a:pPr marL="628650" lvl="1"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Elbow method to examine the percentage of variance explained and determine # of clusters</a:t>
            </a:r>
          </a:p>
        </p:txBody>
      </p:sp>
      <p:sp>
        <p:nvSpPr>
          <p:cNvPr id="6" name="Rectangle 5"/>
          <p:cNvSpPr/>
          <p:nvPr/>
        </p:nvSpPr>
        <p:spPr>
          <a:xfrm>
            <a:off x="8798560" y="2481003"/>
            <a:ext cx="2619164" cy="2705702"/>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strike="noStrike" kern="0" cap="none" spc="0" normalizeH="0" baseline="0" noProof="0" dirty="0">
                <a:ln>
                  <a:noFill/>
                </a:ln>
                <a:solidFill>
                  <a:schemeClr val="tx1">
                    <a:lumMod val="65000"/>
                    <a:lumOff val="35000"/>
                  </a:schemeClr>
                </a:solidFill>
                <a:effectLst/>
                <a:uLnTx/>
                <a:uFillTx/>
                <a:latin typeface="+mj-lt"/>
              </a:rPr>
              <a:t>CUSTOMER SEGMENTS: </a:t>
            </a:r>
            <a:r>
              <a:rPr lang="en-US" sz="1100" kern="0" dirty="0">
                <a:solidFill>
                  <a:schemeClr val="tx1">
                    <a:lumMod val="65000"/>
                    <a:lumOff val="35000"/>
                  </a:schemeClr>
                </a:solidFill>
                <a:latin typeface="+mj-lt"/>
              </a:rPr>
              <a:t>Who will be directly impacted by your ML algorithm solution?</a:t>
            </a:r>
          </a:p>
          <a:p>
            <a:pPr marL="0" marR="0" lvl="0" indent="0" defTabSz="914400" eaLnBrk="1" fontAlgn="base" latinLnBrk="0" hangingPunct="1">
              <a:lnSpc>
                <a:spcPct val="100000"/>
              </a:lnSpc>
              <a:spcBef>
                <a:spcPct val="0"/>
              </a:spcBef>
              <a:spcAft>
                <a:spcPct val="0"/>
              </a:spcAft>
              <a:buClrTx/>
              <a:buSzTx/>
              <a:buFontTx/>
              <a:buNone/>
              <a:tabLst/>
              <a:defRPr/>
            </a:pPr>
            <a:endParaRPr lang="en-US" sz="1050" b="1" kern="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a:solidFill>
                  <a:srgbClr val="0070C0"/>
                </a:solidFill>
                <a:latin typeface="+mj-lt"/>
              </a:rPr>
              <a:t>Audit engagement teams. Current JE analysis are more descriptive in nature with predefined rule sets.</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50" kern="0" dirty="0">
                <a:solidFill>
                  <a:srgbClr val="0070C0"/>
                </a:solidFill>
                <a:latin typeface="+mj-lt"/>
              </a:rPr>
              <a:t>ML can accelerate the speed to identify outliers and find patterns that are not obvious to manual review.</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050" b="1" i="1" strike="noStrike" kern="0" cap="none" spc="0" normalizeH="0" baseline="0" noProof="0" dirty="0">
              <a:ln>
                <a:noFill/>
              </a:ln>
              <a:solidFill>
                <a:schemeClr val="tx1">
                  <a:lumMod val="65000"/>
                  <a:lumOff val="35000"/>
                </a:schemeClr>
              </a:solidFill>
              <a:effectLst/>
              <a:uLnTx/>
              <a:uFillTx/>
              <a:latin typeface="+mj-lt"/>
            </a:endParaRPr>
          </a:p>
          <a:p>
            <a:pPr marL="0" marR="0" lvl="0" indent="0" defTabSz="914400" eaLnBrk="1" fontAlgn="base" latinLnBrk="0" hangingPunct="1">
              <a:lnSpc>
                <a:spcPct val="100000"/>
              </a:lnSpc>
              <a:spcBef>
                <a:spcPct val="0"/>
              </a:spcBef>
              <a:spcAft>
                <a:spcPct val="0"/>
              </a:spcAft>
              <a:buClrTx/>
              <a:buSzTx/>
              <a:buFontTx/>
              <a:buNone/>
              <a:tabLst/>
              <a:defRPr/>
            </a:pPr>
            <a:endParaRPr lang="en-US" sz="1050" b="1" i="1" kern="0" dirty="0">
              <a:solidFill>
                <a:schemeClr val="tx1">
                  <a:lumMod val="65000"/>
                  <a:lumOff val="35000"/>
                </a:schemeClr>
              </a:solidFill>
              <a:latin typeface="+mj-lt"/>
            </a:endParaRPr>
          </a:p>
        </p:txBody>
      </p:sp>
      <p:sp>
        <p:nvSpPr>
          <p:cNvPr id="7" name="Rectangle 6"/>
          <p:cNvSpPr/>
          <p:nvPr/>
        </p:nvSpPr>
        <p:spPr>
          <a:xfrm>
            <a:off x="457200" y="1455839"/>
            <a:ext cx="10952480" cy="924166"/>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SOLUTION: </a:t>
            </a:r>
            <a:r>
              <a:rPr lang="en-US" sz="1100" kern="0" dirty="0">
                <a:solidFill>
                  <a:schemeClr val="tx1">
                    <a:lumMod val="65000"/>
                    <a:lumOff val="35000"/>
                  </a:schemeClr>
                </a:solidFill>
                <a:latin typeface="+mj-lt"/>
              </a:rPr>
              <a:t>What kinds of machine learning algorithms and solutions can be applied to solve the client problem?</a:t>
            </a:r>
          </a:p>
          <a:p>
            <a:pPr lvl="0" fontAlgn="base">
              <a:spcBef>
                <a:spcPct val="0"/>
              </a:spcBef>
              <a:spcAft>
                <a:spcPct val="0"/>
              </a:spcAft>
              <a:defRPr/>
            </a:pPr>
            <a:endParaRPr lang="en-US" sz="1100" kern="0" dirty="0">
              <a:solidFill>
                <a:schemeClr val="tx1">
                  <a:lumMod val="65000"/>
                  <a:lumOff val="35000"/>
                </a:schemeClr>
              </a:solidFill>
              <a:latin typeface="+mj-lt"/>
            </a:endParaRPr>
          </a:p>
          <a:p>
            <a:pPr>
              <a:lnSpc>
                <a:spcPct val="107000"/>
              </a:lnSpc>
              <a:spcAft>
                <a:spcPts val="800"/>
              </a:spcAft>
            </a:pPr>
            <a:r>
              <a:rPr lang="en-US" sz="1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Using</a:t>
            </a:r>
            <a:r>
              <a:rPr lang="en-US" sz="1400" b="1"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clustering models as the primary means of identifying “</a:t>
            </a:r>
            <a:r>
              <a:rPr lang="en-US" sz="1400" dirty="0">
                <a:solidFill>
                  <a:srgbClr val="0070C0"/>
                </a:solidFill>
                <a:latin typeface="Calibri" panose="020F0502020204030204" pitchFamily="34" charset="0"/>
                <a:cs typeface="Calibri" panose="020F0502020204030204" pitchFamily="34" charset="0"/>
              </a:rPr>
              <a:t>uniqueness”. Clustering Algorithms like DBSCAN/HDBSCAN, k-means, self-organizing maps</a:t>
            </a:r>
          </a:p>
          <a:p>
            <a:pPr marR="0" lvl="0">
              <a:lnSpc>
                <a:spcPct val="107000"/>
              </a:lnSpc>
              <a:spcBef>
                <a:spcPts val="0"/>
              </a:spcBef>
              <a:spcAft>
                <a:spcPts val="800"/>
              </a:spcAft>
            </a:pPr>
            <a:endParaRPr lang="en-US" sz="14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Rectangle 20"/>
          <p:cNvSpPr/>
          <p:nvPr/>
        </p:nvSpPr>
        <p:spPr>
          <a:xfrm>
            <a:off x="2998416" y="2448157"/>
            <a:ext cx="2884224" cy="2741875"/>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VALUE: </a:t>
            </a:r>
            <a:r>
              <a:rPr lang="en-US" sz="1100" kern="0" dirty="0">
                <a:solidFill>
                  <a:schemeClr val="tx1">
                    <a:lumMod val="65000"/>
                    <a:lumOff val="35000"/>
                  </a:schemeClr>
                </a:solidFill>
                <a:latin typeface="+mj-lt"/>
              </a:rPr>
              <a:t>Simple, clear, compelling message that states why you and your ML algorithm are worth paying attention to.</a:t>
            </a:r>
          </a:p>
          <a:p>
            <a:pPr fontAlgn="base">
              <a:spcBef>
                <a:spcPct val="0"/>
              </a:spcBef>
              <a:spcAft>
                <a:spcPct val="0"/>
              </a:spcAft>
              <a:defRPr/>
            </a:pPr>
            <a:endParaRPr lang="en-US" sz="11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Enable a targeted, focused, and automated solution to identify anomalies and high-risk transactions.</a:t>
            </a:r>
          </a:p>
          <a:p>
            <a:pPr fontAlgn="base">
              <a:spcBef>
                <a:spcPct val="0"/>
              </a:spcBef>
              <a:spcAft>
                <a:spcPct val="0"/>
              </a:spcAft>
              <a:defRPr/>
            </a:pPr>
            <a:endParaRPr lang="en-US" sz="1100" kern="0" dirty="0">
              <a:solidFill>
                <a:schemeClr val="tx1">
                  <a:lumMod val="65000"/>
                  <a:lumOff val="35000"/>
                </a:schemeClr>
              </a:solidFill>
              <a:latin typeface="+mj-lt"/>
            </a:endParaRPr>
          </a:p>
          <a:p>
            <a:pPr marL="17145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Increased efficiency and minimal waste explaining/refuting false positives</a:t>
            </a:r>
          </a:p>
        </p:txBody>
      </p:sp>
      <p:sp>
        <p:nvSpPr>
          <p:cNvPr id="23" name="Rectangle 22"/>
          <p:cNvSpPr/>
          <p:nvPr/>
        </p:nvSpPr>
        <p:spPr>
          <a:xfrm>
            <a:off x="5953760" y="2471818"/>
            <a:ext cx="2743200" cy="2715818"/>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CHANNELS: </a:t>
            </a:r>
            <a:r>
              <a:rPr kumimoji="0" lang="en-US" sz="1100" i="0" u="none" strike="noStrike" kern="0" cap="none" spc="0" normalizeH="0" baseline="0" noProof="0" dirty="0">
                <a:ln>
                  <a:noFill/>
                </a:ln>
                <a:solidFill>
                  <a:schemeClr val="tx1">
                    <a:lumMod val="65000"/>
                    <a:lumOff val="35000"/>
                  </a:schemeClr>
                </a:solidFill>
                <a:effectLst/>
                <a:uLnTx/>
                <a:uFillTx/>
                <a:latin typeface="+mj-lt"/>
              </a:rPr>
              <a:t>How can</a:t>
            </a:r>
            <a:r>
              <a:rPr kumimoji="0" lang="en-US" sz="1100" i="0" u="none" strike="noStrike" kern="0" cap="none" spc="0" normalizeH="0" noProof="0" dirty="0">
                <a:ln>
                  <a:noFill/>
                </a:ln>
                <a:solidFill>
                  <a:schemeClr val="tx1">
                    <a:lumMod val="65000"/>
                    <a:lumOff val="35000"/>
                  </a:schemeClr>
                </a:solidFill>
                <a:effectLst/>
                <a:uLnTx/>
                <a:uFillTx/>
                <a:latin typeface="+mj-lt"/>
              </a:rPr>
              <a:t> you deliver this ML algorithm to the customer (e.g. embedded app feature, in-database, etc.)?</a:t>
            </a:r>
          </a:p>
          <a:p>
            <a:pPr marL="0" marR="0" lvl="0" indent="0" defTabSz="914400" eaLnBrk="1" fontAlgn="base" latinLnBrk="0" hangingPunct="1">
              <a:lnSpc>
                <a:spcPct val="100000"/>
              </a:lnSpc>
              <a:spcBef>
                <a:spcPct val="0"/>
              </a:spcBef>
              <a:spcAft>
                <a:spcPct val="0"/>
              </a:spcAft>
              <a:buClrTx/>
              <a:buSzTx/>
              <a:buFontTx/>
              <a:buNone/>
              <a:tabLst/>
              <a:defRPr/>
            </a:pPr>
            <a:endParaRPr lang="en-US" sz="1100" kern="0" baseline="0" dirty="0">
              <a:solidFill>
                <a:schemeClr val="tx1">
                  <a:lumMod val="65000"/>
                  <a:lumOff val="35000"/>
                </a:schemeClr>
              </a:solidFill>
              <a:latin typeface="+mj-lt"/>
            </a:endParaRP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We can deliver the solution using a web application. </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The JE data will be preprocessed and stored in a database. </a:t>
            </a:r>
          </a:p>
          <a:p>
            <a:pPr marL="171450" marR="0" lvl="0" indent="-1714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100" kern="0" dirty="0">
                <a:solidFill>
                  <a:srgbClr val="0070C0"/>
                </a:solidFill>
                <a:latin typeface="+mj-lt"/>
              </a:rPr>
              <a:t>The end user will interact directly with the website to review anomalies and outliers</a:t>
            </a:r>
          </a:p>
        </p:txBody>
      </p:sp>
      <p:sp>
        <p:nvSpPr>
          <p:cNvPr id="18" name="Rectangle 17"/>
          <p:cNvSpPr/>
          <p:nvPr/>
        </p:nvSpPr>
        <p:spPr>
          <a:xfrm>
            <a:off x="457200" y="5332490"/>
            <a:ext cx="11043920" cy="1169909"/>
          </a:xfrm>
          <a:prstGeom prst="rect">
            <a:avLst/>
          </a:prstGeom>
          <a:noFill/>
          <a:ln w="19050" cap="flat" cmpd="sng" algn="ctr">
            <a:solidFill>
              <a:schemeClr val="accent3">
                <a:lumMod val="50000"/>
              </a:schemeClr>
            </a:solidFill>
            <a:prstDash val="solid"/>
          </a:ln>
          <a:effectLst/>
        </p:spPr>
        <p:txBody>
          <a:bodyPr lIns="77724" tIns="31090" rIns="77724" bIns="31090" rtlCol="0" anchor="t" anchorCtr="0"/>
          <a:lstStyle/>
          <a:p>
            <a:pPr lvl="0" fontAlgn="base">
              <a:spcBef>
                <a:spcPct val="0"/>
              </a:spcBef>
              <a:spcAft>
                <a:spcPct val="0"/>
              </a:spcAft>
              <a:defRPr/>
            </a:pPr>
            <a:r>
              <a:rPr kumimoji="0" lang="en-US" sz="1100" b="1" i="0" u="none" strike="noStrike" kern="0" cap="none" spc="0" normalizeH="0" baseline="0" noProof="0" dirty="0">
                <a:ln>
                  <a:noFill/>
                </a:ln>
                <a:solidFill>
                  <a:schemeClr val="tx1">
                    <a:lumMod val="65000"/>
                    <a:lumOff val="35000"/>
                  </a:schemeClr>
                </a:solidFill>
                <a:effectLst/>
                <a:uLnTx/>
                <a:uFillTx/>
                <a:latin typeface="+mj-lt"/>
              </a:rPr>
              <a:t>OTHER:</a:t>
            </a:r>
            <a:r>
              <a:rPr lang="en-US" sz="1100" b="1" kern="0" dirty="0">
                <a:solidFill>
                  <a:schemeClr val="tx1">
                    <a:lumMod val="65000"/>
                    <a:lumOff val="35000"/>
                  </a:schemeClr>
                </a:solidFill>
                <a:latin typeface="+mj-lt"/>
              </a:rPr>
              <a:t> </a:t>
            </a:r>
            <a:r>
              <a:rPr lang="en-US" sz="1100" kern="0" dirty="0">
                <a:solidFill>
                  <a:schemeClr val="tx1">
                    <a:lumMod val="65000"/>
                    <a:lumOff val="35000"/>
                  </a:schemeClr>
                </a:solidFill>
                <a:latin typeface="+mj-lt"/>
              </a:rPr>
              <a:t>What do you need to make this happen (e.g., people, process, technology, data)?</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Data: Journal Entry data and Financial Statement account mapping details on the Trial balance level</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Cloud: To host the web application</a:t>
            </a:r>
          </a:p>
          <a:p>
            <a:pPr marL="171450" lvl="0" indent="-171450" fontAlgn="base">
              <a:spcBef>
                <a:spcPct val="0"/>
              </a:spcBef>
              <a:spcAft>
                <a:spcPct val="0"/>
              </a:spcAft>
              <a:buFont typeface="Arial" panose="020B0604020202020204" pitchFamily="34" charset="0"/>
              <a:buChar char="•"/>
              <a:defRPr/>
            </a:pPr>
            <a:r>
              <a:rPr lang="en-US" sz="1100" kern="0" dirty="0">
                <a:solidFill>
                  <a:srgbClr val="0070C0"/>
                </a:solidFill>
                <a:latin typeface="+mj-lt"/>
              </a:rPr>
              <a:t>Frontend: Flask or react front end for user UI experience</a:t>
            </a:r>
          </a:p>
        </p:txBody>
      </p:sp>
    </p:spTree>
    <p:extLst>
      <p:ext uri="{BB962C8B-B14F-4D97-AF65-F5344CB8AC3E}">
        <p14:creationId xmlns:p14="http://schemas.microsoft.com/office/powerpoint/2010/main" val="109315297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potx" id="{9103F8A6-FE49-4C5D-85B4-E6CA7DAE80DB}" vid="{BDD2BA39-1E12-4F89-8EEC-E7A76A708A51}"/>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3.xml><?xml version="1.0" encoding="utf-8"?>
<a:theme xmlns:a="http://schemas.openxmlformats.org/drawingml/2006/main" name="2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27801</TotalTime>
  <Words>889</Words>
  <Application>Microsoft Office PowerPoint</Application>
  <PresentationFormat>Widescreen</PresentationFormat>
  <Paragraphs>74</Paragraphs>
  <Slides>6</Slides>
  <Notes>0</Notes>
  <HiddenSlides>0</HiddenSlides>
  <MMClips>1</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Calibri Light</vt:lpstr>
      <vt:lpstr>Open Sans</vt:lpstr>
      <vt:lpstr>Verdana</vt:lpstr>
      <vt:lpstr>Deloitte 16_9 onscreen</vt:lpstr>
      <vt:lpstr>1_Deloitte_US_Onscreen</vt:lpstr>
      <vt:lpstr>2_Deloitte_US_Onscreen</vt:lpstr>
      <vt:lpstr>think-cell Slide</vt:lpstr>
      <vt:lpstr>PowerPoint Presentation</vt:lpstr>
      <vt:lpstr>Audit Data Science Use Case</vt:lpstr>
      <vt:lpstr>Audit Use Case Ideation</vt:lpstr>
      <vt:lpstr>How to record your presentation with audio and picture in picture</vt:lpstr>
      <vt:lpstr>Audit Data Science Use Case: &lt;Instrument Sampling for Independent Fair Valuation&gt;</vt:lpstr>
      <vt:lpstr>Audit Data Science Use Case: Journal Entry Anomaly Detection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 Vivian</dc:creator>
  <cp:lastModifiedBy>Dutta, Shubhaditya Jnanmay</cp:lastModifiedBy>
  <cp:revision>709</cp:revision>
  <cp:lastPrinted>2016-07-19T17:34:25Z</cp:lastPrinted>
  <dcterms:created xsi:type="dcterms:W3CDTF">2016-06-15T18:43:48Z</dcterms:created>
  <dcterms:modified xsi:type="dcterms:W3CDTF">2021-11-20T12:18:40Z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2021-11-16T12:29:05Z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1b8423e8-0e78-4913-84f0-2aa3be553172</vt:lpwstr>
  </property>
  <property fmtid="{D5CDD505-2E9C-101B-9397-08002B2CF9AE}" pid="8" name="MSIP_Label_ea60d57e-af5b-4752-ac57-3e4f28ca11dc_ContentBits">
    <vt:lpwstr>0</vt:lpwstr>
  </property>
</Properties>
</file>