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3" r:id="rId2"/>
    <p:sldMasterId id="2147483745" r:id="rId3"/>
  </p:sldMasterIdLst>
  <p:notesMasterIdLst>
    <p:notesMasterId r:id="rId10"/>
  </p:notesMasterIdLst>
  <p:handoutMasterIdLst>
    <p:handoutMasterId r:id="rId11"/>
  </p:handoutMasterIdLst>
  <p:sldIdLst>
    <p:sldId id="381" r:id="rId4"/>
    <p:sldId id="412" r:id="rId5"/>
    <p:sldId id="409" r:id="rId6"/>
    <p:sldId id="413" r:id="rId7"/>
    <p:sldId id="404" r:id="rId8"/>
    <p:sldId id="406" r:id="rId9"/>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 Vivian" initials="VH" lastIdx="1" clrIdx="0">
    <p:extLst>
      <p:ext uri="{19B8F6BF-5375-455C-9EA6-DF929625EA0E}">
        <p15:presenceInfo xmlns:p15="http://schemas.microsoft.com/office/powerpoint/2012/main" userId="Ho, Vivian" providerId="None"/>
      </p:ext>
    </p:extLst>
  </p:cmAuthor>
  <p:cmAuthor id="2" name="Lang-Kennedy, Emmy" initials="EL" lastIdx="5" clrIdx="1">
    <p:extLst>
      <p:ext uri="{19B8F6BF-5375-455C-9EA6-DF929625EA0E}">
        <p15:presenceInfo xmlns:p15="http://schemas.microsoft.com/office/powerpoint/2012/main" userId="Lang-Kennedy, Emm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02A"/>
    <a:srgbClr val="95BF00"/>
    <a:srgbClr val="000000"/>
    <a:srgbClr val="141414"/>
    <a:srgbClr val="C4D600"/>
    <a:srgbClr val="1E1E1E"/>
    <a:srgbClr val="151515"/>
    <a:srgbClr val="1F1F1F"/>
    <a:srgbClr val="74A0BA"/>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2140" autoAdjust="0"/>
  </p:normalViewPr>
  <p:slideViewPr>
    <p:cSldViewPr snapToGrid="0">
      <p:cViewPr varScale="1">
        <p:scale>
          <a:sx n="101" d="100"/>
          <a:sy n="101" d="100"/>
        </p:scale>
        <p:origin x="1272" y="108"/>
      </p:cViewPr>
      <p:guideLst/>
    </p:cSldViewPr>
  </p:slideViewPr>
  <p:notesTextViewPr>
    <p:cViewPr>
      <p:scale>
        <a:sx n="1" d="1"/>
        <a:sy n="1" d="1"/>
      </p:scale>
      <p:origin x="0" y="0"/>
    </p:cViewPr>
  </p:notesTextViewPr>
  <p:notesViewPr>
    <p:cSldViewPr snapToGrid="0">
      <p:cViewPr varScale="1">
        <p:scale>
          <a:sx n="64" d="100"/>
          <a:sy n="64" d="100"/>
        </p:scale>
        <p:origin x="3158"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A0FEA3A-897A-45D6-A801-2F0A6C1367D5}"/>
              </a:ext>
            </a:extLst>
          </p:cNvPr>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F3F7AA-60F1-462A-8E3E-3438B8845B67}"/>
              </a:ext>
            </a:extLst>
          </p:cNvPr>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60980A44-A2B4-4B37-B315-64E4B9391C8D}" type="datetimeFigureOut">
              <a:rPr lang="en-US" smtClean="0"/>
              <a:t>11/20/2021</a:t>
            </a:fld>
            <a:endParaRPr lang="en-US"/>
          </a:p>
        </p:txBody>
      </p:sp>
      <p:sp>
        <p:nvSpPr>
          <p:cNvPr id="4" name="Footer Placeholder 3">
            <a:extLst>
              <a:ext uri="{FF2B5EF4-FFF2-40B4-BE49-F238E27FC236}">
                <a16:creationId xmlns:a16="http://schemas.microsoft.com/office/drawing/2014/main" id="{7F0FC29C-4081-415D-B340-8FFE191C41FA}"/>
              </a:ext>
            </a:extLst>
          </p:cNvPr>
          <p:cNvSpPr>
            <a:spLocks noGrp="1"/>
          </p:cNvSpPr>
          <p:nvPr>
            <p:ph type="ftr" sz="quarter" idx="2"/>
          </p:nvPr>
        </p:nvSpPr>
        <p:spPr>
          <a:xfrm>
            <a:off x="0" y="8772525"/>
            <a:ext cx="303847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53202F9-CD13-4B60-B9D1-F560606BA915}"/>
              </a:ext>
            </a:extLst>
          </p:cNvPr>
          <p:cNvSpPr>
            <a:spLocks noGrp="1"/>
          </p:cNvSpPr>
          <p:nvPr>
            <p:ph type="sldNum" sz="quarter" idx="3"/>
          </p:nvPr>
        </p:nvSpPr>
        <p:spPr>
          <a:xfrm>
            <a:off x="3970338" y="8772525"/>
            <a:ext cx="3038475" cy="463550"/>
          </a:xfrm>
          <a:prstGeom prst="rect">
            <a:avLst/>
          </a:prstGeom>
        </p:spPr>
        <p:txBody>
          <a:bodyPr vert="horz" lIns="91440" tIns="45720" rIns="91440" bIns="45720" rtlCol="0" anchor="b"/>
          <a:lstStyle>
            <a:lvl1pPr algn="r">
              <a:defRPr sz="1200"/>
            </a:lvl1pPr>
          </a:lstStyle>
          <a:p>
            <a:fld id="{F6D33D00-1078-477C-A592-732726E62B98}" type="slidenum">
              <a:rPr lang="en-US" smtClean="0"/>
              <a:t>‹#›</a:t>
            </a:fld>
            <a:endParaRPr lang="en-US"/>
          </a:p>
        </p:txBody>
      </p:sp>
    </p:spTree>
    <p:extLst>
      <p:ext uri="{BB962C8B-B14F-4D97-AF65-F5344CB8AC3E}">
        <p14:creationId xmlns:p14="http://schemas.microsoft.com/office/powerpoint/2010/main" val="2999439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7840" cy="463408"/>
          </a:xfrm>
          <a:prstGeom prst="rect">
            <a:avLst/>
          </a:prstGeom>
        </p:spPr>
        <p:txBody>
          <a:bodyPr vert="horz" lIns="107488" tIns="53744" rIns="107488" bIns="53744" rtlCol="0"/>
          <a:lstStyle>
            <a:lvl1pPr algn="l">
              <a:defRPr sz="1400"/>
            </a:lvl1pPr>
          </a:lstStyle>
          <a:p>
            <a:endParaRPr lang="en-US" dirty="0"/>
          </a:p>
        </p:txBody>
      </p:sp>
      <p:sp>
        <p:nvSpPr>
          <p:cNvPr id="3" name="Date Placeholder 2"/>
          <p:cNvSpPr>
            <a:spLocks noGrp="1"/>
          </p:cNvSpPr>
          <p:nvPr>
            <p:ph type="dt" idx="1"/>
          </p:nvPr>
        </p:nvSpPr>
        <p:spPr>
          <a:xfrm>
            <a:off x="3970938" y="3"/>
            <a:ext cx="3037840" cy="463408"/>
          </a:xfrm>
          <a:prstGeom prst="rect">
            <a:avLst/>
          </a:prstGeom>
        </p:spPr>
        <p:txBody>
          <a:bodyPr vert="horz" lIns="107488" tIns="53744" rIns="107488" bIns="53744" rtlCol="0"/>
          <a:lstStyle>
            <a:lvl1pPr algn="r">
              <a:defRPr sz="1400"/>
            </a:lvl1pPr>
          </a:lstStyle>
          <a:p>
            <a:fld id="{842D1295-64E7-4B44-9E12-FB5581866F06}" type="datetimeFigureOut">
              <a:rPr lang="en-US" smtClean="0"/>
              <a:t>11/20/2021</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107488" tIns="53744" rIns="107488" bIns="53744" rtlCol="0" anchor="ctr"/>
          <a:lstStyle/>
          <a:p>
            <a:endParaRPr lang="en-US" dirty="0"/>
          </a:p>
        </p:txBody>
      </p:sp>
      <p:sp>
        <p:nvSpPr>
          <p:cNvPr id="5" name="Notes Placeholder 4"/>
          <p:cNvSpPr>
            <a:spLocks noGrp="1"/>
          </p:cNvSpPr>
          <p:nvPr>
            <p:ph type="body" sz="quarter" idx="3"/>
          </p:nvPr>
        </p:nvSpPr>
        <p:spPr>
          <a:xfrm>
            <a:off x="701040" y="4444865"/>
            <a:ext cx="5608320" cy="3636705"/>
          </a:xfrm>
          <a:prstGeom prst="rect">
            <a:avLst/>
          </a:prstGeom>
        </p:spPr>
        <p:txBody>
          <a:bodyPr vert="horz" lIns="107488" tIns="53744" rIns="107488" bIns="537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6"/>
          </a:xfrm>
          <a:prstGeom prst="rect">
            <a:avLst/>
          </a:prstGeom>
        </p:spPr>
        <p:txBody>
          <a:bodyPr vert="horz" lIns="107488" tIns="53744" rIns="107488" bIns="53744"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70938" y="8772670"/>
            <a:ext cx="3037840" cy="463406"/>
          </a:xfrm>
          <a:prstGeom prst="rect">
            <a:avLst/>
          </a:prstGeom>
        </p:spPr>
        <p:txBody>
          <a:bodyPr vert="horz" lIns="107488" tIns="53744" rIns="107488" bIns="53744" rtlCol="0" anchor="b"/>
          <a:lstStyle>
            <a:lvl1pPr algn="r">
              <a:defRPr sz="1400"/>
            </a:lvl1pPr>
          </a:lstStyle>
          <a:p>
            <a:fld id="{B7EE48DB-E770-4E7E-8951-DF5B34F08149}" type="slidenum">
              <a:rPr lang="en-US" smtClean="0"/>
              <a:t>‹#›</a:t>
            </a:fld>
            <a:endParaRPr lang="en-US" dirty="0"/>
          </a:p>
        </p:txBody>
      </p:sp>
    </p:spTree>
    <p:extLst>
      <p:ext uri="{BB962C8B-B14F-4D97-AF65-F5344CB8AC3E}">
        <p14:creationId xmlns:p14="http://schemas.microsoft.com/office/powerpoint/2010/main" val="1368859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3.emf"/><Relationship Id="rId4" Type="http://schemas.openxmlformats.org/officeDocument/2006/relationships/oleObject" Target="../embeddings/oleObject5.bin"/></Relationships>
</file>

<file path=ppt/slideLayouts/_rels/slideLayout10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3.emf"/><Relationship Id="rId4" Type="http://schemas.openxmlformats.org/officeDocument/2006/relationships/oleObject" Target="../embeddings/oleObject6.bin"/></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grpSp>
    </p:spTree>
    <p:extLst>
      <p:ext uri="{BB962C8B-B14F-4D97-AF65-F5344CB8AC3E}">
        <p14:creationId xmlns:p14="http://schemas.microsoft.com/office/powerpoint/2010/main" val="244488053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45697081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15960843"/>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00115702"/>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69946538"/>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6"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75108008"/>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50"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2985253255"/>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054604965"/>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58445114"/>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165924854"/>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5601708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4532386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5"/>
            <a:ext cx="915236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083692253"/>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584240083"/>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6182624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24040644"/>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31672848"/>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536548826"/>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46965104"/>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4"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27467369"/>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1057766279"/>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52989173"/>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8220970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7200"/>
            <a:ext cx="9277349"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705923139"/>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36365643"/>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46875214"/>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94203278"/>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72540213"/>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16612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90632182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6" name="Copyright"/>
          <p:cNvSpPr txBox="1"/>
          <p:nvPr userDrawn="1"/>
        </p:nvSpPr>
        <p:spPr>
          <a:xfrm>
            <a:off x="501649" y="6477000"/>
            <a:ext cx="5355168" cy="201260"/>
          </a:xfrm>
          <a:prstGeom prst="rect">
            <a:avLst/>
          </a:prstGeom>
          <a:noFill/>
        </p:spPr>
        <p:txBody>
          <a:bodyPr wrap="square" lIns="0" tIns="0" rIns="0" bIns="0" rtlCol="0">
            <a:noAutofit/>
          </a:bodyPr>
          <a:lstStyle/>
          <a:p>
            <a:pPr>
              <a:spcBef>
                <a:spcPts val="600"/>
              </a:spcBef>
              <a:buSzPct val="100000"/>
              <a:buFont typeface="Arial"/>
              <a:buNone/>
            </a:pPr>
            <a:r>
              <a:rPr lang="en-US" sz="800" dirty="0">
                <a:solidFill>
                  <a:schemeClr val="tx1"/>
                </a:solidFill>
              </a:rPr>
              <a:t>Federal Innovation Hatch</a:t>
            </a:r>
            <a:r>
              <a:rPr lang="en-US" sz="800" baseline="0" dirty="0">
                <a:solidFill>
                  <a:schemeClr val="tx1"/>
                </a:solidFill>
              </a:rPr>
              <a:t> | FY17 Data Collection</a:t>
            </a:r>
            <a:endParaRPr lang="en-US" sz="800" dirty="0">
              <a:solidFill>
                <a:schemeClr val="tx1"/>
              </a:solidFill>
            </a:endParaRPr>
          </a:p>
        </p:txBody>
      </p:sp>
      <p:sp>
        <p:nvSpPr>
          <p:cNvPr id="7" name="TextBox 6"/>
          <p:cNvSpPr txBox="1"/>
          <p:nvPr userDrawn="1"/>
        </p:nvSpPr>
        <p:spPr>
          <a:xfrm>
            <a:off x="11382377" y="6477001"/>
            <a:ext cx="307975"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800">
                <a:solidFill>
                  <a:schemeClr val="tx1"/>
                </a:solidFill>
              </a:rPr>
              <a:pPr algn="r">
                <a:spcBef>
                  <a:spcPts val="600"/>
                </a:spcBef>
                <a:buSzPct val="100000"/>
                <a:buFont typeface="Arial"/>
                <a:buNone/>
              </a:pPr>
              <a:t>‹#›</a:t>
            </a:fld>
            <a:endParaRPr lang="en-US" sz="800" dirty="0">
              <a:solidFill>
                <a:schemeClr val="tx1"/>
              </a:solidFill>
            </a:endParaRPr>
          </a:p>
        </p:txBody>
      </p:sp>
    </p:spTree>
    <p:extLst>
      <p:ext uri="{BB962C8B-B14F-4D97-AF65-F5344CB8AC3E}">
        <p14:creationId xmlns:p14="http://schemas.microsoft.com/office/powerpoint/2010/main" val="28860335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1772516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1135052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dirty="0"/>
              <a:t>Click icon to add picture</a:t>
            </a:r>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318179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6155412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4561427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p:nvPr userDrawn="1"/>
        </p:nvGrpSpPr>
        <p:grpSpPr>
          <a:xfrm>
            <a:off x="377991" y="378000"/>
            <a:ext cx="1620000" cy="307976"/>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14668680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60328729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2" y="1665289"/>
            <a:ext cx="11188699" cy="392112"/>
          </a:xfrm>
        </p:spPr>
        <p:txBody>
          <a:bodyPr/>
          <a:lstStyle/>
          <a:p>
            <a:pPr lvl="0"/>
            <a:r>
              <a:rPr lang="en-US" noProof="0"/>
              <a:t>Click to edit Master text styles</a:t>
            </a:r>
          </a:p>
        </p:txBody>
      </p:sp>
    </p:spTree>
    <p:extLst>
      <p:ext uri="{BB962C8B-B14F-4D97-AF65-F5344CB8AC3E}">
        <p14:creationId xmlns:p14="http://schemas.microsoft.com/office/powerpoint/2010/main" val="200308232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0" y="1665289"/>
            <a:ext cx="3562351"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303185" y="1665289"/>
            <a:ext cx="3561615"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126397" y="2051999"/>
            <a:ext cx="3563953"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126396" y="1659145"/>
            <a:ext cx="3563955" cy="398256"/>
          </a:xfrm>
        </p:spPr>
        <p:txBody>
          <a:bodyPr/>
          <a:lstStyle/>
          <a:p>
            <a:pPr lvl="0"/>
            <a:r>
              <a:rPr lang="en-US" noProof="0"/>
              <a:t>Click to edit Master text styles</a:t>
            </a:r>
          </a:p>
        </p:txBody>
      </p:sp>
    </p:spTree>
    <p:extLst>
      <p:ext uri="{BB962C8B-B14F-4D97-AF65-F5344CB8AC3E}">
        <p14:creationId xmlns:p14="http://schemas.microsoft.com/office/powerpoint/2010/main" val="13490614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1" y="317500"/>
            <a:ext cx="1120266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501651" y="651600"/>
            <a:ext cx="1120266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501651" y="1665289"/>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0853123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501650"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501650" y="1665289"/>
            <a:ext cx="5305580"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83999" y="1665289"/>
            <a:ext cx="5306351"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1536457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054"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10" name="Content Placeholder 3"/>
          <p:cNvSpPr>
            <a:spLocks noGrp="1"/>
          </p:cNvSpPr>
          <p:nvPr>
            <p:ph sz="quarter" idx="10"/>
          </p:nvPr>
        </p:nvSpPr>
        <p:spPr>
          <a:xfrm>
            <a:off x="501652" y="1665289"/>
            <a:ext cx="5355165" cy="4455725"/>
          </a:xfrm>
          <a:prstGeom prst="rect">
            <a:avLst/>
          </a:prstGeom>
        </p:spPr>
        <p:txBody>
          <a:bodyPr/>
          <a:lstStyle>
            <a:lvl1pPr marL="0" indent="0" algn="l">
              <a:buFontTx/>
              <a:buNone/>
              <a:tabLst>
                <a:tab pos="5029200" algn="r"/>
              </a:tabLst>
              <a:defRPr sz="1200"/>
            </a:lvl1pPr>
            <a:lvl2pPr marL="127000" indent="-127000" algn="l">
              <a:buClrTx/>
              <a:buSzPct val="100000"/>
              <a:buFont typeface="Arial" panose="020B0604020202020204" pitchFamily="34" charset="0"/>
              <a:buChar char="•"/>
              <a:tabLst>
                <a:tab pos="5029200" algn="r"/>
              </a:tabLst>
              <a:defRPr sz="1200"/>
            </a:lvl2pPr>
            <a:lvl3pPr marL="279400" indent="-127000" algn="l">
              <a:buClrTx/>
              <a:buSzPct val="100000"/>
              <a:buFont typeface="Arial" panose="020B0604020202020204" pitchFamily="34" charset="0"/>
              <a:buChar char="−"/>
              <a:tabLst>
                <a:tab pos="5029200" algn="r"/>
              </a:tabLst>
              <a:defRPr sz="1200"/>
            </a:lvl3pPr>
            <a:lvl4pPr marL="431800" indent="-127000" algn="l">
              <a:buClrTx/>
              <a:buSzPct val="100000"/>
              <a:buFont typeface="Arial" panose="020B0604020202020204" pitchFamily="34" charset="0"/>
              <a:buChar char="◦"/>
              <a:tabLst>
                <a:tab pos="5029200" algn="r"/>
              </a:tabLst>
              <a:defRPr sz="1200"/>
            </a:lvl4pPr>
            <a:lvl5pPr marL="584200" indent="-127000" algn="l">
              <a:buClrTx/>
              <a:buSzPct val="100000"/>
              <a:buFont typeface="Arial" panose="020B0604020202020204" pitchFamily="34" charset="0"/>
              <a:buChar char="−"/>
              <a:tabLst>
                <a:tab pos="50292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Chart Placeholder 2"/>
          <p:cNvSpPr>
            <a:spLocks noGrp="1"/>
          </p:cNvSpPr>
          <p:nvPr>
            <p:ph type="chart" sz="quarter" idx="21"/>
          </p:nvPr>
        </p:nvSpPr>
        <p:spPr>
          <a:xfrm>
            <a:off x="6341221" y="2125013"/>
            <a:ext cx="5349129"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0734589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25099" y="2125013"/>
            <a:ext cx="5608320"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2" y="1665288"/>
            <a:ext cx="5349129"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354313" y="2125013"/>
            <a:ext cx="560832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Click to edit Master text styles</a:t>
            </a:r>
          </a:p>
        </p:txBody>
      </p:sp>
    </p:spTree>
    <p:extLst>
      <p:ext uri="{BB962C8B-B14F-4D97-AF65-F5344CB8AC3E}">
        <p14:creationId xmlns:p14="http://schemas.microsoft.com/office/powerpoint/2010/main" val="54484031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2" y="317500"/>
            <a:ext cx="1118869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01650"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700214"/>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2726267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59456463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501649" y="1700213"/>
            <a:ext cx="2706624"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27216" y="1700213"/>
            <a:ext cx="2706624"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52783" y="1700213"/>
            <a:ext cx="2706624"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8978351" y="1700213"/>
            <a:ext cx="2706624"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501649" y="3108509"/>
            <a:ext cx="2706624"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62660" y="3108509"/>
            <a:ext cx="2706624"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3332155" y="3108509"/>
            <a:ext cx="2706624"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8993167" y="3108509"/>
            <a:ext cx="2706624"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501650" y="651600"/>
            <a:ext cx="111887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406089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810000" y="1143000"/>
            <a:ext cx="4572000" cy="4572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33" name="Group 32"/>
          <p:cNvGrpSpPr/>
          <p:nvPr userDrawn="1"/>
        </p:nvGrpSpPr>
        <p:grpSpPr>
          <a:xfrm>
            <a:off x="377991" y="378000"/>
            <a:ext cx="1620000" cy="307976"/>
            <a:chOff x="398463" y="404813"/>
            <a:chExt cx="1627187" cy="307976"/>
          </a:xfrm>
          <a:solidFill>
            <a:schemeClr val="bg1"/>
          </a:solidFill>
        </p:grpSpPr>
        <p:sp>
          <p:nvSpPr>
            <p:cNvPr id="34"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5"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6"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7"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8"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9"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0"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1"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2"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3"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2528683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Rectangle 3"/>
          <p:cNvSpPr/>
          <p:nvPr userDrawn="1"/>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683483" y="1880213"/>
            <a:ext cx="3288000" cy="1944000"/>
          </a:xfrm>
        </p:spPr>
        <p:txBody>
          <a:bodyPr vert="horz" lIns="0" tIns="0" rIns="0" bIns="0" rtlCol="0">
            <a:noAutofit/>
          </a:bodyPr>
          <a:lstStyle>
            <a:lvl1pPr marL="0" indent="0" algn="l">
              <a:buFontTx/>
              <a:buNone/>
              <a:defRPr lang="en-US" noProof="0" dirty="0" smtClean="0"/>
            </a:lvl1pPr>
            <a:lvl2pPr marL="127000" indent="-127000" algn="l">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8396560" y="1880213"/>
            <a:ext cx="329184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683483" y="4256213"/>
            <a:ext cx="328800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8396560" y="4256213"/>
            <a:ext cx="329184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72142617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501651" y="1700214"/>
            <a:ext cx="36576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8040265" y="1700214"/>
            <a:ext cx="36576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4270957" y="1700214"/>
            <a:ext cx="36576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501651" y="3832225"/>
            <a:ext cx="36576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0959" y="3832225"/>
            <a:ext cx="36576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40265" y="3832225"/>
            <a:ext cx="36576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98371065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24836011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mp; subtitle Blackbackground">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pyright"/>
          <p:cNvSpPr txBox="1"/>
          <p:nvPr userDrawn="1"/>
        </p:nvSpPr>
        <p:spPr>
          <a:xfrm>
            <a:off x="501649" y="6477000"/>
            <a:ext cx="5355168" cy="201260"/>
          </a:xfrm>
          <a:prstGeom prst="rect">
            <a:avLst/>
          </a:prstGeom>
          <a:noFill/>
        </p:spPr>
        <p:txBody>
          <a:bodyPr wrap="square" lIns="0" tIns="0" rIns="0" bIns="0" rtlCol="0">
            <a:noAutofit/>
          </a:bodyPr>
          <a:lstStyle/>
          <a:p>
            <a:pPr>
              <a:spcBef>
                <a:spcPts val="600"/>
              </a:spcBef>
              <a:buSzPct val="100000"/>
              <a:buFont typeface="Arial"/>
              <a:buNone/>
            </a:pPr>
            <a:r>
              <a:rPr lang="en-US" sz="800" dirty="0">
                <a:solidFill>
                  <a:schemeClr val="tx1"/>
                </a:solidFill>
              </a:rPr>
              <a:t>Federal Innovation Hatch</a:t>
            </a:r>
            <a:r>
              <a:rPr lang="en-US" sz="800" baseline="0" dirty="0">
                <a:solidFill>
                  <a:schemeClr val="tx1"/>
                </a:solidFill>
              </a:rPr>
              <a:t> | FY17 Data Collection</a:t>
            </a:r>
            <a:endParaRPr lang="en-US" sz="800" dirty="0">
              <a:solidFill>
                <a:schemeClr val="tx1"/>
              </a:solidFill>
            </a:endParaRPr>
          </a:p>
        </p:txBody>
      </p:sp>
      <p:sp>
        <p:nvSpPr>
          <p:cNvPr id="7" name="TextBox 6"/>
          <p:cNvSpPr txBox="1"/>
          <p:nvPr userDrawn="1"/>
        </p:nvSpPr>
        <p:spPr>
          <a:xfrm>
            <a:off x="11382377" y="6477001"/>
            <a:ext cx="307975"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800">
                <a:solidFill>
                  <a:schemeClr val="tx1"/>
                </a:solidFill>
              </a:rPr>
              <a:pPr algn="r">
                <a:spcBef>
                  <a:spcPts val="600"/>
                </a:spcBef>
                <a:buSzPct val="100000"/>
                <a:buFont typeface="Arial"/>
                <a:buNone/>
              </a:pPr>
              <a:t>‹#›</a:t>
            </a:fld>
            <a:endParaRPr lang="en-US" sz="800" dirty="0">
              <a:solidFill>
                <a:schemeClr val="tx1"/>
              </a:solidFill>
            </a:endParaRPr>
          </a:p>
        </p:txBody>
      </p:sp>
    </p:spTree>
    <p:extLst>
      <p:ext uri="{BB962C8B-B14F-4D97-AF65-F5344CB8AC3E}">
        <p14:creationId xmlns:p14="http://schemas.microsoft.com/office/powerpoint/2010/main" val="31555285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6246193"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56767997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9280"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6246195"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Rectangle 3"/>
          <p:cNvSpPr/>
          <p:nvPr userDrawn="1"/>
        </p:nvSpPr>
        <p:spPr>
          <a:xfrm>
            <a:off x="509280" y="1705378"/>
            <a:ext cx="5462016"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6246195" y="1705378"/>
            <a:ext cx="5462016"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10464050"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509280" y="424968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6246195" y="4249682"/>
            <a:ext cx="5462016"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509280" y="4103518"/>
            <a:ext cx="54620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6246195" y="4103518"/>
            <a:ext cx="54620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4731915"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64051"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1" y="651600"/>
            <a:ext cx="111975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4761090"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4944364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Rectangle 3"/>
          <p:cNvSpPr/>
          <p:nvPr userDrawn="1"/>
        </p:nvSpPr>
        <p:spPr>
          <a:xfrm>
            <a:off x="4327289" y="1705968"/>
            <a:ext cx="354787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504000" y="1700214"/>
            <a:ext cx="3547872"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8150577" y="1705968"/>
            <a:ext cx="354787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4327289"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504000"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8150577"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82062560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33239473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1650" y="317500"/>
            <a:ext cx="11188701"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501650" y="687695"/>
            <a:ext cx="11188701"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5" name="TextBox 14"/>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08980597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669690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810000" y="1143000"/>
            <a:ext cx="4572000" cy="4572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p:nvPr userDrawn="1"/>
        </p:nvGrpSpPr>
        <p:grpSpPr>
          <a:xfrm>
            <a:off x="377991" y="378000"/>
            <a:ext cx="1620000" cy="307976"/>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58150760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26693834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7049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noProof="0"/>
              <a:t>Click to edit Master text styles</a:t>
            </a:r>
          </a:p>
        </p:txBody>
      </p:sp>
      <p:grpSp>
        <p:nvGrpSpPr>
          <p:cNvPr id="20" name="Group 19"/>
          <p:cNvGrpSpPr/>
          <p:nvPr userDrawn="1"/>
        </p:nvGrpSpPr>
        <p:grpSpPr>
          <a:xfrm>
            <a:off x="377991" y="378000"/>
            <a:ext cx="1620000" cy="307976"/>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41439077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36231925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59071283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Tree>
    <p:extLst>
      <p:ext uri="{BB962C8B-B14F-4D97-AF65-F5344CB8AC3E}">
        <p14:creationId xmlns:p14="http://schemas.microsoft.com/office/powerpoint/2010/main" val="80948035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Tree>
    <p:extLst>
      <p:ext uri="{BB962C8B-B14F-4D97-AF65-F5344CB8AC3E}">
        <p14:creationId xmlns:p14="http://schemas.microsoft.com/office/powerpoint/2010/main" val="68921642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17080027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72217444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1754090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5"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7"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8" name="TextBox 7"/>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82623278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8904873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02401898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03688975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80469552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8067803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18900212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7644906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40749058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8909189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dirty="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821966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3"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5" name="TextBox 14"/>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41024179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96852552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dirty="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7176896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dirty="0"/>
              <a:t>Click to edit Master title style</a:t>
            </a:r>
          </a:p>
        </p:txBody>
      </p:sp>
    </p:spTree>
    <p:extLst>
      <p:ext uri="{BB962C8B-B14F-4D97-AF65-F5344CB8AC3E}">
        <p14:creationId xmlns:p14="http://schemas.microsoft.com/office/powerpoint/2010/main" val="107225379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6752181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06446644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7032116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42243663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6535013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8764397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dirty="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961367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42986612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3087124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7284368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6375617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dirty="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dirty="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dirty="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3784675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893592004"/>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dirty="0">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dirty="0">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2451464627"/>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2448683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8026579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6365726"/>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21715479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4719145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01039530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9602814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488229"/>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4122927"/>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Harness - Cover 4">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76E68383-C5C9-0C41-8944-BDC21381448A}"/>
              </a:ext>
            </a:extLst>
          </p:cNvPr>
          <p:cNvSpPr>
            <a:spLocks noGrp="1"/>
          </p:cNvSpPr>
          <p:nvPr>
            <p:ph type="body" sz="quarter" idx="11" hasCustomPrompt="1"/>
          </p:nvPr>
        </p:nvSpPr>
        <p:spPr>
          <a:xfrm>
            <a:off x="914400" y="3344276"/>
            <a:ext cx="4038600" cy="1628558"/>
          </a:xfrm>
          <a:prstGeom prst="rect">
            <a:avLst/>
          </a:prstGeom>
        </p:spPr>
        <p:txBody>
          <a:bodyPr>
            <a:noAutofit/>
          </a:bodyPr>
          <a:lstStyle>
            <a:lvl1pPr marL="0" indent="0">
              <a:lnSpc>
                <a:spcPts val="4340"/>
              </a:lnSpc>
              <a:buFontTx/>
              <a:buNone/>
              <a:defRPr sz="3600" b="0" i="0">
                <a:solidFill>
                  <a:srgbClr val="046A38"/>
                </a:solidFill>
                <a:latin typeface="Calibri Light" panose="020F0302020204030204" pitchFamily="34" charset="0"/>
                <a:ea typeface="Open Sans Light" panose="020B0306030504020204" pitchFamily="34" charset="0"/>
                <a:cs typeface="Calibri Light" panose="020F030202020403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Here, it’s just a headline that </a:t>
            </a:r>
            <a:br>
              <a:rPr lang="en-US" dirty="0"/>
            </a:br>
            <a:r>
              <a:rPr lang="en-US" dirty="0"/>
              <a:t>goes here as usual</a:t>
            </a:r>
          </a:p>
        </p:txBody>
      </p:sp>
      <p:sp>
        <p:nvSpPr>
          <p:cNvPr id="11" name="Text Placeholder 2">
            <a:extLst>
              <a:ext uri="{FF2B5EF4-FFF2-40B4-BE49-F238E27FC236}">
                <a16:creationId xmlns:a16="http://schemas.microsoft.com/office/drawing/2014/main" id="{A3A75483-02C0-EA47-8719-DFFC81B8B444}"/>
              </a:ext>
            </a:extLst>
          </p:cNvPr>
          <p:cNvSpPr>
            <a:spLocks noGrp="1"/>
          </p:cNvSpPr>
          <p:nvPr>
            <p:ph type="body" sz="quarter" idx="12" hasCustomPrompt="1"/>
          </p:nvPr>
        </p:nvSpPr>
        <p:spPr>
          <a:xfrm>
            <a:off x="902970" y="2631074"/>
            <a:ext cx="1892300" cy="3746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oAutofit/>
          </a:bodyPr>
          <a:lstStyle>
            <a:lvl1pPr marL="0" indent="0">
              <a:buFontTx/>
              <a:buNone/>
              <a:defRPr sz="1400" b="0" i="0" spc="50" baseline="0">
                <a:latin typeface="Calibri Light" panose="020F0302020204030204" pitchFamily="34" charset="0"/>
                <a:ea typeface="Open Sans Light" panose="020B0306030504020204" pitchFamily="34" charset="0"/>
                <a:cs typeface="Calibri Light" panose="020F0302020204030204" pitchFamily="34" charset="0"/>
              </a:defRPr>
            </a:lvl1pPr>
            <a:lvl2pPr marL="457200" indent="0">
              <a:buFontTx/>
              <a:buNone/>
              <a:defRPr sz="1000" b="1" i="0">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000" b="1" i="0">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000" b="1" i="0">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0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Month, XX 2021</a:t>
            </a:r>
          </a:p>
        </p:txBody>
      </p:sp>
      <p:sp>
        <p:nvSpPr>
          <p:cNvPr id="12" name="Text Placeholder 10">
            <a:extLst>
              <a:ext uri="{FF2B5EF4-FFF2-40B4-BE49-F238E27FC236}">
                <a16:creationId xmlns:a16="http://schemas.microsoft.com/office/drawing/2014/main" id="{70F42A91-1B0E-FA49-9161-0DAE0A8020D5}"/>
              </a:ext>
            </a:extLst>
          </p:cNvPr>
          <p:cNvSpPr>
            <a:spLocks noGrp="1"/>
          </p:cNvSpPr>
          <p:nvPr>
            <p:ph type="body" sz="quarter" idx="13" hasCustomPrompt="1"/>
          </p:nvPr>
        </p:nvSpPr>
        <p:spPr>
          <a:xfrm>
            <a:off x="914400" y="5235575"/>
            <a:ext cx="4038600" cy="263525"/>
          </a:xfrm>
          <a:prstGeom prst="rect">
            <a:avLst/>
          </a:prstGeom>
        </p:spPr>
        <p:txBody>
          <a:bodyPr>
            <a:noAutofit/>
          </a:bodyPr>
          <a:lstStyle>
            <a:lvl1pPr marL="0" indent="0">
              <a:buFontTx/>
              <a:buNone/>
              <a:defRPr sz="1200" b="0" i="0">
                <a:latin typeface="Calibri Light" panose="020F0302020204030204" pitchFamily="34" charset="0"/>
                <a:ea typeface="Open Sans Light" panose="020B0306030504020204" pitchFamily="34" charset="0"/>
                <a:cs typeface="Calibri Light" panose="020F0302020204030204" pitchFamily="34" charset="0"/>
              </a:defRPr>
            </a:lvl1pPr>
          </a:lstStyle>
          <a:p>
            <a:pPr lvl="0"/>
            <a:r>
              <a:rPr lang="en-US"/>
              <a:t>Short subhead can live here if needed but one line</a:t>
            </a:r>
          </a:p>
        </p:txBody>
      </p:sp>
      <p:grpSp>
        <p:nvGrpSpPr>
          <p:cNvPr id="10" name="Group 9">
            <a:extLst>
              <a:ext uri="{FF2B5EF4-FFF2-40B4-BE49-F238E27FC236}">
                <a16:creationId xmlns:a16="http://schemas.microsoft.com/office/drawing/2014/main" id="{D4BAFB49-0117-4EEE-AEAE-C7630ACD459B}"/>
              </a:ext>
            </a:extLst>
          </p:cNvPr>
          <p:cNvGrpSpPr>
            <a:grpSpLocks noChangeAspect="1"/>
          </p:cNvGrpSpPr>
          <p:nvPr userDrawn="1"/>
        </p:nvGrpSpPr>
        <p:grpSpPr>
          <a:xfrm>
            <a:off x="904875" y="815185"/>
            <a:ext cx="1714500" cy="321276"/>
            <a:chOff x="398463" y="404813"/>
            <a:chExt cx="1627187" cy="307976"/>
          </a:xfrm>
          <a:solidFill>
            <a:schemeClr val="tx1"/>
          </a:solidFill>
        </p:grpSpPr>
        <p:sp>
          <p:nvSpPr>
            <p:cNvPr id="13" name="Oval 5">
              <a:extLst>
                <a:ext uri="{FF2B5EF4-FFF2-40B4-BE49-F238E27FC236}">
                  <a16:creationId xmlns:a16="http://schemas.microsoft.com/office/drawing/2014/main" id="{D9C94AA1-FE85-426E-BB83-A4749FADED0B}"/>
                </a:ext>
              </a:extLst>
            </p:cNvPr>
            <p:cNvSpPr>
              <a:spLocks noChangeArrowheads="1"/>
            </p:cNvSpPr>
            <p:nvPr/>
          </p:nvSpPr>
          <p:spPr bwMode="auto">
            <a:xfrm>
              <a:off x="1938338" y="625476"/>
              <a:ext cx="87312" cy="87313"/>
            </a:xfrm>
            <a:prstGeom prst="ellipse">
              <a:avLst/>
            </a:prstGeom>
            <a:solidFill>
              <a:srgbClr val="93CE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4" name="Freeform 6">
              <a:extLst>
                <a:ext uri="{FF2B5EF4-FFF2-40B4-BE49-F238E27FC236}">
                  <a16:creationId xmlns:a16="http://schemas.microsoft.com/office/drawing/2014/main" id="{B7E886E2-F9A9-40BC-B003-CE7951A2569B}"/>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5" name="Rectangle 7">
              <a:extLst>
                <a:ext uri="{FF2B5EF4-FFF2-40B4-BE49-F238E27FC236}">
                  <a16:creationId xmlns:a16="http://schemas.microsoft.com/office/drawing/2014/main" id="{F290ABBD-893B-4600-B913-8A57DDD10D0F}"/>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6" name="Freeform 8">
              <a:extLst>
                <a:ext uri="{FF2B5EF4-FFF2-40B4-BE49-F238E27FC236}">
                  <a16:creationId xmlns:a16="http://schemas.microsoft.com/office/drawing/2014/main" id="{6C8B5570-26FD-41A3-82BC-E7D8A1E5D052}"/>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7" name="Rectangle 9">
              <a:extLst>
                <a:ext uri="{FF2B5EF4-FFF2-40B4-BE49-F238E27FC236}">
                  <a16:creationId xmlns:a16="http://schemas.microsoft.com/office/drawing/2014/main" id="{DD5DECE9-8510-46F1-82A7-DD0E844A0529}"/>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Rectangle 10">
              <a:extLst>
                <a:ext uri="{FF2B5EF4-FFF2-40B4-BE49-F238E27FC236}">
                  <a16:creationId xmlns:a16="http://schemas.microsoft.com/office/drawing/2014/main" id="{D0F773ED-D91B-4D13-9DA8-B695C6DCAAB5}"/>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Freeform 11">
              <a:extLst>
                <a:ext uri="{FF2B5EF4-FFF2-40B4-BE49-F238E27FC236}">
                  <a16:creationId xmlns:a16="http://schemas.microsoft.com/office/drawing/2014/main" id="{D8175080-3386-4965-96BA-06350C592BC1}"/>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12">
              <a:extLst>
                <a:ext uri="{FF2B5EF4-FFF2-40B4-BE49-F238E27FC236}">
                  <a16:creationId xmlns:a16="http://schemas.microsoft.com/office/drawing/2014/main" id="{DA6F4A19-276E-4E2E-B4E5-9288B3687B75}"/>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13">
              <a:extLst>
                <a:ext uri="{FF2B5EF4-FFF2-40B4-BE49-F238E27FC236}">
                  <a16:creationId xmlns:a16="http://schemas.microsoft.com/office/drawing/2014/main" id="{62EB34E9-CA75-4E76-AB5E-5F14D535A30E}"/>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14">
              <a:extLst>
                <a:ext uri="{FF2B5EF4-FFF2-40B4-BE49-F238E27FC236}">
                  <a16:creationId xmlns:a16="http://schemas.microsoft.com/office/drawing/2014/main" id="{DA1F4A55-DCA9-4349-982C-C80E51CE6C0E}"/>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23" name="Picture Placeholder 2">
            <a:extLst>
              <a:ext uri="{FF2B5EF4-FFF2-40B4-BE49-F238E27FC236}">
                <a16:creationId xmlns:a16="http://schemas.microsoft.com/office/drawing/2014/main" id="{6E254EC7-650A-4BEB-9F24-D2A912484749}"/>
              </a:ext>
            </a:extLst>
          </p:cNvPr>
          <p:cNvSpPr>
            <a:spLocks noGrp="1"/>
          </p:cNvSpPr>
          <p:nvPr>
            <p:ph type="pic" sz="quarter" idx="14"/>
          </p:nvPr>
        </p:nvSpPr>
        <p:spPr>
          <a:xfrm>
            <a:off x="5133975" y="0"/>
            <a:ext cx="7058025" cy="6858000"/>
          </a:xfrm>
        </p:spPr>
        <p:txBody>
          <a:bodyPr/>
          <a:lstStyle/>
          <a:p>
            <a:endParaRPr lang="en-US"/>
          </a:p>
        </p:txBody>
      </p:sp>
    </p:spTree>
    <p:extLst>
      <p:ext uri="{BB962C8B-B14F-4D97-AF65-F5344CB8AC3E}">
        <p14:creationId xmlns:p14="http://schemas.microsoft.com/office/powerpoint/2010/main" val="316523607"/>
      </p:ext>
    </p:extLst>
  </p:cSld>
  <p:clrMapOvr>
    <a:masterClrMapping/>
  </p:clrMapOvr>
  <p:transition/>
  <p:extLst>
    <p:ext uri="{DCECCB84-F9BA-43D5-87BE-67443E8EF086}">
      <p15:sldGuideLst xmlns:p15="http://schemas.microsoft.com/office/powerpoint/2012/main">
        <p15:guide id="1" pos="384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20157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95508692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14398491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2724351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2021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76294143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9" name="Copyright"/>
          <p:cNvSpPr txBox="1"/>
          <p:nvPr userDrawn="1"/>
        </p:nvSpPr>
        <p:spPr>
          <a:xfrm>
            <a:off x="501649" y="6521390"/>
            <a:ext cx="5355168" cy="201260"/>
          </a:xfrm>
          <a:prstGeom prst="rect">
            <a:avLst/>
          </a:prstGeom>
          <a:noFill/>
        </p:spPr>
        <p:txBody>
          <a:bodyPr wrap="square" lIns="0" tIns="0" rIns="0" bIns="0" rtlCol="0">
            <a:noAutofit/>
          </a:bodyPr>
          <a:lstStyle/>
          <a:p>
            <a:pPr>
              <a:spcBef>
                <a:spcPts val="600"/>
              </a:spcBef>
              <a:buSzPct val="100000"/>
              <a:buFont typeface="Arial"/>
              <a:buNone/>
            </a:pPr>
            <a:r>
              <a:rPr lang="en-US" sz="800" dirty="0">
                <a:solidFill>
                  <a:schemeClr val="bg1"/>
                </a:solidFill>
              </a:rPr>
              <a:t>Federal Innovation Hatch</a:t>
            </a:r>
            <a:r>
              <a:rPr lang="en-US" sz="800" baseline="0" dirty="0">
                <a:solidFill>
                  <a:schemeClr val="bg1"/>
                </a:solidFill>
              </a:rPr>
              <a:t> | FY17 Data Collection</a:t>
            </a:r>
            <a:endParaRPr lang="en-US" sz="800" dirty="0">
              <a:solidFill>
                <a:schemeClr val="bg1"/>
              </a:solidFill>
            </a:endParaRPr>
          </a:p>
        </p:txBody>
      </p:sp>
      <p:sp>
        <p:nvSpPr>
          <p:cNvPr id="13" name="TextBox 12"/>
          <p:cNvSpPr txBox="1"/>
          <p:nvPr userDrawn="1"/>
        </p:nvSpPr>
        <p:spPr>
          <a:xfrm>
            <a:off x="11382377" y="6521391"/>
            <a:ext cx="307975"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800">
                <a:solidFill>
                  <a:schemeClr val="bg1"/>
                </a:solidFill>
              </a:rPr>
              <a:pPr algn="r">
                <a:spcBef>
                  <a:spcPts val="600"/>
                </a:spcBef>
                <a:buSzPct val="100000"/>
                <a:buFont typeface="Arial"/>
                <a:buNone/>
              </a:pPr>
              <a:t>‹#›</a:t>
            </a:fld>
            <a:endParaRPr lang="en-US" sz="800" dirty="0">
              <a:solidFill>
                <a:schemeClr val="bg1"/>
              </a:solidFill>
            </a:endParaRPr>
          </a:p>
        </p:txBody>
      </p:sp>
    </p:spTree>
    <p:extLst>
      <p:ext uri="{BB962C8B-B14F-4D97-AF65-F5344CB8AC3E}">
        <p14:creationId xmlns:p14="http://schemas.microsoft.com/office/powerpoint/2010/main" val="114585205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5498916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99475873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64388556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59030456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921905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86902062"/>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63607454"/>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829761904"/>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6792363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93244505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42" Type="http://schemas.openxmlformats.org/officeDocument/2006/relationships/slideLayout" Target="../slideLayouts/slideLayout84.xml"/><Relationship Id="rId47" Type="http://schemas.openxmlformats.org/officeDocument/2006/relationships/image" Target="../media/image1.emf"/><Relationship Id="rId7" Type="http://schemas.openxmlformats.org/officeDocument/2006/relationships/slideLayout" Target="../slideLayouts/slideLayout4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slideLayout" Target="../slideLayouts/slideLayout82.xml"/><Relationship Id="rId45" Type="http://schemas.openxmlformats.org/officeDocument/2006/relationships/tags" Target="../tags/tag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4" Type="http://schemas.openxmlformats.org/officeDocument/2006/relationships/vmlDrawing" Target="../drawings/vmlDrawing3.v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43" Type="http://schemas.openxmlformats.org/officeDocument/2006/relationships/theme" Target="../theme/theme2.xml"/><Relationship Id="rId8" Type="http://schemas.openxmlformats.org/officeDocument/2006/relationships/slideLayout" Target="../slideLayouts/slideLayout50.xml"/><Relationship Id="rId3" Type="http://schemas.openxmlformats.org/officeDocument/2006/relationships/slideLayout" Target="../slideLayouts/slideLayout45.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 Id="rId46" Type="http://schemas.openxmlformats.org/officeDocument/2006/relationships/oleObject" Target="../embeddings/oleObject3.bin"/><Relationship Id="rId20" Type="http://schemas.openxmlformats.org/officeDocument/2006/relationships/slideLayout" Target="../slideLayouts/slideLayout62.xml"/><Relationship Id="rId41" Type="http://schemas.openxmlformats.org/officeDocument/2006/relationships/slideLayout" Target="../slideLayouts/slideLayout8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7.xml"/><Relationship Id="rId18" Type="http://schemas.openxmlformats.org/officeDocument/2006/relationships/slideLayout" Target="../slideLayouts/slideLayout102.xml"/><Relationship Id="rId26" Type="http://schemas.openxmlformats.org/officeDocument/2006/relationships/slideLayout" Target="../slideLayouts/slideLayout110.xml"/><Relationship Id="rId39" Type="http://schemas.openxmlformats.org/officeDocument/2006/relationships/slideLayout" Target="../slideLayouts/slideLayout123.xml"/><Relationship Id="rId21" Type="http://schemas.openxmlformats.org/officeDocument/2006/relationships/slideLayout" Target="../slideLayouts/slideLayout105.xml"/><Relationship Id="rId34" Type="http://schemas.openxmlformats.org/officeDocument/2006/relationships/slideLayout" Target="../slideLayouts/slideLayout118.xml"/><Relationship Id="rId42" Type="http://schemas.openxmlformats.org/officeDocument/2006/relationships/vmlDrawing" Target="../drawings/vmlDrawing4.vml"/><Relationship Id="rId7" Type="http://schemas.openxmlformats.org/officeDocument/2006/relationships/slideLayout" Target="../slideLayouts/slideLayout9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9" Type="http://schemas.openxmlformats.org/officeDocument/2006/relationships/slideLayout" Target="../slideLayouts/slideLayout113.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24" Type="http://schemas.openxmlformats.org/officeDocument/2006/relationships/slideLayout" Target="../slideLayouts/slideLayout108.xml"/><Relationship Id="rId32" Type="http://schemas.openxmlformats.org/officeDocument/2006/relationships/slideLayout" Target="../slideLayouts/slideLayout116.xml"/><Relationship Id="rId37" Type="http://schemas.openxmlformats.org/officeDocument/2006/relationships/slideLayout" Target="../slideLayouts/slideLayout121.xml"/><Relationship Id="rId40" Type="http://schemas.openxmlformats.org/officeDocument/2006/relationships/slideLayout" Target="../slideLayouts/slideLayout124.xml"/><Relationship Id="rId45" Type="http://schemas.openxmlformats.org/officeDocument/2006/relationships/image" Target="../media/image1.emf"/><Relationship Id="rId5" Type="http://schemas.openxmlformats.org/officeDocument/2006/relationships/slideLayout" Target="../slideLayouts/slideLayout89.xml"/><Relationship Id="rId15" Type="http://schemas.openxmlformats.org/officeDocument/2006/relationships/slideLayout" Target="../slideLayouts/slideLayout99.xml"/><Relationship Id="rId23" Type="http://schemas.openxmlformats.org/officeDocument/2006/relationships/slideLayout" Target="../slideLayouts/slideLayout107.xml"/><Relationship Id="rId28" Type="http://schemas.openxmlformats.org/officeDocument/2006/relationships/slideLayout" Target="../slideLayouts/slideLayout112.xml"/><Relationship Id="rId36" Type="http://schemas.openxmlformats.org/officeDocument/2006/relationships/slideLayout" Target="../slideLayouts/slideLayout120.xml"/><Relationship Id="rId10" Type="http://schemas.openxmlformats.org/officeDocument/2006/relationships/slideLayout" Target="../slideLayouts/slideLayout94.xml"/><Relationship Id="rId19" Type="http://schemas.openxmlformats.org/officeDocument/2006/relationships/slideLayout" Target="../slideLayouts/slideLayout103.xml"/><Relationship Id="rId31" Type="http://schemas.openxmlformats.org/officeDocument/2006/relationships/slideLayout" Target="../slideLayouts/slideLayout115.xml"/><Relationship Id="rId44" Type="http://schemas.openxmlformats.org/officeDocument/2006/relationships/oleObject" Target="../embeddings/oleObject4.bin"/><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 Id="rId22" Type="http://schemas.openxmlformats.org/officeDocument/2006/relationships/slideLayout" Target="../slideLayouts/slideLayout106.xml"/><Relationship Id="rId27" Type="http://schemas.openxmlformats.org/officeDocument/2006/relationships/slideLayout" Target="../slideLayouts/slideLayout111.xml"/><Relationship Id="rId30" Type="http://schemas.openxmlformats.org/officeDocument/2006/relationships/slideLayout" Target="../slideLayouts/slideLayout114.xml"/><Relationship Id="rId35" Type="http://schemas.openxmlformats.org/officeDocument/2006/relationships/slideLayout" Target="../slideLayouts/slideLayout119.xml"/><Relationship Id="rId43" Type="http://schemas.openxmlformats.org/officeDocument/2006/relationships/tags" Target="../tags/tag4.xml"/><Relationship Id="rId8" Type="http://schemas.openxmlformats.org/officeDocument/2006/relationships/slideLayout" Target="../slideLayouts/slideLayout92.xml"/><Relationship Id="rId3" Type="http://schemas.openxmlformats.org/officeDocument/2006/relationships/slideLayout" Target="../slideLayouts/slideLayout87.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5" Type="http://schemas.openxmlformats.org/officeDocument/2006/relationships/slideLayout" Target="../slideLayouts/slideLayout109.xml"/><Relationship Id="rId33" Type="http://schemas.openxmlformats.org/officeDocument/2006/relationships/slideLayout" Target="../slideLayouts/slideLayout117.xml"/><Relationship Id="rId38" Type="http://schemas.openxmlformats.org/officeDocument/2006/relationships/slideLayout" Target="../slideLayouts/slideLayout122.xml"/><Relationship Id="rId20" Type="http://schemas.openxmlformats.org/officeDocument/2006/relationships/slideLayout" Target="../slideLayouts/slideLayout104.xml"/><Relationship Id="rId4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30"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72006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3078"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black"/>
                </a:solidFill>
              </a:rPr>
              <a:t>Audit and Assurance</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defTabSz="1219170">
              <a:spcBef>
                <a:spcPts val="800"/>
              </a:spcBef>
              <a:buSzPct val="100000"/>
              <a:buFont typeface="Arial"/>
              <a:buNone/>
            </a:pPr>
            <a:r>
              <a:rPr lang="en-US" sz="650" dirty="0">
                <a:solidFill>
                  <a:prstClr val="black"/>
                </a:solidFill>
              </a:rPr>
              <a:t>Copyright © 2021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black"/>
                </a:solidFill>
              </a:rPr>
              <a:pPr algn="r" defTabSz="1219170">
                <a:spcBef>
                  <a:spcPts val="8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282461403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86" r:id="rId42"/>
  </p:sldLayoutIdLst>
  <p:transition>
    <p:fade/>
  </p:transition>
  <p:hf hdr="0" dt="0"/>
  <p:txStyles>
    <p:titleStyle>
      <a:lvl1pPr algn="l" defTabSz="1219170" rtl="0" eaLnBrk="1" latinLnBrk="0" hangingPunct="1">
        <a:spcBef>
          <a:spcPct val="0"/>
        </a:spcBef>
        <a:buNone/>
        <a:defRPr sz="20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4102" name="think-cell Slide" r:id="rId44" imgW="270" imgH="270" progId="TCLayout.ActiveDocument.1">
                  <p:embed/>
                </p:oleObj>
              </mc:Choice>
              <mc:Fallback>
                <p:oleObj name="think-cell Slide" r:id="rId44" imgW="270" imgH="270" progId="TCLayout.ActiveDocument.1">
                  <p:embed/>
                  <p:pic>
                    <p:nvPicPr>
                      <p:cNvPr id="4" name="Object 3" hidden="1"/>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2021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206927930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779" r:id="rId34"/>
    <p:sldLayoutId id="2147483780" r:id="rId35"/>
    <p:sldLayoutId id="2147483781" r:id="rId36"/>
    <p:sldLayoutId id="2147483782" r:id="rId37"/>
    <p:sldLayoutId id="2147483783" r:id="rId38"/>
    <p:sldLayoutId id="2147483784" r:id="rId39"/>
    <p:sldLayoutId id="2147483785" r:id="rId40"/>
  </p:sldLayoutIdLst>
  <p:transition>
    <p:fade/>
  </p:transition>
  <p:hf hdr="0" dt="0"/>
  <p:txStyles>
    <p:titleStyle>
      <a:lvl1pPr algn="l" defTabSz="1219170" rtl="0" eaLnBrk="1" latinLnBrk="0" hangingPunct="1">
        <a:spcBef>
          <a:spcPct val="0"/>
        </a:spcBef>
        <a:buNone/>
        <a:defRPr sz="20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upport.microsoft.com/en-us/office/record-a-slide-show-with-narration-and-slide-timings-0b9502c6-5f6c-40ae-b1e7-e47d8741161c?ui=en-us&amp;rs=en-us&amp;ad=us" TargetMode="Externa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BE2DAA-3FD0-724C-9607-F3FDFAD0160D}"/>
              </a:ext>
            </a:extLst>
          </p:cNvPr>
          <p:cNvSpPr>
            <a:spLocks noGrp="1"/>
          </p:cNvSpPr>
          <p:nvPr>
            <p:ph type="body" sz="quarter" idx="11"/>
          </p:nvPr>
        </p:nvSpPr>
        <p:spPr>
          <a:xfrm>
            <a:off x="914400" y="3306370"/>
            <a:ext cx="4038600" cy="1628558"/>
          </a:xfrm>
        </p:spPr>
        <p:txBody>
          <a:bodyPr/>
          <a:lstStyle/>
          <a:p>
            <a:r>
              <a:rPr lang="en-US" dirty="0"/>
              <a:t>Audit Data Science </a:t>
            </a:r>
          </a:p>
          <a:p>
            <a:r>
              <a:rPr lang="en-US" dirty="0"/>
              <a:t>Use Case</a:t>
            </a:r>
          </a:p>
        </p:txBody>
      </p:sp>
      <p:sp>
        <p:nvSpPr>
          <p:cNvPr id="3" name="Text Placeholder 2">
            <a:extLst>
              <a:ext uri="{FF2B5EF4-FFF2-40B4-BE49-F238E27FC236}">
                <a16:creationId xmlns:a16="http://schemas.microsoft.com/office/drawing/2014/main" id="{12F780AE-38DA-1141-8B0C-FF5C77616C6E}"/>
              </a:ext>
            </a:extLst>
          </p:cNvPr>
          <p:cNvSpPr>
            <a:spLocks noGrp="1"/>
          </p:cNvSpPr>
          <p:nvPr>
            <p:ph type="body" sz="quarter" idx="12"/>
          </p:nvPr>
        </p:nvSpPr>
        <p:spPr>
          <a:xfrm>
            <a:off x="914400" y="2655949"/>
            <a:ext cx="1892300" cy="374650"/>
          </a:xfrm>
        </p:spPr>
        <p:txBody>
          <a:bodyPr/>
          <a:lstStyle/>
          <a:p>
            <a:r>
              <a:rPr lang="en-US" sz="1800" dirty="0"/>
              <a:t>November 2021</a:t>
            </a:r>
          </a:p>
          <a:p>
            <a:endParaRPr lang="en-US" sz="1800" dirty="0"/>
          </a:p>
        </p:txBody>
      </p:sp>
      <p:sp>
        <p:nvSpPr>
          <p:cNvPr id="4" name="Text Placeholder 3">
            <a:extLst>
              <a:ext uri="{FF2B5EF4-FFF2-40B4-BE49-F238E27FC236}">
                <a16:creationId xmlns:a16="http://schemas.microsoft.com/office/drawing/2014/main" id="{9BC300C6-1A9A-9C4C-9034-E8700A9F8E36}"/>
              </a:ext>
            </a:extLst>
          </p:cNvPr>
          <p:cNvSpPr>
            <a:spLocks noGrp="1"/>
          </p:cNvSpPr>
          <p:nvPr>
            <p:ph type="body" sz="quarter" idx="13"/>
          </p:nvPr>
        </p:nvSpPr>
        <p:spPr>
          <a:xfrm>
            <a:off x="914400" y="4982758"/>
            <a:ext cx="4038600" cy="263525"/>
          </a:xfrm>
        </p:spPr>
        <p:txBody>
          <a:bodyPr/>
          <a:lstStyle/>
          <a:p>
            <a:r>
              <a:rPr lang="en-US" sz="2000" dirty="0"/>
              <a:t>Audit and Assurance</a:t>
            </a:r>
          </a:p>
        </p:txBody>
      </p:sp>
      <p:pic>
        <p:nvPicPr>
          <p:cNvPr id="8194" name="Picture 2">
            <a:extLst>
              <a:ext uri="{FF2B5EF4-FFF2-40B4-BE49-F238E27FC236}">
                <a16:creationId xmlns:a16="http://schemas.microsoft.com/office/drawing/2014/main" id="{24B2F9D5-413A-4113-853D-DB000C91075D}"/>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39280" r="3928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025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Data Science Use Case</a:t>
            </a:r>
          </a:p>
        </p:txBody>
      </p:sp>
      <p:sp>
        <p:nvSpPr>
          <p:cNvPr id="3" name="Text Placeholder 2"/>
          <p:cNvSpPr>
            <a:spLocks noGrp="1"/>
          </p:cNvSpPr>
          <p:nvPr>
            <p:ph type="body" idx="1"/>
          </p:nvPr>
        </p:nvSpPr>
        <p:spPr/>
        <p:txBody>
          <a:bodyPr/>
          <a:lstStyle/>
          <a:p>
            <a:r>
              <a:rPr lang="en-US" dirty="0"/>
              <a:t>Using ML to Solve Problems</a:t>
            </a:r>
          </a:p>
        </p:txBody>
      </p:sp>
    </p:spTree>
    <p:extLst>
      <p:ext uri="{BB962C8B-B14F-4D97-AF65-F5344CB8AC3E}">
        <p14:creationId xmlns:p14="http://schemas.microsoft.com/office/powerpoint/2010/main" val="5401372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9900" y="1492907"/>
            <a:ext cx="5532066" cy="4317502"/>
          </a:xfrm>
        </p:spPr>
        <p:txBody>
          <a:bodyPr/>
          <a:lstStyle/>
          <a:p>
            <a:r>
              <a:rPr lang="en-US" sz="1800" dirty="0"/>
              <a:t>Leverage your new ML skills to identify Audit Use Cases</a:t>
            </a:r>
          </a:p>
          <a:p>
            <a:pPr marL="565150" lvl="2" indent="-285750"/>
            <a:r>
              <a:rPr lang="en-US" sz="1800" dirty="0"/>
              <a:t>Apply your favorite ML techniques</a:t>
            </a:r>
          </a:p>
          <a:p>
            <a:pPr marL="565150" lvl="2" indent="-285750"/>
            <a:r>
              <a:rPr lang="en-US" sz="1800" dirty="0"/>
              <a:t>Participants will complete the use case slide 5 and this will help structure your idea</a:t>
            </a:r>
          </a:p>
          <a:p>
            <a:pPr marL="869950" lvl="4" indent="-285750"/>
            <a:r>
              <a:rPr lang="en-US" sz="1800" dirty="0"/>
              <a:t>Example attached</a:t>
            </a:r>
          </a:p>
          <a:p>
            <a:pPr marL="565150" lvl="2" indent="-285750"/>
            <a:r>
              <a:rPr lang="en-US" sz="1800" dirty="0"/>
              <a:t>Record a brief video (2 minutes) explaining your idea and business impact</a:t>
            </a:r>
          </a:p>
          <a:p>
            <a:pPr marL="565150" lvl="2" indent="-285750"/>
            <a:endParaRPr lang="en-US" sz="1800" dirty="0"/>
          </a:p>
        </p:txBody>
      </p:sp>
      <p:sp>
        <p:nvSpPr>
          <p:cNvPr id="5" name="Text Placeholder 4"/>
          <p:cNvSpPr>
            <a:spLocks noGrp="1"/>
          </p:cNvSpPr>
          <p:nvPr>
            <p:ph type="body" sz="quarter" idx="13"/>
          </p:nvPr>
        </p:nvSpPr>
        <p:spPr>
          <a:xfrm>
            <a:off x="469900" y="736689"/>
            <a:ext cx="11252200" cy="422116"/>
          </a:xfrm>
        </p:spPr>
        <p:txBody>
          <a:bodyPr/>
          <a:lstStyle/>
          <a:p>
            <a:r>
              <a:rPr lang="en-US" dirty="0"/>
              <a:t>Solving real world problems by applying Machine Learning</a:t>
            </a:r>
            <a:endParaRPr lang="en-US" b="1" dirty="0"/>
          </a:p>
        </p:txBody>
      </p:sp>
      <p:sp>
        <p:nvSpPr>
          <p:cNvPr id="6" name="Title 5"/>
          <p:cNvSpPr>
            <a:spLocks noGrp="1"/>
          </p:cNvSpPr>
          <p:nvPr>
            <p:ph type="title"/>
          </p:nvPr>
        </p:nvSpPr>
        <p:spPr/>
        <p:txBody>
          <a:bodyPr/>
          <a:lstStyle/>
          <a:p>
            <a:r>
              <a:rPr lang="en-US" b="1" dirty="0"/>
              <a:t>Audit Use Case Ideation</a:t>
            </a:r>
          </a:p>
        </p:txBody>
      </p:sp>
      <p:sp>
        <p:nvSpPr>
          <p:cNvPr id="7" name="Content Placeholder 1">
            <a:extLst>
              <a:ext uri="{FF2B5EF4-FFF2-40B4-BE49-F238E27FC236}">
                <a16:creationId xmlns:a16="http://schemas.microsoft.com/office/drawing/2014/main" id="{D58CE2C3-7F25-40C2-82EF-5326AD54F04A}"/>
              </a:ext>
            </a:extLst>
          </p:cNvPr>
          <p:cNvSpPr txBox="1">
            <a:spLocks/>
          </p:cNvSpPr>
          <p:nvPr/>
        </p:nvSpPr>
        <p:spPr>
          <a:xfrm>
            <a:off x="6312981" y="1492907"/>
            <a:ext cx="5532066" cy="4317502"/>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tabLst>
                <a:tab pos="6705432" algn="r"/>
              </a:tabLst>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tabLst>
                <a:tab pos="6705432" algn="r"/>
              </a:tabLst>
              <a:defRPr lang="en-US" sz="1200" b="0" kern="120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sz="1800" dirty="0"/>
              <a:t>Submission due by </a:t>
            </a:r>
            <a:r>
              <a:rPr lang="en-US" sz="1800" b="1" u="sng" dirty="0"/>
              <a:t>November 26, 2021</a:t>
            </a:r>
            <a:r>
              <a:rPr lang="en-US" sz="1800" dirty="0"/>
              <a:t>:</a:t>
            </a:r>
          </a:p>
          <a:p>
            <a:pPr marL="412750" lvl="1" indent="-285750"/>
            <a:r>
              <a:rPr lang="en-US" sz="1800" dirty="0"/>
              <a:t>Audit Use Case (slide 5)</a:t>
            </a:r>
          </a:p>
          <a:p>
            <a:pPr marL="412750" lvl="1" indent="-285750"/>
            <a:r>
              <a:rPr lang="en-US" sz="1800" dirty="0"/>
              <a:t>2-minute video</a:t>
            </a:r>
          </a:p>
          <a:p>
            <a:pPr marL="412750" lvl="1" indent="-285750"/>
            <a:r>
              <a:rPr lang="en-US" sz="1800" dirty="0"/>
              <a:t>Send presentation to:</a:t>
            </a:r>
          </a:p>
          <a:p>
            <a:pPr lvl="2" indent="0">
              <a:buNone/>
            </a:pPr>
            <a:r>
              <a:rPr lang="en-US" sz="1800" b="1" dirty="0">
                <a:solidFill>
                  <a:srgbClr val="0070C0"/>
                </a:solidFill>
              </a:rPr>
              <a:t>     David Wu (dawu@deloitte.com)</a:t>
            </a:r>
          </a:p>
        </p:txBody>
      </p:sp>
    </p:spTree>
    <p:extLst>
      <p:ext uri="{BB962C8B-B14F-4D97-AF65-F5344CB8AC3E}">
        <p14:creationId xmlns:p14="http://schemas.microsoft.com/office/powerpoint/2010/main" val="30356989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A3E482-2E1D-49E5-854C-51E8E4E61E6F}"/>
              </a:ext>
            </a:extLst>
          </p:cNvPr>
          <p:cNvSpPr>
            <a:spLocks noGrp="1"/>
          </p:cNvSpPr>
          <p:nvPr>
            <p:ph sz="quarter" idx="10"/>
          </p:nvPr>
        </p:nvSpPr>
        <p:spPr>
          <a:xfrm>
            <a:off x="224703" y="3805375"/>
            <a:ext cx="3773365" cy="2284140"/>
          </a:xfrm>
        </p:spPr>
        <p:txBody>
          <a:bodyPr/>
          <a:lstStyle/>
          <a:p>
            <a:r>
              <a:rPr lang="en-US" sz="1600" b="1" u="sng" dirty="0"/>
              <a:t>Instructions and tutorial link:</a:t>
            </a:r>
            <a:endParaRPr lang="en-US" sz="1600" b="1" u="sng" dirty="0">
              <a:hlinkClick r:id="rId2"/>
            </a:endParaRPr>
          </a:p>
          <a:p>
            <a:r>
              <a:rPr lang="en-US" sz="1600" dirty="0">
                <a:hlinkClick r:id="rId2"/>
              </a:rPr>
              <a:t>Record a slide show with narration and slide timings (microsoft.com)</a:t>
            </a:r>
            <a:endParaRPr lang="en-US" sz="1600" dirty="0"/>
          </a:p>
        </p:txBody>
      </p:sp>
      <p:sp>
        <p:nvSpPr>
          <p:cNvPr id="3" name="Title 2">
            <a:extLst>
              <a:ext uri="{FF2B5EF4-FFF2-40B4-BE49-F238E27FC236}">
                <a16:creationId xmlns:a16="http://schemas.microsoft.com/office/drawing/2014/main" id="{7F1C00E3-3E7B-4EF1-9ADD-481C553E8CA9}"/>
              </a:ext>
            </a:extLst>
          </p:cNvPr>
          <p:cNvSpPr>
            <a:spLocks noGrp="1"/>
          </p:cNvSpPr>
          <p:nvPr>
            <p:ph type="title"/>
          </p:nvPr>
        </p:nvSpPr>
        <p:spPr/>
        <p:txBody>
          <a:bodyPr/>
          <a:lstStyle/>
          <a:p>
            <a:r>
              <a:rPr lang="en-US" b="1" dirty="0"/>
              <a:t>How to record your presentation with audio and picture in picture</a:t>
            </a:r>
          </a:p>
        </p:txBody>
      </p:sp>
      <p:pic>
        <p:nvPicPr>
          <p:cNvPr id="1026" name="Picture 2">
            <a:extLst>
              <a:ext uri="{FF2B5EF4-FFF2-40B4-BE49-F238E27FC236}">
                <a16:creationId xmlns:a16="http://schemas.microsoft.com/office/drawing/2014/main" id="{B9A13641-2ABE-4A42-8251-22D8FA0FB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608" y="3429000"/>
            <a:ext cx="7502153" cy="27696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57567EF-D74D-49E9-9AD8-BD081CA713CC}"/>
              </a:ext>
            </a:extLst>
          </p:cNvPr>
          <p:cNvPicPr>
            <a:picLocks noChangeAspect="1"/>
          </p:cNvPicPr>
          <p:nvPr/>
        </p:nvPicPr>
        <p:blipFill>
          <a:blip r:embed="rId4"/>
          <a:stretch>
            <a:fillRect/>
          </a:stretch>
        </p:blipFill>
        <p:spPr>
          <a:xfrm>
            <a:off x="216239" y="964564"/>
            <a:ext cx="11751058" cy="2088061"/>
          </a:xfrm>
          <a:prstGeom prst="rect">
            <a:avLst/>
          </a:prstGeom>
          <a:noFill/>
          <a:ln>
            <a:solidFill>
              <a:schemeClr val="tx1"/>
            </a:solidFill>
          </a:ln>
        </p:spPr>
      </p:pic>
    </p:spTree>
    <p:extLst>
      <p:ext uri="{BB962C8B-B14F-4D97-AF65-F5344CB8AC3E}">
        <p14:creationId xmlns:p14="http://schemas.microsoft.com/office/powerpoint/2010/main" val="16569776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p:cNvSpPr>
            <a:spLocks noGrp="1"/>
          </p:cNvSpPr>
          <p:nvPr>
            <p:ph type="title"/>
          </p:nvPr>
        </p:nvSpPr>
        <p:spPr>
          <a:xfrm>
            <a:off x="501652" y="210943"/>
            <a:ext cx="11180232" cy="459741"/>
          </a:xfrm>
        </p:spPr>
        <p:txBody>
          <a:bodyPr/>
          <a:lstStyle/>
          <a:p>
            <a:r>
              <a:rPr lang="en-US" dirty="0"/>
              <a:t>Audit Data Science Use Case: &lt;Name Here&gt;</a:t>
            </a:r>
          </a:p>
        </p:txBody>
      </p:sp>
      <p:sp>
        <p:nvSpPr>
          <p:cNvPr id="14" name="Rectangle 13"/>
          <p:cNvSpPr/>
          <p:nvPr/>
        </p:nvSpPr>
        <p:spPr>
          <a:xfrm>
            <a:off x="457200" y="646701"/>
            <a:ext cx="10952480" cy="717326"/>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lvl="0"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PROBLEM:</a:t>
            </a:r>
            <a:r>
              <a:rPr kumimoji="0" lang="en-US" sz="1100" b="1" i="0" u="none" strike="noStrike" kern="0" cap="none" spc="0" normalizeH="0" noProof="0" dirty="0">
                <a:ln>
                  <a:noFill/>
                </a:ln>
                <a:solidFill>
                  <a:schemeClr val="tx1">
                    <a:lumMod val="65000"/>
                    <a:lumOff val="35000"/>
                  </a:schemeClr>
                </a:solidFill>
                <a:effectLst/>
                <a:uLnTx/>
                <a:uFillTx/>
                <a:latin typeface="+mj-lt"/>
              </a:rPr>
              <a:t> </a:t>
            </a:r>
            <a:r>
              <a:rPr kumimoji="0" lang="en-US" sz="1100" i="0" u="none" strike="noStrike" kern="0" cap="none" spc="0" normalizeH="0" noProof="0" dirty="0">
                <a:ln>
                  <a:noFill/>
                </a:ln>
                <a:solidFill>
                  <a:schemeClr val="tx1">
                    <a:lumMod val="65000"/>
                    <a:lumOff val="35000"/>
                  </a:schemeClr>
                </a:solidFill>
                <a:effectLst/>
                <a:uLnTx/>
                <a:uFillTx/>
                <a:latin typeface="+mj-lt"/>
              </a:rPr>
              <a:t>Describe a business or client problem</a:t>
            </a:r>
          </a:p>
          <a:p>
            <a:pPr fontAlgn="base">
              <a:spcBef>
                <a:spcPct val="0"/>
              </a:spcBef>
              <a:spcAft>
                <a:spcPct val="0"/>
              </a:spcAft>
              <a:defRPr/>
            </a:pPr>
            <a:r>
              <a:rPr lang="en-US" sz="1400" dirty="0">
                <a:solidFill>
                  <a:srgbClr val="0070C0"/>
                </a:solidFill>
                <a:latin typeface="Calibri" panose="020F0502020204030204" pitchFamily="34" charset="0"/>
              </a:rPr>
              <a:t>Sampling of Financial instruments by the Audit engagement teams such as derivatives, structured products and other complex instruments for Independent fair valuation performed by NSPC (National Securities Pricing Center) practitioners.</a:t>
            </a:r>
            <a:endParaRPr kumimoji="0" lang="en-US" sz="1000" b="0" i="0" u="none" strike="noStrike" kern="0" cap="none" spc="0" normalizeH="0" baseline="0" noProof="0" dirty="0">
              <a:ln>
                <a:noFill/>
              </a:ln>
              <a:solidFill>
                <a:schemeClr val="tx1">
                  <a:lumMod val="65000"/>
                  <a:lumOff val="35000"/>
                </a:schemeClr>
              </a:solidFill>
              <a:effectLst/>
              <a:uLnTx/>
              <a:uFillTx/>
              <a:latin typeface="+mj-lt"/>
              <a:ea typeface="+mn-ea"/>
              <a:cs typeface="+mn-cs"/>
            </a:endParaRPr>
          </a:p>
        </p:txBody>
      </p:sp>
      <p:sp>
        <p:nvSpPr>
          <p:cNvPr id="9" name="Rectangle 8"/>
          <p:cNvSpPr/>
          <p:nvPr/>
        </p:nvSpPr>
        <p:spPr>
          <a:xfrm>
            <a:off x="457200" y="2448157"/>
            <a:ext cx="2458720" cy="2741875"/>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KEY METRICS</a:t>
            </a:r>
            <a:r>
              <a:rPr lang="en-US" sz="1100" i="1" kern="0" dirty="0">
                <a:solidFill>
                  <a:schemeClr val="tx1">
                    <a:lumMod val="65000"/>
                    <a:lumOff val="35000"/>
                  </a:schemeClr>
                </a:solidFill>
                <a:latin typeface="+mj-lt"/>
              </a:rPr>
              <a:t>: </a:t>
            </a:r>
            <a:r>
              <a:rPr lang="en-US" sz="1100" kern="0" dirty="0">
                <a:solidFill>
                  <a:schemeClr val="tx1">
                    <a:lumMod val="65000"/>
                    <a:lumOff val="35000"/>
                  </a:schemeClr>
                </a:solidFill>
                <a:latin typeface="+mj-lt"/>
              </a:rPr>
              <a:t>How would you measure your algorithm’s success?</a:t>
            </a:r>
            <a:endParaRPr kumimoji="0" lang="en-US" sz="1100" b="1" u="none" strike="noStrike" kern="0" cap="none" spc="0" normalizeH="0" baseline="0" noProof="0" dirty="0">
              <a:ln>
                <a:noFill/>
              </a:ln>
              <a:solidFill>
                <a:schemeClr val="tx1">
                  <a:lumMod val="65000"/>
                  <a:lumOff val="35000"/>
                </a:schemeClr>
              </a:solidFill>
              <a:effectLst/>
              <a:uLnTx/>
              <a:uFillTx/>
              <a:latin typeface="+mj-lt"/>
            </a:endParaRPr>
          </a:p>
        </p:txBody>
      </p:sp>
      <p:sp>
        <p:nvSpPr>
          <p:cNvPr id="6" name="Rectangle 5"/>
          <p:cNvSpPr/>
          <p:nvPr/>
        </p:nvSpPr>
        <p:spPr>
          <a:xfrm>
            <a:off x="8798560" y="2481003"/>
            <a:ext cx="2619164" cy="2705702"/>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strike="noStrike" kern="0" cap="none" spc="0" normalizeH="0" baseline="0" noProof="0" dirty="0">
                <a:ln>
                  <a:noFill/>
                </a:ln>
                <a:solidFill>
                  <a:schemeClr val="tx1">
                    <a:lumMod val="65000"/>
                    <a:lumOff val="35000"/>
                  </a:schemeClr>
                </a:solidFill>
                <a:effectLst/>
                <a:uLnTx/>
                <a:uFillTx/>
                <a:latin typeface="+mj-lt"/>
              </a:rPr>
              <a:t>CUSTOMER SEGMENTS: </a:t>
            </a:r>
            <a:r>
              <a:rPr lang="en-US" sz="1100" kern="0" dirty="0">
                <a:solidFill>
                  <a:schemeClr val="tx1">
                    <a:lumMod val="65000"/>
                    <a:lumOff val="35000"/>
                  </a:schemeClr>
                </a:solidFill>
                <a:latin typeface="+mj-lt"/>
              </a:rPr>
              <a:t>Who will be directly impacted by your ML algorithm solution?</a:t>
            </a:r>
          </a:p>
          <a:p>
            <a:pPr marL="0" marR="0" lvl="0" indent="0" defTabSz="914400" eaLnBrk="1" fontAlgn="base" latinLnBrk="0" hangingPunct="1">
              <a:lnSpc>
                <a:spcPct val="100000"/>
              </a:lnSpc>
              <a:spcBef>
                <a:spcPct val="0"/>
              </a:spcBef>
              <a:spcAft>
                <a:spcPct val="0"/>
              </a:spcAft>
              <a:buClrTx/>
              <a:buSzTx/>
              <a:buFontTx/>
              <a:buNone/>
              <a:tabLst/>
              <a:defRPr/>
            </a:pPr>
            <a:endParaRPr lang="en-US" sz="1050" b="1" kern="0" dirty="0">
              <a:solidFill>
                <a:schemeClr val="tx1">
                  <a:lumMod val="65000"/>
                  <a:lumOff val="35000"/>
                </a:schemeClr>
              </a:solidFill>
              <a:latin typeface="+mj-lt"/>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050" b="1" i="1" strike="noStrike" kern="0" cap="none" spc="0" normalizeH="0" baseline="0" noProof="0" dirty="0">
              <a:ln>
                <a:noFill/>
              </a:ln>
              <a:solidFill>
                <a:schemeClr val="tx1">
                  <a:lumMod val="65000"/>
                  <a:lumOff val="35000"/>
                </a:schemeClr>
              </a:solidFill>
              <a:effectLst/>
              <a:uLnTx/>
              <a:uFillTx/>
              <a:latin typeface="+mj-lt"/>
            </a:endParaRPr>
          </a:p>
          <a:p>
            <a:pPr marL="0" marR="0" lvl="0" indent="0" defTabSz="914400" eaLnBrk="1" fontAlgn="base" latinLnBrk="0" hangingPunct="1">
              <a:lnSpc>
                <a:spcPct val="100000"/>
              </a:lnSpc>
              <a:spcBef>
                <a:spcPct val="0"/>
              </a:spcBef>
              <a:spcAft>
                <a:spcPct val="0"/>
              </a:spcAft>
              <a:buClrTx/>
              <a:buSzTx/>
              <a:buFontTx/>
              <a:buNone/>
              <a:tabLst/>
              <a:defRPr/>
            </a:pPr>
            <a:endParaRPr lang="en-US" sz="1050" b="1" i="1" kern="0" dirty="0">
              <a:solidFill>
                <a:schemeClr val="tx1">
                  <a:lumMod val="65000"/>
                  <a:lumOff val="35000"/>
                </a:schemeClr>
              </a:solidFill>
              <a:latin typeface="+mj-lt"/>
            </a:endParaRPr>
          </a:p>
        </p:txBody>
      </p:sp>
      <p:sp>
        <p:nvSpPr>
          <p:cNvPr id="7" name="Rectangle 6"/>
          <p:cNvSpPr/>
          <p:nvPr/>
        </p:nvSpPr>
        <p:spPr>
          <a:xfrm>
            <a:off x="457200" y="1455839"/>
            <a:ext cx="10952480" cy="924166"/>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lvl="0"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SOLUTION: </a:t>
            </a:r>
            <a:r>
              <a:rPr lang="en-US" sz="1100" kern="0" dirty="0">
                <a:solidFill>
                  <a:schemeClr val="tx1">
                    <a:lumMod val="65000"/>
                    <a:lumOff val="35000"/>
                  </a:schemeClr>
                </a:solidFill>
                <a:latin typeface="+mj-lt"/>
              </a:rPr>
              <a:t>What kinds of machine learning algorithms and solutions can be applied to solve the client problem?</a:t>
            </a:r>
          </a:p>
          <a:p>
            <a:pPr fontAlgn="base">
              <a:spcBef>
                <a:spcPct val="0"/>
              </a:spcBef>
              <a:spcAft>
                <a:spcPct val="0"/>
              </a:spcAft>
              <a:defRPr/>
            </a:pPr>
            <a:r>
              <a:rPr lang="en-US" sz="1400" dirty="0">
                <a:solidFill>
                  <a:srgbClr val="0070C0"/>
                </a:solidFill>
                <a:latin typeface="Calibri" panose="020F0502020204030204" pitchFamily="34" charset="0"/>
              </a:rPr>
              <a:t>Post determining materiality of different transactions, use clustering algorithms like k-means and self-organizing maps to identify selections from the client portfolios based on complexity and market data input characteristics. These selections can be added to the samples for Independent fair valuation by the pricing team.</a:t>
            </a:r>
          </a:p>
        </p:txBody>
      </p:sp>
      <p:sp>
        <p:nvSpPr>
          <p:cNvPr id="21" name="Rectangle 20"/>
          <p:cNvSpPr/>
          <p:nvPr/>
        </p:nvSpPr>
        <p:spPr>
          <a:xfrm>
            <a:off x="2998416" y="2448157"/>
            <a:ext cx="2884224" cy="2741875"/>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UNIQUE VALUE: </a:t>
            </a:r>
            <a:r>
              <a:rPr lang="en-US" sz="1100" kern="0" dirty="0">
                <a:solidFill>
                  <a:schemeClr val="tx1">
                    <a:lumMod val="65000"/>
                    <a:lumOff val="35000"/>
                  </a:schemeClr>
                </a:solidFill>
                <a:latin typeface="+mj-lt"/>
              </a:rPr>
              <a:t>Simple, clear, compelling message that states why you and your ML algorithm are worth paying attention to.</a:t>
            </a:r>
          </a:p>
        </p:txBody>
      </p:sp>
      <p:sp>
        <p:nvSpPr>
          <p:cNvPr id="23" name="Rectangle 22"/>
          <p:cNvSpPr/>
          <p:nvPr/>
        </p:nvSpPr>
        <p:spPr>
          <a:xfrm>
            <a:off x="5953760" y="2471818"/>
            <a:ext cx="2743200" cy="2715818"/>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CHANNELS: </a:t>
            </a:r>
            <a:r>
              <a:rPr kumimoji="0" lang="en-US" sz="1100" i="0" u="none" strike="noStrike" kern="0" cap="none" spc="0" normalizeH="0" baseline="0" noProof="0" dirty="0">
                <a:ln>
                  <a:noFill/>
                </a:ln>
                <a:solidFill>
                  <a:schemeClr val="tx1">
                    <a:lumMod val="65000"/>
                    <a:lumOff val="35000"/>
                  </a:schemeClr>
                </a:solidFill>
                <a:effectLst/>
                <a:uLnTx/>
                <a:uFillTx/>
                <a:latin typeface="+mj-lt"/>
              </a:rPr>
              <a:t>How can</a:t>
            </a:r>
            <a:r>
              <a:rPr kumimoji="0" lang="en-US" sz="1100" i="0" u="none" strike="noStrike" kern="0" cap="none" spc="0" normalizeH="0" noProof="0" dirty="0">
                <a:ln>
                  <a:noFill/>
                </a:ln>
                <a:solidFill>
                  <a:schemeClr val="tx1">
                    <a:lumMod val="65000"/>
                    <a:lumOff val="35000"/>
                  </a:schemeClr>
                </a:solidFill>
                <a:effectLst/>
                <a:uLnTx/>
                <a:uFillTx/>
                <a:latin typeface="+mj-lt"/>
              </a:rPr>
              <a:t> you deliver this ML algorithm to the customer (e.g. embedded app feature, in-database, etc.)?</a:t>
            </a:r>
            <a:endParaRPr kumimoji="0" lang="en-US" sz="1100" i="1" u="none" strike="noStrike" kern="0" cap="none" spc="0" normalizeH="0" baseline="0" noProof="0" dirty="0">
              <a:ln>
                <a:noFill/>
              </a:ln>
              <a:solidFill>
                <a:schemeClr val="tx1">
                  <a:lumMod val="65000"/>
                  <a:lumOff val="35000"/>
                </a:schemeClr>
              </a:solidFill>
              <a:effectLst/>
              <a:uLnTx/>
              <a:uFillTx/>
              <a:latin typeface="+mj-lt"/>
            </a:endParaRPr>
          </a:p>
        </p:txBody>
      </p:sp>
      <p:sp>
        <p:nvSpPr>
          <p:cNvPr id="18" name="Rectangle 17"/>
          <p:cNvSpPr/>
          <p:nvPr/>
        </p:nvSpPr>
        <p:spPr>
          <a:xfrm>
            <a:off x="457200" y="5332490"/>
            <a:ext cx="11043920" cy="1169909"/>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lvl="0"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OTHER:</a:t>
            </a:r>
            <a:r>
              <a:rPr lang="en-US" sz="1100" b="1" kern="0" dirty="0">
                <a:solidFill>
                  <a:schemeClr val="tx1">
                    <a:lumMod val="65000"/>
                    <a:lumOff val="35000"/>
                  </a:schemeClr>
                </a:solidFill>
                <a:latin typeface="+mj-lt"/>
              </a:rPr>
              <a:t> </a:t>
            </a:r>
            <a:r>
              <a:rPr lang="en-US" sz="1100" kern="0" dirty="0">
                <a:solidFill>
                  <a:schemeClr val="tx1">
                    <a:lumMod val="65000"/>
                    <a:lumOff val="35000"/>
                  </a:schemeClr>
                </a:solidFill>
                <a:latin typeface="+mj-lt"/>
              </a:rPr>
              <a:t>What do you need to make this happen (e.g., people, process, technology, data)?</a:t>
            </a:r>
          </a:p>
          <a:p>
            <a:pPr marL="0" marR="0" lvl="0" indent="0" defTabSz="914400" eaLnBrk="1" fontAlgn="base" latinLnBrk="0" hangingPunct="1">
              <a:lnSpc>
                <a:spcPct val="100000"/>
              </a:lnSpc>
              <a:spcBef>
                <a:spcPct val="0"/>
              </a:spcBef>
              <a:spcAft>
                <a:spcPct val="0"/>
              </a:spcAft>
              <a:buClrTx/>
              <a:buSzTx/>
              <a:buFontTx/>
              <a:buNone/>
              <a:tabLst/>
              <a:defRPr/>
            </a:pPr>
            <a:endParaRPr lang="en-US" sz="1000" kern="0" dirty="0">
              <a:solidFill>
                <a:schemeClr val="tx1">
                  <a:lumMod val="65000"/>
                  <a:lumOff val="35000"/>
                </a:schemeClr>
              </a:solidFill>
              <a:latin typeface="+mj-lt"/>
            </a:endParaRPr>
          </a:p>
        </p:txBody>
      </p:sp>
    </p:spTree>
    <p:extLst>
      <p:ext uri="{BB962C8B-B14F-4D97-AF65-F5344CB8AC3E}">
        <p14:creationId xmlns:p14="http://schemas.microsoft.com/office/powerpoint/2010/main" val="39289284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p:cNvSpPr>
            <a:spLocks noGrp="1"/>
          </p:cNvSpPr>
          <p:nvPr>
            <p:ph type="title"/>
          </p:nvPr>
        </p:nvSpPr>
        <p:spPr>
          <a:xfrm>
            <a:off x="501652" y="210943"/>
            <a:ext cx="11180232" cy="459741"/>
          </a:xfrm>
        </p:spPr>
        <p:txBody>
          <a:bodyPr/>
          <a:lstStyle/>
          <a:p>
            <a:r>
              <a:rPr lang="en-US" dirty="0"/>
              <a:t>Audit Data Science Use Case: Journal Entry Anomaly Detection</a:t>
            </a:r>
          </a:p>
        </p:txBody>
      </p:sp>
      <p:sp>
        <p:nvSpPr>
          <p:cNvPr id="14" name="Rectangle 13"/>
          <p:cNvSpPr/>
          <p:nvPr/>
        </p:nvSpPr>
        <p:spPr>
          <a:xfrm>
            <a:off x="457200" y="646701"/>
            <a:ext cx="10952480" cy="717326"/>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lvl="0"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PROBLEM:</a:t>
            </a:r>
            <a:r>
              <a:rPr kumimoji="0" lang="en-US" sz="1100" b="1" i="0" u="none" strike="noStrike" kern="0" cap="none" spc="0" normalizeH="0" noProof="0" dirty="0">
                <a:ln>
                  <a:noFill/>
                </a:ln>
                <a:solidFill>
                  <a:schemeClr val="tx1">
                    <a:lumMod val="65000"/>
                    <a:lumOff val="35000"/>
                  </a:schemeClr>
                </a:solidFill>
                <a:effectLst/>
                <a:uLnTx/>
                <a:uFillTx/>
                <a:latin typeface="+mj-lt"/>
              </a:rPr>
              <a:t> </a:t>
            </a:r>
            <a:r>
              <a:rPr kumimoji="0" lang="en-US" sz="1100" i="0" u="none" strike="noStrike" kern="0" cap="none" spc="0" normalizeH="0" noProof="0" dirty="0">
                <a:ln>
                  <a:noFill/>
                </a:ln>
                <a:solidFill>
                  <a:schemeClr val="tx1">
                    <a:lumMod val="65000"/>
                    <a:lumOff val="35000"/>
                  </a:schemeClr>
                </a:solidFill>
                <a:effectLst/>
                <a:uLnTx/>
                <a:uFillTx/>
                <a:latin typeface="+mj-lt"/>
              </a:rPr>
              <a:t>Describe a business or client problem</a:t>
            </a:r>
          </a:p>
          <a:p>
            <a:pPr lvl="0" fontAlgn="base">
              <a:spcBef>
                <a:spcPct val="0"/>
              </a:spcBef>
              <a:spcAft>
                <a:spcPct val="0"/>
              </a:spcAft>
              <a:defRPr/>
            </a:pPr>
            <a:r>
              <a:rPr lang="en-US" sz="1400" dirty="0">
                <a:solidFill>
                  <a:srgbClr val="0070C0"/>
                </a:solidFill>
                <a:effectLst/>
                <a:latin typeface="Calibri" panose="020F0502020204030204" pitchFamily="34" charset="0"/>
                <a:ea typeface="Calibri" panose="020F0502020204030204" pitchFamily="34" charset="0"/>
              </a:rPr>
              <a:t>Identifying infrequently occurring transactions that possess a “uniqueness” within its observed features relative to its resident transaction population that are indicative of significant unusual transactions (SUTs) or fraudulent transactions. </a:t>
            </a:r>
            <a:endParaRPr kumimoji="0" lang="en-US" sz="800" b="0" i="0" u="none" strike="noStrike" kern="0" cap="none" spc="0" normalizeH="0" baseline="0" noProof="0" dirty="0">
              <a:ln>
                <a:noFill/>
              </a:ln>
              <a:solidFill>
                <a:srgbClr val="0070C0"/>
              </a:solidFill>
              <a:effectLst/>
              <a:uLnTx/>
              <a:uFillTx/>
              <a:latin typeface="+mj-lt"/>
              <a:ea typeface="+mn-ea"/>
              <a:cs typeface="+mn-cs"/>
            </a:endParaRPr>
          </a:p>
        </p:txBody>
      </p:sp>
      <p:sp>
        <p:nvSpPr>
          <p:cNvPr id="9" name="Rectangle 8"/>
          <p:cNvSpPr/>
          <p:nvPr/>
        </p:nvSpPr>
        <p:spPr>
          <a:xfrm>
            <a:off x="457200" y="2448157"/>
            <a:ext cx="2458720" cy="2741875"/>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KEY METRICS</a:t>
            </a:r>
            <a:r>
              <a:rPr lang="en-US" sz="1100" i="1" kern="0" dirty="0">
                <a:solidFill>
                  <a:schemeClr val="tx1">
                    <a:lumMod val="65000"/>
                    <a:lumOff val="35000"/>
                  </a:schemeClr>
                </a:solidFill>
                <a:latin typeface="+mj-lt"/>
              </a:rPr>
              <a:t>: </a:t>
            </a:r>
            <a:r>
              <a:rPr lang="en-US" sz="1100" kern="0" dirty="0">
                <a:solidFill>
                  <a:schemeClr val="tx1">
                    <a:lumMod val="65000"/>
                    <a:lumOff val="35000"/>
                  </a:schemeClr>
                </a:solidFill>
                <a:latin typeface="+mj-lt"/>
              </a:rPr>
              <a:t>How would you measure your algorithm’s success?</a:t>
            </a:r>
          </a:p>
          <a:p>
            <a:pPr marL="0" marR="0" lvl="0" indent="0" defTabSz="914400" eaLnBrk="1" fontAlgn="base" latinLnBrk="0" hangingPunct="1">
              <a:lnSpc>
                <a:spcPct val="100000"/>
              </a:lnSpc>
              <a:spcBef>
                <a:spcPct val="0"/>
              </a:spcBef>
              <a:spcAft>
                <a:spcPct val="0"/>
              </a:spcAft>
              <a:buClrTx/>
              <a:buSzTx/>
              <a:buFontTx/>
              <a:buNone/>
              <a:tabLst/>
              <a:defRPr/>
            </a:pPr>
            <a:endParaRPr lang="en-US" sz="1100" kern="0" dirty="0">
              <a:solidFill>
                <a:schemeClr val="tx1">
                  <a:lumMod val="65000"/>
                  <a:lumOff val="35000"/>
                </a:schemeClr>
              </a:solidFill>
              <a:latin typeface="+mj-lt"/>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100" kern="0" dirty="0">
                <a:solidFill>
                  <a:srgbClr val="0070C0"/>
                </a:solidFill>
                <a:latin typeface="+mj-lt"/>
              </a:rPr>
              <a:t>Quality of the outliers identified based on subject matter review</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100" kern="0" dirty="0">
              <a:solidFill>
                <a:srgbClr val="0070C0"/>
              </a:solidFill>
              <a:latin typeface="+mj-lt"/>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100" kern="0" dirty="0">
                <a:solidFill>
                  <a:srgbClr val="0070C0"/>
                </a:solidFill>
                <a:latin typeface="+mj-lt"/>
              </a:rPr>
              <a:t>ML evaluation :</a:t>
            </a:r>
          </a:p>
          <a:p>
            <a:pPr marL="628650" lvl="1" indent="-171450" fontAlgn="base">
              <a:spcBef>
                <a:spcPct val="0"/>
              </a:spcBef>
              <a:spcAft>
                <a:spcPct val="0"/>
              </a:spcAft>
              <a:buFont typeface="Arial" panose="020B0604020202020204" pitchFamily="34" charset="0"/>
              <a:buChar char="•"/>
              <a:defRPr/>
            </a:pPr>
            <a:r>
              <a:rPr lang="en-US" sz="1100" kern="0" dirty="0">
                <a:solidFill>
                  <a:srgbClr val="0070C0"/>
                </a:solidFill>
                <a:latin typeface="+mj-lt"/>
              </a:rPr>
              <a:t>Elbow method to examine the percentage of variance explained and determine # of clusters</a:t>
            </a:r>
          </a:p>
        </p:txBody>
      </p:sp>
      <p:sp>
        <p:nvSpPr>
          <p:cNvPr id="6" name="Rectangle 5"/>
          <p:cNvSpPr/>
          <p:nvPr/>
        </p:nvSpPr>
        <p:spPr>
          <a:xfrm>
            <a:off x="8798560" y="2481003"/>
            <a:ext cx="2619164" cy="2705702"/>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strike="noStrike" kern="0" cap="none" spc="0" normalizeH="0" baseline="0" noProof="0" dirty="0">
                <a:ln>
                  <a:noFill/>
                </a:ln>
                <a:solidFill>
                  <a:schemeClr val="tx1">
                    <a:lumMod val="65000"/>
                    <a:lumOff val="35000"/>
                  </a:schemeClr>
                </a:solidFill>
                <a:effectLst/>
                <a:uLnTx/>
                <a:uFillTx/>
                <a:latin typeface="+mj-lt"/>
              </a:rPr>
              <a:t>CUSTOMER SEGMENTS: </a:t>
            </a:r>
            <a:r>
              <a:rPr lang="en-US" sz="1100" kern="0" dirty="0">
                <a:solidFill>
                  <a:schemeClr val="tx1">
                    <a:lumMod val="65000"/>
                    <a:lumOff val="35000"/>
                  </a:schemeClr>
                </a:solidFill>
                <a:latin typeface="+mj-lt"/>
              </a:rPr>
              <a:t>Who will be directly impacted by your ML algorithm solution?</a:t>
            </a:r>
          </a:p>
          <a:p>
            <a:pPr marL="0" marR="0" lvl="0" indent="0" defTabSz="914400" eaLnBrk="1" fontAlgn="base" latinLnBrk="0" hangingPunct="1">
              <a:lnSpc>
                <a:spcPct val="100000"/>
              </a:lnSpc>
              <a:spcBef>
                <a:spcPct val="0"/>
              </a:spcBef>
              <a:spcAft>
                <a:spcPct val="0"/>
              </a:spcAft>
              <a:buClrTx/>
              <a:buSzTx/>
              <a:buFontTx/>
              <a:buNone/>
              <a:tabLst/>
              <a:defRPr/>
            </a:pPr>
            <a:endParaRPr lang="en-US" sz="1050" b="1" kern="0" dirty="0">
              <a:solidFill>
                <a:schemeClr val="tx1">
                  <a:lumMod val="65000"/>
                  <a:lumOff val="35000"/>
                </a:schemeClr>
              </a:solidFill>
              <a:latin typeface="+mj-lt"/>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kern="0" dirty="0">
                <a:solidFill>
                  <a:srgbClr val="0070C0"/>
                </a:solidFill>
                <a:latin typeface="+mj-lt"/>
              </a:rPr>
              <a:t>Audit engagement teams. Current JE analysis are more descriptive in nature with predefined rule sets.</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kern="0" dirty="0">
                <a:solidFill>
                  <a:srgbClr val="0070C0"/>
                </a:solidFill>
                <a:latin typeface="+mj-lt"/>
              </a:rPr>
              <a:t>ML can accelerate the speed to identify outliers and find patterns that are not obvious to manual review.</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050" b="1" i="1" strike="noStrike" kern="0" cap="none" spc="0" normalizeH="0" baseline="0" noProof="0" dirty="0">
              <a:ln>
                <a:noFill/>
              </a:ln>
              <a:solidFill>
                <a:schemeClr val="tx1">
                  <a:lumMod val="65000"/>
                  <a:lumOff val="35000"/>
                </a:schemeClr>
              </a:solidFill>
              <a:effectLst/>
              <a:uLnTx/>
              <a:uFillTx/>
              <a:latin typeface="+mj-lt"/>
            </a:endParaRPr>
          </a:p>
          <a:p>
            <a:pPr marL="0" marR="0" lvl="0" indent="0" defTabSz="914400" eaLnBrk="1" fontAlgn="base" latinLnBrk="0" hangingPunct="1">
              <a:lnSpc>
                <a:spcPct val="100000"/>
              </a:lnSpc>
              <a:spcBef>
                <a:spcPct val="0"/>
              </a:spcBef>
              <a:spcAft>
                <a:spcPct val="0"/>
              </a:spcAft>
              <a:buClrTx/>
              <a:buSzTx/>
              <a:buFontTx/>
              <a:buNone/>
              <a:tabLst/>
              <a:defRPr/>
            </a:pPr>
            <a:endParaRPr lang="en-US" sz="1050" b="1" i="1" kern="0" dirty="0">
              <a:solidFill>
                <a:schemeClr val="tx1">
                  <a:lumMod val="65000"/>
                  <a:lumOff val="35000"/>
                </a:schemeClr>
              </a:solidFill>
              <a:latin typeface="+mj-lt"/>
            </a:endParaRPr>
          </a:p>
        </p:txBody>
      </p:sp>
      <p:sp>
        <p:nvSpPr>
          <p:cNvPr id="7" name="Rectangle 6"/>
          <p:cNvSpPr/>
          <p:nvPr/>
        </p:nvSpPr>
        <p:spPr>
          <a:xfrm>
            <a:off x="457200" y="1455839"/>
            <a:ext cx="10952480" cy="924166"/>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lvl="0"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SOLUTION: </a:t>
            </a:r>
            <a:r>
              <a:rPr lang="en-US" sz="1100" kern="0" dirty="0">
                <a:solidFill>
                  <a:schemeClr val="tx1">
                    <a:lumMod val="65000"/>
                    <a:lumOff val="35000"/>
                  </a:schemeClr>
                </a:solidFill>
                <a:latin typeface="+mj-lt"/>
              </a:rPr>
              <a:t>What kinds of machine learning algorithms and solutions can be applied to solve the client problem?</a:t>
            </a:r>
          </a:p>
          <a:p>
            <a:pPr lvl="0" fontAlgn="base">
              <a:spcBef>
                <a:spcPct val="0"/>
              </a:spcBef>
              <a:spcAft>
                <a:spcPct val="0"/>
              </a:spcAft>
              <a:defRPr/>
            </a:pPr>
            <a:endParaRPr lang="en-US" sz="1100" kern="0" dirty="0">
              <a:solidFill>
                <a:schemeClr val="tx1">
                  <a:lumMod val="65000"/>
                  <a:lumOff val="35000"/>
                </a:schemeClr>
              </a:solidFill>
              <a:latin typeface="+mj-lt"/>
            </a:endParaRPr>
          </a:p>
          <a:p>
            <a:pPr>
              <a:lnSpc>
                <a:spcPct val="107000"/>
              </a:lnSpc>
              <a:spcAft>
                <a:spcPts val="800"/>
              </a:spcAft>
            </a:pPr>
            <a:r>
              <a:rPr lang="en-US" sz="14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Using</a:t>
            </a:r>
            <a:r>
              <a:rPr lang="en-US" sz="14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clustering models as the primary means of identifying “</a:t>
            </a:r>
            <a:r>
              <a:rPr lang="en-US" sz="1400" dirty="0">
                <a:solidFill>
                  <a:srgbClr val="0070C0"/>
                </a:solidFill>
                <a:latin typeface="Calibri" panose="020F0502020204030204" pitchFamily="34" charset="0"/>
                <a:cs typeface="Calibri" panose="020F0502020204030204" pitchFamily="34" charset="0"/>
              </a:rPr>
              <a:t>uniqueness”. Clustering Algorithms like DBSCAN/HDBSCAN, k-means, self-organizing maps</a:t>
            </a:r>
          </a:p>
          <a:p>
            <a:pPr marR="0" lvl="0">
              <a:lnSpc>
                <a:spcPct val="107000"/>
              </a:lnSpc>
              <a:spcBef>
                <a:spcPts val="0"/>
              </a:spcBef>
              <a:spcAft>
                <a:spcPts val="800"/>
              </a:spcAft>
            </a:pPr>
            <a:endParaRPr lang="en-US" sz="14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1" name="Rectangle 20"/>
          <p:cNvSpPr/>
          <p:nvPr/>
        </p:nvSpPr>
        <p:spPr>
          <a:xfrm>
            <a:off x="2998416" y="2448157"/>
            <a:ext cx="2884224" cy="2741875"/>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VALUE: </a:t>
            </a:r>
            <a:r>
              <a:rPr lang="en-US" sz="1100" kern="0" dirty="0">
                <a:solidFill>
                  <a:schemeClr val="tx1">
                    <a:lumMod val="65000"/>
                    <a:lumOff val="35000"/>
                  </a:schemeClr>
                </a:solidFill>
                <a:latin typeface="+mj-lt"/>
              </a:rPr>
              <a:t>Simple, clear, compelling message that states why you and your ML algorithm are worth paying attention to.</a:t>
            </a:r>
          </a:p>
          <a:p>
            <a:pPr fontAlgn="base">
              <a:spcBef>
                <a:spcPct val="0"/>
              </a:spcBef>
              <a:spcAft>
                <a:spcPct val="0"/>
              </a:spcAft>
              <a:defRPr/>
            </a:pPr>
            <a:endParaRPr lang="en-US" sz="1100" kern="0" dirty="0">
              <a:solidFill>
                <a:schemeClr val="tx1">
                  <a:lumMod val="65000"/>
                  <a:lumOff val="35000"/>
                </a:schemeClr>
              </a:solidFill>
              <a:latin typeface="+mj-lt"/>
            </a:endParaRPr>
          </a:p>
          <a:p>
            <a:pPr marL="171450" indent="-171450" fontAlgn="base">
              <a:spcBef>
                <a:spcPct val="0"/>
              </a:spcBef>
              <a:spcAft>
                <a:spcPct val="0"/>
              </a:spcAft>
              <a:buFont typeface="Arial" panose="020B0604020202020204" pitchFamily="34" charset="0"/>
              <a:buChar char="•"/>
              <a:defRPr/>
            </a:pPr>
            <a:r>
              <a:rPr lang="en-US" sz="1100" kern="0" dirty="0">
                <a:solidFill>
                  <a:srgbClr val="0070C0"/>
                </a:solidFill>
                <a:latin typeface="+mj-lt"/>
              </a:rPr>
              <a:t>Enable a targeted, focused, and automated solution to identify anomalies and high-risk transactions.</a:t>
            </a:r>
          </a:p>
          <a:p>
            <a:pPr fontAlgn="base">
              <a:spcBef>
                <a:spcPct val="0"/>
              </a:spcBef>
              <a:spcAft>
                <a:spcPct val="0"/>
              </a:spcAft>
              <a:defRPr/>
            </a:pPr>
            <a:endParaRPr lang="en-US" sz="1100" kern="0" dirty="0">
              <a:solidFill>
                <a:schemeClr val="tx1">
                  <a:lumMod val="65000"/>
                  <a:lumOff val="35000"/>
                </a:schemeClr>
              </a:solidFill>
              <a:latin typeface="+mj-lt"/>
            </a:endParaRPr>
          </a:p>
          <a:p>
            <a:pPr marL="171450" indent="-171450" fontAlgn="base">
              <a:spcBef>
                <a:spcPct val="0"/>
              </a:spcBef>
              <a:spcAft>
                <a:spcPct val="0"/>
              </a:spcAft>
              <a:buFont typeface="Arial" panose="020B0604020202020204" pitchFamily="34" charset="0"/>
              <a:buChar char="•"/>
              <a:defRPr/>
            </a:pPr>
            <a:r>
              <a:rPr lang="en-US" sz="1100" kern="0" dirty="0">
                <a:solidFill>
                  <a:srgbClr val="0070C0"/>
                </a:solidFill>
                <a:latin typeface="+mj-lt"/>
              </a:rPr>
              <a:t>Increased efficiency and minimal waste explaining/refuting false positives</a:t>
            </a:r>
          </a:p>
        </p:txBody>
      </p:sp>
      <p:sp>
        <p:nvSpPr>
          <p:cNvPr id="23" name="Rectangle 22"/>
          <p:cNvSpPr/>
          <p:nvPr/>
        </p:nvSpPr>
        <p:spPr>
          <a:xfrm>
            <a:off x="5953760" y="2471818"/>
            <a:ext cx="2743200" cy="2715818"/>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CHANNELS: </a:t>
            </a:r>
            <a:r>
              <a:rPr kumimoji="0" lang="en-US" sz="1100" i="0" u="none" strike="noStrike" kern="0" cap="none" spc="0" normalizeH="0" baseline="0" noProof="0" dirty="0">
                <a:ln>
                  <a:noFill/>
                </a:ln>
                <a:solidFill>
                  <a:schemeClr val="tx1">
                    <a:lumMod val="65000"/>
                    <a:lumOff val="35000"/>
                  </a:schemeClr>
                </a:solidFill>
                <a:effectLst/>
                <a:uLnTx/>
                <a:uFillTx/>
                <a:latin typeface="+mj-lt"/>
              </a:rPr>
              <a:t>How can</a:t>
            </a:r>
            <a:r>
              <a:rPr kumimoji="0" lang="en-US" sz="1100" i="0" u="none" strike="noStrike" kern="0" cap="none" spc="0" normalizeH="0" noProof="0" dirty="0">
                <a:ln>
                  <a:noFill/>
                </a:ln>
                <a:solidFill>
                  <a:schemeClr val="tx1">
                    <a:lumMod val="65000"/>
                    <a:lumOff val="35000"/>
                  </a:schemeClr>
                </a:solidFill>
                <a:effectLst/>
                <a:uLnTx/>
                <a:uFillTx/>
                <a:latin typeface="+mj-lt"/>
              </a:rPr>
              <a:t> you deliver this ML algorithm to the customer (e.g. embedded app feature, in-database, etc.)?</a:t>
            </a:r>
          </a:p>
          <a:p>
            <a:pPr marL="0" marR="0" lvl="0" indent="0" defTabSz="914400" eaLnBrk="1" fontAlgn="base" latinLnBrk="0" hangingPunct="1">
              <a:lnSpc>
                <a:spcPct val="100000"/>
              </a:lnSpc>
              <a:spcBef>
                <a:spcPct val="0"/>
              </a:spcBef>
              <a:spcAft>
                <a:spcPct val="0"/>
              </a:spcAft>
              <a:buClrTx/>
              <a:buSzTx/>
              <a:buFontTx/>
              <a:buNone/>
              <a:tabLst/>
              <a:defRPr/>
            </a:pPr>
            <a:endParaRPr lang="en-US" sz="1100" kern="0" baseline="0" dirty="0">
              <a:solidFill>
                <a:schemeClr val="tx1">
                  <a:lumMod val="65000"/>
                  <a:lumOff val="35000"/>
                </a:schemeClr>
              </a:solidFill>
              <a:latin typeface="+mj-lt"/>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100" kern="0" dirty="0">
                <a:solidFill>
                  <a:srgbClr val="0070C0"/>
                </a:solidFill>
                <a:latin typeface="+mj-lt"/>
              </a:rPr>
              <a:t>We can deliver the solution using a web application. </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100" kern="0" dirty="0">
                <a:solidFill>
                  <a:srgbClr val="0070C0"/>
                </a:solidFill>
                <a:latin typeface="+mj-lt"/>
              </a:rPr>
              <a:t>The JE data will be preprocessed and stored in a database. </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100" kern="0" dirty="0">
                <a:solidFill>
                  <a:srgbClr val="0070C0"/>
                </a:solidFill>
                <a:latin typeface="+mj-lt"/>
              </a:rPr>
              <a:t>The end user will interact directly with the website to review anomalies and outliers</a:t>
            </a:r>
          </a:p>
        </p:txBody>
      </p:sp>
      <p:sp>
        <p:nvSpPr>
          <p:cNvPr id="18" name="Rectangle 17"/>
          <p:cNvSpPr/>
          <p:nvPr/>
        </p:nvSpPr>
        <p:spPr>
          <a:xfrm>
            <a:off x="457200" y="5332490"/>
            <a:ext cx="11043920" cy="1169909"/>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lvl="0"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OTHER:</a:t>
            </a:r>
            <a:r>
              <a:rPr lang="en-US" sz="1100" b="1" kern="0" dirty="0">
                <a:solidFill>
                  <a:schemeClr val="tx1">
                    <a:lumMod val="65000"/>
                    <a:lumOff val="35000"/>
                  </a:schemeClr>
                </a:solidFill>
                <a:latin typeface="+mj-lt"/>
              </a:rPr>
              <a:t> </a:t>
            </a:r>
            <a:r>
              <a:rPr lang="en-US" sz="1100" kern="0" dirty="0">
                <a:solidFill>
                  <a:schemeClr val="tx1">
                    <a:lumMod val="65000"/>
                    <a:lumOff val="35000"/>
                  </a:schemeClr>
                </a:solidFill>
                <a:latin typeface="+mj-lt"/>
              </a:rPr>
              <a:t>What do you need to make this happen (e.g., people, process, technology, data)?</a:t>
            </a:r>
          </a:p>
          <a:p>
            <a:pPr marL="171450" lvl="0" indent="-171450" fontAlgn="base">
              <a:spcBef>
                <a:spcPct val="0"/>
              </a:spcBef>
              <a:spcAft>
                <a:spcPct val="0"/>
              </a:spcAft>
              <a:buFont typeface="Arial" panose="020B0604020202020204" pitchFamily="34" charset="0"/>
              <a:buChar char="•"/>
              <a:defRPr/>
            </a:pPr>
            <a:r>
              <a:rPr lang="en-US" sz="1100" kern="0" dirty="0">
                <a:solidFill>
                  <a:srgbClr val="0070C0"/>
                </a:solidFill>
                <a:latin typeface="+mj-lt"/>
              </a:rPr>
              <a:t>Data: Journal Entry data and Financial Statement account mapping details on the Trial balance level</a:t>
            </a:r>
          </a:p>
          <a:p>
            <a:pPr marL="171450" lvl="0" indent="-171450" fontAlgn="base">
              <a:spcBef>
                <a:spcPct val="0"/>
              </a:spcBef>
              <a:spcAft>
                <a:spcPct val="0"/>
              </a:spcAft>
              <a:buFont typeface="Arial" panose="020B0604020202020204" pitchFamily="34" charset="0"/>
              <a:buChar char="•"/>
              <a:defRPr/>
            </a:pPr>
            <a:r>
              <a:rPr lang="en-US" sz="1100" kern="0" dirty="0">
                <a:solidFill>
                  <a:srgbClr val="0070C0"/>
                </a:solidFill>
                <a:latin typeface="+mj-lt"/>
              </a:rPr>
              <a:t>Cloud: To host the web application</a:t>
            </a:r>
          </a:p>
          <a:p>
            <a:pPr marL="171450" lvl="0" indent="-171450" fontAlgn="base">
              <a:spcBef>
                <a:spcPct val="0"/>
              </a:spcBef>
              <a:spcAft>
                <a:spcPct val="0"/>
              </a:spcAft>
              <a:buFont typeface="Arial" panose="020B0604020202020204" pitchFamily="34" charset="0"/>
              <a:buChar char="•"/>
              <a:defRPr/>
            </a:pPr>
            <a:r>
              <a:rPr lang="en-US" sz="1100" kern="0" dirty="0">
                <a:solidFill>
                  <a:srgbClr val="0070C0"/>
                </a:solidFill>
                <a:latin typeface="+mj-lt"/>
              </a:rPr>
              <a:t>Frontend: Flask or react front end for user UI experience</a:t>
            </a:r>
          </a:p>
        </p:txBody>
      </p:sp>
    </p:spTree>
    <p:extLst>
      <p:ext uri="{BB962C8B-B14F-4D97-AF65-F5344CB8AC3E}">
        <p14:creationId xmlns:p14="http://schemas.microsoft.com/office/powerpoint/2010/main" val="109315297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4_3_Onscreen.potx" id="{9103F8A6-FE49-4C5D-85B4-E6CA7DAE80DB}" vid="{BDD2BA39-1E12-4F89-8EEC-E7A76A708A51}"/>
    </a:ext>
  </a:ext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3.xml><?xml version="1.0" encoding="utf-8"?>
<a:theme xmlns:a="http://schemas.openxmlformats.org/drawingml/2006/main" name="2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27074</TotalTime>
  <Words>702</Words>
  <Application>Microsoft Office PowerPoint</Application>
  <PresentationFormat>Widescreen</PresentationFormat>
  <Paragraphs>62</Paragraphs>
  <Slides>6</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6</vt:i4>
      </vt:variant>
    </vt:vector>
  </HeadingPairs>
  <TitlesOfParts>
    <vt:vector size="15" baseType="lpstr">
      <vt:lpstr>Arial</vt:lpstr>
      <vt:lpstr>Calibri</vt:lpstr>
      <vt:lpstr>Calibri Light</vt:lpstr>
      <vt:lpstr>Open Sans</vt:lpstr>
      <vt:lpstr>Verdana</vt:lpstr>
      <vt:lpstr>Deloitte 16_9 onscreen</vt:lpstr>
      <vt:lpstr>1_Deloitte_US_Onscreen</vt:lpstr>
      <vt:lpstr>2_Deloitte_US_Onscreen</vt:lpstr>
      <vt:lpstr>think-cell Slide</vt:lpstr>
      <vt:lpstr>PowerPoint Presentation</vt:lpstr>
      <vt:lpstr>Audit Data Science Use Case</vt:lpstr>
      <vt:lpstr>Audit Use Case Ideation</vt:lpstr>
      <vt:lpstr>How to record your presentation with audio and picture in picture</vt:lpstr>
      <vt:lpstr>Audit Data Science Use Case: &lt;Name Here&gt;</vt:lpstr>
      <vt:lpstr>Audit Data Science Use Case: Journal Entry Anomaly Detection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 Vivian</dc:creator>
  <cp:lastModifiedBy>Dutta, Shubhaditya Jnanmay</cp:lastModifiedBy>
  <cp:revision>694</cp:revision>
  <cp:lastPrinted>2016-07-19T17:34:25Z</cp:lastPrinted>
  <dcterms:created xsi:type="dcterms:W3CDTF">2016-06-15T18:43:48Z</dcterms:created>
  <dcterms:modified xsi:type="dcterms:W3CDTF">2021-11-20T12:18:31Z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2021-11-20T09:19:17Z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dca2e39b-914d-4803-b317-5d5785cbfaaf</vt:lpwstr>
  </property>
  <property fmtid="{D5CDD505-2E9C-101B-9397-08002B2CF9AE}" pid="8" name="MSIP_Label_ea60d57e-af5b-4752-ac57-3e4f28ca11dc_ContentBits">
    <vt:lpwstr>0</vt:lpwstr>
  </property>
</Properties>
</file>