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78" r:id="rId3"/>
    <p:sldId id="279" r:id="rId4"/>
    <p:sldId id="280" r:id="rId5"/>
    <p:sldId id="257" r:id="rId6"/>
    <p:sldId id="281" r:id="rId7"/>
    <p:sldId id="258" r:id="rId8"/>
    <p:sldId id="282" r:id="rId9"/>
    <p:sldId id="259" r:id="rId10"/>
    <p:sldId id="260" r:id="rId11"/>
    <p:sldId id="283"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90"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32A8F-1094-4CF8-BC42-90F486A33D84}" type="datetimeFigureOut">
              <a:rPr lang="en-US" smtClean="0"/>
              <a:pPr/>
              <a:t>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4B8F7-4BC2-4927-B6F0-D788BADE7B8D}" type="slidenum">
              <a:rPr lang="en-US" smtClean="0"/>
              <a:pPr/>
              <a:t>‹#›</a:t>
            </a:fld>
            <a:endParaRPr lang="en-US"/>
          </a:p>
        </p:txBody>
      </p:sp>
    </p:spTree>
    <p:extLst>
      <p:ext uri="{BB962C8B-B14F-4D97-AF65-F5344CB8AC3E}">
        <p14:creationId xmlns:p14="http://schemas.microsoft.com/office/powerpoint/2010/main" val="173250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94C0-8D37-41FA-9F2D-D499850739F0}" type="slidenum">
              <a:rPr lang="en-US"/>
              <a:pPr/>
              <a:t>2</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5885A45-271C-4E86-8AF7-E7BBCF894F63}" type="slidenum">
              <a:rPr lang="en-US" smtClean="0"/>
              <a:pPr>
                <a:defRPr/>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B353148-6077-4BCD-8BF1-6DE9DC012A41}" type="slidenum">
              <a:rPr lang="en-US" smtClean="0"/>
              <a:pPr>
                <a:defRPr/>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8ED617C-EAA3-4DC4-B7C1-8CF27D8CFB9D}" type="slidenum">
              <a:rPr lang="en-US" smtClean="0"/>
              <a:pPr>
                <a:defRPr/>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2F9B9-5ACB-4B76-A30F-67CD5F19ECC9}" type="slidenum">
              <a:rPr lang="en-US"/>
              <a:pPr/>
              <a:t>3</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9453D-D245-430D-95CF-9D9C287444AF}" type="slidenum">
              <a:rPr lang="en-US"/>
              <a:pPr/>
              <a:t>4</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C093-C104-442D-BFF8-52CAFEE9DC3E}" type="slidenum">
              <a:rPr lang="en-US"/>
              <a:pPr/>
              <a:t>6</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2AFFB-8AF4-4688-8C86-36A890C948EF}" type="slidenum">
              <a:rPr lang="en-US"/>
              <a:pPr/>
              <a:t>8</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2F55E6-9054-4C9E-9B8E-DD2BA1B6ABA1}"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081E747-A833-4981-B90B-CD3CB3E5CCDA}"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31B8F52-B150-4C6E-B373-CE15E2FD9A9A}"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CA325E5-7282-49D5-A809-AE1796AA2C3E}"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4B810B0-3BF1-431E-8197-658FC8E9C418}" type="datetimeFigureOut">
              <a:rPr lang="en-US" smtClean="0"/>
              <a:pPr/>
              <a:t>2/8/2016</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5EC40BE-30B7-4AE8-A9F5-3B166A4AC7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4B810B0-3BF1-431E-8197-658FC8E9C418}" type="datetimeFigureOut">
              <a:rPr lang="en-US" smtClean="0"/>
              <a:pPr/>
              <a:t>2/8/2016</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5EC40BE-30B7-4AE8-A9F5-3B166A4AC7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632" y="1268760"/>
            <a:ext cx="6336704" cy="4524315"/>
          </a:xfrm>
          <a:prstGeom prst="rect">
            <a:avLst/>
          </a:prstGeom>
        </p:spPr>
        <p:txBody>
          <a:bodyPr wrap="square">
            <a:spAutoFit/>
          </a:bodyPr>
          <a:lstStyle/>
          <a:p>
            <a:pPr algn="ctr"/>
            <a:r>
              <a:rPr lang="en-US" sz="2000" b="1" dirty="0" smtClean="0">
                <a:solidFill>
                  <a:schemeClr val="accent4">
                    <a:lumMod val="40000"/>
                    <a:lumOff val="60000"/>
                  </a:schemeClr>
                </a:solidFill>
              </a:rPr>
              <a:t>HTML FORMS</a:t>
            </a:r>
          </a:p>
          <a:p>
            <a:pPr algn="ctr"/>
            <a:endParaRPr lang="en-US" b="1" dirty="0" smtClean="0"/>
          </a:p>
          <a:p>
            <a:pPr algn="just"/>
            <a:r>
              <a:rPr lang="en-US" dirty="0" smtClean="0"/>
              <a:t>HTML </a:t>
            </a:r>
            <a:r>
              <a:rPr lang="en-US" dirty="0"/>
              <a:t>Forms are required when you want to collect some data from the site visitor. For example during user registration you would like to collect information such as name, email address, credit card, etc</a:t>
            </a:r>
            <a:r>
              <a:rPr lang="en-US" dirty="0" smtClean="0"/>
              <a:t>.</a:t>
            </a:r>
          </a:p>
          <a:p>
            <a:pPr algn="just"/>
            <a:endParaRPr lang="en-US" dirty="0"/>
          </a:p>
          <a:p>
            <a:pPr algn="just"/>
            <a:r>
              <a:rPr lang="en-US"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r>
              <a:rPr lang="en-US" dirty="0" smtClean="0"/>
              <a:t>.</a:t>
            </a:r>
          </a:p>
          <a:p>
            <a:pPr algn="just"/>
            <a:endParaRPr lang="en-US" dirty="0"/>
          </a:p>
          <a:p>
            <a:pPr algn="just"/>
            <a:r>
              <a:rPr lang="en-US" dirty="0"/>
              <a:t>There are various form elements available like text fields, </a:t>
            </a:r>
            <a:r>
              <a:rPr lang="en-US" dirty="0" err="1"/>
              <a:t>textarea</a:t>
            </a:r>
            <a:r>
              <a:rPr lang="en-US" dirty="0"/>
              <a:t> fields, drop-down menus, radio buttons, checkboxes, etc.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1166843"/>
            <a:ext cx="5832648" cy="4524315"/>
          </a:xfrm>
          <a:prstGeom prst="rect">
            <a:avLst/>
          </a:prstGeom>
        </p:spPr>
        <p:txBody>
          <a:bodyPr wrap="square">
            <a:spAutoFit/>
          </a:bodyPr>
          <a:lstStyle/>
          <a:p>
            <a:r>
              <a:rPr lang="en-US" b="1" dirty="0">
                <a:solidFill>
                  <a:schemeClr val="accent4">
                    <a:lumMod val="40000"/>
                    <a:lumOff val="60000"/>
                  </a:schemeClr>
                </a:solidFill>
              </a:rPr>
              <a:t>Text Input </a:t>
            </a:r>
            <a:r>
              <a:rPr lang="en-US" b="1" dirty="0" smtClean="0">
                <a:solidFill>
                  <a:schemeClr val="accent4">
                    <a:lumMod val="40000"/>
                    <a:lumOff val="60000"/>
                  </a:schemeClr>
                </a:solidFill>
              </a:rPr>
              <a:t>Controls:</a:t>
            </a:r>
          </a:p>
          <a:p>
            <a:endParaRPr lang="en-US" b="1" dirty="0">
              <a:solidFill>
                <a:srgbClr val="FF0000"/>
              </a:solidFill>
            </a:endParaRPr>
          </a:p>
          <a:p>
            <a:r>
              <a:rPr lang="en-US" dirty="0"/>
              <a:t>There are three types of text input used on forms</a:t>
            </a:r>
            <a:r>
              <a:rPr lang="en-US" dirty="0" smtClean="0"/>
              <a:t>:</a:t>
            </a:r>
          </a:p>
          <a:p>
            <a:endParaRPr lang="en-US" dirty="0"/>
          </a:p>
          <a:p>
            <a:r>
              <a:rPr lang="en-US" b="1" dirty="0"/>
              <a:t>Single-line text input controls -</a:t>
            </a:r>
            <a:r>
              <a:rPr lang="en-US" dirty="0"/>
              <a:t> This control is used for items that require only one line of user input, such as search boxes or names. They are created using HTML </a:t>
            </a:r>
            <a:r>
              <a:rPr lang="en-US" b="1" dirty="0"/>
              <a:t>&lt;input&gt;</a:t>
            </a:r>
            <a:r>
              <a:rPr lang="en-US" dirty="0"/>
              <a:t> tag</a:t>
            </a:r>
            <a:r>
              <a:rPr lang="en-US" dirty="0" smtClean="0"/>
              <a:t>.</a:t>
            </a:r>
          </a:p>
          <a:p>
            <a:endParaRPr lang="en-US" dirty="0"/>
          </a:p>
          <a:p>
            <a:r>
              <a:rPr lang="en-US" b="1" dirty="0"/>
              <a:t>Password input controls -</a:t>
            </a:r>
            <a:r>
              <a:rPr lang="en-US" dirty="0"/>
              <a:t> This is also a single-line text input but it masks the character as soon as a user enters it. They are also created using </a:t>
            </a:r>
            <a:r>
              <a:rPr lang="en-US" dirty="0" err="1"/>
              <a:t>HTMl</a:t>
            </a:r>
            <a:r>
              <a:rPr lang="en-US" dirty="0"/>
              <a:t> &lt;input&gt; tag</a:t>
            </a:r>
            <a:r>
              <a:rPr lang="en-US" dirty="0" smtClean="0"/>
              <a:t>.</a:t>
            </a:r>
          </a:p>
          <a:p>
            <a:endParaRPr lang="en-US" dirty="0"/>
          </a:p>
          <a:p>
            <a:r>
              <a:rPr lang="en-US" b="1" dirty="0"/>
              <a:t>Multi-line text input controls -</a:t>
            </a:r>
            <a:r>
              <a:rPr lang="en-US" dirty="0"/>
              <a:t> This is used when the user is required to give details that may be longer than a single sentence. Multi-line input controls are created using HTML </a:t>
            </a:r>
            <a:r>
              <a:rPr lang="en-US" b="1" dirty="0"/>
              <a:t>&lt;</a:t>
            </a:r>
            <a:r>
              <a:rPr lang="en-US" b="1" dirty="0" err="1"/>
              <a:t>textarea</a:t>
            </a:r>
            <a:r>
              <a:rPr lang="en-US" b="1" dirty="0"/>
              <a:t>&gt;</a:t>
            </a:r>
            <a:r>
              <a:rPr lang="en-US" dirty="0"/>
              <a:t> tag.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Text Field</a:t>
            </a:r>
          </a:p>
        </p:txBody>
      </p:sp>
      <p:sp>
        <p:nvSpPr>
          <p:cNvPr id="8195" name="Content Placeholder 2"/>
          <p:cNvSpPr>
            <a:spLocks noGrp="1"/>
          </p:cNvSpPr>
          <p:nvPr>
            <p:ph idx="1"/>
          </p:nvPr>
        </p:nvSpPr>
        <p:spPr>
          <a:xfrm>
            <a:off x="381000" y="1600200"/>
            <a:ext cx="8229600" cy="4525963"/>
          </a:xfrm>
        </p:spPr>
        <p:txBody>
          <a:bodyPr/>
          <a:lstStyle/>
          <a:p>
            <a:pPr eaLnBrk="1" hangingPunct="1"/>
            <a:r>
              <a:rPr lang="en-US" dirty="0" smtClean="0"/>
              <a:t>A single line field which is used when you want the user to type letters, numbers, etc. in a form.</a:t>
            </a:r>
          </a:p>
          <a:p>
            <a:pPr eaLnBrk="1" hangingPunct="1"/>
            <a:r>
              <a:rPr lang="en-US" dirty="0" smtClean="0"/>
              <a:t>Example:</a:t>
            </a:r>
          </a:p>
          <a:p>
            <a:pPr eaLnBrk="1" hangingPunct="1">
              <a:buFont typeface="Arial" pitchFamily="34" charset="0"/>
              <a:buNone/>
            </a:pPr>
            <a:r>
              <a:rPr lang="en-US" dirty="0" smtClean="0"/>
              <a:t>      &lt;input type = "text" name = "</a:t>
            </a:r>
            <a:r>
              <a:rPr lang="en-US" dirty="0" err="1" smtClean="0"/>
              <a:t>firstname</a:t>
            </a:r>
            <a:r>
              <a:rPr lang="en-US" dirty="0" smtClean="0"/>
              <a:t>"&gt;</a:t>
            </a:r>
          </a:p>
          <a:p>
            <a:pPr lvl="2" eaLnBrk="1" hangingPunct="1"/>
            <a:r>
              <a:rPr lang="en-US" dirty="0" smtClean="0"/>
              <a:t>NAME:  Name given to this form element</a:t>
            </a:r>
          </a:p>
          <a:p>
            <a:pPr lvl="2" eaLnBrk="1" hangingPunct="1"/>
            <a:r>
              <a:rPr lang="en-US" dirty="0" smtClean="0"/>
              <a:t> SIZE: The number of characters allowed in this text field. If you do not include this attribute, the text length will be 20 by </a:t>
            </a:r>
            <a:r>
              <a:rPr lang="en-US" dirty="0" smtClean="0">
                <a:solidFill>
                  <a:schemeClr val="accent4">
                    <a:lumMod val="40000"/>
                    <a:lumOff val="60000"/>
                  </a:schemeClr>
                </a:solidFill>
              </a:rPr>
              <a:t>default</a:t>
            </a:r>
            <a:r>
              <a:rPr lang="en-US" dirty="0" smtClean="0"/>
              <a:t>.</a:t>
            </a:r>
          </a:p>
          <a:p>
            <a:pPr eaLnBrk="1" hangingPunct="1">
              <a:buFont typeface="Arial" pitchFamily="34" charset="0"/>
              <a:buNone/>
            </a:pPr>
            <a:endParaRPr lang="en-US" dirty="0" smtClean="0"/>
          </a:p>
          <a:p>
            <a:pPr lvl="2" eaLnBrk="1" hangingPunct="1">
              <a:buFont typeface="Arial" pitchFamily="34" charset="0"/>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120680" cy="2585323"/>
          </a:xfrm>
          <a:prstGeom prst="rect">
            <a:avLst/>
          </a:prstGeom>
        </p:spPr>
        <p:txBody>
          <a:bodyPr wrap="square">
            <a:spAutoFit/>
          </a:bodyPr>
          <a:lstStyle/>
          <a:p>
            <a:r>
              <a:rPr lang="en-US" b="1" dirty="0">
                <a:solidFill>
                  <a:schemeClr val="accent4">
                    <a:lumMod val="40000"/>
                    <a:lumOff val="60000"/>
                  </a:schemeClr>
                </a:solidFill>
              </a:rPr>
              <a:t>Single-line text input </a:t>
            </a:r>
            <a:r>
              <a:rPr lang="en-US" b="1" dirty="0" smtClean="0">
                <a:solidFill>
                  <a:schemeClr val="accent4">
                    <a:lumMod val="40000"/>
                    <a:lumOff val="60000"/>
                  </a:schemeClr>
                </a:solidFill>
              </a:rPr>
              <a:t>controls: </a:t>
            </a:r>
            <a:endParaRPr lang="en-US" b="1" dirty="0">
              <a:solidFill>
                <a:schemeClr val="accent4">
                  <a:lumMod val="40000"/>
                  <a:lumOff val="60000"/>
                </a:schemeClr>
              </a:solidFill>
            </a:endParaRPr>
          </a:p>
          <a:p>
            <a:r>
              <a:rPr lang="en-US" dirty="0"/>
              <a:t>This control is used for items that require only one line of user input, such as search boxes or names. They are created using HTML &lt;input&gt; tag</a:t>
            </a:r>
            <a:r>
              <a:rPr lang="en-US" dirty="0" smtClean="0"/>
              <a:t>.</a:t>
            </a:r>
          </a:p>
          <a:p>
            <a:endParaRPr lang="en-US" dirty="0"/>
          </a:p>
          <a:p>
            <a:r>
              <a:rPr lang="en-US" dirty="0"/>
              <a:t>Example</a:t>
            </a:r>
          </a:p>
          <a:p>
            <a:r>
              <a:rPr lang="en-US" dirty="0"/>
              <a:t>Here is a basic example of a single-line text input used to take first name and last name</a:t>
            </a:r>
            <a:r>
              <a:rPr lang="en-US" dirty="0" smtClean="0"/>
              <a:t>:</a:t>
            </a:r>
          </a:p>
          <a:p>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331640" y="2996952"/>
            <a:ext cx="5669657" cy="338437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056784" cy="1477328"/>
          </a:xfrm>
          <a:prstGeom prst="rect">
            <a:avLst/>
          </a:prstGeom>
        </p:spPr>
        <p:txBody>
          <a:bodyPr wrap="square">
            <a:spAutoFit/>
          </a:bodyPr>
          <a:lstStyle/>
          <a:p>
            <a:r>
              <a:rPr lang="en-US" b="1" dirty="0" smtClean="0">
                <a:solidFill>
                  <a:schemeClr val="accent4">
                    <a:lumMod val="40000"/>
                    <a:lumOff val="60000"/>
                  </a:schemeClr>
                </a:solidFill>
              </a:rPr>
              <a:t>Attributes: </a:t>
            </a:r>
          </a:p>
          <a:p>
            <a:endParaRPr lang="en-US" b="1" dirty="0">
              <a:solidFill>
                <a:srgbClr val="FF0000"/>
              </a:solidFill>
            </a:endParaRPr>
          </a:p>
          <a:p>
            <a:r>
              <a:rPr lang="en-US" dirty="0"/>
              <a:t>Following is the list of attributes for &lt;input&gt; tag for creating text field</a:t>
            </a:r>
            <a:r>
              <a:rPr lang="en-US" dirty="0" smtClean="0"/>
              <a:t>.</a:t>
            </a:r>
          </a:p>
          <a:p>
            <a:endParaRPr lang="en-US" dirty="0"/>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403648" y="1976438"/>
            <a:ext cx="6006802" cy="34417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552728" cy="2893100"/>
          </a:xfrm>
          <a:prstGeom prst="rect">
            <a:avLst/>
          </a:prstGeom>
        </p:spPr>
        <p:txBody>
          <a:bodyPr wrap="square">
            <a:spAutoFit/>
          </a:bodyPr>
          <a:lstStyle/>
          <a:p>
            <a:r>
              <a:rPr lang="en-US" sz="2000" b="1" dirty="0">
                <a:solidFill>
                  <a:schemeClr val="accent4">
                    <a:lumMod val="40000"/>
                    <a:lumOff val="60000"/>
                  </a:schemeClr>
                </a:solidFill>
              </a:rPr>
              <a:t>Password input </a:t>
            </a:r>
            <a:r>
              <a:rPr lang="en-US" sz="2000" b="1" dirty="0" smtClean="0">
                <a:solidFill>
                  <a:schemeClr val="accent4">
                    <a:lumMod val="40000"/>
                    <a:lumOff val="60000"/>
                  </a:schemeClr>
                </a:solidFill>
              </a:rPr>
              <a:t>controls:</a:t>
            </a:r>
            <a:endParaRPr lang="en-US" sz="2000" b="1" dirty="0">
              <a:solidFill>
                <a:schemeClr val="accent4">
                  <a:lumMod val="40000"/>
                  <a:lumOff val="60000"/>
                </a:schemeClr>
              </a:solidFill>
            </a:endParaRPr>
          </a:p>
          <a:p>
            <a:r>
              <a:rPr lang="en-US" dirty="0"/>
              <a:t>This is also a single-line text input but it masks the character as soon as a user enters it. They are also created using HTML &lt;input&gt; tag but type attribute is set to </a:t>
            </a:r>
            <a:r>
              <a:rPr lang="en-US" b="1" dirty="0"/>
              <a:t>password</a:t>
            </a:r>
            <a:r>
              <a:rPr lang="en-US" dirty="0" smtClean="0"/>
              <a:t>.</a:t>
            </a:r>
          </a:p>
          <a:p>
            <a:endParaRPr lang="en-US" dirty="0"/>
          </a:p>
          <a:p>
            <a:r>
              <a:rPr lang="en-US" dirty="0"/>
              <a:t>Example</a:t>
            </a:r>
          </a:p>
          <a:p>
            <a:r>
              <a:rPr lang="en-US" dirty="0"/>
              <a:t>Here is a basic example of a single-line password input used to take user password</a:t>
            </a:r>
            <a:r>
              <a:rPr lang="en-US" dirty="0" smtClean="0"/>
              <a:t>:</a:t>
            </a:r>
          </a:p>
          <a:p>
            <a:endParaRPr lang="en-US" dirty="0"/>
          </a:p>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547664" y="2996952"/>
            <a:ext cx="5400600" cy="33945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233517" y="980728"/>
            <a:ext cx="6272183" cy="453650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6632"/>
            <a:ext cx="6984776" cy="2893100"/>
          </a:xfrm>
          <a:prstGeom prst="rect">
            <a:avLst/>
          </a:prstGeom>
        </p:spPr>
        <p:txBody>
          <a:bodyPr wrap="square">
            <a:spAutoFit/>
          </a:bodyPr>
          <a:lstStyle/>
          <a:p>
            <a:r>
              <a:rPr lang="en-US" sz="2000" b="1" dirty="0">
                <a:solidFill>
                  <a:schemeClr val="accent4">
                    <a:lumMod val="40000"/>
                    <a:lumOff val="60000"/>
                  </a:schemeClr>
                </a:solidFill>
              </a:rPr>
              <a:t>Multiple-Line Text Input </a:t>
            </a:r>
            <a:r>
              <a:rPr lang="en-US" sz="2000" b="1" dirty="0" smtClean="0">
                <a:solidFill>
                  <a:schemeClr val="accent4">
                    <a:lumMod val="40000"/>
                    <a:lumOff val="60000"/>
                  </a:schemeClr>
                </a:solidFill>
              </a:rPr>
              <a:t>Controls:</a:t>
            </a:r>
          </a:p>
          <a:p>
            <a:endParaRPr lang="en-US" b="1" dirty="0">
              <a:solidFill>
                <a:srgbClr val="FF0000"/>
              </a:solidFill>
            </a:endParaRPr>
          </a:p>
          <a:p>
            <a:r>
              <a:rPr lang="en-US" dirty="0"/>
              <a:t>This is used when the user is required to give details that may be longer than a single sentence. Multi-line input controls are created using HTML &lt;</a:t>
            </a:r>
            <a:r>
              <a:rPr lang="en-US" dirty="0" err="1"/>
              <a:t>textarea</a:t>
            </a:r>
            <a:r>
              <a:rPr lang="en-US" dirty="0"/>
              <a:t>&gt; tag</a:t>
            </a:r>
            <a:r>
              <a:rPr lang="en-US" dirty="0" smtClean="0"/>
              <a:t>.</a:t>
            </a:r>
          </a:p>
          <a:p>
            <a:r>
              <a:rPr lang="en-US" dirty="0" smtClean="0"/>
              <a:t>Example:</a:t>
            </a:r>
            <a:endParaRPr lang="en-US" dirty="0"/>
          </a:p>
          <a:p>
            <a:r>
              <a:rPr lang="en-US" dirty="0"/>
              <a:t>Here is a basic example of a multi-line text input used to take item d</a:t>
            </a:r>
            <a:r>
              <a:rPr lang="en-US" dirty="0" smtClean="0"/>
              <a:t>escription:</a:t>
            </a:r>
          </a:p>
          <a:p>
            <a:endParaRPr lang="en-US" dirty="0"/>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403648" y="2564904"/>
            <a:ext cx="6698949" cy="410408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44291" y="1844824"/>
            <a:ext cx="7593571" cy="28803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408712" cy="2062103"/>
          </a:xfrm>
          <a:prstGeom prst="rect">
            <a:avLst/>
          </a:prstGeom>
        </p:spPr>
        <p:txBody>
          <a:bodyPr wrap="square">
            <a:spAutoFit/>
          </a:bodyPr>
          <a:lstStyle/>
          <a:p>
            <a:r>
              <a:rPr lang="en-US" sz="2000" b="1" dirty="0">
                <a:solidFill>
                  <a:schemeClr val="accent4">
                    <a:lumMod val="40000"/>
                    <a:lumOff val="60000"/>
                  </a:schemeClr>
                </a:solidFill>
              </a:rPr>
              <a:t>Checkbox </a:t>
            </a:r>
            <a:r>
              <a:rPr lang="en-US" sz="2000" b="1" dirty="0" smtClean="0">
                <a:solidFill>
                  <a:schemeClr val="accent4">
                    <a:lumMod val="40000"/>
                    <a:lumOff val="60000"/>
                  </a:schemeClr>
                </a:solidFill>
              </a:rPr>
              <a:t>Control:</a:t>
            </a:r>
            <a:endParaRPr lang="en-US" sz="2000" b="1" dirty="0">
              <a:solidFill>
                <a:schemeClr val="accent4">
                  <a:lumMod val="40000"/>
                  <a:lumOff val="60000"/>
                </a:schemeClr>
              </a:solidFill>
            </a:endParaRPr>
          </a:p>
          <a:p>
            <a:r>
              <a:rPr lang="en-US" dirty="0"/>
              <a:t>Checkboxes are used when more than one option is required to be selected. They are also created using HTML &lt;input&gt; tag but type attribute is set </a:t>
            </a:r>
            <a:r>
              <a:rPr lang="en-US" dirty="0" smtClean="0"/>
              <a:t>to </a:t>
            </a:r>
            <a:r>
              <a:rPr lang="en-US" b="1" dirty="0" smtClean="0"/>
              <a:t>checkbox</a:t>
            </a:r>
            <a:r>
              <a:rPr lang="en-US" dirty="0"/>
              <a:t>.</a:t>
            </a:r>
          </a:p>
          <a:p>
            <a:r>
              <a:rPr lang="en-US" dirty="0" smtClean="0"/>
              <a:t>Example:</a:t>
            </a:r>
            <a:endParaRPr lang="en-US" dirty="0"/>
          </a:p>
          <a:p>
            <a:r>
              <a:rPr lang="en-US" dirty="0"/>
              <a:t>Here is an example HTML code for a form with two checkboxes</a:t>
            </a:r>
            <a:r>
              <a:rPr lang="en-US" dirty="0" smtClean="0"/>
              <a:t>:</a:t>
            </a:r>
          </a:p>
          <a:p>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1187624" y="2564904"/>
            <a:ext cx="6746885" cy="345638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784618" y="1976437"/>
            <a:ext cx="7171758" cy="354519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9501D3E-B3FA-4CFF-BC88-AC1727B8A56B}" type="slidenum">
              <a:rPr lang="en-US"/>
              <a:pPr/>
              <a:t>2</a:t>
            </a:fld>
            <a:endParaRPr lang="en-US"/>
          </a:p>
        </p:txBody>
      </p:sp>
      <p:sp>
        <p:nvSpPr>
          <p:cNvPr id="235523" name="Rectangle 3"/>
          <p:cNvSpPr>
            <a:spLocks noGrp="1" noChangeArrowheads="1"/>
          </p:cNvSpPr>
          <p:nvPr>
            <p:ph type="body" idx="1"/>
          </p:nvPr>
        </p:nvSpPr>
        <p:spPr>
          <a:xfrm>
            <a:off x="228600" y="1143000"/>
            <a:ext cx="8915400" cy="5715000"/>
          </a:xfrm>
        </p:spPr>
        <p:txBody>
          <a:bodyPr>
            <a:normAutofit/>
          </a:bodyPr>
          <a:lstStyle/>
          <a:p>
            <a:endParaRPr lang="en-US" sz="2400" dirty="0" smtClean="0"/>
          </a:p>
          <a:p>
            <a:r>
              <a:rPr lang="en-US" sz="2400" dirty="0" smtClean="0"/>
              <a:t>Without </a:t>
            </a:r>
            <a:r>
              <a:rPr lang="en-US" sz="2400" dirty="0"/>
              <a:t>forms, a Web site is “</a:t>
            </a:r>
            <a:r>
              <a:rPr lang="en-US" sz="2400" dirty="0">
                <a:solidFill>
                  <a:srgbClr val="00FF00"/>
                </a:solidFill>
              </a:rPr>
              <a:t>read-only</a:t>
            </a:r>
            <a:r>
              <a:rPr lang="en-US" sz="2400" dirty="0"/>
              <a:t>” – it just provides information to the user</a:t>
            </a:r>
          </a:p>
          <a:p>
            <a:endParaRPr lang="en-US" sz="2400" dirty="0"/>
          </a:p>
          <a:p>
            <a:r>
              <a:rPr lang="en-US" sz="2400" dirty="0"/>
              <a:t>Forms enable the </a:t>
            </a:r>
            <a:r>
              <a:rPr lang="en-US" sz="2400" dirty="0">
                <a:solidFill>
                  <a:srgbClr val="00FF00"/>
                </a:solidFill>
              </a:rPr>
              <a:t>user to provide information to the Web site</a:t>
            </a:r>
            <a:r>
              <a:rPr lang="en-US" sz="2400" dirty="0"/>
              <a:t>.  For example, the user can:</a:t>
            </a:r>
          </a:p>
          <a:p>
            <a:pPr lvl="1"/>
            <a:r>
              <a:rPr lang="en-US" sz="2400" dirty="0"/>
              <a:t>Perform </a:t>
            </a:r>
            <a:r>
              <a:rPr lang="en-US" sz="2400" dirty="0">
                <a:solidFill>
                  <a:schemeClr val="tx2"/>
                </a:solidFill>
              </a:rPr>
              <a:t>searches</a:t>
            </a:r>
            <a:r>
              <a:rPr lang="en-US" sz="2400" dirty="0"/>
              <a:t> on Web site</a:t>
            </a:r>
          </a:p>
          <a:p>
            <a:pPr lvl="1"/>
            <a:r>
              <a:rPr lang="en-US" sz="2400" dirty="0"/>
              <a:t>Give </a:t>
            </a:r>
            <a:r>
              <a:rPr lang="en-US" sz="2400" dirty="0">
                <a:solidFill>
                  <a:schemeClr val="tx2"/>
                </a:solidFill>
              </a:rPr>
              <a:t>comments</a:t>
            </a:r>
          </a:p>
          <a:p>
            <a:pPr lvl="1"/>
            <a:r>
              <a:rPr lang="en-US" sz="2400" dirty="0">
                <a:solidFill>
                  <a:srgbClr val="00FF00"/>
                </a:solidFill>
              </a:rPr>
              <a:t>Ask for info</a:t>
            </a:r>
            <a:r>
              <a:rPr lang="en-US" sz="2400" dirty="0"/>
              <a:t> that is not available on the Website</a:t>
            </a:r>
          </a:p>
          <a:p>
            <a:pPr lvl="1"/>
            <a:r>
              <a:rPr lang="en-US" sz="2400" dirty="0"/>
              <a:t>Place </a:t>
            </a:r>
            <a:r>
              <a:rPr lang="en-US" sz="2400" dirty="0">
                <a:solidFill>
                  <a:schemeClr val="tx2"/>
                </a:solidFill>
              </a:rPr>
              <a:t>order for</a:t>
            </a:r>
            <a:r>
              <a:rPr lang="en-US" sz="2400" dirty="0"/>
              <a:t> goods and services</a:t>
            </a:r>
          </a:p>
        </p:txBody>
      </p:sp>
      <p:sp>
        <p:nvSpPr>
          <p:cNvPr id="5" name="Title 4"/>
          <p:cNvSpPr>
            <a:spLocks noGrp="1"/>
          </p:cNvSpPr>
          <p:nvPr>
            <p:ph type="title"/>
          </p:nvPr>
        </p:nvSpPr>
        <p:spPr>
          <a:xfrm>
            <a:off x="827584" y="260648"/>
            <a:ext cx="7772400" cy="914400"/>
          </a:xfrm>
        </p:spPr>
        <p:txBody>
          <a:bodyPr/>
          <a:lstStyle/>
          <a:p>
            <a:r>
              <a:rPr lang="en-US" dirty="0" smtClean="0"/>
              <a:t>FORMS:</a:t>
            </a:r>
            <a:br>
              <a:rPr lang="en-US" dirty="0" smtClean="0"/>
            </a:b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04664"/>
            <a:ext cx="6984776" cy="2616101"/>
          </a:xfrm>
          <a:prstGeom prst="rect">
            <a:avLst/>
          </a:prstGeom>
        </p:spPr>
        <p:txBody>
          <a:bodyPr wrap="square">
            <a:spAutoFit/>
          </a:bodyPr>
          <a:lstStyle/>
          <a:p>
            <a:r>
              <a:rPr lang="en-US" sz="2000" b="1" dirty="0">
                <a:solidFill>
                  <a:schemeClr val="accent4">
                    <a:lumMod val="40000"/>
                    <a:lumOff val="60000"/>
                  </a:schemeClr>
                </a:solidFill>
              </a:rPr>
              <a:t>Radio Button </a:t>
            </a:r>
            <a:r>
              <a:rPr lang="en-US" sz="2000" b="1" dirty="0" smtClean="0">
                <a:solidFill>
                  <a:schemeClr val="accent4">
                    <a:lumMod val="40000"/>
                    <a:lumOff val="60000"/>
                  </a:schemeClr>
                </a:solidFill>
              </a:rPr>
              <a:t>Control:</a:t>
            </a:r>
            <a:endParaRPr lang="en-US" sz="2000" b="1" dirty="0">
              <a:solidFill>
                <a:schemeClr val="accent4">
                  <a:lumMod val="40000"/>
                  <a:lumOff val="60000"/>
                </a:schemeClr>
              </a:solidFill>
            </a:endParaRPr>
          </a:p>
          <a:p>
            <a:r>
              <a:rPr lang="en-US" dirty="0"/>
              <a:t>Radio buttons are used when out of many options, just one option is required to be selected. They are also created using HTML &lt;input&gt; tag but type attribute is set to </a:t>
            </a:r>
            <a:r>
              <a:rPr lang="en-US" b="1" dirty="0"/>
              <a:t>radio</a:t>
            </a:r>
            <a:r>
              <a:rPr lang="en-US" dirty="0"/>
              <a:t>.</a:t>
            </a:r>
          </a:p>
          <a:p>
            <a:endParaRPr lang="en-US" dirty="0" smtClean="0"/>
          </a:p>
          <a:p>
            <a:r>
              <a:rPr lang="en-US" dirty="0" smtClean="0"/>
              <a:t>Example</a:t>
            </a:r>
            <a:endParaRPr lang="en-US" dirty="0"/>
          </a:p>
          <a:p>
            <a:r>
              <a:rPr lang="en-US" dirty="0"/>
              <a:t>Here is example HTML code for a form with two radio buttons</a:t>
            </a:r>
            <a:r>
              <a:rPr lang="en-US" dirty="0" smtClean="0"/>
              <a:t>:</a:t>
            </a:r>
          </a:p>
          <a:p>
            <a:endParaRPr lang="en-US" dirty="0"/>
          </a:p>
          <a:p>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1331641" y="2708920"/>
            <a:ext cx="5862776" cy="324036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5976664" cy="1200329"/>
          </a:xfrm>
          <a:prstGeom prst="rect">
            <a:avLst/>
          </a:prstGeom>
        </p:spPr>
        <p:txBody>
          <a:bodyPr wrap="square">
            <a:spAutoFit/>
          </a:bodyPr>
          <a:lstStyle/>
          <a:p>
            <a:r>
              <a:rPr lang="en-US" dirty="0" smtClean="0"/>
              <a:t>Attributes:</a:t>
            </a:r>
          </a:p>
          <a:p>
            <a:endParaRPr lang="en-US" dirty="0"/>
          </a:p>
          <a:p>
            <a:r>
              <a:rPr lang="en-US" dirty="0"/>
              <a:t>Following is the list of attributes for radio button</a:t>
            </a:r>
            <a:r>
              <a:rPr lang="en-US" dirty="0" smtClean="0"/>
              <a:t>.</a:t>
            </a:r>
          </a:p>
          <a:p>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611560" y="2132856"/>
            <a:ext cx="7706802" cy="316835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6408712" cy="2308324"/>
          </a:xfrm>
          <a:prstGeom prst="rect">
            <a:avLst/>
          </a:prstGeom>
        </p:spPr>
        <p:txBody>
          <a:bodyPr wrap="square">
            <a:spAutoFit/>
          </a:bodyPr>
          <a:lstStyle/>
          <a:p>
            <a:r>
              <a:rPr lang="en-US" b="1" dirty="0">
                <a:solidFill>
                  <a:srgbClr val="FF0000"/>
                </a:solidFill>
              </a:rPr>
              <a:t>Select Box </a:t>
            </a:r>
            <a:r>
              <a:rPr lang="en-US" b="1" dirty="0" smtClean="0">
                <a:solidFill>
                  <a:srgbClr val="FF0000"/>
                </a:solidFill>
              </a:rPr>
              <a:t>Control:</a:t>
            </a:r>
          </a:p>
          <a:p>
            <a:endParaRPr lang="en-US" b="1" dirty="0">
              <a:solidFill>
                <a:srgbClr val="FF0000"/>
              </a:solidFill>
            </a:endParaRPr>
          </a:p>
          <a:p>
            <a:r>
              <a:rPr lang="en-US" dirty="0"/>
              <a:t>A select box, also called drop down box which provides option to list down various options in the form of drop down list, from where a user can select one or more options</a:t>
            </a:r>
            <a:r>
              <a:rPr lang="en-US" dirty="0" smtClean="0"/>
              <a:t>.</a:t>
            </a:r>
          </a:p>
          <a:p>
            <a:r>
              <a:rPr lang="en-US" dirty="0" smtClean="0"/>
              <a:t>Example</a:t>
            </a:r>
            <a:endParaRPr lang="en-US" dirty="0"/>
          </a:p>
          <a:p>
            <a:r>
              <a:rPr lang="en-US" dirty="0"/>
              <a:t>Here is example HTML code for a form with one drop down </a:t>
            </a:r>
            <a:r>
              <a:rPr lang="en-US" dirty="0" smtClean="0"/>
              <a:t>box.</a:t>
            </a:r>
          </a:p>
          <a:p>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1187624" y="2852936"/>
            <a:ext cx="5976664" cy="352839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403648" y="1028699"/>
            <a:ext cx="6087765" cy="50052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404664"/>
            <a:ext cx="6408712" cy="2893100"/>
          </a:xfrm>
          <a:prstGeom prst="rect">
            <a:avLst/>
          </a:prstGeom>
        </p:spPr>
        <p:txBody>
          <a:bodyPr wrap="square">
            <a:spAutoFit/>
          </a:bodyPr>
          <a:lstStyle/>
          <a:p>
            <a:r>
              <a:rPr lang="en-US" sz="2000" b="1" dirty="0">
                <a:solidFill>
                  <a:schemeClr val="accent4">
                    <a:lumMod val="40000"/>
                    <a:lumOff val="60000"/>
                  </a:schemeClr>
                </a:solidFill>
              </a:rPr>
              <a:t>File Upload </a:t>
            </a:r>
            <a:r>
              <a:rPr lang="en-US" sz="2000" b="1" dirty="0" smtClean="0">
                <a:solidFill>
                  <a:schemeClr val="accent4">
                    <a:lumMod val="40000"/>
                    <a:lumOff val="60000"/>
                  </a:schemeClr>
                </a:solidFill>
              </a:rPr>
              <a:t>Box:</a:t>
            </a:r>
          </a:p>
          <a:p>
            <a:endParaRPr lang="en-US" b="1" dirty="0">
              <a:solidFill>
                <a:srgbClr val="FF0000"/>
              </a:solidFill>
            </a:endParaRPr>
          </a:p>
          <a:p>
            <a:r>
              <a:rPr lang="en-US" dirty="0"/>
              <a:t>If you want to allow a user to upload a file to your web site, you will need to use a file upload box, also known as a file select box. This is also created using the &lt;input&gt; element but type attribute is set to </a:t>
            </a:r>
            <a:r>
              <a:rPr lang="en-US" b="1" dirty="0"/>
              <a:t>file</a:t>
            </a:r>
            <a:r>
              <a:rPr lang="en-US" dirty="0" smtClean="0"/>
              <a:t>.</a:t>
            </a:r>
          </a:p>
          <a:p>
            <a:r>
              <a:rPr lang="en-US" dirty="0" smtClean="0"/>
              <a:t>Example:</a:t>
            </a:r>
            <a:endParaRPr lang="en-US" dirty="0"/>
          </a:p>
          <a:p>
            <a:r>
              <a:rPr lang="en-US" dirty="0"/>
              <a:t>Here is example HTML code for a form with one file upload box</a:t>
            </a:r>
            <a:r>
              <a:rPr lang="en-US" dirty="0" smtClean="0"/>
              <a:t>:</a:t>
            </a:r>
          </a:p>
          <a:p>
            <a:endParaRPr lang="en-US" dirty="0"/>
          </a:p>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115616" y="2780928"/>
            <a:ext cx="6048672" cy="331494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836712"/>
            <a:ext cx="6120680" cy="1200329"/>
          </a:xfrm>
          <a:prstGeom prst="rect">
            <a:avLst/>
          </a:prstGeom>
        </p:spPr>
        <p:txBody>
          <a:bodyPr wrap="square">
            <a:spAutoFit/>
          </a:bodyPr>
          <a:lstStyle/>
          <a:p>
            <a:r>
              <a:rPr lang="en-US" dirty="0" smtClean="0"/>
              <a:t>Attributes:</a:t>
            </a:r>
            <a:endParaRPr lang="en-US" dirty="0"/>
          </a:p>
          <a:p>
            <a:r>
              <a:rPr lang="en-US" dirty="0"/>
              <a:t>Following is the list of important attributes of file upload box</a:t>
            </a:r>
            <a:r>
              <a:rPr lang="en-US" dirty="0" smtClean="0"/>
              <a:t>:</a:t>
            </a:r>
          </a:p>
          <a:p>
            <a:endParaRPr lang="en-US" dirty="0"/>
          </a:p>
          <a:p>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611560" y="2492896"/>
            <a:ext cx="7649791" cy="172819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6336704" cy="2062103"/>
          </a:xfrm>
          <a:prstGeom prst="rect">
            <a:avLst/>
          </a:prstGeom>
        </p:spPr>
        <p:txBody>
          <a:bodyPr wrap="square">
            <a:spAutoFit/>
          </a:bodyPr>
          <a:lstStyle/>
          <a:p>
            <a:r>
              <a:rPr lang="en-US" sz="2000" b="1" dirty="0">
                <a:solidFill>
                  <a:schemeClr val="accent4">
                    <a:lumMod val="40000"/>
                    <a:lumOff val="60000"/>
                  </a:schemeClr>
                </a:solidFill>
              </a:rPr>
              <a:t>Button </a:t>
            </a:r>
            <a:r>
              <a:rPr lang="en-US" sz="2000" b="1" dirty="0" smtClean="0">
                <a:solidFill>
                  <a:schemeClr val="accent4">
                    <a:lumMod val="40000"/>
                    <a:lumOff val="60000"/>
                  </a:schemeClr>
                </a:solidFill>
              </a:rPr>
              <a:t>Controls:</a:t>
            </a:r>
          </a:p>
          <a:p>
            <a:endParaRPr lang="en-US" b="1" dirty="0">
              <a:solidFill>
                <a:srgbClr val="FF0000"/>
              </a:solidFill>
            </a:endParaRPr>
          </a:p>
          <a:p>
            <a:r>
              <a:rPr lang="en-US" dirty="0"/>
              <a:t>There are various ways in HTML to create clickable buttons. </a:t>
            </a:r>
            <a:r>
              <a:rPr lang="en-US" dirty="0" smtClean="0"/>
              <a:t>We </a:t>
            </a:r>
            <a:r>
              <a:rPr lang="en-US" dirty="0"/>
              <a:t>can also create a clickable button using &lt;input&gt; tag by setting its type attribute to </a:t>
            </a:r>
            <a:r>
              <a:rPr lang="en-US" b="1" dirty="0"/>
              <a:t>button</a:t>
            </a:r>
            <a:r>
              <a:rPr lang="en-US" dirty="0"/>
              <a:t>. The type attribute can take the following values</a:t>
            </a:r>
            <a:r>
              <a:rPr lang="en-US" dirty="0" smtClean="0"/>
              <a:t>:</a:t>
            </a:r>
          </a:p>
          <a:p>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899592" y="2852936"/>
            <a:ext cx="6969911" cy="279958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764704"/>
            <a:ext cx="6624736" cy="1200329"/>
          </a:xfrm>
          <a:prstGeom prst="rect">
            <a:avLst/>
          </a:prstGeom>
        </p:spPr>
        <p:txBody>
          <a:bodyPr wrap="square">
            <a:spAutoFit/>
          </a:bodyPr>
          <a:lstStyle/>
          <a:p>
            <a:r>
              <a:rPr lang="en-US" dirty="0"/>
              <a:t>Example</a:t>
            </a:r>
          </a:p>
          <a:p>
            <a:r>
              <a:rPr lang="en-US" dirty="0"/>
              <a:t>Here is example HTML code for a form with three types of buttons</a:t>
            </a:r>
            <a:r>
              <a:rPr lang="en-US" dirty="0" smtClean="0"/>
              <a:t>:</a:t>
            </a:r>
          </a:p>
          <a:p>
            <a:endParaRPr lang="en-US" dirty="0"/>
          </a:p>
          <a:p>
            <a:endParaRPr lang="en-US" dirty="0"/>
          </a:p>
        </p:txBody>
      </p:sp>
      <p:pic>
        <p:nvPicPr>
          <p:cNvPr id="33795" name="Picture 3"/>
          <p:cNvPicPr>
            <a:picLocks noChangeAspect="1" noChangeArrowheads="1"/>
          </p:cNvPicPr>
          <p:nvPr/>
        </p:nvPicPr>
        <p:blipFill>
          <a:blip r:embed="rId2" cstate="print"/>
          <a:srcRect/>
          <a:stretch>
            <a:fillRect/>
          </a:stretch>
        </p:blipFill>
        <p:spPr bwMode="auto">
          <a:xfrm>
            <a:off x="781027" y="1628800"/>
            <a:ext cx="6857521" cy="3220536"/>
          </a:xfrm>
          <a:prstGeom prst="rect">
            <a:avLst/>
          </a:prstGeom>
          <a:noFill/>
          <a:ln w="9525">
            <a:noFill/>
            <a:miter lim="800000"/>
            <a:headEnd/>
            <a:tailEnd/>
          </a:ln>
        </p:spPr>
      </p:pic>
      <p:pic>
        <p:nvPicPr>
          <p:cNvPr id="33796" name="Picture 4"/>
          <p:cNvPicPr>
            <a:picLocks noChangeAspect="1" noChangeArrowheads="1"/>
          </p:cNvPicPr>
          <p:nvPr/>
        </p:nvPicPr>
        <p:blipFill>
          <a:blip r:embed="rId3" cstate="print"/>
          <a:srcRect/>
          <a:stretch>
            <a:fillRect/>
          </a:stretch>
        </p:blipFill>
        <p:spPr bwMode="auto">
          <a:xfrm>
            <a:off x="3419872" y="5301208"/>
            <a:ext cx="1752600" cy="3524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908720"/>
            <a:ext cx="5670376" cy="4339650"/>
          </a:xfrm>
          <a:prstGeom prst="rect">
            <a:avLst/>
          </a:prstGeom>
        </p:spPr>
        <p:txBody>
          <a:bodyPr wrap="square">
            <a:spAutoFit/>
          </a:bodyPr>
          <a:lstStyle/>
          <a:p>
            <a:r>
              <a:rPr lang="en-US" sz="2400" b="1" dirty="0" smtClean="0">
                <a:solidFill>
                  <a:schemeClr val="accent6">
                    <a:lumMod val="60000"/>
                    <a:lumOff val="40000"/>
                  </a:schemeClr>
                </a:solidFill>
              </a:rPr>
              <a:t>FIELDSET &amp; LEGEND: </a:t>
            </a:r>
          </a:p>
          <a:p>
            <a:r>
              <a:rPr lang="en-US" dirty="0" smtClean="0"/>
              <a:t>&lt;html&gt;</a:t>
            </a:r>
          </a:p>
          <a:p>
            <a:r>
              <a:rPr lang="en-US" dirty="0" smtClean="0"/>
              <a:t>&lt;body&gt;</a:t>
            </a:r>
          </a:p>
          <a:p>
            <a:r>
              <a:rPr lang="en-US" dirty="0" smtClean="0"/>
              <a:t>&lt;form&gt;</a:t>
            </a:r>
          </a:p>
          <a:p>
            <a:r>
              <a:rPr lang="en-US" dirty="0" smtClean="0"/>
              <a:t> &lt;</a:t>
            </a:r>
            <a:r>
              <a:rPr lang="en-US" dirty="0" err="1" smtClean="0"/>
              <a:t>fieldset</a:t>
            </a:r>
            <a:r>
              <a:rPr lang="en-US" dirty="0" smtClean="0"/>
              <a:t>&gt;</a:t>
            </a:r>
          </a:p>
          <a:p>
            <a:r>
              <a:rPr lang="en-US" dirty="0" smtClean="0"/>
              <a:t>  &lt;legend&gt;</a:t>
            </a:r>
            <a:r>
              <a:rPr lang="en-US" dirty="0" err="1" smtClean="0"/>
              <a:t>Personalia</a:t>
            </a:r>
            <a:r>
              <a:rPr lang="en-US" dirty="0" smtClean="0"/>
              <a:t>:&lt;/legend&gt;</a:t>
            </a:r>
          </a:p>
          <a:p>
            <a:r>
              <a:rPr lang="en-US" dirty="0" smtClean="0"/>
              <a:t>  	Name: &lt;input type="text"&gt;&lt;</a:t>
            </a:r>
            <a:r>
              <a:rPr lang="en-US" dirty="0" err="1" smtClean="0"/>
              <a:t>br</a:t>
            </a:r>
            <a:r>
              <a:rPr lang="en-US" dirty="0" smtClean="0"/>
              <a:t>&gt;</a:t>
            </a:r>
          </a:p>
          <a:p>
            <a:r>
              <a:rPr lang="en-US" dirty="0" smtClean="0"/>
              <a:t>  	Email: &lt;input type="text"&gt;&lt;</a:t>
            </a:r>
            <a:r>
              <a:rPr lang="en-US" dirty="0" err="1" smtClean="0"/>
              <a:t>br</a:t>
            </a:r>
            <a:r>
              <a:rPr lang="en-US" dirty="0" smtClean="0"/>
              <a:t>&gt;</a:t>
            </a:r>
          </a:p>
          <a:p>
            <a:r>
              <a:rPr lang="en-US" dirty="0" smtClean="0"/>
              <a:t>  	DOB: &lt;input type="text"&gt;</a:t>
            </a:r>
          </a:p>
          <a:p>
            <a:r>
              <a:rPr lang="en-US" dirty="0" smtClean="0"/>
              <a:t> &lt;/</a:t>
            </a:r>
            <a:r>
              <a:rPr lang="en-US" dirty="0" err="1" smtClean="0"/>
              <a:t>fieldset</a:t>
            </a:r>
            <a:r>
              <a:rPr lang="en-US" dirty="0" smtClean="0"/>
              <a:t>&gt;</a:t>
            </a:r>
          </a:p>
          <a:p>
            <a:r>
              <a:rPr lang="en-US" dirty="0" smtClean="0"/>
              <a:t>&lt;/form&gt;</a:t>
            </a:r>
          </a:p>
          <a:p>
            <a:r>
              <a:rPr lang="en-US" dirty="0" smtClean="0"/>
              <a:t>&lt;/body&gt;</a:t>
            </a:r>
          </a:p>
          <a:p>
            <a:r>
              <a:rPr lang="en-US" dirty="0" smtClean="0"/>
              <a:t>&lt;/html&gt;</a:t>
            </a:r>
          </a:p>
          <a:p>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71600" y="5445224"/>
            <a:ext cx="5734050" cy="10382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Processing Data</a:t>
            </a:r>
          </a:p>
        </p:txBody>
      </p:sp>
      <p:sp>
        <p:nvSpPr>
          <p:cNvPr id="11267" name="Content Placeholder 2"/>
          <p:cNvSpPr>
            <a:spLocks noGrp="1"/>
          </p:cNvSpPr>
          <p:nvPr>
            <p:ph idx="1"/>
          </p:nvPr>
        </p:nvSpPr>
        <p:spPr>
          <a:xfrm>
            <a:off x="457200" y="1219200"/>
            <a:ext cx="8229600" cy="5257800"/>
          </a:xfrm>
        </p:spPr>
        <p:txBody>
          <a:bodyPr>
            <a:normAutofit lnSpcReduction="10000"/>
          </a:bodyPr>
          <a:lstStyle/>
          <a:p>
            <a:pPr eaLnBrk="1" hangingPunct="1"/>
            <a:r>
              <a:rPr lang="en-US" sz="2800" smtClean="0"/>
              <a:t>After the web page receives the data (input) from the client of the web page by some means such as a form elements, it needs to be processed. </a:t>
            </a:r>
          </a:p>
          <a:p>
            <a:pPr eaLnBrk="1" hangingPunct="1"/>
            <a:r>
              <a:rPr lang="en-US" sz="2800" smtClean="0"/>
              <a:t>There are two possible location for processing data</a:t>
            </a:r>
          </a:p>
          <a:p>
            <a:pPr lvl="1" eaLnBrk="1" hangingPunct="1"/>
            <a:r>
              <a:rPr lang="en-US" sz="2400" smtClean="0"/>
              <a:t>The data can be sent thru network to a web-server machine where all such processing requests are processed. Then the result will be sent to the client machine which initiated the request by opening a page and filling some sort of forms</a:t>
            </a:r>
            <a:r>
              <a:rPr lang="en-US" smtClean="0"/>
              <a:t>.</a:t>
            </a:r>
          </a:p>
          <a:p>
            <a:pPr lvl="1" eaLnBrk="1" hangingPunct="1"/>
            <a:r>
              <a:rPr lang="en-US" sz="2400" smtClean="0"/>
              <a:t>The data can be processed at client machine by some tiny programs embedded in the web page. These tiny programs are sent to client side along the web page when the user loads the web page. </a:t>
            </a:r>
          </a:p>
          <a:p>
            <a:pPr lvl="1" eaLnBrk="1" hangingPunct="1"/>
            <a:endParaRPr lang="en-US" smtClean="0"/>
          </a:p>
          <a:p>
            <a:pPr lvl="1" eaLnBrk="1" hangingPunct="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8270C6-D278-4A03-B235-3E71CC08368F}" type="slidenum">
              <a:rPr lang="en-US"/>
              <a:pPr/>
              <a:t>3</a:t>
            </a:fld>
            <a:endParaRPr lang="en-US"/>
          </a:p>
        </p:txBody>
      </p:sp>
      <p:sp>
        <p:nvSpPr>
          <p:cNvPr id="237571" name="Rectangle 3"/>
          <p:cNvSpPr>
            <a:spLocks noGrp="1" noChangeArrowheads="1"/>
          </p:cNvSpPr>
          <p:nvPr>
            <p:ph type="body" idx="1"/>
          </p:nvPr>
        </p:nvSpPr>
        <p:spPr>
          <a:xfrm>
            <a:off x="609600" y="1143000"/>
            <a:ext cx="8001000" cy="4876800"/>
          </a:xfrm>
        </p:spPr>
        <p:txBody>
          <a:bodyPr/>
          <a:lstStyle/>
          <a:p>
            <a:pPr>
              <a:spcAft>
                <a:spcPct val="80000"/>
              </a:spcAft>
            </a:pPr>
            <a:r>
              <a:rPr lang="en-US" dirty="0"/>
              <a:t>Can be </a:t>
            </a:r>
            <a:r>
              <a:rPr lang="en-US" dirty="0">
                <a:solidFill>
                  <a:srgbClr val="00FF00"/>
                </a:solidFill>
              </a:rPr>
              <a:t>simple</a:t>
            </a:r>
            <a:r>
              <a:rPr lang="en-US" dirty="0"/>
              <a:t> or very complex</a:t>
            </a:r>
          </a:p>
          <a:p>
            <a:pPr>
              <a:spcAft>
                <a:spcPct val="80000"/>
              </a:spcAft>
            </a:pPr>
            <a:r>
              <a:rPr lang="en-US" dirty="0"/>
              <a:t>Can fill a </a:t>
            </a:r>
            <a:r>
              <a:rPr lang="en-US" dirty="0">
                <a:solidFill>
                  <a:srgbClr val="00FF00"/>
                </a:solidFill>
              </a:rPr>
              <a:t>whole page</a:t>
            </a:r>
            <a:r>
              <a:rPr lang="en-US" dirty="0"/>
              <a:t> or just a single line</a:t>
            </a:r>
          </a:p>
          <a:p>
            <a:pPr>
              <a:spcAft>
                <a:spcPct val="80000"/>
              </a:spcAft>
            </a:pPr>
            <a:r>
              <a:rPr lang="en-US" dirty="0"/>
              <a:t>Can contain a </a:t>
            </a:r>
            <a:r>
              <a:rPr lang="en-US" dirty="0">
                <a:solidFill>
                  <a:srgbClr val="00FF00"/>
                </a:solidFill>
              </a:rPr>
              <a:t>single element</a:t>
            </a:r>
            <a:r>
              <a:rPr lang="en-US" dirty="0"/>
              <a:t> or many</a:t>
            </a:r>
          </a:p>
          <a:p>
            <a:pPr>
              <a:spcAft>
                <a:spcPct val="80000"/>
              </a:spcAft>
            </a:pPr>
            <a:r>
              <a:rPr lang="en-US" dirty="0"/>
              <a:t>Are always </a:t>
            </a:r>
            <a:r>
              <a:rPr lang="en-US" dirty="0">
                <a:solidFill>
                  <a:srgbClr val="00FF00"/>
                </a:solidFill>
              </a:rPr>
              <a:t>placed between</a:t>
            </a:r>
            <a:r>
              <a:rPr lang="en-US" dirty="0"/>
              <a:t> the &lt;BODY&gt; and &lt;/BODY&gt; tags of a Web page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Scripts</a:t>
            </a:r>
          </a:p>
        </p:txBody>
      </p:sp>
      <p:sp>
        <p:nvSpPr>
          <p:cNvPr id="12291" name="Content Placeholder 2"/>
          <p:cNvSpPr>
            <a:spLocks noGrp="1"/>
          </p:cNvSpPr>
          <p:nvPr>
            <p:ph idx="1"/>
          </p:nvPr>
        </p:nvSpPr>
        <p:spPr/>
        <p:txBody>
          <a:bodyPr>
            <a:normAutofit fontScale="92500" lnSpcReduction="20000"/>
          </a:bodyPr>
          <a:lstStyle/>
          <a:p>
            <a:pPr eaLnBrk="1" hangingPunct="1"/>
            <a:r>
              <a:rPr lang="en-US" sz="2800" dirty="0" smtClean="0"/>
              <a:t>Scripts are these tiny programs within the web page.  (inside HTML).</a:t>
            </a:r>
          </a:p>
          <a:p>
            <a:pPr eaLnBrk="1" hangingPunct="1"/>
            <a:r>
              <a:rPr lang="en-US" sz="2800" dirty="0" smtClean="0"/>
              <a:t>They are List of instructions for processing data presented on the page in a variety of ways such as the data submitted using some kind of form element.</a:t>
            </a:r>
          </a:p>
          <a:p>
            <a:pPr eaLnBrk="1" hangingPunct="1"/>
            <a:r>
              <a:rPr lang="en-US" sz="2800" dirty="0" smtClean="0"/>
              <a:t>This data processing by mean of some script is done at the client machine as opposed to the Server machine. </a:t>
            </a:r>
          </a:p>
          <a:p>
            <a:pPr eaLnBrk="1" hangingPunct="1"/>
            <a:r>
              <a:rPr lang="en-US" sz="2800" dirty="0" smtClean="0"/>
              <a:t>JavaScript is an example of a scripting language which is being understood by most web browsers just as any other HTML element. </a:t>
            </a:r>
          </a:p>
          <a:p>
            <a:pPr eaLnBrk="1" hangingPunct="1">
              <a:buFont typeface="Arial" pitchFamily="34" charset="0"/>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Event Handlers</a:t>
            </a:r>
          </a:p>
        </p:txBody>
      </p:sp>
      <p:sp>
        <p:nvSpPr>
          <p:cNvPr id="13315" name="Content Placeholder 2"/>
          <p:cNvSpPr>
            <a:spLocks noGrp="1"/>
          </p:cNvSpPr>
          <p:nvPr>
            <p:ph idx="1"/>
          </p:nvPr>
        </p:nvSpPr>
        <p:spPr/>
        <p:txBody>
          <a:bodyPr>
            <a:normAutofit lnSpcReduction="10000"/>
          </a:bodyPr>
          <a:lstStyle/>
          <a:p>
            <a:pPr eaLnBrk="1" hangingPunct="1"/>
            <a:r>
              <a:rPr lang="en-US" sz="2800" smtClean="0"/>
              <a:t>Form elements are made to interact with scripts (small programs within the page for processing data).</a:t>
            </a:r>
          </a:p>
          <a:p>
            <a:pPr eaLnBrk="1" hangingPunct="1"/>
            <a:r>
              <a:rPr lang="en-US" sz="2800" smtClean="0"/>
              <a:t>This interactions are done by means of </a:t>
            </a:r>
            <a:r>
              <a:rPr lang="en-US" sz="2800" smtClean="0">
                <a:solidFill>
                  <a:srgbClr val="FF0000"/>
                </a:solidFill>
              </a:rPr>
              <a:t>Event Handlers.</a:t>
            </a:r>
          </a:p>
          <a:p>
            <a:pPr eaLnBrk="1" hangingPunct="1"/>
            <a:r>
              <a:rPr lang="en-US" sz="2800" smtClean="0"/>
              <a:t>Event Handlers are attributes of form elements which their values determine what sort of actions to take in case an event occurred. </a:t>
            </a:r>
          </a:p>
          <a:p>
            <a:pPr eaLnBrk="1" hangingPunct="1">
              <a:buFont typeface="Arial" pitchFamily="34" charset="0"/>
              <a:buNone/>
            </a:pPr>
            <a:endParaRPr lang="en-US" sz="2800" smtClean="0"/>
          </a:p>
          <a:p>
            <a:pPr eaLnBrk="1" hangingPunct="1">
              <a:buFont typeface="Arial" pitchFamily="34" charset="0"/>
              <a:buNone/>
            </a:pPr>
            <a:r>
              <a:rPr lang="en-US" smtClean="0">
                <a:solidFill>
                  <a:srgbClr val="FF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Examples of Events</a:t>
            </a:r>
          </a:p>
        </p:txBody>
      </p:sp>
      <p:sp>
        <p:nvSpPr>
          <p:cNvPr id="14339" name="Content Placeholder 2"/>
          <p:cNvSpPr>
            <a:spLocks noGrp="1"/>
          </p:cNvSpPr>
          <p:nvPr>
            <p:ph idx="1"/>
          </p:nvPr>
        </p:nvSpPr>
        <p:spPr/>
        <p:txBody>
          <a:bodyPr/>
          <a:lstStyle/>
          <a:p>
            <a:pPr eaLnBrk="1" hangingPunct="1"/>
            <a:r>
              <a:rPr lang="en-US" smtClean="0"/>
              <a:t>Submitting a form</a:t>
            </a:r>
          </a:p>
          <a:p>
            <a:pPr eaLnBrk="1" hangingPunct="1"/>
            <a:r>
              <a:rPr lang="en-US" smtClean="0"/>
              <a:t>Clicking a mouse</a:t>
            </a:r>
          </a:p>
          <a:p>
            <a:pPr eaLnBrk="1" hangingPunct="1"/>
            <a:r>
              <a:rPr lang="en-US" smtClean="0"/>
              <a:t>Passing a mouse over a link</a:t>
            </a:r>
          </a:p>
          <a:p>
            <a:pPr eaLnBrk="1" hangingPunct="1"/>
            <a:r>
              <a:rPr lang="en-US" smtClean="0"/>
              <a:t>Loading a page</a:t>
            </a:r>
          </a:p>
          <a:p>
            <a:pPr eaLnBrk="1" hangingPunct="1"/>
            <a:r>
              <a:rPr lang="en-US" smtClean="0"/>
              <a:t>Selecting an item or a button.</a:t>
            </a:r>
          </a:p>
          <a:p>
            <a:pPr eaLnBrk="1" hangingPunct="1"/>
            <a:r>
              <a:rPr lang="en-US" smtClean="0"/>
              <a:t>Clicking a button, link ,…</a:t>
            </a:r>
          </a:p>
          <a:p>
            <a:pPr eaLnBrk="1" hangingPunct="1"/>
            <a:r>
              <a:rPr lang="en-US" smtClean="0"/>
              <a:t>Changing the value of a text field or text area</a:t>
            </a:r>
          </a:p>
          <a:p>
            <a:pPr eaLnBrk="1" hangingPunct="1"/>
            <a:r>
              <a:rPr lang="en-US" smtClean="0"/>
              <a:t>…</a:t>
            </a:r>
          </a:p>
          <a:p>
            <a:pPr eaLnBrk="1" hangingPunct="1"/>
            <a:endParaRPr lang="en-US" smtClean="0"/>
          </a:p>
          <a:p>
            <a:pPr eaLnBrk="1" hangingPunct="1"/>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2800" dirty="0" smtClean="0"/>
              <a:t>Event Handlers for Text Field</a:t>
            </a:r>
          </a:p>
        </p:txBody>
      </p:sp>
      <p:sp>
        <p:nvSpPr>
          <p:cNvPr id="15363" name="Content Placeholder 3"/>
          <p:cNvSpPr>
            <a:spLocks noGrp="1"/>
          </p:cNvSpPr>
          <p:nvPr>
            <p:ph idx="1"/>
          </p:nvPr>
        </p:nvSpPr>
        <p:spPr>
          <a:xfrm>
            <a:off x="457200" y="1295400"/>
            <a:ext cx="8229600" cy="5257800"/>
          </a:xfrm>
        </p:spPr>
        <p:txBody>
          <a:bodyPr>
            <a:normAutofit/>
          </a:bodyPr>
          <a:lstStyle/>
          <a:p>
            <a:pPr eaLnBrk="1" hangingPunct="1">
              <a:buFont typeface="Arial" pitchFamily="34" charset="0"/>
              <a:buNone/>
            </a:pPr>
            <a:r>
              <a:rPr lang="en-US" sz="2400" dirty="0" smtClean="0"/>
              <a:t>&lt;FORM NAME =“form1"&gt;</a:t>
            </a:r>
          </a:p>
          <a:p>
            <a:pPr eaLnBrk="1" hangingPunct="1">
              <a:buFont typeface="Arial" pitchFamily="34" charset="0"/>
              <a:buNone/>
            </a:pPr>
            <a:r>
              <a:rPr lang="en-US" sz="2400" dirty="0" smtClean="0"/>
              <a:t>    Number 1: &lt;INPUT TYPE=“text” NAME=“num1” VALUE = “0”  </a:t>
            </a:r>
          </a:p>
          <a:p>
            <a:pPr eaLnBrk="1" hangingPunct="1">
              <a:buFont typeface="Arial" pitchFamily="34" charset="0"/>
              <a:buNone/>
            </a:pPr>
            <a:r>
              <a:rPr lang="en-US" sz="2400" dirty="0" smtClean="0"/>
              <a:t>   ONCHANGE=“do this action”&gt; </a:t>
            </a:r>
          </a:p>
          <a:p>
            <a:pPr eaLnBrk="1" hangingPunct="1">
              <a:buFont typeface="Arial" pitchFamily="34" charset="0"/>
              <a:buNone/>
            </a:pPr>
            <a:r>
              <a:rPr lang="en-US" sz="2400" dirty="0" smtClean="0"/>
              <a:t>&lt;/FORM&gt;</a:t>
            </a:r>
          </a:p>
          <a:p>
            <a:pPr eaLnBrk="1" hangingPunct="1"/>
            <a:r>
              <a:rPr lang="en-US" sz="2400" dirty="0" smtClean="0"/>
              <a:t>The value of the event handler attribute can be a piece of java script for running some process (for example processing the data in the text field) in response to a change to value of the text field.</a:t>
            </a:r>
          </a:p>
          <a:p>
            <a:pPr eaLnBrk="1" hangingPunct="1"/>
            <a:r>
              <a:rPr lang="en-US" sz="2400" dirty="0" smtClean="0"/>
              <a:t>ONSELECT is another possible event handler attribute for text field.</a:t>
            </a:r>
          </a:p>
          <a:p>
            <a:pPr eaLnBrk="1" hangingPunct="1">
              <a:buFont typeface="Arial" pitchFamily="34" charset="0"/>
              <a:buNone/>
            </a:pPr>
            <a:endParaRPr lang="en-US" dirty="0" smtClean="0"/>
          </a:p>
          <a:p>
            <a:pPr eaLnBrk="1" hangingPunct="1">
              <a:buFont typeface="Arial" pitchFamily="34" charset="0"/>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2800" dirty="0" smtClean="0"/>
              <a:t>Event Handler </a:t>
            </a:r>
            <a:r>
              <a:rPr lang="en-US" sz="2800" smtClean="0"/>
              <a:t>for Checkbox/Radio </a:t>
            </a:r>
            <a:r>
              <a:rPr lang="en-US" sz="2800" dirty="0" smtClean="0"/>
              <a:t>Button</a:t>
            </a:r>
          </a:p>
        </p:txBody>
      </p:sp>
      <p:sp>
        <p:nvSpPr>
          <p:cNvPr id="18435" name="Content Placeholder 2"/>
          <p:cNvSpPr>
            <a:spLocks noGrp="1"/>
          </p:cNvSpPr>
          <p:nvPr>
            <p:ph idx="1"/>
          </p:nvPr>
        </p:nvSpPr>
        <p:spPr>
          <a:xfrm>
            <a:off x="381000" y="1600200"/>
            <a:ext cx="8229600" cy="4525963"/>
          </a:xfrm>
        </p:spPr>
        <p:txBody>
          <a:bodyPr>
            <a:normAutofit/>
          </a:bodyPr>
          <a:lstStyle/>
          <a:p>
            <a:pPr eaLnBrk="1" hangingPunct="1"/>
            <a:r>
              <a:rPr lang="en-US" sz="2400" dirty="0" smtClean="0"/>
              <a:t>ONCLICK : when a radio button/check box has been clicked. Example:</a:t>
            </a:r>
          </a:p>
          <a:p>
            <a:pPr eaLnBrk="1" hangingPunct="1">
              <a:buFont typeface="Arial" pitchFamily="34" charset="0"/>
              <a:buNone/>
            </a:pPr>
            <a:r>
              <a:rPr lang="en-US" sz="2400" dirty="0" smtClean="0"/>
              <a:t>bike: </a:t>
            </a:r>
          </a:p>
          <a:p>
            <a:pPr eaLnBrk="1" hangingPunct="1">
              <a:buFont typeface="Arial" pitchFamily="34" charset="0"/>
              <a:buNone/>
            </a:pPr>
            <a:r>
              <a:rPr lang="en-US" sz="2400" dirty="0" smtClean="0"/>
              <a:t>&lt;input type="checkbox" name="vehicle” value="Bike“ </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bike”&gt; &lt;</a:t>
            </a:r>
            <a:r>
              <a:rPr lang="en-US" sz="2400" dirty="0" err="1" smtClean="0"/>
              <a:t>br</a:t>
            </a:r>
            <a:r>
              <a:rPr lang="en-US" sz="2400" dirty="0" smtClean="0"/>
              <a:t>&gt;</a:t>
            </a:r>
          </a:p>
          <a:p>
            <a:pPr eaLnBrk="1" hangingPunct="1">
              <a:buFont typeface="Arial" pitchFamily="34" charset="0"/>
              <a:buNone/>
            </a:pPr>
            <a:r>
              <a:rPr lang="en-US" sz="2400" dirty="0" smtClean="0"/>
              <a:t>car:   &lt;input type="checkbox" name="vehicle" value="Car“</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car” &gt; &lt;</a:t>
            </a:r>
            <a:r>
              <a:rPr lang="en-US" sz="2400" dirty="0" err="1" smtClean="0"/>
              <a:t>br</a:t>
            </a:r>
            <a:r>
              <a:rPr lang="en-US" sz="2400" dirty="0" smtClean="0"/>
              <a:t>&gt;</a:t>
            </a:r>
          </a:p>
          <a:p>
            <a:pPr eaLnBrk="1" hangingPunct="1">
              <a:buFont typeface="Arial" pitchFamily="34" charset="0"/>
              <a:buNone/>
            </a:pPr>
            <a:r>
              <a:rPr lang="en-US" sz="2400" dirty="0" smtClean="0"/>
              <a:t>airplane: </a:t>
            </a:r>
          </a:p>
          <a:p>
            <a:pPr eaLnBrk="1" hangingPunct="1">
              <a:buFont typeface="Arial" pitchFamily="34" charset="0"/>
              <a:buNone/>
            </a:pPr>
            <a:r>
              <a:rPr lang="en-US" sz="2400" dirty="0" smtClean="0"/>
              <a:t>&lt;input type="checkbox" name="vehicle" value="Airplane“</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airplane”&gt; </a:t>
            </a:r>
          </a:p>
          <a:p>
            <a:pPr eaLnBrk="1" hangingPunct="1">
              <a:buFont typeface="Arial" pitchFamily="34" charset="0"/>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D11E52-214C-45E5-A077-E44EA3E819A0}" type="slidenum">
              <a:rPr lang="en-US"/>
              <a:pPr/>
              <a:t>4</a:t>
            </a:fld>
            <a:endParaRPr lang="en-US"/>
          </a:p>
        </p:txBody>
      </p:sp>
      <p:sp>
        <p:nvSpPr>
          <p:cNvPr id="240643" name="Rectangle 3"/>
          <p:cNvSpPr>
            <a:spLocks noGrp="1" noChangeArrowheads="1"/>
          </p:cNvSpPr>
          <p:nvPr>
            <p:ph type="body" idx="1"/>
          </p:nvPr>
        </p:nvSpPr>
        <p:spPr>
          <a:xfrm>
            <a:off x="2771800" y="1295400"/>
            <a:ext cx="3933800" cy="5085928"/>
          </a:xfrm>
        </p:spPr>
        <p:txBody>
          <a:bodyPr/>
          <a:lstStyle/>
          <a:p>
            <a:r>
              <a:rPr lang="en-US" dirty="0"/>
              <a:t>Are GUI-based</a:t>
            </a:r>
          </a:p>
          <a:p>
            <a:endParaRPr lang="en-US" dirty="0"/>
          </a:p>
          <a:p>
            <a:r>
              <a:rPr lang="en-US" dirty="0"/>
              <a:t>May contain:</a:t>
            </a:r>
          </a:p>
          <a:p>
            <a:pPr lvl="1"/>
            <a:r>
              <a:rPr lang="en-US" dirty="0">
                <a:solidFill>
                  <a:srgbClr val="00FF00"/>
                </a:solidFill>
              </a:rPr>
              <a:t>Text</a:t>
            </a:r>
            <a:r>
              <a:rPr lang="en-US" dirty="0"/>
              <a:t> fields</a:t>
            </a:r>
          </a:p>
          <a:p>
            <a:pPr lvl="1"/>
            <a:r>
              <a:rPr lang="en-US" dirty="0"/>
              <a:t>Check </a:t>
            </a:r>
            <a:r>
              <a:rPr lang="en-US" dirty="0">
                <a:solidFill>
                  <a:schemeClr val="tx2"/>
                </a:solidFill>
              </a:rPr>
              <a:t>boxes</a:t>
            </a:r>
          </a:p>
          <a:p>
            <a:pPr lvl="1"/>
            <a:r>
              <a:rPr lang="en-US" dirty="0">
                <a:solidFill>
                  <a:srgbClr val="00FF00"/>
                </a:solidFill>
              </a:rPr>
              <a:t>Buttons</a:t>
            </a:r>
            <a:endParaRPr lang="en-US" dirty="0"/>
          </a:p>
          <a:p>
            <a:pPr lvl="1"/>
            <a:r>
              <a:rPr lang="en-US" dirty="0"/>
              <a:t>Scrollable </a:t>
            </a:r>
            <a:r>
              <a:rPr lang="en-US" dirty="0">
                <a:solidFill>
                  <a:srgbClr val="00FF00"/>
                </a:solidFill>
              </a:rPr>
              <a:t>lists</a:t>
            </a:r>
          </a:p>
        </p:txBody>
      </p:sp>
      <p:sp>
        <p:nvSpPr>
          <p:cNvPr id="5" name="Title 4"/>
          <p:cNvSpPr>
            <a:spLocks noGrp="1"/>
          </p:cNvSpPr>
          <p:nvPr>
            <p:ph type="title"/>
          </p:nvPr>
        </p:nvSpPr>
        <p:spPr/>
        <p:txBody>
          <a:bodyPr/>
          <a:lstStyle/>
          <a:p>
            <a:r>
              <a:rPr lang="en-US" dirty="0" smtClean="0"/>
              <a:t>FORMS: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83568" y="620688"/>
            <a:ext cx="7632848" cy="2221741"/>
          </a:xfrm>
          <a:prstGeom prst="rect">
            <a:avLst/>
          </a:prstGeom>
          <a:solidFill>
            <a:srgbClr val="EEEEEE"/>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HTML </a:t>
            </a:r>
            <a:r>
              <a:rPr kumimoji="0" lang="en-US" sz="2000" b="1" i="0" u="none" strike="noStrike" cap="none" normalizeH="0" baseline="0" dirty="0" smtClean="0">
                <a:ln>
                  <a:noFill/>
                </a:ln>
                <a:solidFill>
                  <a:srgbClr val="000000"/>
                </a:solidFill>
                <a:effectLst/>
                <a:latin typeface="Verdana" pitchFamily="34" charset="0"/>
                <a:cs typeface="Arial" pitchFamily="34" charset="0"/>
              </a:rPr>
              <a:t>&lt;form&gt;</a:t>
            </a:r>
            <a:r>
              <a:rPr kumimoji="0" lang="en-US" sz="2000" b="0" i="0" u="none" strike="noStrike" cap="none" normalizeH="0" baseline="0" dirty="0" smtClean="0">
                <a:ln>
                  <a:noFill/>
                </a:ln>
                <a:solidFill>
                  <a:srgbClr val="000000"/>
                </a:solidFill>
                <a:effectLst/>
                <a:latin typeface="Verdana" pitchFamily="34" charset="0"/>
                <a:cs typeface="Arial" pitchFamily="34" charset="0"/>
              </a:rPr>
              <a:t> tag is used to create an HTML form and it has following syntax:</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88"/>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Menlo"/>
                <a:cs typeface="Arial" pitchFamily="34" charset="0"/>
              </a:rPr>
              <a:t>&lt;form</a:t>
            </a:r>
            <a:r>
              <a:rPr kumimoji="0" lang="en-US" sz="2000" b="0" i="0" u="none" strike="noStrike" cap="none" normalizeH="0" baseline="0" dirty="0" smtClean="0">
                <a:ln>
                  <a:noFill/>
                </a:ln>
                <a:solidFill>
                  <a:srgbClr val="313131"/>
                </a:solidFill>
                <a:effectLst/>
                <a:latin typeface="Menlo"/>
                <a:cs typeface="Arial" pitchFamily="34" charset="0"/>
              </a:rPr>
              <a:t> </a:t>
            </a:r>
            <a:r>
              <a:rPr kumimoji="0" lang="en-US" sz="2000" b="0" i="0" u="none" strike="noStrike" cap="none" normalizeH="0" baseline="0" dirty="0" smtClean="0">
                <a:ln>
                  <a:noFill/>
                </a:ln>
                <a:solidFill>
                  <a:srgbClr val="7F0055"/>
                </a:solidFill>
                <a:effectLst/>
                <a:latin typeface="Menlo"/>
                <a:cs typeface="Arial" pitchFamily="34" charset="0"/>
              </a:rPr>
              <a:t>action</a:t>
            </a:r>
            <a:r>
              <a:rPr kumimoji="0" lang="en-US" sz="2000" b="0" i="0" u="none" strike="noStrike" cap="none" normalizeH="0" baseline="0" dirty="0" smtClean="0">
                <a:ln>
                  <a:noFill/>
                </a:ln>
                <a:solidFill>
                  <a:srgbClr val="666600"/>
                </a:solidFill>
                <a:effectLst/>
                <a:latin typeface="Menlo"/>
                <a:cs typeface="Arial" pitchFamily="34" charset="0"/>
              </a:rPr>
              <a:t>=</a:t>
            </a:r>
            <a:r>
              <a:rPr kumimoji="0" lang="en-US" sz="2000" b="0" i="0" u="none" strike="noStrike" cap="none" normalizeH="0" baseline="0" dirty="0" smtClean="0">
                <a:ln>
                  <a:noFill/>
                </a:ln>
                <a:solidFill>
                  <a:srgbClr val="008800"/>
                </a:solidFill>
                <a:effectLst/>
                <a:latin typeface="Menlo"/>
                <a:cs typeface="Arial" pitchFamily="34" charset="0"/>
              </a:rPr>
              <a:t>"Script URL"</a:t>
            </a:r>
            <a:r>
              <a:rPr kumimoji="0" lang="en-US" sz="2000" b="0" i="0" u="none" strike="noStrike" cap="none" normalizeH="0" baseline="0" dirty="0" smtClean="0">
                <a:ln>
                  <a:noFill/>
                </a:ln>
                <a:solidFill>
                  <a:srgbClr val="313131"/>
                </a:solidFill>
                <a:effectLst/>
                <a:latin typeface="Menlo"/>
                <a:cs typeface="Arial" pitchFamily="34" charset="0"/>
              </a:rPr>
              <a:t> </a:t>
            </a:r>
            <a:r>
              <a:rPr kumimoji="0" lang="en-US" sz="2000" b="0" i="0" u="none" strike="noStrike" cap="none" normalizeH="0" baseline="0" dirty="0" smtClean="0">
                <a:ln>
                  <a:noFill/>
                </a:ln>
                <a:solidFill>
                  <a:srgbClr val="7F0055"/>
                </a:solidFill>
                <a:effectLst/>
                <a:latin typeface="Menlo"/>
                <a:cs typeface="Arial" pitchFamily="34" charset="0"/>
              </a:rPr>
              <a:t>method</a:t>
            </a:r>
            <a:r>
              <a:rPr kumimoji="0" lang="en-US" sz="2000" b="0" i="0" u="none" strike="noStrike" cap="none" normalizeH="0" baseline="0" dirty="0" smtClean="0">
                <a:ln>
                  <a:noFill/>
                </a:ln>
                <a:solidFill>
                  <a:srgbClr val="666600"/>
                </a:solidFill>
                <a:effectLst/>
                <a:latin typeface="Menlo"/>
                <a:cs typeface="Arial" pitchFamily="34" charset="0"/>
              </a:rPr>
              <a:t>=</a:t>
            </a:r>
            <a:r>
              <a:rPr kumimoji="0" lang="en-US" sz="2000" b="0" i="0" u="none" strike="noStrike" cap="none" normalizeH="0" baseline="0" dirty="0" smtClean="0">
                <a:ln>
                  <a:noFill/>
                </a:ln>
                <a:solidFill>
                  <a:srgbClr val="008800"/>
                </a:solidFill>
                <a:effectLst/>
                <a:latin typeface="Menlo"/>
                <a:cs typeface="Arial" pitchFamily="34" charset="0"/>
              </a:rPr>
              <a:t>"GET|POST“ name=“form1”</a:t>
            </a:r>
            <a:r>
              <a:rPr kumimoji="0" lang="en-US" sz="2000" b="0" i="0" u="none" strike="noStrike" cap="none" normalizeH="0" baseline="0" dirty="0" smtClean="0">
                <a:ln>
                  <a:noFill/>
                </a:ln>
                <a:solidFill>
                  <a:srgbClr val="000088"/>
                </a:solidFill>
                <a:effectLst/>
                <a:latin typeface="Menlo"/>
                <a:cs typeface="Arial" pitchFamily="34" charset="0"/>
              </a:rPr>
              <a:t>&gt;</a:t>
            </a:r>
            <a:r>
              <a:rPr kumimoji="0" lang="en-US" sz="20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13131"/>
                </a:solidFill>
                <a:effectLst/>
                <a:latin typeface="Menlo"/>
                <a:cs typeface="Arial" pitchFamily="34" charset="0"/>
              </a:rPr>
              <a:t>form elements like input, </a:t>
            </a:r>
            <a:r>
              <a:rPr kumimoji="0" lang="en-US" sz="2000" b="0" i="0" u="none" strike="noStrike" cap="none" normalizeH="0" baseline="0" dirty="0" err="1" smtClean="0">
                <a:ln>
                  <a:noFill/>
                </a:ln>
                <a:solidFill>
                  <a:srgbClr val="313131"/>
                </a:solidFill>
                <a:effectLst/>
                <a:latin typeface="Menlo"/>
                <a:cs typeface="Arial" pitchFamily="34" charset="0"/>
              </a:rPr>
              <a:t>textarea</a:t>
            </a:r>
            <a:r>
              <a:rPr kumimoji="0" lang="en-US" sz="2000" b="0" i="0" u="none" strike="noStrike" cap="none" normalizeH="0" baseline="0" dirty="0" smtClean="0">
                <a:ln>
                  <a:noFill/>
                </a:ln>
                <a:solidFill>
                  <a:srgbClr val="313131"/>
                </a:solidFill>
                <a:effectLst/>
                <a:latin typeface="Menlo"/>
                <a:cs typeface="Arial" pitchFamily="34" charset="0"/>
              </a:rPr>
              <a:t>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Menlo"/>
                <a:cs typeface="Arial" pitchFamily="34" charset="0"/>
              </a:rPr>
              <a:t>&lt;/form&gt;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331640" y="3501008"/>
            <a:ext cx="6120680" cy="2031325"/>
          </a:xfrm>
          <a:prstGeom prst="rect">
            <a:avLst/>
          </a:prstGeom>
        </p:spPr>
        <p:txBody>
          <a:bodyPr wrap="square">
            <a:spAutoFit/>
          </a:bodyPr>
          <a:lstStyle/>
          <a:p>
            <a:r>
              <a:rPr lang="en-US" dirty="0" smtClean="0"/>
              <a:t>Any standard HTML element (except another &lt;form&gt;) can be contained within &lt;form&gt;</a:t>
            </a:r>
          </a:p>
          <a:p>
            <a:pPr lvl="1"/>
            <a:r>
              <a:rPr lang="en-US" dirty="0" smtClean="0"/>
              <a:t>Attributes: NAME = “name” and ACTION =“</a:t>
            </a:r>
            <a:r>
              <a:rPr lang="en-US" dirty="0" err="1" smtClean="0"/>
              <a:t>url</a:t>
            </a:r>
            <a:r>
              <a:rPr lang="en-US" dirty="0" smtClean="0"/>
              <a:t>”</a:t>
            </a:r>
          </a:p>
          <a:p>
            <a:pPr lvl="2"/>
            <a:r>
              <a:rPr lang="en-US" dirty="0" smtClean="0"/>
              <a:t>NAME: Name the form (For tasks related to user input data processing )</a:t>
            </a:r>
          </a:p>
          <a:p>
            <a:pPr lvl="2"/>
            <a:r>
              <a:rPr lang="en-US" dirty="0" smtClean="0"/>
              <a:t>ACTION: The URL of the program that will process the data when the form is submitted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339DBC7-523B-47DC-B0BE-DC1F32BC1E9F}" type="slidenum">
              <a:rPr lang="en-US"/>
              <a:pPr/>
              <a:t>6</a:t>
            </a:fld>
            <a:endParaRPr lang="en-US"/>
          </a:p>
        </p:txBody>
      </p:sp>
      <p:sp>
        <p:nvSpPr>
          <p:cNvPr id="252931" name="Rectangle 1027"/>
          <p:cNvSpPr>
            <a:spLocks noGrp="1" noChangeArrowheads="1"/>
          </p:cNvSpPr>
          <p:nvPr>
            <p:ph type="body" idx="1"/>
          </p:nvPr>
        </p:nvSpPr>
        <p:spPr>
          <a:xfrm>
            <a:off x="381000" y="228600"/>
            <a:ext cx="8458200" cy="2590800"/>
          </a:xfrm>
          <a:ln>
            <a:solidFill>
              <a:srgbClr val="00FF00"/>
            </a:solidFill>
          </a:ln>
        </p:spPr>
        <p:txBody>
          <a:bodyPr/>
          <a:lstStyle/>
          <a:p>
            <a:pPr marL="0" indent="0">
              <a:buFontTx/>
              <a:buNone/>
            </a:pPr>
            <a:r>
              <a:rPr lang="en-US">
                <a:solidFill>
                  <a:srgbClr val="00FF00"/>
                </a:solidFill>
              </a:rPr>
              <a:t>&lt;FORM</a:t>
            </a:r>
            <a:r>
              <a:rPr lang="en-US"/>
              <a:t> </a:t>
            </a:r>
            <a:r>
              <a:rPr lang="en-US">
                <a:solidFill>
                  <a:schemeClr val="tx2"/>
                </a:solidFill>
              </a:rPr>
              <a:t>name="</a:t>
            </a:r>
            <a:r>
              <a:rPr lang="en-US"/>
              <a:t>sendEmail</a:t>
            </a:r>
            <a:r>
              <a:rPr lang="en-US">
                <a:solidFill>
                  <a:schemeClr val="tx2"/>
                </a:solidFill>
              </a:rPr>
              <a:t>" method="</a:t>
            </a:r>
            <a:r>
              <a:rPr lang="en-US"/>
              <a:t>post</a:t>
            </a:r>
            <a:r>
              <a:rPr lang="en-US">
                <a:solidFill>
                  <a:schemeClr val="tx2"/>
                </a:solidFill>
              </a:rPr>
              <a:t>" 	action="</a:t>
            </a:r>
            <a:r>
              <a:rPr lang="en-US"/>
              <a:t>sendMailScriptURL</a:t>
            </a:r>
            <a:r>
              <a:rPr lang="en-US">
                <a:solidFill>
                  <a:schemeClr val="tx2"/>
                </a:solidFill>
              </a:rPr>
              <a:t>"</a:t>
            </a:r>
            <a:r>
              <a:rPr lang="en-US">
                <a:solidFill>
                  <a:srgbClr val="00FF00"/>
                </a:solidFill>
              </a:rPr>
              <a:t>&gt;</a:t>
            </a:r>
          </a:p>
          <a:p>
            <a:pPr marL="0" indent="0">
              <a:buFontTx/>
              <a:buNone/>
            </a:pPr>
            <a:endParaRPr lang="en-US" sz="900" i="1">
              <a:solidFill>
                <a:schemeClr val="accent2"/>
              </a:solidFill>
            </a:endParaRPr>
          </a:p>
          <a:p>
            <a:pPr marL="0" indent="0">
              <a:buFontTx/>
              <a:buNone/>
            </a:pPr>
            <a:r>
              <a:rPr lang="en-US">
                <a:solidFill>
                  <a:schemeClr val="accent2"/>
                </a:solidFill>
              </a:rPr>
              <a:t>	</a:t>
            </a:r>
            <a:r>
              <a:rPr lang="en-US" i="1">
                <a:solidFill>
                  <a:schemeClr val="accent2"/>
                </a:solidFill>
              </a:rPr>
              <a:t>Elements of the form</a:t>
            </a:r>
          </a:p>
          <a:p>
            <a:pPr marL="0" indent="0">
              <a:buFontTx/>
              <a:buNone/>
            </a:pPr>
            <a:endParaRPr lang="en-US" sz="900" i="1">
              <a:solidFill>
                <a:schemeClr val="accent2"/>
              </a:solidFill>
            </a:endParaRPr>
          </a:p>
          <a:p>
            <a:pPr marL="0" indent="0">
              <a:buFontTx/>
              <a:buNone/>
            </a:pPr>
            <a:r>
              <a:rPr lang="en-US">
                <a:solidFill>
                  <a:srgbClr val="00FF00"/>
                </a:solidFill>
              </a:rPr>
              <a:t>&lt;/FORM&gt;</a:t>
            </a:r>
            <a:endParaRPr lang="en-US"/>
          </a:p>
        </p:txBody>
      </p:sp>
      <p:sp>
        <p:nvSpPr>
          <p:cNvPr id="252932" name="Rectangle 1028"/>
          <p:cNvSpPr>
            <a:spLocks noChangeArrowheads="1"/>
          </p:cNvSpPr>
          <p:nvPr/>
        </p:nvSpPr>
        <p:spPr bwMode="auto">
          <a:xfrm>
            <a:off x="381000" y="3200400"/>
            <a:ext cx="8458200" cy="3352800"/>
          </a:xfrm>
          <a:prstGeom prst="rect">
            <a:avLst/>
          </a:prstGeom>
          <a:noFill/>
          <a:ln w="9525">
            <a:solidFill>
              <a:schemeClr val="tx2"/>
            </a:solidFill>
            <a:miter lim="800000"/>
            <a:headEnd/>
            <a:tailEnd/>
          </a:ln>
          <a:effectLst/>
        </p:spPr>
        <p:txBody>
          <a:bodyPr/>
          <a:lstStyle/>
          <a:p>
            <a:pPr>
              <a:spcBef>
                <a:spcPct val="20000"/>
              </a:spcBef>
            </a:pPr>
            <a:r>
              <a:rPr lang="en-US" sz="3200" i="1">
                <a:solidFill>
                  <a:schemeClr val="tx2"/>
                </a:solidFill>
              </a:rPr>
              <a:t>name:</a:t>
            </a:r>
            <a:r>
              <a:rPr lang="en-US" sz="3200">
                <a:solidFill>
                  <a:srgbClr val="00FF00"/>
                </a:solidFill>
              </a:rPr>
              <a:t>  </a:t>
            </a:r>
            <a:r>
              <a:rPr lang="en-US" sz="3200"/>
              <a:t>Name given to the form</a:t>
            </a:r>
          </a:p>
          <a:p>
            <a:pPr>
              <a:spcBef>
                <a:spcPct val="20000"/>
              </a:spcBef>
            </a:pPr>
            <a:endParaRPr lang="en-US" sz="1600"/>
          </a:p>
          <a:p>
            <a:pPr>
              <a:spcBef>
                <a:spcPct val="20000"/>
              </a:spcBef>
            </a:pPr>
            <a:r>
              <a:rPr lang="en-US" sz="3200" i="1">
                <a:solidFill>
                  <a:schemeClr val="tx2"/>
                </a:solidFill>
              </a:rPr>
              <a:t>method:</a:t>
            </a:r>
            <a:r>
              <a:rPr lang="en-US" sz="3200">
                <a:solidFill>
                  <a:srgbClr val="00FF00"/>
                </a:solidFill>
              </a:rPr>
              <a:t>  </a:t>
            </a:r>
            <a:r>
              <a:rPr lang="en-US" sz="3200"/>
              <a:t>Forms can be submitted through two alternate methods – GET &amp; POST</a:t>
            </a:r>
          </a:p>
          <a:p>
            <a:pPr>
              <a:spcBef>
                <a:spcPct val="20000"/>
              </a:spcBef>
            </a:pPr>
            <a:endParaRPr lang="en-US" sz="1600"/>
          </a:p>
          <a:p>
            <a:pPr>
              <a:spcBef>
                <a:spcPct val="20000"/>
              </a:spcBef>
            </a:pPr>
            <a:r>
              <a:rPr lang="en-US" sz="3200" i="1">
                <a:solidFill>
                  <a:schemeClr val="tx2"/>
                </a:solidFill>
              </a:rPr>
              <a:t>action:</a:t>
            </a:r>
            <a:r>
              <a:rPr lang="en-US" sz="3200">
                <a:solidFill>
                  <a:srgbClr val="00FF00"/>
                </a:solidFill>
              </a:rPr>
              <a:t>  </a:t>
            </a:r>
            <a:r>
              <a:rPr lang="en-US" sz="3200"/>
              <a:t>Specifies the URL that is accessed when the form is being submitted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80728"/>
            <a:ext cx="6048672" cy="2062103"/>
          </a:xfrm>
          <a:prstGeom prst="rect">
            <a:avLst/>
          </a:prstGeom>
        </p:spPr>
        <p:txBody>
          <a:bodyPr wrap="square">
            <a:spAutoFit/>
          </a:bodyPr>
          <a:lstStyle/>
          <a:p>
            <a:r>
              <a:rPr lang="en-US" sz="2000" b="1" dirty="0">
                <a:solidFill>
                  <a:schemeClr val="accent4">
                    <a:lumMod val="40000"/>
                    <a:lumOff val="60000"/>
                  </a:schemeClr>
                </a:solidFill>
              </a:rPr>
              <a:t>Form </a:t>
            </a:r>
            <a:r>
              <a:rPr lang="en-US" sz="2000" b="1" dirty="0" smtClean="0">
                <a:solidFill>
                  <a:schemeClr val="accent4">
                    <a:lumMod val="40000"/>
                    <a:lumOff val="60000"/>
                  </a:schemeClr>
                </a:solidFill>
              </a:rPr>
              <a:t>Attributes:</a:t>
            </a:r>
          </a:p>
          <a:p>
            <a:endParaRPr lang="en-US" dirty="0"/>
          </a:p>
          <a:p>
            <a:r>
              <a:rPr lang="en-US" dirty="0"/>
              <a:t>Apart from common attributes, following is a list of the most frequently used form attributes</a:t>
            </a:r>
            <a:r>
              <a:rPr lang="en-US" dirty="0" smtClean="0"/>
              <a:t>:</a:t>
            </a:r>
          </a:p>
          <a:p>
            <a:endParaRPr lang="en-US" dirty="0"/>
          </a:p>
          <a:p>
            <a:endParaRPr lang="en-US" dirty="0" smtClean="0"/>
          </a:p>
          <a:p>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259632" y="2348880"/>
            <a:ext cx="6026274" cy="4238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A58EE9-0BEE-4BC7-878F-6034AE973A71}" type="slidenum">
              <a:rPr lang="en-US"/>
              <a:pPr/>
              <a:t>8</a:t>
            </a:fld>
            <a:endParaRPr lang="en-US"/>
          </a:p>
        </p:txBody>
      </p:sp>
      <p:sp>
        <p:nvSpPr>
          <p:cNvPr id="299010" name="Rectangle 2"/>
          <p:cNvSpPr>
            <a:spLocks noGrp="1" noChangeArrowheads="1"/>
          </p:cNvSpPr>
          <p:nvPr>
            <p:ph type="title"/>
          </p:nvPr>
        </p:nvSpPr>
        <p:spPr>
          <a:xfrm>
            <a:off x="685800" y="260648"/>
            <a:ext cx="7342584" cy="729952"/>
          </a:xfrm>
        </p:spPr>
        <p:txBody>
          <a:bodyPr/>
          <a:lstStyle/>
          <a:p>
            <a:r>
              <a:rPr lang="en-US" sz="3200" dirty="0"/>
              <a:t>Server-Side Scripts</a:t>
            </a:r>
          </a:p>
        </p:txBody>
      </p:sp>
      <p:sp>
        <p:nvSpPr>
          <p:cNvPr id="299011" name="Rectangle 3"/>
          <p:cNvSpPr>
            <a:spLocks noGrp="1" noChangeArrowheads="1"/>
          </p:cNvSpPr>
          <p:nvPr>
            <p:ph type="body" idx="1"/>
          </p:nvPr>
        </p:nvSpPr>
        <p:spPr>
          <a:xfrm>
            <a:off x="0" y="1219200"/>
            <a:ext cx="9144000" cy="5638800"/>
          </a:xfrm>
        </p:spPr>
        <p:txBody>
          <a:bodyPr/>
          <a:lstStyle/>
          <a:p>
            <a:r>
              <a:rPr lang="en-US"/>
              <a:t>Are </a:t>
            </a:r>
            <a:r>
              <a:rPr lang="en-US">
                <a:solidFill>
                  <a:srgbClr val="00FF00"/>
                </a:solidFill>
              </a:rPr>
              <a:t>programs</a:t>
            </a:r>
            <a:r>
              <a:rPr lang="en-US"/>
              <a:t> that </a:t>
            </a:r>
            <a:r>
              <a:rPr lang="en-US">
                <a:solidFill>
                  <a:srgbClr val="00FF00"/>
                </a:solidFill>
              </a:rPr>
              <a:t>reside</a:t>
            </a:r>
            <a:r>
              <a:rPr lang="en-US"/>
              <a:t> on Web servers</a:t>
            </a:r>
          </a:p>
          <a:p>
            <a:endParaRPr lang="en-US"/>
          </a:p>
          <a:p>
            <a:r>
              <a:rPr lang="en-US">
                <a:solidFill>
                  <a:srgbClr val="00FF00"/>
                </a:solidFill>
              </a:rPr>
              <a:t>Receive info</a:t>
            </a:r>
            <a:r>
              <a:rPr lang="en-US"/>
              <a:t> that a user enters in a form</a:t>
            </a:r>
          </a:p>
          <a:p>
            <a:endParaRPr lang="en-US"/>
          </a:p>
          <a:p>
            <a:r>
              <a:rPr lang="en-US">
                <a:solidFill>
                  <a:srgbClr val="00FF00"/>
                </a:solidFill>
              </a:rPr>
              <a:t>Process</a:t>
            </a:r>
            <a:r>
              <a:rPr lang="en-US"/>
              <a:t> that info and take </a:t>
            </a:r>
            <a:r>
              <a:rPr lang="en-US">
                <a:solidFill>
                  <a:schemeClr val="tx2"/>
                </a:solidFill>
              </a:rPr>
              <a:t>appropriate action</a:t>
            </a:r>
          </a:p>
          <a:p>
            <a:endParaRPr lang="en-US"/>
          </a:p>
          <a:p>
            <a:r>
              <a:rPr lang="en-US"/>
              <a:t>Examples:</a:t>
            </a:r>
          </a:p>
          <a:p>
            <a:pPr lvl="1"/>
            <a:r>
              <a:rPr lang="en-US">
                <a:solidFill>
                  <a:schemeClr val="tx2"/>
                </a:solidFill>
              </a:rPr>
              <a:t>CGI</a:t>
            </a:r>
            <a:r>
              <a:rPr lang="en-US"/>
              <a:t> scripts on Unix servers</a:t>
            </a:r>
          </a:p>
          <a:p>
            <a:pPr lvl="1"/>
            <a:r>
              <a:rPr lang="en-US">
                <a:solidFill>
                  <a:schemeClr val="tx2"/>
                </a:solidFill>
              </a:rPr>
              <a:t>ASP</a:t>
            </a:r>
            <a:r>
              <a:rPr lang="en-US"/>
              <a:t> scripts on Windows servers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1196752"/>
            <a:ext cx="6264696" cy="5016758"/>
          </a:xfrm>
          <a:prstGeom prst="rect">
            <a:avLst/>
          </a:prstGeom>
        </p:spPr>
        <p:txBody>
          <a:bodyPr wrap="square">
            <a:spAutoFit/>
          </a:bodyPr>
          <a:lstStyle/>
          <a:p>
            <a:r>
              <a:rPr lang="en-US" sz="2400" b="1" dirty="0">
                <a:solidFill>
                  <a:schemeClr val="accent4">
                    <a:lumMod val="40000"/>
                    <a:lumOff val="60000"/>
                  </a:schemeClr>
                </a:solidFill>
              </a:rPr>
              <a:t>HTML Form </a:t>
            </a:r>
            <a:r>
              <a:rPr lang="en-US" sz="2400" b="1" dirty="0" smtClean="0">
                <a:solidFill>
                  <a:schemeClr val="accent4">
                    <a:lumMod val="40000"/>
                    <a:lumOff val="60000"/>
                  </a:schemeClr>
                </a:solidFill>
              </a:rPr>
              <a:t>Controls:</a:t>
            </a:r>
          </a:p>
          <a:p>
            <a:endParaRPr lang="en-US" dirty="0"/>
          </a:p>
          <a:p>
            <a:r>
              <a:rPr lang="en-US" dirty="0"/>
              <a:t>There are different types of form controls that you can use to collect data using HTML form</a:t>
            </a:r>
            <a:r>
              <a:rPr lang="en-US" dirty="0" smtClean="0"/>
              <a:t>:</a:t>
            </a:r>
          </a:p>
          <a:p>
            <a:endParaRPr lang="en-US" dirty="0"/>
          </a:p>
          <a:p>
            <a:pPr>
              <a:buFont typeface="Arial" pitchFamily="34" charset="0"/>
              <a:buChar char="•"/>
            </a:pPr>
            <a:r>
              <a:rPr lang="en-US" sz="2800" dirty="0"/>
              <a:t>Text Input Controls</a:t>
            </a:r>
          </a:p>
          <a:p>
            <a:pPr>
              <a:buFont typeface="Arial" pitchFamily="34" charset="0"/>
              <a:buChar char="•"/>
            </a:pPr>
            <a:r>
              <a:rPr lang="en-US" sz="2800" dirty="0"/>
              <a:t>Checkboxes Controls</a:t>
            </a:r>
          </a:p>
          <a:p>
            <a:pPr>
              <a:buFont typeface="Arial" pitchFamily="34" charset="0"/>
              <a:buChar char="•"/>
            </a:pPr>
            <a:r>
              <a:rPr lang="en-US" sz="2800" dirty="0"/>
              <a:t>Radio Box Controls</a:t>
            </a:r>
          </a:p>
          <a:p>
            <a:pPr>
              <a:buFont typeface="Arial" pitchFamily="34" charset="0"/>
              <a:buChar char="•"/>
            </a:pPr>
            <a:r>
              <a:rPr lang="en-US" sz="2800" dirty="0"/>
              <a:t>Select Box Controls</a:t>
            </a:r>
          </a:p>
          <a:p>
            <a:pPr>
              <a:buFont typeface="Arial" pitchFamily="34" charset="0"/>
              <a:buChar char="•"/>
            </a:pPr>
            <a:r>
              <a:rPr lang="en-US" sz="2800" dirty="0"/>
              <a:t>File Select boxes</a:t>
            </a:r>
          </a:p>
          <a:p>
            <a:pPr>
              <a:buFont typeface="Arial" pitchFamily="34" charset="0"/>
              <a:buChar char="•"/>
            </a:pPr>
            <a:r>
              <a:rPr lang="en-US" sz="2800" dirty="0"/>
              <a:t>Hidden Controls</a:t>
            </a:r>
          </a:p>
          <a:p>
            <a:pPr>
              <a:buFont typeface="Arial" pitchFamily="34" charset="0"/>
              <a:buChar char="•"/>
            </a:pPr>
            <a:r>
              <a:rPr lang="en-US" sz="2800" dirty="0"/>
              <a:t>Clickable Buttons</a:t>
            </a:r>
          </a:p>
          <a:p>
            <a:pPr>
              <a:buFont typeface="Arial" pitchFamily="34" charset="0"/>
              <a:buChar char="•"/>
            </a:pPr>
            <a:r>
              <a:rPr lang="en-US" sz="2800" dirty="0"/>
              <a:t>Submit and Reset Button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60</TotalTime>
  <Words>1529</Words>
  <Application>Microsoft Office PowerPoint</Application>
  <PresentationFormat>On-screen Show (4:3)</PresentationFormat>
  <Paragraphs>208</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Metro</vt:lpstr>
      <vt:lpstr>PowerPoint Presentation</vt:lpstr>
      <vt:lpstr>FORMS: </vt:lpstr>
      <vt:lpstr>PowerPoint Presentation</vt:lpstr>
      <vt:lpstr>FORMS:</vt:lpstr>
      <vt:lpstr>PowerPoint Presentation</vt:lpstr>
      <vt:lpstr>PowerPoint Presentation</vt:lpstr>
      <vt:lpstr>PowerPoint Presentation</vt:lpstr>
      <vt:lpstr>Server-Side Scripts</vt:lpstr>
      <vt:lpstr>PowerPoint Presentation</vt:lpstr>
      <vt:lpstr>PowerPoint Presentation</vt:lpstr>
      <vt:lpstr>Text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Processing Data</vt:lpstr>
      <vt:lpstr>Scripts</vt:lpstr>
      <vt:lpstr>Event Handlers</vt:lpstr>
      <vt:lpstr>Examples of Events</vt:lpstr>
      <vt:lpstr>Event Handlers for Text Field</vt:lpstr>
      <vt:lpstr>Event Handler for Checkbox/Radio Button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MSC</dc:creator>
  <cp:lastModifiedBy>Administrator</cp:lastModifiedBy>
  <cp:revision>25</cp:revision>
  <dcterms:created xsi:type="dcterms:W3CDTF">2016-02-03T07:22:30Z</dcterms:created>
  <dcterms:modified xsi:type="dcterms:W3CDTF">2016-02-08T11:06:49Z</dcterms:modified>
</cp:coreProperties>
</file>