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9"/>
  </p:notesMasterIdLst>
  <p:handoutMasterIdLst>
    <p:handoutMasterId r:id="rId20"/>
  </p:handoutMasterIdLst>
  <p:sldIdLst>
    <p:sldId id="278" r:id="rId2"/>
    <p:sldId id="279" r:id="rId3"/>
    <p:sldId id="356" r:id="rId4"/>
    <p:sldId id="280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5" r:id="rId13"/>
    <p:sldId id="367" r:id="rId14"/>
    <p:sldId id="368" r:id="rId15"/>
    <p:sldId id="369" r:id="rId16"/>
    <p:sldId id="371" r:id="rId17"/>
    <p:sldId id="382" r:id="rId18"/>
  </p:sldIdLst>
  <p:sldSz cx="9144000" cy="6858000" type="screen4x3"/>
  <p:notesSz cx="6858000" cy="9266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70718" autoAdjust="0"/>
  </p:normalViewPr>
  <p:slideViewPr>
    <p:cSldViewPr>
      <p:cViewPr>
        <p:scale>
          <a:sx n="55" d="100"/>
          <a:sy n="55" d="100"/>
        </p:scale>
        <p:origin x="157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594" y="-126"/>
      </p:cViewPr>
      <p:guideLst>
        <p:guide orient="horz" pos="291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37CEF-C49B-4AA5-A6FA-B0928837F0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645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695325"/>
            <a:ext cx="4633912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2138"/>
            <a:ext cx="5486400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B219A-5ED9-40DA-B90D-C206ADA2DC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3060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ko-KR" sz="1200" dirty="0">
                <a:ea typeface="굴림" charset="-127"/>
              </a:rPr>
              <a:t>The Internet is vast and The challenge is in finding the right content for yourself, </a:t>
            </a:r>
          </a:p>
          <a:p>
            <a:r>
              <a:rPr lang="en-GB" altLang="ko-KR" sz="1200" dirty="0">
                <a:ea typeface="굴림" charset="-127"/>
              </a:rPr>
              <a:t>search engine can help us to solve this problem if we are looking for something specific. However </a:t>
            </a:r>
          </a:p>
          <a:p>
            <a:r>
              <a:rPr lang="en-GB" altLang="ko-KR" sz="1200" dirty="0">
                <a:ea typeface="굴림" charset="-127"/>
              </a:rPr>
              <a:t>many a times a user may not know what to look for, for cases like movies, songs or even news etc. </a:t>
            </a:r>
          </a:p>
          <a:p>
            <a:r>
              <a:rPr lang="en-GB" altLang="ko-KR" sz="1200" dirty="0">
                <a:ea typeface="굴림" charset="-127"/>
              </a:rPr>
              <a:t>in such cases we would present a recommendation to a user based on his/her interest.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49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MinHash</a:t>
            </a:r>
            <a:r>
              <a:rPr lang="en-GB" dirty="0"/>
              <a:t> </a:t>
            </a:r>
            <a:r>
              <a:rPr lang="en-GB" dirty="0" err="1"/>
              <a:t>Algo</a:t>
            </a:r>
            <a:endParaRPr lang="en-GB" dirty="0"/>
          </a:p>
          <a:p>
            <a:r>
              <a:rPr lang="en-GB" dirty="0"/>
              <a:t>is a probabilistic soft clustering </a:t>
            </a:r>
            <a:r>
              <a:rPr lang="en-GB" dirty="0" err="1"/>
              <a:t>algo</a:t>
            </a:r>
            <a:r>
              <a:rPr lang="en-GB" dirty="0"/>
              <a:t> that </a:t>
            </a:r>
            <a:r>
              <a:rPr lang="en-GB" dirty="0" err="1"/>
              <a:t>asigns</a:t>
            </a:r>
            <a:r>
              <a:rPr lang="en-GB" dirty="0"/>
              <a:t> a pair of user same cluster </a:t>
            </a:r>
          </a:p>
          <a:p>
            <a:r>
              <a:rPr lang="en-GB" dirty="0"/>
              <a:t>with a probability, which is proportional to the overlap between the set of items</a:t>
            </a:r>
          </a:p>
          <a:p>
            <a:r>
              <a:rPr lang="en-GB" dirty="0"/>
              <a:t>that these users have in common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ko-KR" dirty="0"/>
              <a:t>the PLSI</a:t>
            </a:r>
          </a:p>
          <a:p>
            <a:r>
              <a:rPr lang="en-GB" altLang="ko-KR" dirty="0"/>
              <a:t>was developed by Hofmann for performing collaborative filtering. It models</a:t>
            </a:r>
          </a:p>
          <a:p>
            <a:r>
              <a:rPr lang="en-GB" altLang="ko-KR" dirty="0"/>
              <a:t>users (u ∈ U) and items (s ∈ S) as random variables, taking values from </a:t>
            </a:r>
          </a:p>
          <a:p>
            <a:r>
              <a:rPr lang="en-GB" altLang="ko-KR" dirty="0"/>
              <a:t>the space of all possible users and items respectively. the relationship </a:t>
            </a:r>
          </a:p>
          <a:p>
            <a:r>
              <a:rPr lang="en-GB" altLang="ko-KR" dirty="0"/>
              <a:t>between users and items is learned by </a:t>
            </a:r>
            <a:r>
              <a:rPr lang="en-GB" altLang="ko-KR" dirty="0" err="1"/>
              <a:t>modeling</a:t>
            </a:r>
            <a:r>
              <a:rPr lang="en-GB" altLang="ko-KR" dirty="0"/>
              <a:t> the joint distribution of users and</a:t>
            </a:r>
          </a:p>
          <a:p>
            <a:r>
              <a:rPr lang="en-GB" altLang="ko-KR" dirty="0"/>
              <a:t>items as a mixture distribution. Z is a parameter introduce to capture the correct relationship.</a:t>
            </a:r>
          </a:p>
          <a:p>
            <a:r>
              <a:rPr lang="en-GB" altLang="ko-KR" dirty="0"/>
              <a:t>Expectation Maximization (EM) is used to learn the maximum</a:t>
            </a:r>
          </a:p>
          <a:p>
            <a:r>
              <a:rPr lang="en-GB" altLang="ko-KR" dirty="0"/>
              <a:t>likelihood parameters of this model. probabilities p(z/u) and p(s/z) are learned from the training data using EM.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C=UZS</a:t>
            </a:r>
          </a:p>
          <a:p>
            <a:endParaRPr lang="en-US" altLang="ko-KR" dirty="0"/>
          </a:p>
          <a:p>
            <a:r>
              <a:rPr lang="en-US" altLang="ko-KR" dirty="0"/>
              <a:t>Z=diagonal matrix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95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ko-KR" dirty="0" err="1"/>
              <a:t>covisitation</a:t>
            </a:r>
            <a:r>
              <a:rPr lang="en-GB" altLang="ko-KR" dirty="0"/>
              <a:t> is defined as an event in which two stories are clicked by the</a:t>
            </a:r>
          </a:p>
          <a:p>
            <a:r>
              <a:rPr lang="en-GB" altLang="ko-KR" dirty="0"/>
              <a:t>same user within a certain time </a:t>
            </a:r>
            <a:r>
              <a:rPr lang="en-GB" altLang="ko-KR" dirty="0" err="1"/>
              <a:t>interval.Imagine</a:t>
            </a:r>
            <a:r>
              <a:rPr lang="en-GB" altLang="ko-KR" dirty="0"/>
              <a:t> a graph whose nodes represent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(news stories) and weighted edges represent the number of </a:t>
            </a:r>
            <a:r>
              <a:rPr lang="en-GB" altLang="ko-KR" dirty="0" err="1"/>
              <a:t>covisitation</a:t>
            </a:r>
            <a:r>
              <a:rPr lang="en-GB" altLang="ko-KR" dirty="0"/>
              <a:t> instances discounted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by time. The edges could</a:t>
            </a:r>
          </a:p>
          <a:p>
            <a:r>
              <a:rPr lang="en-GB" altLang="ko-KR" dirty="0"/>
              <a:t>be directional to capture the fact this story was clicked</a:t>
            </a:r>
          </a:p>
          <a:p>
            <a:r>
              <a:rPr lang="en-GB" altLang="ko-KR" dirty="0"/>
              <a:t>after the other, or not if we do not care about the order.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97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user table UT and story table ST are conceptually</a:t>
            </a:r>
          </a:p>
          <a:p>
            <a:r>
              <a:rPr lang="en-GB" dirty="0"/>
              <a:t>two dimensional tables.</a:t>
            </a:r>
          </a:p>
          <a:p>
            <a:r>
              <a:rPr lang="en-GB" dirty="0"/>
              <a:t> The rows of the user table are indexed by user-id, and for each</a:t>
            </a:r>
          </a:p>
          <a:p>
            <a:r>
              <a:rPr lang="en-GB" dirty="0"/>
              <a:t>user-id, two kinds of information are stored in the table:</a:t>
            </a:r>
          </a:p>
          <a:p>
            <a:r>
              <a:rPr lang="en-GB" dirty="0"/>
              <a:t>(a) Cluster information: A list of </a:t>
            </a:r>
            <a:r>
              <a:rPr lang="en-GB" dirty="0" err="1"/>
              <a:t>MinHash</a:t>
            </a:r>
            <a:r>
              <a:rPr lang="en-GB" dirty="0"/>
              <a:t> and PLSI</a:t>
            </a:r>
          </a:p>
          <a:p>
            <a:r>
              <a:rPr lang="en-GB" dirty="0"/>
              <a:t>cluster-ids that the user belongs to, and</a:t>
            </a:r>
          </a:p>
          <a:p>
            <a:r>
              <a:rPr lang="en-GB" dirty="0"/>
              <a:t>(b) Click history: The list of news story-id’s that the user</a:t>
            </a:r>
          </a:p>
          <a:p>
            <a:r>
              <a:rPr lang="en-GB" dirty="0"/>
              <a:t>has clicked on.</a:t>
            </a:r>
          </a:p>
          <a:p>
            <a:endParaRPr lang="en-GB" dirty="0"/>
          </a:p>
          <a:p>
            <a:r>
              <a:rPr lang="en-GB" dirty="0"/>
              <a:t>The rows of the story table are indexed by story-id, and</a:t>
            </a:r>
          </a:p>
          <a:p>
            <a:r>
              <a:rPr lang="en-GB" dirty="0"/>
              <a:t>for each row in the story S, there are two main</a:t>
            </a:r>
          </a:p>
          <a:p>
            <a:r>
              <a:rPr lang="en-GB" dirty="0"/>
              <a:t>types of statistics that are maintained in different columns:</a:t>
            </a:r>
          </a:p>
          <a:p>
            <a:r>
              <a:rPr lang="en-GB" dirty="0"/>
              <a:t>(a) Cluster statistics: How many times was</a:t>
            </a:r>
          </a:p>
          <a:p>
            <a:r>
              <a:rPr lang="en-GB" dirty="0"/>
              <a:t>story S clicked on by users from each cluster C. </a:t>
            </a:r>
          </a:p>
          <a:p>
            <a:r>
              <a:rPr lang="en-GB" dirty="0"/>
              <a:t>(b) </a:t>
            </a:r>
            <a:r>
              <a:rPr lang="en-GB" dirty="0" err="1"/>
              <a:t>Covisitation</a:t>
            </a:r>
            <a:r>
              <a:rPr lang="en-GB" dirty="0"/>
              <a:t> statistics: How many times was story</a:t>
            </a:r>
          </a:p>
          <a:p>
            <a:r>
              <a:rPr lang="en-GB" dirty="0"/>
              <a:t>S co-visited with each story S'.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71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38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age of information people are drowned in data pool, without getting the right information he/she needs</a:t>
            </a:r>
          </a:p>
          <a:p>
            <a:r>
              <a:rPr lang="en-GB" dirty="0"/>
              <a:t>this is where the role of collaborative filtering comes, as explained by my friend </a:t>
            </a:r>
            <a:r>
              <a:rPr lang="en-GB" dirty="0" err="1"/>
              <a:t>kunal</a:t>
            </a:r>
            <a:endParaRPr lang="en-GB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976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ko-KR" dirty="0"/>
          </a:p>
          <a:p>
            <a:r>
              <a:rPr lang="en-GB" altLang="ko-KR" dirty="0"/>
              <a:t>Collaborative filtering is a technology that aims to learn</a:t>
            </a:r>
          </a:p>
          <a:p>
            <a:r>
              <a:rPr lang="en-GB" altLang="ko-KR" dirty="0"/>
              <a:t>user preferences and make recommendations based on user</a:t>
            </a:r>
          </a:p>
          <a:p>
            <a:r>
              <a:rPr lang="en-GB" altLang="ko-KR" dirty="0"/>
              <a:t>and community data.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78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ko-KR" dirty="0"/>
              <a:t>google is visited by millions of user per day </a:t>
            </a:r>
          </a:p>
          <a:p>
            <a:r>
              <a:rPr lang="en-GB" altLang="ko-KR" dirty="0"/>
              <a:t>and a lot of articles is being created daily.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Moreover, since it is a news based system, the items cannot be static as the articles are changing very fast</a:t>
            </a:r>
          </a:p>
          <a:p>
            <a:r>
              <a:rPr lang="en-GB" altLang="ko-KR" dirty="0"/>
              <a:t>Scalability is a </a:t>
            </a:r>
            <a:r>
              <a:rPr lang="en-GB" altLang="ko-KR" dirty="0" err="1"/>
              <a:t>mojor</a:t>
            </a:r>
            <a:r>
              <a:rPr lang="en-GB" altLang="ko-KR" dirty="0"/>
              <a:t> issue</a:t>
            </a:r>
          </a:p>
          <a:p>
            <a:r>
              <a:rPr lang="en-GB" altLang="ko-KR" dirty="0"/>
              <a:t>due to which existing </a:t>
            </a:r>
            <a:r>
              <a:rPr lang="en-GB" altLang="ko-KR" dirty="0" err="1"/>
              <a:t>recomender</a:t>
            </a:r>
            <a:r>
              <a:rPr lang="en-GB" altLang="ko-KR" dirty="0"/>
              <a:t> system are unsuitable.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00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system is comprises of search queries and clicks on news stories.</a:t>
            </a:r>
          </a:p>
          <a:p>
            <a:r>
              <a:rPr lang="en-GB" dirty="0" err="1"/>
              <a:t>recomendation</a:t>
            </a:r>
            <a:r>
              <a:rPr lang="en-GB" dirty="0"/>
              <a:t> is based on click history of user and clicks of the user community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65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U1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이런 거 고치기</a:t>
            </a:r>
            <a:endParaRPr lang="en-US" altLang="ko-KR" baseline="0" dirty="0"/>
          </a:p>
          <a:p>
            <a:endParaRPr lang="en-US" altLang="ko-KR" dirty="0"/>
          </a:p>
          <a:p>
            <a:r>
              <a:rPr lang="ko-KR" altLang="en-US" dirty="0"/>
              <a:t>즉각적인 </a:t>
            </a:r>
            <a:r>
              <a:rPr lang="en-US" altLang="ko-KR" dirty="0"/>
              <a:t>User feedback </a:t>
            </a:r>
            <a:r>
              <a:rPr lang="ko-KR" altLang="en-US" dirty="0"/>
              <a:t>포함해야 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56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moving on to the related algorithms are of two types memory-based </a:t>
            </a:r>
          </a:p>
          <a:p>
            <a:r>
              <a:rPr lang="en-GB" dirty="0"/>
              <a:t>and model-based.</a:t>
            </a:r>
          </a:p>
          <a:p>
            <a:endParaRPr lang="en-GB" dirty="0"/>
          </a:p>
          <a:p>
            <a:r>
              <a:rPr lang="en-GB" dirty="0"/>
              <a:t>in memory-based prediction is made based on the past rating of the user and the </a:t>
            </a:r>
          </a:p>
          <a:p>
            <a:r>
              <a:rPr lang="en-GB" dirty="0"/>
              <a:t>weighted average given by other users, where the weight is the similarity between </a:t>
            </a:r>
          </a:p>
          <a:p>
            <a:r>
              <a:rPr lang="en-GB" dirty="0"/>
              <a:t>the users.</a:t>
            </a:r>
          </a:p>
          <a:p>
            <a:endParaRPr lang="en-GB" dirty="0"/>
          </a:p>
          <a:p>
            <a:r>
              <a:rPr lang="en-GB" dirty="0"/>
              <a:t>in model-based , a model is developed based on users past rating and this model</a:t>
            </a:r>
          </a:p>
          <a:p>
            <a:r>
              <a:rPr lang="en-GB" dirty="0"/>
              <a:t>is used to predict the </a:t>
            </a:r>
            <a:r>
              <a:rPr lang="en-GB" dirty="0" err="1"/>
              <a:t>the</a:t>
            </a:r>
            <a:r>
              <a:rPr lang="en-GB" dirty="0"/>
              <a:t> ranking of the new articles.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83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the system used by googles uses a combination of three </a:t>
            </a:r>
            <a:r>
              <a:rPr lang="en-GB" altLang="ko-KR" dirty="0" err="1"/>
              <a:t>algos</a:t>
            </a:r>
            <a:endParaRPr lang="en-GB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PLSI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MH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ICV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and the ranking is </a:t>
            </a:r>
            <a:r>
              <a:rPr lang="en-GB" altLang="ko-KR" dirty="0" err="1"/>
              <a:t>coputed</a:t>
            </a:r>
            <a:r>
              <a:rPr lang="en-GB" altLang="ko-KR" dirty="0"/>
              <a:t> based on a weight average of all three </a:t>
            </a:r>
            <a:r>
              <a:rPr lang="en-GB" altLang="ko-KR" dirty="0" err="1"/>
              <a:t>algo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489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838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4777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12332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85522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73848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58719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23334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048944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2679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0436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29881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9128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2159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3455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71918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0269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57449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42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6497" y="1814959"/>
            <a:ext cx="7269846" cy="1828801"/>
          </a:xfrm>
        </p:spPr>
        <p:txBody>
          <a:bodyPr rtlCol="0"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44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  <a:ea typeface="굴림" charset="-127"/>
              </a:rPr>
              <a:t>G</a:t>
            </a:r>
            <a:r>
              <a:rPr lang="en-US" altLang="ko-K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  <a:ea typeface="굴림" charset="-127"/>
              </a:rPr>
              <a:t>o</a:t>
            </a:r>
            <a:r>
              <a:rPr lang="en-US" altLang="ko-KR" sz="4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  <a:ea typeface="굴림" charset="-127"/>
              </a:rPr>
              <a:t>o</a:t>
            </a:r>
            <a:r>
              <a:rPr lang="en-US" altLang="ko-KR" sz="44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  <a:ea typeface="굴림" charset="-127"/>
              </a:rPr>
              <a:t>g</a:t>
            </a:r>
            <a:r>
              <a:rPr lang="en-US" altLang="ko-KR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  <a:ea typeface="굴림" charset="-127"/>
              </a:rPr>
              <a:t>l</a:t>
            </a:r>
            <a:r>
              <a:rPr lang="en-US" altLang="ko-K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  <a:ea typeface="굴림" charset="-127"/>
              </a:rPr>
              <a:t>e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  <a:ea typeface="굴림" charset="-127"/>
              </a:rPr>
              <a:t> News Personalization</a:t>
            </a:r>
          </a:p>
        </p:txBody>
      </p:sp>
      <p:sp>
        <p:nvSpPr>
          <p:cNvPr id="5123" name="부제목 1"/>
          <p:cNvSpPr>
            <a:spLocks noGrp="1"/>
          </p:cNvSpPr>
          <p:nvPr>
            <p:ph type="subTitle" idx="1"/>
          </p:nvPr>
        </p:nvSpPr>
        <p:spPr>
          <a:xfrm>
            <a:off x="702527" y="5043041"/>
            <a:ext cx="7737786" cy="1227584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90000"/>
              </a:lnSpc>
            </a:pPr>
            <a:r>
              <a:rPr lang="en-US" altLang="ko-KR" sz="1700" dirty="0">
                <a:ea typeface="굴림" charset="-127"/>
              </a:rPr>
              <a:t>~ Soumodeep Dutta</a:t>
            </a:r>
          </a:p>
          <a:p>
            <a:pPr algn="r">
              <a:lnSpc>
                <a:spcPct val="90000"/>
              </a:lnSpc>
            </a:pPr>
            <a:r>
              <a:rPr lang="en-US" altLang="ko-KR" sz="1700" dirty="0">
                <a:ea typeface="굴림" charset="-127"/>
              </a:rPr>
              <a:t>M.Sc. Computer Science</a:t>
            </a:r>
          </a:p>
          <a:p>
            <a:pPr algn="r">
              <a:lnSpc>
                <a:spcPct val="90000"/>
              </a:lnSpc>
            </a:pPr>
            <a:r>
              <a:rPr lang="en-US" altLang="ko-KR" sz="1700" dirty="0">
                <a:ea typeface="굴림" charset="-127"/>
              </a:rPr>
              <a:t>3</a:t>
            </a:r>
            <a:r>
              <a:rPr lang="en-US" altLang="ko-KR" sz="1700" baseline="30000" dirty="0">
                <a:ea typeface="굴림" charset="-127"/>
              </a:rPr>
              <a:t>rd </a:t>
            </a:r>
            <a:r>
              <a:rPr lang="en-US" altLang="ko-KR" sz="1700" dirty="0">
                <a:ea typeface="굴림" charset="-127"/>
              </a:rPr>
              <a:t>Semester </a:t>
            </a:r>
          </a:p>
          <a:p>
            <a:pPr algn="r">
              <a:lnSpc>
                <a:spcPct val="90000"/>
              </a:lnSpc>
            </a:pPr>
            <a:r>
              <a:rPr lang="en-US" altLang="ko-KR" sz="1700" dirty="0">
                <a:ea typeface="굴림" charset="-127"/>
              </a:rPr>
              <a:t>17419CMP028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Algorithms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85346" y="1732450"/>
                <a:ext cx="7925254" cy="4973150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altLang="ko-KR" sz="28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utura Md BT" panose="020B0602020204020303" pitchFamily="34" charset="0"/>
                  </a:rPr>
                  <a:t>MinHash</a:t>
                </a:r>
                <a:endParaRPr lang="en-US" altLang="ko-K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utura Md BT" panose="020B0602020204020303" pitchFamily="34" charset="0"/>
                </a:endParaRPr>
              </a:p>
              <a:p>
                <a:pPr lvl="1">
                  <a:buClr>
                    <a:srgbClr val="FF0000"/>
                  </a:buClr>
                  <a:buFont typeface="Wingdings" panose="05000000000000000000" pitchFamily="2" charset="2"/>
                  <a:buChar char="q"/>
                </a:pPr>
                <a:r>
                  <a:rPr lang="en-US" altLang="ko-KR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 probabilistic clustering method that assigns a pair of users to the same cluster with probability proportional to the overlap between the set of items that these users have voted for</a:t>
                </a:r>
              </a:p>
              <a:p>
                <a:pPr lvl="1">
                  <a:buClr>
                    <a:srgbClr val="FF0000"/>
                  </a:buClr>
                  <a:buFont typeface="Wingdings" panose="05000000000000000000" pitchFamily="2" charset="2"/>
                  <a:buChar char="q"/>
                </a:pPr>
                <a:r>
                  <a:rPr lang="en-US" altLang="ko-KR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User U is represented by a set of items that she has clicked, Cu</a:t>
                </a:r>
              </a:p>
              <a:p>
                <a:pPr lvl="1">
                  <a:buClr>
                    <a:srgbClr val="FF0000"/>
                  </a:buClr>
                  <a:buFont typeface="Wingdings" panose="05000000000000000000" pitchFamily="2" charset="2"/>
                  <a:buChar char="q"/>
                </a:pPr>
                <a:r>
                  <a:rPr lang="en-US" altLang="ko-KR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 similarity between their item-sets is given be :</a:t>
                </a:r>
              </a:p>
              <a:p>
                <a:pPr lvl="2">
                  <a:buClr>
                    <a:srgbClr val="FF0000"/>
                  </a:buClr>
                  <a:buFont typeface="Wingdings" panose="05000000000000000000" pitchFamily="2" charset="2"/>
                  <a:buChar char="q"/>
                </a:pPr>
                <a:r>
                  <a:rPr lang="en-US" altLang="ko-KR" sz="1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S(</a:t>
                </a:r>
                <a:r>
                  <a:rPr lang="en-US" altLang="ko-KR" sz="18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ui</a:t>
                </a:r>
                <a:r>
                  <a:rPr lang="en-US" altLang="ko-KR" sz="1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 </a:t>
                </a:r>
                <a:r>
                  <a:rPr lang="en-US" altLang="ko-KR" sz="18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uj</a:t>
                </a:r>
                <a:r>
                  <a:rPr lang="en-US" altLang="ko-KR" sz="1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 </a:t>
                </a:r>
                <a14:m>
                  <m:oMath xmlns:m="http://schemas.openxmlformats.org/officeDocument/2006/math">
                    <m:r>
                      <a:rPr lang="pt-BR" altLang="ko-KR" sz="18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ko-KR" sz="18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Cui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∩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Cuj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|</m:t>
                        </m:r>
                      </m:num>
                      <m:den>
                        <m:r>
                          <a:rPr lang="en-IN" altLang="ko-KR" sz="18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Cui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Cuj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| </m:t>
                        </m:r>
                      </m:den>
                    </m:f>
                  </m:oMath>
                </a14:m>
                <a:r>
                  <a:rPr lang="en-US" altLang="ko-KR" sz="1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(Jaccard Coefficient)</a:t>
                </a:r>
              </a:p>
              <a:p>
                <a:pPr lvl="2">
                  <a:buClr>
                    <a:srgbClr val="FF0000"/>
                  </a:buClr>
                  <a:buFont typeface="Wingdings" panose="05000000000000000000" pitchFamily="2" charset="2"/>
                  <a:buChar char="q"/>
                </a:pPr>
                <a:endParaRPr lang="en-US" altLang="ko-KR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q"/>
                </a:pPr>
                <a:r>
                  <a:rPr lang="en-US" altLang="ko-KR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Similarity of a user with all other users can be calculated</a:t>
                </a:r>
              </a:p>
              <a:p>
                <a:pPr lvl="1">
                  <a:buClr>
                    <a:srgbClr val="FF0000"/>
                  </a:buClr>
                  <a:buFont typeface="Wingdings" panose="05000000000000000000" pitchFamily="2" charset="2"/>
                  <a:buChar char="q"/>
                </a:pPr>
                <a:r>
                  <a:rPr lang="en-US" altLang="ko-KR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 scalable in real time</a:t>
                </a:r>
                <a:endParaRPr lang="ko-KR" alt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346" y="1732450"/>
                <a:ext cx="7925254" cy="49731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79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MinHash</a:t>
            </a: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: Example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82075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u1 clicks on the items:</a:t>
            </a:r>
          </a:p>
          <a:p>
            <a:pPr>
              <a:buClr>
                <a:srgbClr val="FF0000"/>
              </a:buClr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S1, S2, S5, S6, S9</a:t>
            </a:r>
          </a:p>
          <a:p>
            <a:pPr>
              <a:buClr>
                <a:srgbClr val="FF0000"/>
              </a:buClr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Similarly, user u2 clicks on the items:</a:t>
            </a:r>
          </a:p>
          <a:p>
            <a:pPr>
              <a:buClr>
                <a:srgbClr val="FF0000"/>
              </a:buClr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S1, S2, S3, S4, S5</a:t>
            </a:r>
          </a:p>
          <a:p>
            <a:pPr>
              <a:buClr>
                <a:srgbClr val="FF0000"/>
              </a:buClr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Jaccard Coefficient : 3/7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 descr="emory_google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0" t="36825" r="11957" b="25715"/>
          <a:stretch/>
        </p:blipFill>
        <p:spPr>
          <a:xfrm>
            <a:off x="868550" y="3200400"/>
            <a:ext cx="7406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0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Algorithms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777" y="1418776"/>
            <a:ext cx="8640046" cy="482962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Futura Md BT" panose="020B0602020204020303" pitchFamily="34" charset="0"/>
              </a:rPr>
              <a:t>Probabilistic Latent Semantic Indexing[PLSI] </a:t>
            </a:r>
            <a:r>
              <a:rPr lang="en-US" altLang="ko-K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Futura Md BT" panose="020B0602020204020303" pitchFamily="34" charset="0"/>
              </a:rPr>
              <a:t>*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users U and items S, the relationship between users and items is learned by modeling the joint distribution of users and items as a mixture distribution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hidden variable Z is introduced to capture this relationship, which can be thought of as representing user communities(like minded users) and item communities(like items)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Mathematically,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conditional probabilities p(z/u) and p(s/z) are learned from the training data using Expectation maximization algorithm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 descr="emory_google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9" t="34709" r="3635" b="30371"/>
          <a:stretch/>
        </p:blipFill>
        <p:spPr>
          <a:xfrm>
            <a:off x="2971800" y="3676752"/>
            <a:ext cx="4724400" cy="15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9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Algorithms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196" y="1580050"/>
            <a:ext cx="8931622" cy="466835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Futura Md BT" panose="020B0602020204020303" pitchFamily="34" charset="0"/>
              </a:rPr>
              <a:t>Co-visitation</a:t>
            </a: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stories are clicked by the same user within a certain time interval</a:t>
            </a: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 as a graph with nodes at stories, edges as age discounted </a:t>
            </a:r>
            <a:r>
              <a:rPr lang="en-US" altLang="ko-KR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covisitation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counts</a:t>
            </a: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graph (using user history) whenever we receive a click</a:t>
            </a:r>
          </a:p>
        </p:txBody>
      </p:sp>
      <p:pic>
        <p:nvPicPr>
          <p:cNvPr id="4" name="그림 3" descr="emory_google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t="50000" r="9070" b="20847"/>
          <a:stretch/>
        </p:blipFill>
        <p:spPr>
          <a:xfrm>
            <a:off x="1211943" y="4343400"/>
            <a:ext cx="6865257" cy="19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Data stored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346" y="1732450"/>
            <a:ext cx="7925254" cy="405875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Table: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information (</a:t>
            </a:r>
            <a:r>
              <a:rPr lang="en-US" altLang="ko-KR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MinHash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PLSI)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history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GB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 Table: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Statistics: How many times was the story S clicked on by users from each cluster </a:t>
            </a:r>
            <a:r>
              <a:rPr lang="en-GB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Co-visitation: How many times was story S co-visited with each story S’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113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System Components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NFE: News Front End             NPS: News Personalization Server</a:t>
            </a:r>
          </a:p>
          <a:p>
            <a:pPr marL="0" indent="0">
              <a:buNone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NSS: News Statistics Server  UT: User Table             ST: Story Table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C:\Users\idb\Desktop\emory_google.pdf - Adobe Read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73641" cy="31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93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Conclusion and Future Work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Algorithms is scalable real time recommendation engines.</a:t>
            </a:r>
          </a:p>
          <a:p>
            <a:pPr>
              <a:buClr>
                <a:srgbClr val="FF0000"/>
              </a:buClr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system is content independent and thus easily extendible to other domains</a:t>
            </a:r>
          </a:p>
          <a:p>
            <a:pPr>
              <a:buClr>
                <a:srgbClr val="FF0000"/>
              </a:buClr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future work, suitable algorithm can be explored to determine how to combine scores from different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EF198-BF8B-4F78-961C-605358F0BB3F}"/>
              </a:ext>
            </a:extLst>
          </p:cNvPr>
          <p:cNvSpPr txBox="1"/>
          <p:nvPr/>
        </p:nvSpPr>
        <p:spPr>
          <a:xfrm>
            <a:off x="7467600" y="6248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05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D402-B878-4F80-8F6D-D312053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491E-2969-4488-8D99-EF47F712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News Personalization: Scalable Online 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Collaborative Filtering by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Abhinandan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Das, Mayur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Ashutosh Garg</a:t>
            </a:r>
          </a:p>
          <a:p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02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  <a:ea typeface="굴림" charset="-127"/>
              </a:rPr>
              <a:t>Outline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  <a:ea typeface="굴림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81000" y="1295401"/>
            <a:ext cx="8583613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ko-KR" altLang="en-US" dirty="0">
              <a:ea typeface="굴림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752600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" charset="-127"/>
              </a:rPr>
              <a:t>Background</a:t>
            </a:r>
          </a:p>
          <a:p>
            <a:pPr>
              <a:defRPr/>
            </a:pP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" charset="-127"/>
              </a:rPr>
              <a:t>Introduction</a:t>
            </a:r>
          </a:p>
          <a:p>
            <a:pPr>
              <a:defRPr/>
            </a:pP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" charset="-127"/>
              </a:rPr>
              <a:t>Challenges</a:t>
            </a:r>
          </a:p>
          <a:p>
            <a:pPr>
              <a:defRPr/>
            </a:pP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" charset="-127"/>
              </a:rPr>
              <a:t>System</a:t>
            </a:r>
          </a:p>
          <a:p>
            <a:pPr>
              <a:defRPr/>
            </a:pP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" charset="-127"/>
              </a:rPr>
              <a:t>Method</a:t>
            </a:r>
          </a:p>
          <a:p>
            <a:pPr lvl="1">
              <a:defRPr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" charset="-127"/>
              </a:rPr>
              <a:t>System</a:t>
            </a:r>
          </a:p>
          <a:p>
            <a:pPr lvl="1">
              <a:defRPr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" charset="-127"/>
              </a:rPr>
              <a:t>Algorithms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" charset="-127"/>
            </a:endParaRPr>
          </a:p>
          <a:p>
            <a:pPr>
              <a:defRPr/>
            </a:pP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" charset="-127"/>
              </a:rPr>
              <a:t>Conclusions</a:t>
            </a:r>
          </a:p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1E61D4C-4F64-419E-AA99-740F3042D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07" y="2743200"/>
            <a:ext cx="379676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Background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80050"/>
            <a:ext cx="8229600" cy="539594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overflow with the advent of technologies like Internet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People are drowning in data pool without getting right information they want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find right information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Information: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Something that will answer users’ query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Something that user would love to read, listen or see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Solution:</a:t>
            </a:r>
          </a:p>
          <a:p>
            <a:pPr lvl="1"/>
            <a:r>
              <a:rPr lang="en-GB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Engines</a:t>
            </a:r>
          </a:p>
          <a:p>
            <a:pPr lvl="2"/>
            <a:r>
              <a:rPr lang="en-GB" altLang="ko-K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Solve the first requirement</a:t>
            </a:r>
          </a:p>
        </p:txBody>
      </p:sp>
    </p:spTree>
    <p:extLst>
      <p:ext uri="{BB962C8B-B14F-4D97-AF65-F5344CB8AC3E}">
        <p14:creationId xmlns:p14="http://schemas.microsoft.com/office/powerpoint/2010/main" val="182484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  <a:ea typeface="굴림" charset="-127"/>
              </a:rPr>
              <a:t>Introduction: Collaborative Filtering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  <a:ea typeface="굴림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9512" y="1798150"/>
            <a:ext cx="8784976" cy="4424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a technology that aims to learn user preferences and make recommendations based on user and community data</a:t>
            </a:r>
          </a:p>
          <a:p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</a:t>
            </a:r>
          </a:p>
          <a:p>
            <a:pPr lvl="1"/>
            <a:r>
              <a:rPr lang="en-US" altLang="ko-KR" sz="2400" dirty="0"/>
              <a:t>Amazon: User’s past shopping history is used to make recommendations for new </a:t>
            </a:r>
            <a:r>
              <a:rPr lang="en-GB" altLang="ko-KR" sz="2400" dirty="0"/>
              <a:t>products</a:t>
            </a:r>
          </a:p>
          <a:p>
            <a:pPr lvl="1"/>
            <a:r>
              <a:rPr lang="en-GB" altLang="ko-KR" sz="2400" dirty="0"/>
              <a:t>Netflix, movie recommender</a:t>
            </a:r>
          </a:p>
          <a:p>
            <a:pPr lvl="1"/>
            <a:r>
              <a:rPr lang="en-GB" altLang="ko-KR" sz="2400" dirty="0"/>
              <a:t>Recommendations for clubs, cosmetics, travel locations</a:t>
            </a:r>
          </a:p>
          <a:p>
            <a:pPr lvl="1"/>
            <a:r>
              <a:rPr lang="en-GB" altLang="ko-KR" sz="2400" dirty="0"/>
              <a:t>Personalized Google News</a:t>
            </a:r>
            <a:endParaRPr lang="en-US" altLang="ko-KR" sz="2400" dirty="0"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Challenges of Google News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510540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News is visited by </a:t>
            </a:r>
            <a:r>
              <a:rPr lang="en-US" altLang="ko-KR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several millions 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 period of few days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lots of articles being created each day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ko-K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Scalability is a big issue for such personalized system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items cannot be static as the articles are changing very fast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ko-K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recommender system thus unsuitable for such need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for a novel scalable algorithm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70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Google News System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472440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news record - the </a:t>
            </a:r>
            <a:r>
              <a:rPr lang="en-US" altLang="ko-KR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queries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clicks on </a:t>
            </a:r>
            <a:r>
              <a:rPr lang="en-US" altLang="ko-KR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news stories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Makes previously read articles easily accessible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Recommends top stories based on past click history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 based on: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dirty="0"/>
              <a:t>Click history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dirty="0"/>
              <a:t>Click history of the community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User’s click on an article is treated as positive vote</a:t>
            </a:r>
          </a:p>
          <a:p>
            <a:pPr lvl="1"/>
            <a:r>
              <a:rPr lang="en-GB" altLang="ko-KR" dirty="0"/>
              <a:t>Could be noisy</a:t>
            </a:r>
          </a:p>
          <a:p>
            <a:pPr lvl="1"/>
            <a:r>
              <a:rPr lang="en-GB" altLang="ko-KR" dirty="0"/>
              <a:t>No negative votes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53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Problem statement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 a click history of N users,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 = {u1, u2, u3, u4, u5,…, </a:t>
            </a:r>
            <a:r>
              <a:rPr lang="en-GB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</a:t>
            </a: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}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M items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= {s1, s2, …, </a:t>
            </a:r>
            <a:r>
              <a:rPr lang="en-GB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</a:t>
            </a: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}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u with click history set Cu consisting of stories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{si1, si2, …, </a:t>
            </a:r>
            <a:r>
              <a:rPr lang="en-GB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si|Cu</a:t>
            </a: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}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GB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will recommend K stories that user might be interested in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Incorporate user feedback instantly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52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Architectures and algorithm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346" y="1732450"/>
            <a:ext cx="8153854" cy="51255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Memory-based algorithms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Predictions made based on past ratings of the user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Weighted average of ratings given by other users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is the similarity of users </a:t>
            </a:r>
            <a:r>
              <a:rPr lang="en-US" altLang="ko-K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Pearson correlation coefficient, cosine similarity)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Model-based algorithms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model of the user developed based on their past ratings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models to predict unseen items </a:t>
            </a:r>
            <a:r>
              <a:rPr lang="en-US" altLang="ko-K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(Bayesian, clustering etc. )</a:t>
            </a:r>
            <a:endParaRPr lang="ko-KR" alt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18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d BT" panose="020B0602020204020303" pitchFamily="34" charset="0"/>
              </a:rPr>
              <a:t>Google News Personalization Algorithm Overview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346" y="1732450"/>
            <a:ext cx="7925254" cy="48207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Mixture of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based algorithms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Probabilistic Latent Semantic Indexing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MinHash</a:t>
            </a:r>
            <a:endParaRPr lang="en-GB" altLang="ko-KR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based algorithms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altLang="ko-K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co-visitation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GB" altLang="ko-KR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scores given by each algorithm is combined as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ΣWa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</a:t>
            </a:r>
            <a:r>
              <a:rPr lang="en-US" altLang="ko-KR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the weight given to algorithm ‘a’ and </a:t>
            </a:r>
            <a:r>
              <a:rPr lang="en-US" altLang="ko-KR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its rank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562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9053</TotalTime>
  <Words>1566</Words>
  <Application>Microsoft Office PowerPoint</Application>
  <PresentationFormat>On-screen Show (4:3)</PresentationFormat>
  <Paragraphs>242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Malgun Gothic</vt:lpstr>
      <vt:lpstr>Arial</vt:lpstr>
      <vt:lpstr>Calibri</vt:lpstr>
      <vt:lpstr>Calisto MT</vt:lpstr>
      <vt:lpstr>Cambria Math</vt:lpstr>
      <vt:lpstr>Futura Md BT</vt:lpstr>
      <vt:lpstr>Times New Roman</vt:lpstr>
      <vt:lpstr>Wingdings</vt:lpstr>
      <vt:lpstr>Wingdings 2</vt:lpstr>
      <vt:lpstr>Slate</vt:lpstr>
      <vt:lpstr>Google News Personalization</vt:lpstr>
      <vt:lpstr>Outline</vt:lpstr>
      <vt:lpstr>Background</vt:lpstr>
      <vt:lpstr>Introduction: Collaborative Filtering</vt:lpstr>
      <vt:lpstr>Challenges of Google News</vt:lpstr>
      <vt:lpstr>Google News System</vt:lpstr>
      <vt:lpstr>Problem statement</vt:lpstr>
      <vt:lpstr>Architectures and algorithm</vt:lpstr>
      <vt:lpstr>Google News Personalization Algorithm Overview</vt:lpstr>
      <vt:lpstr>Algorithms</vt:lpstr>
      <vt:lpstr>MinHash: Example</vt:lpstr>
      <vt:lpstr>Algorithms</vt:lpstr>
      <vt:lpstr>Algorithms</vt:lpstr>
      <vt:lpstr>Data stored</vt:lpstr>
      <vt:lpstr>System Components</vt:lpstr>
      <vt:lpstr>Conclusion and Future Work</vt:lpstr>
      <vt:lpstr>References</vt:lpstr>
    </vt:vector>
  </TitlesOfParts>
  <Company>Dolemite's Total Experience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Support for Database Management</dc:title>
  <dc:creator>Andrew Gladstone</dc:creator>
  <cp:lastModifiedBy>Soumodeep Dutta</cp:lastModifiedBy>
  <cp:revision>461</cp:revision>
  <dcterms:created xsi:type="dcterms:W3CDTF">2007-03-20T20:28:13Z</dcterms:created>
  <dcterms:modified xsi:type="dcterms:W3CDTF">2019-01-14T08:03:20Z</dcterms:modified>
</cp:coreProperties>
</file>