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57" r:id="rId2"/>
    <p:sldId id="301" r:id="rId3"/>
    <p:sldId id="266" r:id="rId4"/>
    <p:sldId id="273" r:id="rId5"/>
    <p:sldId id="289" r:id="rId6"/>
    <p:sldId id="302" r:id="rId7"/>
    <p:sldId id="30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FE6227-2BF2-62DF-185D-98ADB16ACCE8}" v="67" dt="2023-02-15T08:35:11.574"/>
    <p1510:client id="{7281B75B-941A-D2D4-47CE-6A68155E697E}" v="4" dt="2023-02-16T08:00:11.623"/>
    <p1510:client id="{75C48DDE-7D72-08A9-4F7F-C57AD029A285}" v="9" dt="2023-02-15T08:32:42.542"/>
    <p1510:client id="{8379DDCB-4929-D724-C105-32E4930273F0}" v="9" dt="2023-02-16T06:54:57.214"/>
    <p1510:client id="{842E6421-3FBE-8741-512A-F1D5484EA874}" v="6" dt="2023-02-16T07:09:37.962"/>
    <p1510:client id="{861C229C-9C29-6921-24D6-8D15201943C4}" v="20" dt="2023-02-15T08:40:03.262"/>
    <p1510:client id="{8902B173-9F1D-8A2A-C72D-0E54B8403565}" v="3" dt="2023-02-15T08:46:01.565"/>
    <p1510:client id="{A5108855-5557-6140-9DB9-BE5074172CC6}" v="22" dt="2023-02-15T12:21:11.701"/>
    <p1510:client id="{B7CB30B8-0147-42BA-98A1-BEFF945A80AD}" v="25" dt="2023-02-16T08:17:51.387"/>
    <p1510:client id="{C6B34711-2BFE-4DEA-BE6D-1D3DB58C4260}" v="25" dt="2023-02-15T12:16:00.540"/>
    <p1510:client id="{EAFEA101-63F0-4B50-B8FE-677CCFBB574D}" v="369" dt="2023-02-15T09:19:02.2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2/16/2023</a:t>
            </a:fld>
            <a:endParaRPr lang="en-US"/>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842145" y="2283629"/>
            <a:ext cx="4986338" cy="870093"/>
          </a:xfrm>
        </p:spPr>
        <p:txBody>
          <a:bodyPr>
            <a:normAutofit fontScale="90000"/>
          </a:bodyPr>
          <a:lstStyle/>
          <a:p>
            <a:pPr algn="ctr"/>
            <a:r>
              <a:rPr lang="en-US">
                <a:cs typeface="Calibri"/>
              </a:rPr>
              <a:t>Tech Loyalties</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7179570" y="3086459"/>
            <a:ext cx="4715951" cy="509280"/>
          </a:xfrm>
        </p:spPr>
        <p:txBody>
          <a:bodyPr vert="horz" lIns="91440" tIns="45720" rIns="91440" bIns="45720" rtlCol="0" anchor="t">
            <a:normAutofit/>
          </a:bodyPr>
          <a:lstStyle/>
          <a:p>
            <a:r>
              <a:rPr lang="en-US">
                <a:cs typeface="Calibri Light"/>
              </a:rPr>
              <a:t>User Interface Design Presentation</a:t>
            </a:r>
          </a:p>
        </p:txBody>
      </p:sp>
      <p:pic>
        <p:nvPicPr>
          <p:cNvPr id="5" name="Picture 4" descr="Logo, company name&#10;&#10;Description automatically generated">
            <a:extLst>
              <a:ext uri="{FF2B5EF4-FFF2-40B4-BE49-F238E27FC236}">
                <a16:creationId xmlns:a16="http://schemas.microsoft.com/office/drawing/2014/main" id="{3415681E-F8E3-3E69-B996-8C6B092F00C9}"/>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8320499" y="201928"/>
            <a:ext cx="2029629" cy="2029629"/>
          </a:xfrm>
          <a:prstGeom prst="rect">
            <a:avLst/>
          </a:prstGeom>
        </p:spPr>
      </p:pic>
      <p:pic>
        <p:nvPicPr>
          <p:cNvPr id="7" name="Picture 6" descr="Logo&#10;&#10;Description automatically generated">
            <a:extLst>
              <a:ext uri="{FF2B5EF4-FFF2-40B4-BE49-F238E27FC236}">
                <a16:creationId xmlns:a16="http://schemas.microsoft.com/office/drawing/2014/main" id="{08515CE0-DC3B-96BB-6529-AF4BE7C3F9E0}"/>
              </a:ext>
            </a:extLst>
          </p:cNvPr>
          <p:cNvPicPr>
            <a:picLocks noChangeAspect="1"/>
          </p:cNvPicPr>
          <p:nvPr/>
        </p:nvPicPr>
        <p:blipFill>
          <a:blip r:embed="rId5"/>
          <a:stretch>
            <a:fillRect/>
          </a:stretch>
        </p:blipFill>
        <p:spPr>
          <a:xfrm>
            <a:off x="7499663" y="3602182"/>
            <a:ext cx="3742436" cy="2680386"/>
          </a:xfrm>
          <a:prstGeom prst="rect">
            <a:avLst/>
          </a:prstGeom>
        </p:spPr>
      </p:pic>
    </p:spTree>
    <p:extLst>
      <p:ext uri="{BB962C8B-B14F-4D97-AF65-F5344CB8AC3E}">
        <p14:creationId xmlns:p14="http://schemas.microsoft.com/office/powerpoint/2010/main" val="149549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14DD00-3D2E-9B93-833E-D3482D30E812}"/>
              </a:ext>
            </a:extLst>
          </p:cNvPr>
          <p:cNvPicPr>
            <a:picLocks noChangeAspect="1"/>
          </p:cNvPicPr>
          <p:nvPr/>
        </p:nvPicPr>
        <p:blipFill rotWithShape="1">
          <a:blip r:embed="rId2"/>
          <a:srcRect l="49898" t="14781" r="18750" b="4927"/>
          <a:stretch/>
        </p:blipFill>
        <p:spPr>
          <a:xfrm>
            <a:off x="6542596" y="974843"/>
            <a:ext cx="4056063" cy="5580249"/>
          </a:xfrm>
          <a:prstGeom prst="rect">
            <a:avLst/>
          </a:prstGeom>
        </p:spPr>
      </p:pic>
      <p:pic>
        <p:nvPicPr>
          <p:cNvPr id="5" name="Picture 4" descr="Graphical user interface, text&#10;&#10;Description automatically generated">
            <a:extLst>
              <a:ext uri="{FF2B5EF4-FFF2-40B4-BE49-F238E27FC236}">
                <a16:creationId xmlns:a16="http://schemas.microsoft.com/office/drawing/2014/main" id="{2D481150-073F-AD80-7F6C-2FD236E13B6D}"/>
              </a:ext>
            </a:extLst>
          </p:cNvPr>
          <p:cNvPicPr>
            <a:picLocks noChangeAspect="1"/>
          </p:cNvPicPr>
          <p:nvPr/>
        </p:nvPicPr>
        <p:blipFill rotWithShape="1">
          <a:blip r:embed="rId2"/>
          <a:srcRect l="18648" t="15511" r="50820" b="6038"/>
          <a:stretch/>
        </p:blipFill>
        <p:spPr>
          <a:xfrm>
            <a:off x="1587893" y="977388"/>
            <a:ext cx="3992996" cy="5591116"/>
          </a:xfrm>
          <a:prstGeom prst="rect">
            <a:avLst/>
          </a:prstGeom>
        </p:spPr>
      </p:pic>
      <p:sp>
        <p:nvSpPr>
          <p:cNvPr id="12" name="Title 8">
            <a:extLst>
              <a:ext uri="{FF2B5EF4-FFF2-40B4-BE49-F238E27FC236}">
                <a16:creationId xmlns:a16="http://schemas.microsoft.com/office/drawing/2014/main" id="{92213F88-41F7-FFFF-392C-28ECFD154DE1}"/>
              </a:ext>
            </a:extLst>
          </p:cNvPr>
          <p:cNvSpPr txBox="1">
            <a:spLocks/>
          </p:cNvSpPr>
          <p:nvPr/>
        </p:nvSpPr>
        <p:spPr>
          <a:xfrm>
            <a:off x="1592843" y="260351"/>
            <a:ext cx="3691467" cy="755649"/>
          </a:xfrm>
          <a:prstGeom prst="rect">
            <a:avLst/>
          </a:prstGeom>
        </p:spPr>
        <p:txBody>
          <a:bodyPr lIns="91440" tIns="45720" rIns="91440" bIns="45720" anchor="t"/>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a:t>Home Page</a:t>
            </a:r>
          </a:p>
        </p:txBody>
      </p:sp>
      <p:sp>
        <p:nvSpPr>
          <p:cNvPr id="14" name="Title 8">
            <a:extLst>
              <a:ext uri="{FF2B5EF4-FFF2-40B4-BE49-F238E27FC236}">
                <a16:creationId xmlns:a16="http://schemas.microsoft.com/office/drawing/2014/main" id="{D9061D5F-64BF-1A5E-2A9E-7730CAFDE966}"/>
              </a:ext>
            </a:extLst>
          </p:cNvPr>
          <p:cNvSpPr txBox="1">
            <a:spLocks/>
          </p:cNvSpPr>
          <p:nvPr/>
        </p:nvSpPr>
        <p:spPr>
          <a:xfrm>
            <a:off x="6542095" y="212882"/>
            <a:ext cx="3691467" cy="755649"/>
          </a:xfrm>
          <a:prstGeom prst="rect">
            <a:avLst/>
          </a:prstGeom>
        </p:spPr>
        <p:txBody>
          <a:bodyPr lIns="91440" tIns="45720" rIns="91440" bIns="45720" anchor="t"/>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a:t>About Us</a:t>
            </a:r>
          </a:p>
        </p:txBody>
      </p:sp>
      <p:pic>
        <p:nvPicPr>
          <p:cNvPr id="2" name="Picture 2">
            <a:extLst>
              <a:ext uri="{FF2B5EF4-FFF2-40B4-BE49-F238E27FC236}">
                <a16:creationId xmlns:a16="http://schemas.microsoft.com/office/drawing/2014/main" id="{8D7266F4-B2BB-313E-FDDE-A34643E8272E}"/>
              </a:ext>
            </a:extLst>
          </p:cNvPr>
          <p:cNvPicPr>
            <a:picLocks noChangeAspect="1"/>
          </p:cNvPicPr>
          <p:nvPr/>
        </p:nvPicPr>
        <p:blipFill rotWithShape="1">
          <a:blip r:embed="rId3"/>
          <a:srcRect r="-422" b="5263"/>
          <a:stretch/>
        </p:blipFill>
        <p:spPr>
          <a:xfrm>
            <a:off x="1587893" y="1135998"/>
            <a:ext cx="3909319" cy="2293002"/>
          </a:xfrm>
          <a:prstGeom prst="rect">
            <a:avLst/>
          </a:prstGeom>
        </p:spPr>
      </p:pic>
      <p:pic>
        <p:nvPicPr>
          <p:cNvPr id="3" name="Picture 3" descr="A picture containing sky, outdoor, building, ground&#10;&#10;Description automatically generated">
            <a:extLst>
              <a:ext uri="{FF2B5EF4-FFF2-40B4-BE49-F238E27FC236}">
                <a16:creationId xmlns:a16="http://schemas.microsoft.com/office/drawing/2014/main" id="{1141AA4A-EA76-42BC-D27B-96CB6595A787}"/>
              </a:ext>
            </a:extLst>
          </p:cNvPr>
          <p:cNvPicPr>
            <a:picLocks noChangeAspect="1"/>
          </p:cNvPicPr>
          <p:nvPr/>
        </p:nvPicPr>
        <p:blipFill>
          <a:blip r:embed="rId4"/>
          <a:stretch>
            <a:fillRect/>
          </a:stretch>
        </p:blipFill>
        <p:spPr>
          <a:xfrm>
            <a:off x="1576629" y="1135998"/>
            <a:ext cx="3931846" cy="2239864"/>
          </a:xfrm>
          <a:prstGeom prst="rect">
            <a:avLst/>
          </a:prstGeom>
        </p:spPr>
      </p:pic>
    </p:spTree>
    <p:extLst>
      <p:ext uri="{BB962C8B-B14F-4D97-AF65-F5344CB8AC3E}">
        <p14:creationId xmlns:p14="http://schemas.microsoft.com/office/powerpoint/2010/main" val="18144911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7612106" y="1148356"/>
            <a:ext cx="2686583" cy="662573"/>
          </a:xfrm>
        </p:spPr>
        <p:txBody>
          <a:bodyPr/>
          <a:lstStyle/>
          <a:p>
            <a:r>
              <a:rPr lang="en-US"/>
              <a:t>Events Page</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619198" y="2187049"/>
            <a:ext cx="5272764" cy="3019659"/>
          </a:xfrm>
        </p:spPr>
        <p:txBody>
          <a:bodyPr vert="horz" lIns="91440" tIns="45720" rIns="91440" bIns="45720" rtlCol="0" anchor="t">
            <a:normAutofit fontScale="92500" lnSpcReduction="20000"/>
          </a:bodyPr>
          <a:lstStyle/>
          <a:p>
            <a:r>
              <a:rPr lang="en-US">
                <a:ea typeface="+mn-lt"/>
                <a:cs typeface="+mn-lt"/>
              </a:rPr>
              <a:t>This particular page depicts the planned and organized occasion that take place at Mzamomtsha Primary School within an academic calendar year.</a:t>
            </a:r>
            <a:endParaRPr lang="en-US"/>
          </a:p>
          <a:p>
            <a:r>
              <a:rPr lang="en-US">
                <a:ea typeface="+mn-lt"/>
                <a:cs typeface="+mn-lt"/>
              </a:rPr>
              <a:t>By clicking on the event’s, the web browser will show the most recent, past &amp; future events. </a:t>
            </a:r>
            <a:endParaRPr lang="en-US"/>
          </a:p>
          <a:p>
            <a:r>
              <a:rPr lang="en-US">
                <a:ea typeface="+mn-lt"/>
                <a:cs typeface="+mn-lt"/>
              </a:rPr>
              <a:t>Since the school is in its developing phase there isn’t much to account for, however we managed to get the most informative events that have occurred so far, specifically the annual prize giving, upgrading of computer lab, feeding scheme as well as the school grounds upgrade.</a:t>
            </a:r>
            <a:endParaRPr lang="en-US"/>
          </a:p>
          <a:p>
            <a:endParaRPr lang="en-US">
              <a:cs typeface="Calibri Light"/>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3</a:t>
            </a:fld>
            <a:endParaRPr lang="en-US"/>
          </a:p>
        </p:txBody>
      </p:sp>
      <p:pic>
        <p:nvPicPr>
          <p:cNvPr id="5" name="Picture 7" descr="Graphical user interface, website&#10;&#10;Description automatically generated">
            <a:extLst>
              <a:ext uri="{FF2B5EF4-FFF2-40B4-BE49-F238E27FC236}">
                <a16:creationId xmlns:a16="http://schemas.microsoft.com/office/drawing/2014/main" id="{FFA80A90-D9F2-EDC2-4A7F-4A798E97011D}"/>
              </a:ext>
            </a:extLst>
          </p:cNvPr>
          <p:cNvPicPr>
            <a:picLocks noChangeAspect="1"/>
          </p:cNvPicPr>
          <p:nvPr/>
        </p:nvPicPr>
        <p:blipFill>
          <a:blip r:embed="rId2"/>
          <a:stretch>
            <a:fillRect/>
          </a:stretch>
        </p:blipFill>
        <p:spPr>
          <a:xfrm>
            <a:off x="2163581" y="1028426"/>
            <a:ext cx="4129790" cy="4964542"/>
          </a:xfrm>
          <a:prstGeom prst="rect">
            <a:avLst/>
          </a:prstGeom>
        </p:spPr>
      </p:pic>
      <p:sp>
        <p:nvSpPr>
          <p:cNvPr id="11" name="Speech Bubble: Rectangle 10">
            <a:extLst>
              <a:ext uri="{FF2B5EF4-FFF2-40B4-BE49-F238E27FC236}">
                <a16:creationId xmlns:a16="http://schemas.microsoft.com/office/drawing/2014/main" id="{4A9CFBA9-C246-0933-AC18-4D66B4906AFB}"/>
              </a:ext>
            </a:extLst>
          </p:cNvPr>
          <p:cNvSpPr/>
          <p:nvPr/>
        </p:nvSpPr>
        <p:spPr>
          <a:xfrm>
            <a:off x="1962727" y="461817"/>
            <a:ext cx="1581726" cy="5080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Light"/>
              </a:rPr>
              <a:t>Navigation Bar</a:t>
            </a:r>
            <a:endParaRPr lang="en-US"/>
          </a:p>
        </p:txBody>
      </p:sp>
      <p:sp>
        <p:nvSpPr>
          <p:cNvPr id="21" name="Speech Bubble: Rectangle 20">
            <a:extLst>
              <a:ext uri="{FF2B5EF4-FFF2-40B4-BE49-F238E27FC236}">
                <a16:creationId xmlns:a16="http://schemas.microsoft.com/office/drawing/2014/main" id="{26952A13-F9CE-85DC-2560-9ABBC3A547C3}"/>
              </a:ext>
            </a:extLst>
          </p:cNvPr>
          <p:cNvSpPr/>
          <p:nvPr/>
        </p:nvSpPr>
        <p:spPr>
          <a:xfrm rot="16200000">
            <a:off x="1235365" y="5114635"/>
            <a:ext cx="1408545" cy="427182"/>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Light"/>
              </a:rPr>
              <a:t>Footer</a:t>
            </a:r>
            <a:endParaRPr lang="en-US"/>
          </a:p>
        </p:txBody>
      </p:sp>
      <p:sp>
        <p:nvSpPr>
          <p:cNvPr id="8" name="Speech Bubble: Rectangle 7">
            <a:extLst>
              <a:ext uri="{FF2B5EF4-FFF2-40B4-BE49-F238E27FC236}">
                <a16:creationId xmlns:a16="http://schemas.microsoft.com/office/drawing/2014/main" id="{E6803DFD-0423-F836-7BC6-51B9B3345D6C}"/>
              </a:ext>
            </a:extLst>
          </p:cNvPr>
          <p:cNvSpPr/>
          <p:nvPr/>
        </p:nvSpPr>
        <p:spPr>
          <a:xfrm>
            <a:off x="2378364" y="4698999"/>
            <a:ext cx="738909" cy="39254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Light"/>
              </a:rPr>
              <a:t>Pages</a:t>
            </a:r>
            <a:endParaRPr lang="en-US"/>
          </a:p>
        </p:txBody>
      </p:sp>
      <p:sp>
        <p:nvSpPr>
          <p:cNvPr id="10" name="Speech Bubble: Rectangle 9">
            <a:extLst>
              <a:ext uri="{FF2B5EF4-FFF2-40B4-BE49-F238E27FC236}">
                <a16:creationId xmlns:a16="http://schemas.microsoft.com/office/drawing/2014/main" id="{CD4BE255-4F35-16FB-8977-B8B19A799492}"/>
              </a:ext>
            </a:extLst>
          </p:cNvPr>
          <p:cNvSpPr/>
          <p:nvPr/>
        </p:nvSpPr>
        <p:spPr>
          <a:xfrm>
            <a:off x="5137727" y="1293090"/>
            <a:ext cx="1812635" cy="473364"/>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Light"/>
              </a:rPr>
              <a:t>Current Events</a:t>
            </a:r>
            <a:endParaRPr lang="en-US"/>
          </a:p>
        </p:txBody>
      </p:sp>
    </p:spTree>
    <p:extLst>
      <p:ext uri="{BB962C8B-B14F-4D97-AF65-F5344CB8AC3E}">
        <p14:creationId xmlns:p14="http://schemas.microsoft.com/office/powerpoint/2010/main" val="13003119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1000" fill="hold"/>
                                        <p:tgtEl>
                                          <p:spTgt spid="21"/>
                                        </p:tgtEl>
                                        <p:attrNameLst>
                                          <p:attrName>ppt_w</p:attrName>
                                        </p:attrNameLst>
                                      </p:cBhvr>
                                      <p:tavLst>
                                        <p:tav tm="0">
                                          <p:val>
                                            <p:fltVal val="0"/>
                                          </p:val>
                                        </p:tav>
                                        <p:tav tm="100000">
                                          <p:val>
                                            <p:strVal val="#ppt_w"/>
                                          </p:val>
                                        </p:tav>
                                      </p:tavLst>
                                    </p:anim>
                                    <p:anim calcmode="lin" valueType="num">
                                      <p:cBhvr>
                                        <p:cTn id="16" dur="1000" fill="hold"/>
                                        <p:tgtEl>
                                          <p:spTgt spid="21"/>
                                        </p:tgtEl>
                                        <p:attrNameLst>
                                          <p:attrName>ppt_h</p:attrName>
                                        </p:attrNameLst>
                                      </p:cBhvr>
                                      <p:tavLst>
                                        <p:tav tm="0">
                                          <p:val>
                                            <p:fltVal val="0"/>
                                          </p:val>
                                        </p:tav>
                                        <p:tav tm="100000">
                                          <p:val>
                                            <p:strVal val="#ppt_h"/>
                                          </p:val>
                                        </p:tav>
                                      </p:tavLst>
                                    </p:anim>
                                    <p:anim calcmode="lin" valueType="num">
                                      <p:cBhvr>
                                        <p:cTn id="17" dur="1000" fill="hold"/>
                                        <p:tgtEl>
                                          <p:spTgt spid="21"/>
                                        </p:tgtEl>
                                        <p:attrNameLst>
                                          <p:attrName>style.rotation</p:attrName>
                                        </p:attrNameLst>
                                      </p:cBhvr>
                                      <p:tavLst>
                                        <p:tav tm="0">
                                          <p:val>
                                            <p:fltVal val="90"/>
                                          </p:val>
                                        </p:tav>
                                        <p:tav tm="100000">
                                          <p:val>
                                            <p:fltVal val="0"/>
                                          </p:val>
                                        </p:tav>
                                      </p:tavLst>
                                    </p:anim>
                                    <p:animEffect transition="in" filter="fade">
                                      <p:cBhvr>
                                        <p:cTn id="18" dur="10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fltVal val="0"/>
                                          </p:val>
                                        </p:tav>
                                        <p:tav tm="100000">
                                          <p:val>
                                            <p:strVal val="#ppt_w"/>
                                          </p:val>
                                        </p:tav>
                                      </p:tavLst>
                                    </p:anim>
                                    <p:anim calcmode="lin" valueType="num">
                                      <p:cBhvr>
                                        <p:cTn id="24" dur="1000" fill="hold"/>
                                        <p:tgtEl>
                                          <p:spTgt spid="8"/>
                                        </p:tgtEl>
                                        <p:attrNameLst>
                                          <p:attrName>ppt_h</p:attrName>
                                        </p:attrNameLst>
                                      </p:cBhvr>
                                      <p:tavLst>
                                        <p:tav tm="0">
                                          <p:val>
                                            <p:fltVal val="0"/>
                                          </p:val>
                                        </p:tav>
                                        <p:tav tm="100000">
                                          <p:val>
                                            <p:strVal val="#ppt_h"/>
                                          </p:val>
                                        </p:tav>
                                      </p:tavLst>
                                    </p:anim>
                                    <p:anim calcmode="lin" valueType="num">
                                      <p:cBhvr>
                                        <p:cTn id="25" dur="1000" fill="hold"/>
                                        <p:tgtEl>
                                          <p:spTgt spid="8"/>
                                        </p:tgtEl>
                                        <p:attrNameLst>
                                          <p:attrName>style.rotation</p:attrName>
                                        </p:attrNameLst>
                                      </p:cBhvr>
                                      <p:tavLst>
                                        <p:tav tm="0">
                                          <p:val>
                                            <p:fltVal val="90"/>
                                          </p:val>
                                        </p:tav>
                                        <p:tav tm="100000">
                                          <p:val>
                                            <p:fltVal val="0"/>
                                          </p:val>
                                        </p:tav>
                                      </p:tavLst>
                                    </p:anim>
                                    <p:animEffect transition="in" filter="fade">
                                      <p:cBhvr>
                                        <p:cTn id="26" dur="1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 calcmode="lin" valueType="num">
                                      <p:cBhvr>
                                        <p:cTn id="33" dur="1000" fill="hold"/>
                                        <p:tgtEl>
                                          <p:spTgt spid="10"/>
                                        </p:tgtEl>
                                        <p:attrNameLst>
                                          <p:attrName>style.rotation</p:attrName>
                                        </p:attrNameLst>
                                      </p:cBhvr>
                                      <p:tavLst>
                                        <p:tav tm="0">
                                          <p:val>
                                            <p:fltVal val="90"/>
                                          </p:val>
                                        </p:tav>
                                        <p:tav tm="100000">
                                          <p:val>
                                            <p:fltVal val="0"/>
                                          </p:val>
                                        </p:tav>
                                      </p:tavLst>
                                    </p:anim>
                                    <p:animEffect transition="in" filter="fade">
                                      <p:cBhvr>
                                        <p:cTn id="3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p:txBody>
          <a:bodyPr/>
          <a:lstStyle/>
          <a:p>
            <a:r>
              <a:rPr lang="en-US">
                <a:cs typeface="Calibri"/>
              </a:rPr>
              <a:t>Enrollment Page</a:t>
            </a:r>
            <a:endParaRPr lang="en-US"/>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a:xfrm>
            <a:off x="468137" y="1587011"/>
            <a:ext cx="3352184" cy="4313903"/>
          </a:xfrm>
        </p:spPr>
        <p:txBody>
          <a:bodyPr vert="horz" lIns="91440" tIns="45720" rIns="91440" bIns="45720" rtlCol="0" anchor="t">
            <a:normAutofit lnSpcReduction="10000"/>
          </a:bodyPr>
          <a:lstStyle/>
          <a:p>
            <a:pPr marL="285750" indent="-285750"/>
            <a:r>
              <a:rPr lang="en-US">
                <a:ea typeface="+mn-lt"/>
                <a:cs typeface="+mn-lt"/>
              </a:rPr>
              <a:t>After clicking on the navigation bar 'Enroll' button from the home page you get redirected to this page.</a:t>
            </a:r>
            <a:endParaRPr lang="en-US">
              <a:cs typeface="Calibri Light"/>
            </a:endParaRPr>
          </a:p>
          <a:p>
            <a:r>
              <a:rPr lang="en-US"/>
              <a:t>This page allows learners that want to enroll at </a:t>
            </a:r>
            <a:r>
              <a:rPr lang="en-US" err="1"/>
              <a:t>Mzamomtsha</a:t>
            </a:r>
            <a:r>
              <a:rPr lang="en-US"/>
              <a:t> to apply.</a:t>
            </a:r>
            <a:endParaRPr lang="en-US">
              <a:cs typeface="Calibri Light"/>
            </a:endParaRPr>
          </a:p>
          <a:p>
            <a:r>
              <a:rPr lang="en-US">
                <a:ea typeface="+mn-lt"/>
                <a:cs typeface="+mn-lt"/>
              </a:rPr>
              <a:t>Allows staff members to identify which applicants are the best fit for the school by comparing all candidates' information.</a:t>
            </a:r>
          </a:p>
          <a:p>
            <a:r>
              <a:rPr lang="en-US">
                <a:solidFill>
                  <a:srgbClr val="FFFFFF"/>
                </a:solidFill>
                <a:ea typeface="+mn-lt"/>
                <a:cs typeface="+mn-lt"/>
              </a:rPr>
              <a:t>Having this page allows the school to save time and costs, allows for accurate and real-time tracking.</a:t>
            </a:r>
            <a:endParaRPr lang="en-US">
              <a:solidFill>
                <a:srgbClr val="FFFFFF"/>
              </a:solidFill>
              <a:cs typeface="Calibri Light"/>
            </a:endParaRP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sz="half" idx="2"/>
          </p:nvPr>
        </p:nvSpPr>
        <p:spPr/>
        <p:txBody>
          <a:bodyPr vert="horz" lIns="91440" tIns="45720" rIns="91440" bIns="45720" rtlCol="0" anchor="t">
            <a:normAutofit/>
          </a:bodyPr>
          <a:lstStyle/>
          <a:p>
            <a:r>
              <a:rPr lang="en-US">
                <a:cs typeface="Calibri Light"/>
              </a:rPr>
              <a:t>Staff members can make the right admission decisions in a timely manner.</a:t>
            </a:r>
          </a:p>
          <a:p>
            <a:r>
              <a:rPr lang="en-US">
                <a:cs typeface="Calibri Light"/>
              </a:rPr>
              <a:t>It provides clear instructions as to what are the exact details that are needed from an applicant.</a:t>
            </a:r>
          </a:p>
          <a:p>
            <a:r>
              <a:rPr lang="en-US">
                <a:cs typeface="Calibri Light"/>
              </a:rPr>
              <a:t>This page is to </a:t>
            </a:r>
            <a:r>
              <a:rPr lang="en-US">
                <a:ea typeface="+mn-lt"/>
                <a:cs typeface="+mn-lt"/>
              </a:rPr>
              <a:t>help admission teams ultimately enroll more learners.</a:t>
            </a:r>
          </a:p>
          <a:p>
            <a:endParaRPr lang="en-US">
              <a:cs typeface="Calibri Light"/>
            </a:endParaRPr>
          </a:p>
          <a:p>
            <a:endParaRPr lang="en-US">
              <a:cs typeface="Calibri Light"/>
            </a:endParaRP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4</a:t>
            </a:fld>
            <a:endParaRPr lang="en-US"/>
          </a:p>
        </p:txBody>
      </p:sp>
      <p:pic>
        <p:nvPicPr>
          <p:cNvPr id="11" name="Picture Placeholder 12" descr="Graphical user interface, application&#10;&#10;Description automatically generated">
            <a:extLst>
              <a:ext uri="{FF2B5EF4-FFF2-40B4-BE49-F238E27FC236}">
                <a16:creationId xmlns:a16="http://schemas.microsoft.com/office/drawing/2014/main" id="{D38CA64A-11C5-4BD7-8A2D-E6D58794D6DC}"/>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2"/>
          <a:srcRect l="3442" r="3442"/>
          <a:stretch/>
        </p:blipFill>
        <p:spPr>
          <a:xfrm>
            <a:off x="3758228" y="1021823"/>
            <a:ext cx="4626384" cy="5557483"/>
          </a:xfrm>
        </p:spPr>
      </p:pic>
    </p:spTree>
    <p:extLst>
      <p:ext uri="{BB962C8B-B14F-4D97-AF65-F5344CB8AC3E}">
        <p14:creationId xmlns:p14="http://schemas.microsoft.com/office/powerpoint/2010/main" val="3242389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5</a:t>
            </a:fld>
            <a:endParaRPr lang="en-US"/>
          </a:p>
        </p:txBody>
      </p:sp>
      <p:pic>
        <p:nvPicPr>
          <p:cNvPr id="16" name="Picture 15">
            <a:extLst>
              <a:ext uri="{FF2B5EF4-FFF2-40B4-BE49-F238E27FC236}">
                <a16:creationId xmlns:a16="http://schemas.microsoft.com/office/drawing/2014/main" id="{AB9B68BF-B345-67EC-A467-4F1641631557}"/>
              </a:ext>
            </a:extLst>
          </p:cNvPr>
          <p:cNvPicPr>
            <a:picLocks noChangeAspect="1"/>
          </p:cNvPicPr>
          <p:nvPr/>
        </p:nvPicPr>
        <p:blipFill rotWithShape="1">
          <a:blip r:embed="rId2"/>
          <a:srcRect l="17778" t="13827" r="19352" b="8807"/>
          <a:stretch/>
        </p:blipFill>
        <p:spPr>
          <a:xfrm>
            <a:off x="2167467" y="948266"/>
            <a:ext cx="7665156" cy="5305777"/>
          </a:xfrm>
          <a:prstGeom prst="rect">
            <a:avLst/>
          </a:prstGeom>
        </p:spPr>
      </p:pic>
      <p:sp>
        <p:nvSpPr>
          <p:cNvPr id="17" name="Title 8">
            <a:extLst>
              <a:ext uri="{FF2B5EF4-FFF2-40B4-BE49-F238E27FC236}">
                <a16:creationId xmlns:a16="http://schemas.microsoft.com/office/drawing/2014/main" id="{CE57B1D7-8167-7981-0652-41530A94A0C5}"/>
              </a:ext>
            </a:extLst>
          </p:cNvPr>
          <p:cNvSpPr txBox="1">
            <a:spLocks/>
          </p:cNvSpPr>
          <p:nvPr/>
        </p:nvSpPr>
        <p:spPr>
          <a:xfrm>
            <a:off x="2167466" y="260351"/>
            <a:ext cx="3691467" cy="755649"/>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a:t>Contact Us</a:t>
            </a:r>
          </a:p>
        </p:txBody>
      </p:sp>
      <p:sp>
        <p:nvSpPr>
          <p:cNvPr id="18" name="Title 8">
            <a:extLst>
              <a:ext uri="{FF2B5EF4-FFF2-40B4-BE49-F238E27FC236}">
                <a16:creationId xmlns:a16="http://schemas.microsoft.com/office/drawing/2014/main" id="{4DCD0594-9763-0A1D-4FA6-560637CC2E6D}"/>
              </a:ext>
            </a:extLst>
          </p:cNvPr>
          <p:cNvSpPr txBox="1">
            <a:spLocks/>
          </p:cNvSpPr>
          <p:nvPr/>
        </p:nvSpPr>
        <p:spPr>
          <a:xfrm>
            <a:off x="6163733" y="260351"/>
            <a:ext cx="3668890" cy="755649"/>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a:t>FAQ</a:t>
            </a:r>
          </a:p>
        </p:txBody>
      </p:sp>
      <p:sp>
        <p:nvSpPr>
          <p:cNvPr id="19" name="Speech Bubble: Oval 18">
            <a:extLst>
              <a:ext uri="{FF2B5EF4-FFF2-40B4-BE49-F238E27FC236}">
                <a16:creationId xmlns:a16="http://schemas.microsoft.com/office/drawing/2014/main" id="{5ADFD735-D218-75F7-739D-38793F93959F}"/>
              </a:ext>
            </a:extLst>
          </p:cNvPr>
          <p:cNvSpPr/>
          <p:nvPr/>
        </p:nvSpPr>
        <p:spPr>
          <a:xfrm>
            <a:off x="8850489" y="1794933"/>
            <a:ext cx="1794933" cy="94826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Q &amp; A collapsible panels</a:t>
            </a:r>
            <a:endParaRPr lang="en-ZA" b="1"/>
          </a:p>
        </p:txBody>
      </p:sp>
      <p:sp>
        <p:nvSpPr>
          <p:cNvPr id="20" name="Speech Bubble: Oval 19">
            <a:extLst>
              <a:ext uri="{FF2B5EF4-FFF2-40B4-BE49-F238E27FC236}">
                <a16:creationId xmlns:a16="http://schemas.microsoft.com/office/drawing/2014/main" id="{829294E8-B9A1-14E8-D8B4-64D40CD7F458}"/>
              </a:ext>
            </a:extLst>
          </p:cNvPr>
          <p:cNvSpPr/>
          <p:nvPr/>
        </p:nvSpPr>
        <p:spPr>
          <a:xfrm flipH="1">
            <a:off x="1354666" y="1016000"/>
            <a:ext cx="1106312" cy="94826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Query form</a:t>
            </a:r>
            <a:endParaRPr lang="en-ZA" b="1"/>
          </a:p>
        </p:txBody>
      </p:sp>
      <p:sp>
        <p:nvSpPr>
          <p:cNvPr id="21" name="Speech Bubble: Oval 20">
            <a:extLst>
              <a:ext uri="{FF2B5EF4-FFF2-40B4-BE49-F238E27FC236}">
                <a16:creationId xmlns:a16="http://schemas.microsoft.com/office/drawing/2014/main" id="{4D757CFE-048C-E849-84E4-CA5579F6E540}"/>
              </a:ext>
            </a:extLst>
          </p:cNvPr>
          <p:cNvSpPr/>
          <p:nvPr/>
        </p:nvSpPr>
        <p:spPr>
          <a:xfrm>
            <a:off x="5040488" y="1060448"/>
            <a:ext cx="1258711" cy="9038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Contact details</a:t>
            </a:r>
            <a:endParaRPr lang="en-ZA" sz="1400" b="1"/>
          </a:p>
        </p:txBody>
      </p:sp>
      <p:sp>
        <p:nvSpPr>
          <p:cNvPr id="22" name="Speech Bubble: Oval 21">
            <a:extLst>
              <a:ext uri="{FF2B5EF4-FFF2-40B4-BE49-F238E27FC236}">
                <a16:creationId xmlns:a16="http://schemas.microsoft.com/office/drawing/2014/main" id="{5E9DFE49-56DB-0AFA-BC50-0C7AC5BDD400}"/>
              </a:ext>
            </a:extLst>
          </p:cNvPr>
          <p:cNvSpPr/>
          <p:nvPr/>
        </p:nvSpPr>
        <p:spPr>
          <a:xfrm flipH="1">
            <a:off x="1253065" y="4284132"/>
            <a:ext cx="1478845" cy="863601"/>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Map</a:t>
            </a:r>
            <a:endParaRPr lang="en-ZA" b="1"/>
          </a:p>
        </p:txBody>
      </p:sp>
      <p:sp>
        <p:nvSpPr>
          <p:cNvPr id="24" name="Speech Bubble: Oval 23">
            <a:extLst>
              <a:ext uri="{FF2B5EF4-FFF2-40B4-BE49-F238E27FC236}">
                <a16:creationId xmlns:a16="http://schemas.microsoft.com/office/drawing/2014/main" id="{756E17BA-190C-0684-06C1-BA5B41D61D71}"/>
              </a:ext>
            </a:extLst>
          </p:cNvPr>
          <p:cNvSpPr/>
          <p:nvPr/>
        </p:nvSpPr>
        <p:spPr>
          <a:xfrm flipH="1">
            <a:off x="5305777" y="5147733"/>
            <a:ext cx="1715912" cy="982134"/>
          </a:xfrm>
          <a:prstGeom prst="wedgeEllipseCallout">
            <a:avLst>
              <a:gd name="adj1" fmla="val -47373"/>
              <a:gd name="adj2" fmla="val 523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Social media links</a:t>
            </a:r>
            <a:endParaRPr lang="en-ZA" b="1"/>
          </a:p>
        </p:txBody>
      </p:sp>
      <p:sp>
        <p:nvSpPr>
          <p:cNvPr id="25" name="Speech Bubble: Oval 24">
            <a:extLst>
              <a:ext uri="{FF2B5EF4-FFF2-40B4-BE49-F238E27FC236}">
                <a16:creationId xmlns:a16="http://schemas.microsoft.com/office/drawing/2014/main" id="{176E0005-3EEE-F63F-0E61-A6B67F80AAC5}"/>
              </a:ext>
            </a:extLst>
          </p:cNvPr>
          <p:cNvSpPr/>
          <p:nvPr/>
        </p:nvSpPr>
        <p:spPr>
          <a:xfrm>
            <a:off x="9183511" y="260351"/>
            <a:ext cx="1682045" cy="64346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Navigation bar</a:t>
            </a:r>
            <a:endParaRPr lang="en-ZA" b="1"/>
          </a:p>
        </p:txBody>
      </p:sp>
      <p:sp>
        <p:nvSpPr>
          <p:cNvPr id="26" name="Teardrop 25">
            <a:extLst>
              <a:ext uri="{FF2B5EF4-FFF2-40B4-BE49-F238E27FC236}">
                <a16:creationId xmlns:a16="http://schemas.microsoft.com/office/drawing/2014/main" id="{790778BB-0434-7DB0-6192-638AEE29CFB8}"/>
              </a:ext>
            </a:extLst>
          </p:cNvPr>
          <p:cNvSpPr/>
          <p:nvPr/>
        </p:nvSpPr>
        <p:spPr>
          <a:xfrm rot="8398722">
            <a:off x="1451328" y="4603592"/>
            <a:ext cx="268995" cy="224680"/>
          </a:xfrm>
          <a:prstGeom prst="teardrop">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highlight>
                <a:srgbClr val="FF0000"/>
              </a:highlight>
            </a:endParaRPr>
          </a:p>
        </p:txBody>
      </p:sp>
    </p:spTree>
    <p:extLst>
      <p:ext uri="{BB962C8B-B14F-4D97-AF65-F5344CB8AC3E}">
        <p14:creationId xmlns:p14="http://schemas.microsoft.com/office/powerpoint/2010/main" val="3149670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1000"/>
                                        <p:tgtEl>
                                          <p:spTgt spid="25"/>
                                        </p:tgtEl>
                                      </p:cBhvr>
                                    </p:animEffect>
                                    <p:anim calcmode="lin" valueType="num">
                                      <p:cBhvr>
                                        <p:cTn id="34" dur="1000" fill="hold"/>
                                        <p:tgtEl>
                                          <p:spTgt spid="25"/>
                                        </p:tgtEl>
                                        <p:attrNameLst>
                                          <p:attrName>ppt_x</p:attrName>
                                        </p:attrNameLst>
                                      </p:cBhvr>
                                      <p:tavLst>
                                        <p:tav tm="0">
                                          <p:val>
                                            <p:strVal val="#ppt_x"/>
                                          </p:val>
                                        </p:tav>
                                        <p:tav tm="100000">
                                          <p:val>
                                            <p:strVal val="#ppt_x"/>
                                          </p:val>
                                        </p:tav>
                                      </p:tavLst>
                                    </p:anim>
                                    <p:anim calcmode="lin" valueType="num">
                                      <p:cBhvr>
                                        <p:cTn id="3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1000"/>
                                        <p:tgtEl>
                                          <p:spTgt spid="19"/>
                                        </p:tgtEl>
                                      </p:cBhvr>
                                    </p:animEffect>
                                    <p:anim calcmode="lin" valueType="num">
                                      <p:cBhvr>
                                        <p:cTn id="41" dur="1000" fill="hold"/>
                                        <p:tgtEl>
                                          <p:spTgt spid="19"/>
                                        </p:tgtEl>
                                        <p:attrNameLst>
                                          <p:attrName>ppt_x</p:attrName>
                                        </p:attrNameLst>
                                      </p:cBhvr>
                                      <p:tavLst>
                                        <p:tav tm="0">
                                          <p:val>
                                            <p:strVal val="#ppt_x"/>
                                          </p:val>
                                        </p:tav>
                                        <p:tav tm="100000">
                                          <p:val>
                                            <p:strVal val="#ppt_x"/>
                                          </p:val>
                                        </p:tav>
                                      </p:tavLst>
                                    </p:anim>
                                    <p:anim calcmode="lin" valueType="num">
                                      <p:cBhvr>
                                        <p:cTn id="4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4" grpId="0" animBg="1"/>
      <p:bldP spid="25"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846FBB-A717-B9C3-1140-D39FD7FF254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solidFill>
                  <a:schemeClr val="tx1">
                    <a:tint val="75000"/>
                  </a:schemeClr>
                </a:solidFill>
              </a:rPr>
              <a:pPr>
                <a:spcAft>
                  <a:spcPts val="600"/>
                </a:spcAft>
              </a:pPr>
              <a:t>6</a:t>
            </a:fld>
            <a:endParaRPr lang="en-US">
              <a:solidFill>
                <a:schemeClr val="tx1">
                  <a:tint val="75000"/>
                </a:schemeClr>
              </a:solidFill>
            </a:endParaRPr>
          </a:p>
        </p:txBody>
      </p:sp>
      <p:sp>
        <p:nvSpPr>
          <p:cNvPr id="8" name="TextBox 7">
            <a:extLst>
              <a:ext uri="{FF2B5EF4-FFF2-40B4-BE49-F238E27FC236}">
                <a16:creationId xmlns:a16="http://schemas.microsoft.com/office/drawing/2014/main" id="{019B90FB-4A01-AB2B-791B-E5FD3F196B08}"/>
              </a:ext>
            </a:extLst>
          </p:cNvPr>
          <p:cNvSpPr txBox="1"/>
          <p:nvPr/>
        </p:nvSpPr>
        <p:spPr>
          <a:xfrm>
            <a:off x="5545666" y="691444"/>
            <a:ext cx="5305777"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Calibri Light"/>
              </a:rPr>
              <a:t>Important Notes:</a:t>
            </a:r>
          </a:p>
          <a:p>
            <a:pPr marL="285750" indent="-285750">
              <a:buFont typeface="Arial"/>
              <a:buChar char="•"/>
            </a:pPr>
            <a:endParaRPr lang="en-US">
              <a:cs typeface="Calibri Light"/>
            </a:endParaRPr>
          </a:p>
          <a:p>
            <a:pPr marL="285750" indent="-285750">
              <a:buFont typeface="Arial"/>
              <a:buChar char="•"/>
            </a:pPr>
            <a:r>
              <a:rPr lang="en-US">
                <a:cs typeface="Calibri Light"/>
              </a:rPr>
              <a:t>This is not a standalone webpage but rather a pop out page.</a:t>
            </a:r>
          </a:p>
          <a:p>
            <a:pPr marL="285750" indent="-285750">
              <a:buFont typeface="Arial"/>
              <a:buChar char="•"/>
            </a:pPr>
            <a:endParaRPr lang="en-US">
              <a:cs typeface="Calibri Light"/>
            </a:endParaRPr>
          </a:p>
          <a:p>
            <a:pPr marL="285750" indent="-285750">
              <a:buFont typeface="Arial"/>
              <a:buChar char="•"/>
            </a:pPr>
            <a:r>
              <a:rPr lang="en-US">
                <a:cs typeface="Calibri Light"/>
              </a:rPr>
              <a:t>The payments can be set to repeat or once off.</a:t>
            </a:r>
          </a:p>
          <a:p>
            <a:pPr marL="285750" indent="-285750">
              <a:buFont typeface="Arial"/>
              <a:buChar char="•"/>
            </a:pPr>
            <a:endParaRPr lang="en-US">
              <a:cs typeface="Calibri Light"/>
            </a:endParaRPr>
          </a:p>
          <a:p>
            <a:pPr marL="285750" indent="-285750">
              <a:buFont typeface="Arial"/>
              <a:buChar char="•"/>
            </a:pPr>
            <a:r>
              <a:rPr lang="en-US">
                <a:cs typeface="Calibri Light"/>
              </a:rPr>
              <a:t>The user can select the currency they wish to make the payment in</a:t>
            </a:r>
          </a:p>
          <a:p>
            <a:pPr marL="285750" indent="-285750">
              <a:buFont typeface="Arial"/>
              <a:buChar char="•"/>
            </a:pPr>
            <a:endParaRPr lang="en-US">
              <a:cs typeface="Calibri Light"/>
            </a:endParaRPr>
          </a:p>
          <a:p>
            <a:pPr marL="285750" indent="-285750">
              <a:buFont typeface="Arial"/>
              <a:buChar char="•"/>
            </a:pPr>
            <a:r>
              <a:rPr lang="en-US">
                <a:cs typeface="Calibri Light"/>
              </a:rPr>
              <a:t>The payment processing will not be done by us but by more reliable companies like Visa</a:t>
            </a:r>
            <a:r>
              <a:rPr lang="en-US">
                <a:ea typeface="+mn-lt"/>
                <a:cs typeface="+mn-lt"/>
              </a:rPr>
              <a:t> Electron.</a:t>
            </a:r>
            <a:endParaRPr lang="en-US" b="1">
              <a:cs typeface="Calibri Light"/>
            </a:endParaRPr>
          </a:p>
        </p:txBody>
      </p:sp>
      <p:pic>
        <p:nvPicPr>
          <p:cNvPr id="9" name="Picture 9" descr="Graphical user interface, application, website&#10;&#10;Description automatically generated">
            <a:extLst>
              <a:ext uri="{FF2B5EF4-FFF2-40B4-BE49-F238E27FC236}">
                <a16:creationId xmlns:a16="http://schemas.microsoft.com/office/drawing/2014/main" id="{7CF0EBD0-17B6-F04E-1AE3-45DD09269179}"/>
              </a:ext>
            </a:extLst>
          </p:cNvPr>
          <p:cNvPicPr>
            <a:picLocks noChangeAspect="1"/>
          </p:cNvPicPr>
          <p:nvPr/>
        </p:nvPicPr>
        <p:blipFill>
          <a:blip r:embed="rId2"/>
          <a:stretch>
            <a:fillRect/>
          </a:stretch>
        </p:blipFill>
        <p:spPr>
          <a:xfrm>
            <a:off x="761552" y="341489"/>
            <a:ext cx="4064896" cy="6189133"/>
          </a:xfrm>
          <a:prstGeom prst="rect">
            <a:avLst/>
          </a:prstGeom>
        </p:spPr>
      </p:pic>
    </p:spTree>
    <p:extLst>
      <p:ext uri="{BB962C8B-B14F-4D97-AF65-F5344CB8AC3E}">
        <p14:creationId xmlns:p14="http://schemas.microsoft.com/office/powerpoint/2010/main" val="26165468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8">
            <a:extLst>
              <a:ext uri="{FF2B5EF4-FFF2-40B4-BE49-F238E27FC236}">
                <a16:creationId xmlns:a16="http://schemas.microsoft.com/office/drawing/2014/main" id="{92213F88-41F7-FFFF-392C-28ECFD154DE1}"/>
              </a:ext>
            </a:extLst>
          </p:cNvPr>
          <p:cNvSpPr txBox="1">
            <a:spLocks/>
          </p:cNvSpPr>
          <p:nvPr/>
        </p:nvSpPr>
        <p:spPr>
          <a:xfrm>
            <a:off x="4445928" y="3527119"/>
            <a:ext cx="3691467" cy="755649"/>
          </a:xfrm>
          <a:prstGeom prst="rect">
            <a:avLst/>
          </a:prstGeom>
        </p:spPr>
        <p:txBody>
          <a:bodyPr lIns="91440" tIns="45720" rIns="91440" bIns="45720" anchor="t"/>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a:solidFill>
                  <a:schemeClr val="bg1"/>
                </a:solidFill>
              </a:rPr>
              <a:t>Any Questions?</a:t>
            </a:r>
          </a:p>
        </p:txBody>
      </p:sp>
      <p:sp>
        <p:nvSpPr>
          <p:cNvPr id="14" name="Title 8">
            <a:extLst>
              <a:ext uri="{FF2B5EF4-FFF2-40B4-BE49-F238E27FC236}">
                <a16:creationId xmlns:a16="http://schemas.microsoft.com/office/drawing/2014/main" id="{D9061D5F-64BF-1A5E-2A9E-7730CAFDE966}"/>
              </a:ext>
            </a:extLst>
          </p:cNvPr>
          <p:cNvSpPr txBox="1">
            <a:spLocks/>
          </p:cNvSpPr>
          <p:nvPr/>
        </p:nvSpPr>
        <p:spPr>
          <a:xfrm>
            <a:off x="3597067" y="2410938"/>
            <a:ext cx="5586890" cy="1116385"/>
          </a:xfrm>
          <a:prstGeom prst="rect">
            <a:avLst/>
          </a:prstGeom>
        </p:spPr>
        <p:txBody>
          <a:bodyPr lIns="91440" tIns="45720" rIns="91440" bIns="45720" anchor="t"/>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sz="8000">
                <a:solidFill>
                  <a:schemeClr val="bg1"/>
                </a:solidFill>
              </a:rPr>
              <a:t>Thank You!</a:t>
            </a:r>
          </a:p>
        </p:txBody>
      </p:sp>
      <p:pic>
        <p:nvPicPr>
          <p:cNvPr id="2" name="Picture 1">
            <a:extLst>
              <a:ext uri="{FF2B5EF4-FFF2-40B4-BE49-F238E27FC236}">
                <a16:creationId xmlns:a16="http://schemas.microsoft.com/office/drawing/2014/main" id="{098F8C6D-0CF0-41CC-582B-3F03F2FE8EF8}"/>
              </a:ext>
            </a:extLst>
          </p:cNvPr>
          <p:cNvPicPr>
            <a:picLocks noChangeAspect="1"/>
          </p:cNvPicPr>
          <p:nvPr/>
        </p:nvPicPr>
        <p:blipFill>
          <a:blip r:embed="rId2"/>
          <a:stretch>
            <a:fillRect/>
          </a:stretch>
        </p:blipFill>
        <p:spPr>
          <a:xfrm>
            <a:off x="1397923" y="2252624"/>
            <a:ext cx="2030144" cy="2030144"/>
          </a:xfrm>
          <a:prstGeom prst="rect">
            <a:avLst/>
          </a:prstGeom>
        </p:spPr>
      </p:pic>
      <p:pic>
        <p:nvPicPr>
          <p:cNvPr id="4" name="Picture 3" descr="Logo&#10;&#10;Description automatically generated">
            <a:extLst>
              <a:ext uri="{FF2B5EF4-FFF2-40B4-BE49-F238E27FC236}">
                <a16:creationId xmlns:a16="http://schemas.microsoft.com/office/drawing/2014/main" id="{D49B42E4-B3C9-E7AD-61C7-F37563F3750B}"/>
              </a:ext>
            </a:extLst>
          </p:cNvPr>
          <p:cNvPicPr>
            <a:picLocks noChangeAspect="1"/>
          </p:cNvPicPr>
          <p:nvPr/>
        </p:nvPicPr>
        <p:blipFill>
          <a:blip r:embed="rId3"/>
          <a:stretch>
            <a:fillRect/>
          </a:stretch>
        </p:blipFill>
        <p:spPr>
          <a:xfrm>
            <a:off x="8346173" y="1786164"/>
            <a:ext cx="4012822" cy="2963063"/>
          </a:xfrm>
          <a:prstGeom prst="rect">
            <a:avLst/>
          </a:prstGeom>
        </p:spPr>
      </p:pic>
    </p:spTree>
    <p:extLst>
      <p:ext uri="{BB962C8B-B14F-4D97-AF65-F5344CB8AC3E}">
        <p14:creationId xmlns:p14="http://schemas.microsoft.com/office/powerpoint/2010/main" val="78818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Tech Loyalties</vt:lpstr>
      <vt:lpstr>PowerPoint Presentation</vt:lpstr>
      <vt:lpstr>Events Page</vt:lpstr>
      <vt:lpstr>Enrollment Page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dc:title>
  <dc:creator>Yusrah Safedien</dc:creator>
  <cp:revision>3</cp:revision>
  <dcterms:created xsi:type="dcterms:W3CDTF">2023-02-14T08:29:49Z</dcterms:created>
  <dcterms:modified xsi:type="dcterms:W3CDTF">2023-02-17T03:51:32Z</dcterms:modified>
</cp:coreProperties>
</file>