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D17101F-894E-46EB-8360-7E322B6795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ANALIZA ALGORITMILOR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2BE8DFE1-40FA-438B-9ABB-9B174F91C4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Curs1 – </a:t>
            </a:r>
            <a:r>
              <a:rPr lang="en-US" dirty="0" err="1"/>
              <a:t>introducere</a:t>
            </a:r>
            <a:r>
              <a:rPr lang="ro-RO" dirty="0"/>
              <a:t> 2020/2021</a:t>
            </a:r>
            <a:endParaRPr lang="en-US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303F292B-59A0-4FD4-B4A6-FB216EF765EC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720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873EB71-B455-4861-B120-8E37679D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CAP1. DECIDABILITATE.</a:t>
            </a: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053067CC-3AD0-47CD-9CE6-89B3733A3DB3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7A01D0C8-F37E-4AD9-92CE-4D27302D2CBE}"/>
              </a:ext>
            </a:extLst>
          </p:cNvPr>
          <p:cNvSpPr txBox="1"/>
          <p:nvPr/>
        </p:nvSpPr>
        <p:spPr>
          <a:xfrm>
            <a:off x="1478562" y="2976520"/>
            <a:ext cx="2329958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 – </a:t>
            </a:r>
            <a:r>
              <a:rPr lang="en-US" sz="2800" dirty="0" err="1"/>
              <a:t>mul</a:t>
            </a:r>
            <a:r>
              <a:rPr lang="ro-RO" sz="2800" dirty="0" err="1"/>
              <a:t>țime</a:t>
            </a:r>
            <a:endParaRPr lang="en-US" sz="2800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A5ED9CC3-74A0-4F4D-B0CE-CBEFE1551085}"/>
              </a:ext>
            </a:extLst>
          </p:cNvPr>
          <p:cNvSpPr txBox="1"/>
          <p:nvPr/>
        </p:nvSpPr>
        <p:spPr>
          <a:xfrm>
            <a:off x="4523603" y="2495149"/>
            <a:ext cx="1024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finită</a:t>
            </a:r>
            <a:endParaRPr lang="en-US" sz="2800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D2D40780-7B77-44BF-8701-CDB9AFC7E74F}"/>
              </a:ext>
            </a:extLst>
          </p:cNvPr>
          <p:cNvSpPr txBox="1"/>
          <p:nvPr/>
        </p:nvSpPr>
        <p:spPr>
          <a:xfrm>
            <a:off x="4523603" y="3316412"/>
            <a:ext cx="1309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infinită</a:t>
            </a:r>
            <a:endParaRPr lang="en-US" sz="2800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C12B3F16-67D1-4D97-80D3-1FBB75BDDDE5}"/>
              </a:ext>
            </a:extLst>
          </p:cNvPr>
          <p:cNvSpPr txBox="1"/>
          <p:nvPr/>
        </p:nvSpPr>
        <p:spPr>
          <a:xfrm>
            <a:off x="1478563" y="4990449"/>
            <a:ext cx="2232303" cy="5232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 – </a:t>
            </a:r>
            <a:r>
              <a:rPr lang="en-US" sz="2800" dirty="0" err="1"/>
              <a:t>mul</a:t>
            </a:r>
            <a:r>
              <a:rPr lang="ro-RO" sz="2800" dirty="0" err="1"/>
              <a:t>țime</a:t>
            </a:r>
            <a:endParaRPr lang="en-US" sz="2800" dirty="0"/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73F445E7-2A23-45BC-8410-0ABCC41A0384}"/>
              </a:ext>
            </a:extLst>
          </p:cNvPr>
          <p:cNvSpPr txBox="1"/>
          <p:nvPr/>
        </p:nvSpPr>
        <p:spPr>
          <a:xfrm>
            <a:off x="4523603" y="4388947"/>
            <a:ext cx="218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numărabile</a:t>
            </a:r>
            <a:endParaRPr lang="en-US" sz="2800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8FE811B4-FE06-4447-B9D3-DEB0C0CA34B3}"/>
              </a:ext>
            </a:extLst>
          </p:cNvPr>
          <p:cNvSpPr txBox="1"/>
          <p:nvPr/>
        </p:nvSpPr>
        <p:spPr>
          <a:xfrm>
            <a:off x="4523603" y="5539764"/>
            <a:ext cx="2622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/>
              <a:t>nenumărabile</a:t>
            </a:r>
            <a:endParaRPr lang="en-US" sz="2800" dirty="0"/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73CDC01A-F198-4DE9-850E-FDE3EA07679A}"/>
              </a:ext>
            </a:extLst>
          </p:cNvPr>
          <p:cNvSpPr txBox="1"/>
          <p:nvPr/>
        </p:nvSpPr>
        <p:spPr>
          <a:xfrm>
            <a:off x="7719142" y="3901074"/>
            <a:ext cx="3280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finit-numărabile</a:t>
            </a:r>
            <a:endParaRPr lang="en-US" sz="2800" b="1" dirty="0"/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E03F2BE0-3969-4733-B445-0A2565F4FF6E}"/>
              </a:ext>
            </a:extLst>
          </p:cNvPr>
          <p:cNvSpPr txBox="1"/>
          <p:nvPr/>
        </p:nvSpPr>
        <p:spPr>
          <a:xfrm>
            <a:off x="7719142" y="4744224"/>
            <a:ext cx="3377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infinit-numărabile</a:t>
            </a:r>
            <a:endParaRPr lang="en-US" sz="2800" b="1" dirty="0"/>
          </a:p>
        </p:txBody>
      </p:sp>
      <p:sp>
        <p:nvSpPr>
          <p:cNvPr id="19" name="CasetăText 18">
            <a:extLst>
              <a:ext uri="{FF2B5EF4-FFF2-40B4-BE49-F238E27FC236}">
                <a16:creationId xmlns:a16="http://schemas.microsoft.com/office/drawing/2014/main" id="{2E244B4C-7A03-4329-B2F5-669346EA2201}"/>
              </a:ext>
            </a:extLst>
          </p:cNvPr>
          <p:cNvSpPr txBox="1"/>
          <p:nvPr/>
        </p:nvSpPr>
        <p:spPr>
          <a:xfrm>
            <a:off x="7719142" y="5539764"/>
            <a:ext cx="432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infinit-nenumărabile</a:t>
            </a:r>
            <a:endParaRPr lang="en-US" sz="2800" b="1" dirty="0"/>
          </a:p>
        </p:txBody>
      </p:sp>
      <p:cxnSp>
        <p:nvCxnSpPr>
          <p:cNvPr id="21" name="Conector drept cu săgeată 20">
            <a:extLst>
              <a:ext uri="{FF2B5EF4-FFF2-40B4-BE49-F238E27FC236}">
                <a16:creationId xmlns:a16="http://schemas.microsoft.com/office/drawing/2014/main" id="{F89C0872-D37C-4D14-A2DE-280A18A1DB6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808520" y="2756759"/>
            <a:ext cx="715083" cy="48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rept cu săgeată 22">
            <a:extLst>
              <a:ext uri="{FF2B5EF4-FFF2-40B4-BE49-F238E27FC236}">
                <a16:creationId xmlns:a16="http://schemas.microsoft.com/office/drawing/2014/main" id="{22F386DE-9977-4B96-9F52-1C6015CCDA99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3808520" y="3238130"/>
            <a:ext cx="715083" cy="33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rept cu săgeată 24">
            <a:extLst>
              <a:ext uri="{FF2B5EF4-FFF2-40B4-BE49-F238E27FC236}">
                <a16:creationId xmlns:a16="http://schemas.microsoft.com/office/drawing/2014/main" id="{DD1B0582-4DCF-4AC5-BD34-1C2558773FAB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3710866" y="4650557"/>
            <a:ext cx="812737" cy="601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2CCD7733-E392-4B3A-9079-2032FE60AB3A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3710866" y="5252059"/>
            <a:ext cx="812737" cy="54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rept cu săgeată 28">
            <a:extLst>
              <a:ext uri="{FF2B5EF4-FFF2-40B4-BE49-F238E27FC236}">
                <a16:creationId xmlns:a16="http://schemas.microsoft.com/office/drawing/2014/main" id="{233D8034-5346-47EE-8964-73DC2B226A35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6711518" y="4162684"/>
            <a:ext cx="1007624" cy="487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F9BAE19-F113-4069-9EA9-75E0EA06A610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6711518" y="4650557"/>
            <a:ext cx="1007624" cy="355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A916C401-C253-41B1-BE06-6575EBB10DC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7146525" y="5801374"/>
            <a:ext cx="572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6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tăText 2">
            <a:extLst>
              <a:ext uri="{FF2B5EF4-FFF2-40B4-BE49-F238E27FC236}">
                <a16:creationId xmlns:a16="http://schemas.microsoft.com/office/drawing/2014/main" id="{C994FE71-71E8-478E-BDB3-ECFFFE5AAC41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81614116-6287-4251-8A56-38C80BA717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3029" y="1503229"/>
                <a:ext cx="10785941" cy="2466451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o-RO" sz="3200" dirty="0"/>
                  <a:t>Mulțimea A este </a:t>
                </a:r>
                <a:r>
                  <a:rPr lang="ro-RO" sz="3200" dirty="0" err="1"/>
                  <a:t>inifinit</a:t>
                </a:r>
                <a:r>
                  <a:rPr lang="ro-RO" sz="3200" dirty="0"/>
                  <a:t>-numărabilă dacă:</a:t>
                </a:r>
                <a:endParaRPr lang="ro-RO" sz="3200" b="1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ro-RO" sz="3200" dirty="0"/>
                  <a:t>card </a:t>
                </a:r>
                <a:r>
                  <a:rPr lang="en-US" sz="3200" dirty="0"/>
                  <a:t>|A| = </a:t>
                </a:r>
                <a14:m>
                  <m:oMath xmlns:m="http://schemas.openxmlformats.org/officeDocument/2006/math">
                    <m:r>
                      <a:rPr lang="en-US" sz="3200" i="1" smtClean="0"/>
                      <m:t>∞</m:t>
                    </m:r>
                  </m:oMath>
                </a14:m>
                <a:endParaRPr lang="ro-RO" sz="3200" dirty="0"/>
              </a:p>
              <a:p>
                <a:pPr lvl="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/>
                      <m:t>(</m:t>
                    </m:r>
                    <m:r>
                      <a:rPr lang="ro-RO" sz="3200" i="1" smtClean="0"/>
                      <m:t>∃</m:t>
                    </m:r>
                    <m:r>
                      <a:rPr lang="en-US" sz="3200" b="0" i="1" smtClean="0"/>
                      <m:t>) </m:t>
                    </m:r>
                  </m:oMath>
                </a14:m>
                <a:r>
                  <a:rPr lang="en-US" sz="3200" dirty="0"/>
                  <a:t>f: A </a:t>
                </a:r>
                <a14:m>
                  <m:oMath xmlns:m="http://schemas.openxmlformats.org/officeDocument/2006/math">
                    <m:r>
                      <a:rPr lang="ro-RO" sz="3200" dirty="0" smtClean="0"/>
                      <m:t>→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202122"/>
                    </a:solidFill>
                  </a:rPr>
                  <a:t>ℕ bi</a:t>
                </a:r>
                <a:r>
                  <a:rPr lang="ro-RO" sz="3200" dirty="0" err="1">
                    <a:solidFill>
                      <a:srgbClr val="202122"/>
                    </a:solidFill>
                  </a:rPr>
                  <a:t>jectivă</a:t>
                </a:r>
                <a:r>
                  <a:rPr lang="ro-RO" sz="3200" dirty="0">
                    <a:solidFill>
                      <a:srgbClr val="202122"/>
                    </a:solidFill>
                  </a:rPr>
                  <a:t> </a:t>
                </a:r>
              </a:p>
              <a:p>
                <a:pPr marL="914400" lvl="2" indent="0">
                  <a:buNone/>
                </a:pPr>
                <a:r>
                  <a:rPr lang="ro-RO" sz="3200" dirty="0">
                    <a:solidFill>
                      <a:srgbClr val="202122"/>
                    </a:solidFill>
                  </a:rPr>
                  <a:t>(f = funcție de numărătoare/etichetare a lui A)</a:t>
                </a:r>
                <a:r>
                  <a:rPr lang="en-US" sz="3200" dirty="0">
                    <a:solidFill>
                      <a:srgbClr val="202122"/>
                    </a:solidFill>
                  </a:rPr>
                  <a:t> </a:t>
                </a:r>
                <a:endParaRPr lang="ro-RO" sz="3200" dirty="0">
                  <a:solidFill>
                    <a:srgbClr val="202122"/>
                  </a:solidFill>
                </a:endParaRPr>
              </a:p>
              <a:p>
                <a:pPr marL="914400" lvl="2" indent="0">
                  <a:buNone/>
                </a:pPr>
                <a:r>
                  <a:rPr lang="en-US" sz="3200" dirty="0">
                    <a:solidFill>
                      <a:srgbClr val="202122"/>
                    </a:solidFill>
                  </a:rPr>
                  <a:t>– ne d</a:t>
                </a:r>
                <a:r>
                  <a:rPr lang="ro-RO" sz="3200" dirty="0">
                    <a:solidFill>
                      <a:srgbClr val="202122"/>
                    </a:solidFill>
                  </a:rPr>
                  <a:t>ă o ordine pentru elementele lui A</a:t>
                </a:r>
                <a:endParaRPr lang="ro-RO" sz="3200" dirty="0"/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ro-RO" dirty="0"/>
              </a:p>
            </p:txBody>
          </p:sp>
        </mc:Choice>
        <mc:Fallback>
          <p:sp>
            <p:nvSpPr>
              <p:cNvPr id="5" name="Substituent conținut 2">
                <a:extLst>
                  <a:ext uri="{FF2B5EF4-FFF2-40B4-BE49-F238E27FC236}">
                    <a16:creationId xmlns:a16="http://schemas.microsoft.com/office/drawing/2014/main" id="{81614116-6287-4251-8A56-38C80BA71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29" y="1503229"/>
                <a:ext cx="10785941" cy="2466451"/>
              </a:xfrm>
              <a:prstGeom prst="rect">
                <a:avLst/>
              </a:prstGeom>
              <a:blipFill>
                <a:blip r:embed="rId2"/>
                <a:stretch>
                  <a:fillRect l="-1412" t="-3713" b="-3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tăText 6">
            <a:extLst>
              <a:ext uri="{FF2B5EF4-FFF2-40B4-BE49-F238E27FC236}">
                <a16:creationId xmlns:a16="http://schemas.microsoft.com/office/drawing/2014/main" id="{80903C59-3187-4B14-8F12-D48997D8D566}"/>
              </a:ext>
            </a:extLst>
          </p:cNvPr>
          <p:cNvSpPr txBox="1"/>
          <p:nvPr/>
        </p:nvSpPr>
        <p:spPr>
          <a:xfrm>
            <a:off x="3350389" y="5062383"/>
            <a:ext cx="619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dirty="0"/>
              <a:t>A = </a:t>
            </a:r>
            <a:r>
              <a:rPr lang="en-US" sz="3200" dirty="0"/>
              <a:t>{a</a:t>
            </a:r>
            <a:r>
              <a:rPr lang="en-US" sz="3200" baseline="-25000" dirty="0"/>
              <a:t>0</a:t>
            </a:r>
            <a:r>
              <a:rPr lang="en-US" sz="3200" dirty="0"/>
              <a:t>, a</a:t>
            </a:r>
            <a:r>
              <a:rPr lang="en-US" sz="3200" baseline="-25000" dirty="0"/>
              <a:t>1</a:t>
            </a:r>
            <a:r>
              <a:rPr lang="en-US" sz="3200" dirty="0"/>
              <a:t>, a</a:t>
            </a:r>
            <a:r>
              <a:rPr lang="en-US" sz="3200" baseline="-25000" dirty="0"/>
              <a:t>2</a:t>
            </a:r>
            <a:r>
              <a:rPr lang="en-US" sz="3200" dirty="0"/>
              <a:t>, …, a</a:t>
            </a:r>
            <a:r>
              <a:rPr lang="en-US" sz="3200" baseline="-25000" dirty="0"/>
              <a:t>n</a:t>
            </a:r>
            <a:r>
              <a:rPr lang="en-US" sz="3200" dirty="0"/>
              <a:t>, …}</a:t>
            </a:r>
          </a:p>
        </p:txBody>
      </p:sp>
    </p:spTree>
    <p:extLst>
      <p:ext uri="{BB962C8B-B14F-4D97-AF65-F5344CB8AC3E}">
        <p14:creationId xmlns:p14="http://schemas.microsoft.com/office/powerpoint/2010/main" val="795792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3BFCBE8-DFC5-4A65-A66B-89A8F45C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Exemple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stituent conținut 2">
                <a:extLst>
                  <a:ext uri="{FF2B5EF4-FFF2-40B4-BE49-F238E27FC236}">
                    <a16:creationId xmlns:a16="http://schemas.microsoft.com/office/drawing/2014/main" id="{428148CD-F457-43A9-B089-60351E81C8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9062" y="3008804"/>
                <a:ext cx="7088138" cy="307981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o-RO" sz="2800" dirty="0"/>
                  <a:t>Mulțimi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800" dirty="0"/>
                  <a:t>-numărabile (</a:t>
                </a:r>
                <a:r>
                  <a:rPr lang="en-US" sz="2800" dirty="0">
                    <a:solidFill>
                      <a:srgbClr val="202122"/>
                    </a:solidFill>
                  </a:rPr>
                  <a:t>ℕ</a:t>
                </a:r>
                <a:r>
                  <a:rPr lang="ro-RO" sz="2800" dirty="0">
                    <a:solidFill>
                      <a:srgbClr val="202122"/>
                    </a:solidFill>
                  </a:rPr>
                  <a:t>,</a:t>
                </a:r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 ℤ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, </a:t>
                </a:r>
                <a:r>
                  <a:rPr lang="en-US" sz="2800" dirty="0">
                    <a:solidFill>
                      <a:srgbClr val="202122"/>
                    </a:solidFill>
                  </a:rPr>
                  <a:t>ℕ</a:t>
                </a:r>
                <a:r>
                  <a:rPr lang="ro-RO" sz="2800" dirty="0">
                    <a:solidFill>
                      <a:srgbClr val="202122"/>
                    </a:solidFill>
                  </a:rPr>
                  <a:t>x</a:t>
                </a:r>
                <a:r>
                  <a:rPr lang="en-US" sz="2800" dirty="0">
                    <a:solidFill>
                      <a:srgbClr val="202122"/>
                    </a:solidFill>
                  </a:rPr>
                  <a:t> ℕ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 ...)</a:t>
                </a:r>
                <a:endParaRPr lang="ro-RO" sz="2800" dirty="0"/>
              </a:p>
              <a:p>
                <a:pPr marL="0" indent="0">
                  <a:buNone/>
                </a:pPr>
                <a:r>
                  <a:rPr lang="ro-RO" dirty="0"/>
                  <a:t> </a:t>
                </a:r>
              </a:p>
            </p:txBody>
          </p:sp>
        </mc:Choice>
        <mc:Fallback>
          <p:sp>
            <p:nvSpPr>
              <p:cNvPr id="4" name="Substituent conținut 2">
                <a:extLst>
                  <a:ext uri="{FF2B5EF4-FFF2-40B4-BE49-F238E27FC236}">
                    <a16:creationId xmlns:a16="http://schemas.microsoft.com/office/drawing/2014/main" id="{428148CD-F457-43A9-B089-60351E81C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62" y="3008804"/>
                <a:ext cx="7088138" cy="3079812"/>
              </a:xfrm>
              <a:prstGeom prst="rect">
                <a:avLst/>
              </a:prstGeom>
              <a:blipFill>
                <a:blip r:embed="rId2"/>
                <a:stretch>
                  <a:fillRect l="-1032" t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31D3427B-CA9F-49D6-8106-8F51475E0423}"/>
                  </a:ext>
                </a:extLst>
              </p:cNvPr>
              <p:cNvSpPr txBox="1"/>
              <p:nvPr/>
            </p:nvSpPr>
            <p:spPr>
              <a:xfrm>
                <a:off x="697619" y="3948545"/>
                <a:ext cx="11840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ro-RO" sz="2400" dirty="0"/>
              </a:p>
              <a:p>
                <a:r>
                  <a:rPr lang="ro-RO" sz="2400" dirty="0"/>
                  <a:t>OBS: Există anumite proprietăți pentru a demonstra că o mulțime este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400" dirty="0"/>
                  <a:t>-numărabilă/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400" dirty="0"/>
                  <a:t>-nenumărabilă (produs cartezian, reuniune, intersecție).</a:t>
                </a:r>
                <a:endParaRPr lang="en-US" sz="2400" dirty="0"/>
              </a:p>
            </p:txBody>
          </p:sp>
        </mc:Choice>
        <mc:Fallback>
          <p:sp>
            <p:nvSpPr>
              <p:cNvPr id="5" name="CasetăText 4">
                <a:extLst>
                  <a:ext uri="{FF2B5EF4-FFF2-40B4-BE49-F238E27FC236}">
                    <a16:creationId xmlns:a16="http://schemas.microsoft.com/office/drawing/2014/main" id="{31D3427B-CA9F-49D6-8106-8F51475E0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19" y="3948545"/>
                <a:ext cx="11840611" cy="1200329"/>
              </a:xfrm>
              <a:prstGeom prst="rect">
                <a:avLst/>
              </a:prstGeom>
              <a:blipFill>
                <a:blip r:embed="rId3"/>
                <a:stretch>
                  <a:fillRect l="-772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tăText 6">
            <a:extLst>
              <a:ext uri="{FF2B5EF4-FFF2-40B4-BE49-F238E27FC236}">
                <a16:creationId xmlns:a16="http://schemas.microsoft.com/office/drawing/2014/main" id="{31E2BBCD-E0AF-43FF-A9AD-2DE24DEFB50F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5957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4F3A3437-269F-4F02-BF2D-9A900E5002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149" y="3152254"/>
                <a:ext cx="9097047" cy="3079812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b="0" i="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o-RO" sz="2800" dirty="0"/>
                  <a:t>Mulțimi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800" dirty="0"/>
                  <a:t>-nenumărabile (</a:t>
                </a:r>
                <a:r>
                  <a:rPr lang="en-US" sz="2800" dirty="0">
                    <a:solidFill>
                      <a:srgbClr val="202122"/>
                    </a:solidFill>
                    <a:latin typeface="TITUS Cyberbit Basic"/>
                  </a:rPr>
                  <a:t>ℝ</a:t>
                </a:r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, </a:t>
                </a:r>
                <a14:m>
                  <m:oMath xmlns:m="http://schemas.openxmlformats.org/officeDocument/2006/math">
                    <m:r>
                      <a:rPr lang="ro-RO" sz="280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ro-RO" sz="280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800" i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</m:oMath>
                </a14:m>
                <a:r>
                  <a:rPr lang="ro-RO" sz="2800" dirty="0">
                    <a:solidFill>
                      <a:srgbClr val="202122"/>
                    </a:solidFill>
                    <a:latin typeface="TITUS Cyberbit Basic"/>
                  </a:rPr>
                  <a:t> - Th Cantor, ...)</a:t>
                </a:r>
                <a:endParaRPr lang="ro-RO" sz="2800" dirty="0"/>
              </a:p>
              <a:p>
                <a:pPr marL="0" indent="0">
                  <a:buNone/>
                </a:pPr>
                <a:r>
                  <a:rPr lang="ro-RO" dirty="0"/>
                  <a:t> </a:t>
                </a:r>
              </a:p>
            </p:txBody>
          </p:sp>
        </mc:Choice>
        <mc:Fallback>
          <p:sp>
            <p:nvSpPr>
              <p:cNvPr id="3" name="Substituent conținut 2">
                <a:extLst>
                  <a:ext uri="{FF2B5EF4-FFF2-40B4-BE49-F238E27FC236}">
                    <a16:creationId xmlns:a16="http://schemas.microsoft.com/office/drawing/2014/main" id="{4F3A3437-269F-4F02-BF2D-9A900E50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149" y="3152254"/>
                <a:ext cx="9097047" cy="3079812"/>
              </a:xfrm>
              <a:prstGeom prst="rect">
                <a:avLst/>
              </a:prstGeom>
              <a:blipFill>
                <a:blip r:embed="rId2"/>
                <a:stretch>
                  <a:fillRect l="-871" t="-2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tăText 4">
            <a:extLst>
              <a:ext uri="{FF2B5EF4-FFF2-40B4-BE49-F238E27FC236}">
                <a16:creationId xmlns:a16="http://schemas.microsoft.com/office/drawing/2014/main" id="{477DD820-F76A-441F-A517-29BB61111C22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650287A3-3B01-434F-86EA-810C10860BE9}"/>
                  </a:ext>
                </a:extLst>
              </p:cNvPr>
              <p:cNvSpPr txBox="1"/>
              <p:nvPr/>
            </p:nvSpPr>
            <p:spPr>
              <a:xfrm>
                <a:off x="828196" y="1313512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o-RO" sz="2800" dirty="0"/>
                  <a:t>Orice mulțime infinită care nu este numărabilă, se numește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800" dirty="0"/>
                  <a:t>-nenumărabilă.</a:t>
                </a:r>
              </a:p>
            </p:txBody>
          </p:sp>
        </mc:Choice>
        <mc:Fallback>
          <p:sp>
            <p:nvSpPr>
              <p:cNvPr id="7" name="CasetăText 6">
                <a:extLst>
                  <a:ext uri="{FF2B5EF4-FFF2-40B4-BE49-F238E27FC236}">
                    <a16:creationId xmlns:a16="http://schemas.microsoft.com/office/drawing/2014/main" id="{650287A3-3B01-434F-86EA-810C10860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96" y="1313512"/>
                <a:ext cx="9144000" cy="954107"/>
              </a:xfrm>
              <a:prstGeom prst="rect">
                <a:avLst/>
              </a:prstGeom>
              <a:blipFill>
                <a:blip r:embed="rId3"/>
                <a:stretch>
                  <a:fillRect l="-1400" t="-7643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C51765AE-F625-4ADD-A153-FD1D16CBFCBD}"/>
                  </a:ext>
                </a:extLst>
              </p:cNvPr>
              <p:cNvSpPr txBox="1"/>
              <p:nvPr/>
            </p:nvSpPr>
            <p:spPr>
              <a:xfrm>
                <a:off x="1074198" y="5135956"/>
                <a:ext cx="9898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o-RO" sz="2800" i="1" smtClean="0">
                        <a:solidFill>
                          <a:srgbClr val="202122"/>
                        </a:solidFill>
                      </a:rPr>
                      <m:t>𝑃</m:t>
                    </m:r>
                    <m:d>
                      <m:dPr>
                        <m:ctrlPr>
                          <a:rPr lang="ro-RO" sz="2800" i="1" smtClean="0">
                            <a:solidFill>
                              <a:srgbClr val="202122"/>
                            </a:solidFill>
                          </a:rPr>
                        </m:ctrlPr>
                      </m:dPr>
                      <m:e>
                        <m:r>
                          <a:rPr lang="ro-RO" sz="2800" i="0" smtClean="0">
                            <a:solidFill>
                              <a:srgbClr val="202122"/>
                            </a:solidFill>
                          </a:rPr>
                          <m:t>ℕ</m:t>
                        </m:r>
                      </m:e>
                    </m:d>
                  </m:oMath>
                </a14:m>
                <a:r>
                  <a:rPr lang="ro-RO" sz="2800" dirty="0">
                    <a:solidFill>
                      <a:srgbClr val="202122"/>
                    </a:solidFill>
                  </a:rPr>
                  <a:t> - mulțimea tuturor submulțimilor lui </a:t>
                </a:r>
                <a:r>
                  <a:rPr lang="en-US" sz="2800" dirty="0">
                    <a:solidFill>
                      <a:srgbClr val="202122"/>
                    </a:solidFill>
                  </a:rPr>
                  <a:t>ℕ</a:t>
                </a:r>
                <a:r>
                  <a:rPr lang="ro-RO" sz="2800" dirty="0">
                    <a:solidFill>
                      <a:srgbClr val="202122"/>
                    </a:solidFill>
                  </a:rPr>
                  <a:t> (</a:t>
                </a:r>
                <a:r>
                  <a:rPr lang="ro-RO" sz="2800" dirty="0" err="1">
                    <a:solidFill>
                      <a:srgbClr val="202122"/>
                    </a:solidFill>
                  </a:rPr>
                  <a:t>superset</a:t>
                </a:r>
                <a:r>
                  <a:rPr lang="ro-RO" sz="2800" dirty="0">
                    <a:solidFill>
                      <a:srgbClr val="202122"/>
                    </a:solidFill>
                  </a:rPr>
                  <a:t> of </a:t>
                </a:r>
                <a:r>
                  <a:rPr lang="en-US" sz="2800" dirty="0">
                    <a:solidFill>
                      <a:srgbClr val="202122"/>
                    </a:solidFill>
                  </a:rPr>
                  <a:t>ℕ</a:t>
                </a:r>
                <a:r>
                  <a:rPr lang="ro-RO" sz="2800" dirty="0">
                    <a:solidFill>
                      <a:srgbClr val="202122"/>
                    </a:solidFill>
                  </a:rPr>
                  <a:t>) </a:t>
                </a:r>
                <a:endParaRPr lang="en-US" sz="2800" dirty="0"/>
              </a:p>
            </p:txBody>
          </p:sp>
        </mc:Choice>
        <mc:Fallback>
          <p:sp>
            <p:nvSpPr>
              <p:cNvPr id="9" name="CasetăText 8">
                <a:extLst>
                  <a:ext uri="{FF2B5EF4-FFF2-40B4-BE49-F238E27FC236}">
                    <a16:creationId xmlns:a16="http://schemas.microsoft.com/office/drawing/2014/main" id="{C51765AE-F625-4ADD-A153-FD1D16CBF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8" y="5135956"/>
                <a:ext cx="9898602" cy="523220"/>
              </a:xfrm>
              <a:prstGeom prst="rect">
                <a:avLst/>
              </a:prstGeom>
              <a:blipFill>
                <a:blip r:embed="rId4"/>
                <a:stretch>
                  <a:fillRect t="-15294" r="-1601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tăText 10">
                <a:extLst>
                  <a:ext uri="{FF2B5EF4-FFF2-40B4-BE49-F238E27FC236}">
                    <a16:creationId xmlns:a16="http://schemas.microsoft.com/office/drawing/2014/main" id="{DE824E5C-F4EE-44D2-9410-3794AB146596}"/>
                  </a:ext>
                </a:extLst>
              </p:cNvPr>
              <p:cNvSpPr txBox="1"/>
              <p:nvPr/>
            </p:nvSpPr>
            <p:spPr>
              <a:xfrm>
                <a:off x="1480" y="3736523"/>
                <a:ext cx="60945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8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𝑆𝑒</m:t>
                      </m:r>
                      <m:r>
                        <a:rPr lang="ro-RO" sz="18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𝑟𝑒𝑧𝑜𝑙𝑣</m:t>
                      </m:r>
                      <m:r>
                        <a:rPr lang="ro-RO" sz="18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ă </m:t>
                      </m:r>
                      <m:r>
                        <a:rPr lang="ro-RO" sz="18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𝑝𝑟𝑖𝑛</m:t>
                      </m:r>
                      <m:r>
                        <a:rPr lang="ro-RO" sz="18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𝑟𝑒𝑑𝑢𝑐𝑒𝑟𝑒</m:t>
                      </m:r>
                      <m:r>
                        <a:rPr lang="ro-RO" sz="18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𝑙𝑎</m:t>
                      </m:r>
                      <m:r>
                        <a:rPr lang="ro-RO" sz="18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o-RO" sz="18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𝑎𝑏𝑠𝑢𝑟𝑑</m:t>
                      </m:r>
                      <m:r>
                        <a:rPr lang="ro-RO" sz="1800" b="0" i="1" smtClean="0">
                          <a:solidFill>
                            <a:srgbClr val="202122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1" name="CasetăText 10">
                <a:extLst>
                  <a:ext uri="{FF2B5EF4-FFF2-40B4-BE49-F238E27FC236}">
                    <a16:creationId xmlns:a16="http://schemas.microsoft.com/office/drawing/2014/main" id="{DE824E5C-F4EE-44D2-9410-3794AB14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" y="3736523"/>
                <a:ext cx="609452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12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3C8F840-22E3-4854-B433-8F426A78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Concluzie</a:t>
            </a:r>
            <a:endParaRPr lang="en-US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CA29507-E657-4110-A2C0-4664E0694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2452580"/>
            <a:ext cx="4825157" cy="576262"/>
          </a:xfrm>
        </p:spPr>
        <p:txBody>
          <a:bodyPr/>
          <a:lstStyle/>
          <a:p>
            <a:r>
              <a:rPr lang="ro-RO" sz="2000" dirty="0"/>
              <a:t>X = mulțimea tuturor programelor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Substituent conținut 3">
                <a:extLst>
                  <a:ext uri="{FF2B5EF4-FFF2-40B4-BE49-F238E27FC236}">
                    <a16:creationId xmlns:a16="http://schemas.microsoft.com/office/drawing/2014/main" id="{25824E9D-74CC-4866-89DE-0600337C00B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400" dirty="0"/>
                  <a:t>-numărabilă</a:t>
                </a:r>
                <a:endParaRPr lang="en-US" sz="2400" dirty="0"/>
              </a:p>
            </p:txBody>
          </p:sp>
        </mc:Choice>
        <mc:Fallback>
          <p:sp>
            <p:nvSpPr>
              <p:cNvPr id="4" name="Substituent conținut 3">
                <a:extLst>
                  <a:ext uri="{FF2B5EF4-FFF2-40B4-BE49-F238E27FC236}">
                    <a16:creationId xmlns:a16="http://schemas.microsoft.com/office/drawing/2014/main" id="{25824E9D-74CC-4866-89DE-0600337C0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10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ubstituent text 4">
                <a:extLst>
                  <a:ext uri="{FF2B5EF4-FFF2-40B4-BE49-F238E27FC236}">
                    <a16:creationId xmlns:a16="http://schemas.microsoft.com/office/drawing/2014/main" id="{5AC6EA36-97B9-4634-8239-7937EF60B50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ro-RO" sz="2000" dirty="0">
                    <a:solidFill>
                      <a:srgbClr val="92D050"/>
                    </a:solidFill>
                  </a:rPr>
                  <a:t>Y = mulțimea tuturor problemelor de decizie (</a:t>
                </a:r>
                <a:r>
                  <a:rPr lang="en-US" sz="2000" dirty="0">
                    <a:solidFill>
                      <a:srgbClr val="92D050"/>
                    </a:solidFill>
                  </a:rPr>
                  <a:t>ℕ</a:t>
                </a:r>
                <a:r>
                  <a:rPr lang="ro-RO" sz="2000" dirty="0">
                    <a:solidFill>
                      <a:srgbClr val="92D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o-RO" sz="2000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ro-RO" sz="2000" dirty="0">
                    <a:solidFill>
                      <a:srgbClr val="92D050"/>
                    </a:solidFill>
                  </a:rPr>
                  <a:t> </a:t>
                </a:r>
                <a:r>
                  <a:rPr lang="en-US" sz="2000" dirty="0">
                    <a:solidFill>
                      <a:srgbClr val="92D050"/>
                    </a:solidFill>
                  </a:rPr>
                  <a:t>{0,1})</a:t>
                </a:r>
                <a:r>
                  <a:rPr lang="ro-RO" sz="2000" dirty="0">
                    <a:solidFill>
                      <a:srgbClr val="92D05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5" name="Substituent text 4">
                <a:extLst>
                  <a:ext uri="{FF2B5EF4-FFF2-40B4-BE49-F238E27FC236}">
                    <a16:creationId xmlns:a16="http://schemas.microsoft.com/office/drawing/2014/main" id="{5AC6EA36-97B9-4634-8239-7937EF60B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1263" t="-29474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ubstituent conținut 5">
                <a:extLst>
                  <a:ext uri="{FF2B5EF4-FFF2-40B4-BE49-F238E27FC236}">
                    <a16:creationId xmlns:a16="http://schemas.microsoft.com/office/drawing/2014/main" id="{15A831CF-4A20-4229-895D-1EDD471D52F4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ro-RO" sz="2400" dirty="0"/>
                  <a:t>-nenumărabilă</a:t>
                </a:r>
                <a:endParaRPr lang="en-US" sz="2400" dirty="0"/>
              </a:p>
            </p:txBody>
          </p:sp>
        </mc:Choice>
        <mc:Fallback>
          <p:sp>
            <p:nvSpPr>
              <p:cNvPr id="6" name="Substituent conținut 5">
                <a:extLst>
                  <a:ext uri="{FF2B5EF4-FFF2-40B4-BE49-F238E27FC236}">
                    <a16:creationId xmlns:a16="http://schemas.microsoft.com/office/drawing/2014/main" id="{15A831CF-4A20-4229-895D-1EDD471D5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4"/>
                <a:stretch>
                  <a:fillRect l="-1010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tăText 7">
            <a:extLst>
              <a:ext uri="{FF2B5EF4-FFF2-40B4-BE49-F238E27FC236}">
                <a16:creationId xmlns:a16="http://schemas.microsoft.com/office/drawing/2014/main" id="{8A133BB6-0387-43B6-B597-B8720AF064F9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4035B2AE-3149-4DF4-BC58-572300129F5B}"/>
              </a:ext>
            </a:extLst>
          </p:cNvPr>
          <p:cNvSpPr txBox="1"/>
          <p:nvPr/>
        </p:nvSpPr>
        <p:spPr>
          <a:xfrm>
            <a:off x="2275758" y="4528332"/>
            <a:ext cx="9277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Sunt </a:t>
            </a:r>
            <a:r>
              <a:rPr lang="en-US" sz="2800" b="1" dirty="0" err="1"/>
              <a:t>multe</a:t>
            </a:r>
            <a:r>
              <a:rPr lang="en-US" sz="2800" b="1" dirty="0"/>
              <a:t> </a:t>
            </a:r>
            <a:r>
              <a:rPr lang="en-US" sz="2800" b="1" dirty="0" err="1"/>
              <a:t>probleme</a:t>
            </a:r>
            <a:r>
              <a:rPr lang="en-US" sz="2800" b="1" dirty="0"/>
              <a:t> care nu pot s</a:t>
            </a:r>
            <a:r>
              <a:rPr lang="ro-RO" sz="2800" b="1" dirty="0"/>
              <a:t>ă fie rezolvate. (nedecidabile)</a:t>
            </a:r>
            <a:endParaRPr lang="en-US" sz="2800" b="1" dirty="0"/>
          </a:p>
        </p:txBody>
      </p:sp>
      <p:sp>
        <p:nvSpPr>
          <p:cNvPr id="13" name="Triunghi isoscel 12">
            <a:extLst>
              <a:ext uri="{FF2B5EF4-FFF2-40B4-BE49-F238E27FC236}">
                <a16:creationId xmlns:a16="http://schemas.microsoft.com/office/drawing/2014/main" id="{B4DEF733-F5F1-43E2-B511-A797200CFF90}"/>
              </a:ext>
            </a:extLst>
          </p:cNvPr>
          <p:cNvSpPr/>
          <p:nvPr/>
        </p:nvSpPr>
        <p:spPr>
          <a:xfrm>
            <a:off x="1508568" y="4681859"/>
            <a:ext cx="767190" cy="646331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C7AE643E-C602-43B7-872F-4D64BF4DF0F6}"/>
              </a:ext>
            </a:extLst>
          </p:cNvPr>
          <p:cNvSpPr txBox="1"/>
          <p:nvPr/>
        </p:nvSpPr>
        <p:spPr>
          <a:xfrm>
            <a:off x="1733110" y="4796833"/>
            <a:ext cx="428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!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3582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475E06D-3907-4E2A-A6B3-6EAB87CD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907" y="1693332"/>
            <a:ext cx="4616578" cy="1735668"/>
          </a:xfrm>
        </p:spPr>
        <p:txBody>
          <a:bodyPr>
            <a:noAutofit/>
          </a:bodyPr>
          <a:lstStyle/>
          <a:p>
            <a:r>
              <a:rPr lang="en-US" sz="4800" b="1" dirty="0" err="1"/>
              <a:t>Elemente</a:t>
            </a:r>
            <a:r>
              <a:rPr lang="en-US" sz="4800" b="1" dirty="0"/>
              <a:t> </a:t>
            </a:r>
            <a:r>
              <a:rPr lang="en-US" sz="4800" b="1" dirty="0" err="1"/>
              <a:t>organizatorice</a:t>
            </a:r>
            <a:endParaRPr lang="en-US" sz="4800" b="1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DD732E1E-BFA0-446B-9DFB-1B36CE587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Traian</a:t>
            </a:r>
            <a:r>
              <a:rPr lang="en-US" dirty="0"/>
              <a:t> </a:t>
            </a:r>
            <a:r>
              <a:rPr lang="en-US" dirty="0" err="1"/>
              <a:t>Rebedea</a:t>
            </a:r>
            <a:r>
              <a:rPr lang="ro-RO" dirty="0"/>
              <a:t> (curs)</a:t>
            </a:r>
            <a:endParaRPr lang="en-US" dirty="0"/>
          </a:p>
          <a:p>
            <a:r>
              <a:rPr lang="ro-RO" dirty="0"/>
              <a:t>Ștefan Roșeți (curs + </a:t>
            </a:r>
            <a:r>
              <a:rPr lang="ro-RO" dirty="0" err="1"/>
              <a:t>coord</a:t>
            </a:r>
            <a:r>
              <a:rPr lang="ro-RO" dirty="0"/>
              <a:t> </a:t>
            </a:r>
            <a:r>
              <a:rPr lang="ro-RO" dirty="0" err="1"/>
              <a:t>lab</a:t>
            </a:r>
            <a:r>
              <a:rPr lang="ro-RO" dirty="0"/>
              <a:t>)</a:t>
            </a:r>
          </a:p>
          <a:p>
            <a:r>
              <a:rPr lang="ro-RO" dirty="0"/>
              <a:t>Radu Iacob (</a:t>
            </a:r>
            <a:r>
              <a:rPr lang="ro-RO" dirty="0" err="1"/>
              <a:t>coord</a:t>
            </a:r>
            <a:r>
              <a:rPr lang="ro-RO" dirty="0"/>
              <a:t> </a:t>
            </a:r>
            <a:r>
              <a:rPr lang="ro-RO" dirty="0" err="1"/>
              <a:t>lab</a:t>
            </a:r>
            <a:r>
              <a:rPr lang="ro-RO" dirty="0"/>
              <a:t>)</a:t>
            </a:r>
            <a:endParaRPr lang="en-US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D1D0DA12-B787-409B-8696-16303D029D65}"/>
              </a:ext>
            </a:extLst>
          </p:cNvPr>
          <p:cNvSpPr txBox="1"/>
          <p:nvPr/>
        </p:nvSpPr>
        <p:spPr>
          <a:xfrm>
            <a:off x="6096000" y="780080"/>
            <a:ext cx="5569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Notare</a:t>
            </a:r>
          </a:p>
          <a:p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60p activitate semestru: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o-RO" dirty="0"/>
              <a:t>2 teme (40p)</a:t>
            </a:r>
          </a:p>
          <a:p>
            <a:pPr lvl="2"/>
            <a:endParaRPr lang="ro-RO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o-RO" dirty="0"/>
              <a:t>Tema1(subiect la </a:t>
            </a:r>
            <a:r>
              <a:rPr lang="en-US" dirty="0"/>
              <a:t>a</a:t>
            </a:r>
            <a:r>
              <a:rPr lang="ro-RO" dirty="0" err="1"/>
              <a:t>legere</a:t>
            </a:r>
            <a:r>
              <a:rPr lang="ro-RO" dirty="0"/>
              <a:t>) </a:t>
            </a:r>
          </a:p>
          <a:p>
            <a:pPr lvl="3"/>
            <a:r>
              <a:rPr lang="ro-RO" dirty="0"/>
              <a:t>              -</a:t>
            </a:r>
            <a:r>
              <a:rPr lang="en-US" dirty="0"/>
              <a:t>&gt; </a:t>
            </a:r>
            <a:r>
              <a:rPr lang="ro-RO" dirty="0"/>
              <a:t>raport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ro-RO" dirty="0"/>
              <a:t>Tema2 (reducere polinomială)</a:t>
            </a:r>
          </a:p>
          <a:p>
            <a:pPr lvl="3"/>
            <a:r>
              <a:rPr lang="ro-RO" dirty="0"/>
              <a:t>              -</a:t>
            </a:r>
            <a:r>
              <a:rPr lang="en-US" dirty="0"/>
              <a:t>&gt;</a:t>
            </a:r>
            <a:r>
              <a:rPr lang="ro-RO" dirty="0"/>
              <a:t> teoretic + implementare</a:t>
            </a:r>
          </a:p>
          <a:p>
            <a:pPr lvl="3"/>
            <a:r>
              <a:rPr lang="ro-RO" dirty="0"/>
              <a:t>              -</a:t>
            </a:r>
            <a:r>
              <a:rPr lang="en-US" dirty="0"/>
              <a:t>&gt;</a:t>
            </a:r>
            <a:r>
              <a:rPr lang="ro-RO" dirty="0"/>
              <a:t> raport</a:t>
            </a:r>
          </a:p>
          <a:p>
            <a:pPr lvl="3"/>
            <a:endParaRPr lang="ro-RO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lvl="3"/>
            <a:endParaRPr lang="ro-RO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3601DB5B-1C4D-4930-A640-0F4161435D86}"/>
              </a:ext>
            </a:extLst>
          </p:cNvPr>
          <p:cNvSpPr txBox="1"/>
          <p:nvPr/>
        </p:nvSpPr>
        <p:spPr>
          <a:xfrm>
            <a:off x="6096000" y="3815762"/>
            <a:ext cx="55692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o-RO" dirty="0"/>
              <a:t>Test </a:t>
            </a:r>
            <a:r>
              <a:rPr lang="en-US" dirty="0"/>
              <a:t>de </a:t>
            </a:r>
            <a:r>
              <a:rPr lang="en-US" dirty="0" err="1"/>
              <a:t>verificare</a:t>
            </a:r>
            <a:r>
              <a:rPr lang="ro-RO" dirty="0"/>
              <a:t>(20p)</a:t>
            </a:r>
          </a:p>
          <a:p>
            <a:pPr lvl="2"/>
            <a:endParaRPr lang="ro-RO" dirty="0"/>
          </a:p>
          <a:p>
            <a:r>
              <a:rPr lang="ro-RO" dirty="0"/>
              <a:t>     		     -</a:t>
            </a:r>
            <a:r>
              <a:rPr lang="en-US" dirty="0"/>
              <a:t>&gt;</a:t>
            </a:r>
            <a:r>
              <a:rPr lang="ro-RO" dirty="0"/>
              <a:t> încărcare pe    +      discuție cu </a:t>
            </a:r>
          </a:p>
          <a:p>
            <a:r>
              <a:rPr lang="ro-RO" dirty="0"/>
              <a:t>                            </a:t>
            </a:r>
            <a:r>
              <a:rPr lang="ro-RO" dirty="0" err="1"/>
              <a:t>moodle</a:t>
            </a:r>
            <a:r>
              <a:rPr lang="ro-RO" dirty="0"/>
              <a:t>           asistenții pe </a:t>
            </a:r>
            <a:r>
              <a:rPr lang="ro-RO" dirty="0" err="1"/>
              <a:t>teams</a:t>
            </a:r>
            <a:endParaRPr lang="ro-RO" dirty="0"/>
          </a:p>
          <a:p>
            <a:endParaRPr lang="en-US" dirty="0"/>
          </a:p>
          <a:p>
            <a:r>
              <a:rPr lang="en-US" dirty="0"/>
              <a:t>                   -&gt; s</a:t>
            </a:r>
            <a:r>
              <a:rPr lang="ro-RO" dirty="0" err="1"/>
              <a:t>ăptămâna</a:t>
            </a:r>
            <a:r>
              <a:rPr lang="ro-RO" dirty="0"/>
              <a:t> 9</a:t>
            </a:r>
          </a:p>
          <a:p>
            <a:r>
              <a:rPr lang="ro-RO" dirty="0"/>
              <a:t>                   -</a:t>
            </a:r>
            <a:r>
              <a:rPr lang="en-US" dirty="0"/>
              <a:t>&gt;</a:t>
            </a:r>
            <a:r>
              <a:rPr lang="ro-RO" dirty="0"/>
              <a:t> </a:t>
            </a:r>
            <a:r>
              <a:rPr lang="ro-RO" dirty="0" err="1"/>
              <a:t>seminarii</a:t>
            </a:r>
            <a:r>
              <a:rPr lang="ro-RO" dirty="0"/>
              <a:t> imediat anterioare</a:t>
            </a:r>
          </a:p>
          <a:p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40p </a:t>
            </a:r>
            <a:r>
              <a:rPr lang="ro-RO" dirty="0" err="1"/>
              <a:t>exam</a:t>
            </a:r>
            <a:r>
              <a:rPr lang="ro-RO" dirty="0"/>
              <a:t> final</a:t>
            </a:r>
            <a:endParaRPr lang="en-US" dirty="0"/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444F4854-77AE-4EFC-A1CA-14A77A43FC46}"/>
              </a:ext>
            </a:extLst>
          </p:cNvPr>
          <p:cNvSpPr txBox="1"/>
          <p:nvPr/>
        </p:nvSpPr>
        <p:spPr>
          <a:xfrm>
            <a:off x="7998781" y="456915"/>
            <a:ext cx="2370338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dirty="0"/>
              <a:t>Min. 50% parcurs</a:t>
            </a:r>
          </a:p>
          <a:p>
            <a:r>
              <a:rPr lang="ro-RO" dirty="0"/>
              <a:t>Min. 50% </a:t>
            </a:r>
            <a:r>
              <a:rPr lang="ro-RO" dirty="0" err="1"/>
              <a:t>exam</a:t>
            </a:r>
            <a:r>
              <a:rPr lang="ro-RO" dirty="0"/>
              <a:t> final</a:t>
            </a:r>
            <a:endParaRPr lang="en-US" dirty="0"/>
          </a:p>
        </p:txBody>
      </p:sp>
      <p:sp>
        <p:nvSpPr>
          <p:cNvPr id="9" name="Triunghi isoscel 8">
            <a:extLst>
              <a:ext uri="{FF2B5EF4-FFF2-40B4-BE49-F238E27FC236}">
                <a16:creationId xmlns:a16="http://schemas.microsoft.com/office/drawing/2014/main" id="{D6D9D5C7-5BB8-4DB2-93FE-24467905903B}"/>
              </a:ext>
            </a:extLst>
          </p:cNvPr>
          <p:cNvSpPr/>
          <p:nvPr/>
        </p:nvSpPr>
        <p:spPr>
          <a:xfrm>
            <a:off x="7332954" y="645761"/>
            <a:ext cx="544015" cy="457485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CasetăText 10">
            <a:extLst>
              <a:ext uri="{FF2B5EF4-FFF2-40B4-BE49-F238E27FC236}">
                <a16:creationId xmlns:a16="http://schemas.microsoft.com/office/drawing/2014/main" id="{531C33E1-180C-4BDB-89B1-01B51E00C32E}"/>
              </a:ext>
            </a:extLst>
          </p:cNvPr>
          <p:cNvSpPr txBox="1"/>
          <p:nvPr/>
        </p:nvSpPr>
        <p:spPr>
          <a:xfrm>
            <a:off x="7448620" y="645761"/>
            <a:ext cx="428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!</a:t>
            </a:r>
            <a:endParaRPr lang="en-US" sz="2800" b="1" dirty="0"/>
          </a:p>
        </p:txBody>
      </p:sp>
      <p:sp>
        <p:nvSpPr>
          <p:cNvPr id="13" name="CasetăText 12">
            <a:extLst>
              <a:ext uri="{FF2B5EF4-FFF2-40B4-BE49-F238E27FC236}">
                <a16:creationId xmlns:a16="http://schemas.microsoft.com/office/drawing/2014/main" id="{5FDACD9E-A340-4513-AD6C-A6210317EEBD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7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EACAC5B-324B-4B89-85C4-D35938FC3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AA </a:t>
            </a:r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E41326F7-C9F5-4991-9145-082CB5E6D736}"/>
              </a:ext>
            </a:extLst>
          </p:cNvPr>
          <p:cNvSpPr txBox="1"/>
          <p:nvPr/>
        </p:nvSpPr>
        <p:spPr>
          <a:xfrm>
            <a:off x="681356" y="3218555"/>
            <a:ext cx="225492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algoritmi</a:t>
            </a:r>
            <a:endParaRPr lang="en-US" sz="2800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00AE825F-6981-469A-AE10-8534AA534AC8}"/>
              </a:ext>
            </a:extLst>
          </p:cNvPr>
          <p:cNvSpPr txBox="1"/>
          <p:nvPr/>
        </p:nvSpPr>
        <p:spPr>
          <a:xfrm>
            <a:off x="3995684" y="3218555"/>
            <a:ext cx="235999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probleme</a:t>
            </a:r>
            <a:endParaRPr lang="en-US" sz="2800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2560FDF5-A5E3-4F49-A5F1-FD168A991D67}"/>
              </a:ext>
            </a:extLst>
          </p:cNvPr>
          <p:cNvSpPr txBox="1"/>
          <p:nvPr/>
        </p:nvSpPr>
        <p:spPr>
          <a:xfrm>
            <a:off x="523770" y="5169205"/>
            <a:ext cx="2547891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sz="2800" dirty="0"/>
              <a:t>programe</a:t>
            </a:r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31920C-D947-4553-9698-6775AAA09A0C}"/>
              </a:ext>
            </a:extLst>
          </p:cNvPr>
          <p:cNvSpPr/>
          <p:nvPr/>
        </p:nvSpPr>
        <p:spPr>
          <a:xfrm>
            <a:off x="1589102" y="2689335"/>
            <a:ext cx="461638" cy="4450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n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56B873-AD51-4A73-9162-306E38789D33}"/>
              </a:ext>
            </a:extLst>
          </p:cNvPr>
          <p:cNvSpPr/>
          <p:nvPr/>
        </p:nvSpPr>
        <p:spPr>
          <a:xfrm>
            <a:off x="4944860" y="2689335"/>
            <a:ext cx="461638" cy="4450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1</a:t>
            </a:r>
            <a:endParaRPr lang="en-US" dirty="0"/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56D90BA5-E2C2-42F1-B425-C5374F3660CB}"/>
              </a:ext>
            </a:extLst>
          </p:cNvPr>
          <p:cNvCxnSpPr>
            <a:cxnSpLocks/>
          </p:cNvCxnSpPr>
          <p:nvPr/>
        </p:nvCxnSpPr>
        <p:spPr>
          <a:xfrm>
            <a:off x="2201660" y="2911871"/>
            <a:ext cx="259228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1880CAB0-029C-4DEA-9F89-AEEDBC31BD6D}"/>
              </a:ext>
            </a:extLst>
          </p:cNvPr>
          <p:cNvCxnSpPr>
            <a:cxnSpLocks/>
          </p:cNvCxnSpPr>
          <p:nvPr/>
        </p:nvCxnSpPr>
        <p:spPr>
          <a:xfrm rot="5400000">
            <a:off x="1186528" y="4447383"/>
            <a:ext cx="1268319" cy="12700"/>
          </a:xfrm>
          <a:prstGeom prst="bentConnector3">
            <a:avLst>
              <a:gd name="adj1" fmla="val 92697"/>
            </a:avLst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D00365B-F82F-4130-A674-C69EC3948B3B}"/>
              </a:ext>
            </a:extLst>
          </p:cNvPr>
          <p:cNvSpPr/>
          <p:nvPr/>
        </p:nvSpPr>
        <p:spPr>
          <a:xfrm>
            <a:off x="1373217" y="3834982"/>
            <a:ext cx="301841" cy="3195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1</a:t>
            </a: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1069A90-E31F-4FE1-AC8E-DD236ED9065A}"/>
              </a:ext>
            </a:extLst>
          </p:cNvPr>
          <p:cNvSpPr/>
          <p:nvPr/>
        </p:nvSpPr>
        <p:spPr>
          <a:xfrm>
            <a:off x="1373216" y="4761945"/>
            <a:ext cx="301841" cy="31959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1</a:t>
            </a:r>
            <a:endParaRPr lang="en-US" dirty="0"/>
          </a:p>
        </p:txBody>
      </p:sp>
      <p:sp>
        <p:nvSpPr>
          <p:cNvPr id="25" name="CasetăText 24">
            <a:extLst>
              <a:ext uri="{FF2B5EF4-FFF2-40B4-BE49-F238E27FC236}">
                <a16:creationId xmlns:a16="http://schemas.microsoft.com/office/drawing/2014/main" id="{E4EC0CB4-BB28-45E8-B8B6-A326D06FD038}"/>
              </a:ext>
            </a:extLst>
          </p:cNvPr>
          <p:cNvSpPr txBox="1"/>
          <p:nvPr/>
        </p:nvSpPr>
        <p:spPr>
          <a:xfrm>
            <a:off x="3625788" y="3730365"/>
            <a:ext cx="3293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dirty="0"/>
              <a:t>(o infinitate de probleme pe care vrem să le rezolvăm)</a:t>
            </a:r>
            <a:endParaRPr lang="en-US" sz="1600" dirty="0"/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16577F97-B309-4A96-9071-C3A27EB5F68C}"/>
              </a:ext>
            </a:extLst>
          </p:cNvPr>
          <p:cNvSpPr txBox="1"/>
          <p:nvPr/>
        </p:nvSpPr>
        <p:spPr>
          <a:xfrm>
            <a:off x="681356" y="5718409"/>
            <a:ext cx="25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foarte multe – infinit</a:t>
            </a:r>
            <a:endParaRPr lang="en-US" dirty="0"/>
          </a:p>
        </p:txBody>
      </p:sp>
      <p:cxnSp>
        <p:nvCxnSpPr>
          <p:cNvPr id="34" name="Conector drept cu săgeată 33">
            <a:extLst>
              <a:ext uri="{FF2B5EF4-FFF2-40B4-BE49-F238E27FC236}">
                <a16:creationId xmlns:a16="http://schemas.microsoft.com/office/drawing/2014/main" id="{C9B294EC-9E4E-4564-AAC9-7E8142F3DD03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138391" y="4315140"/>
            <a:ext cx="2134205" cy="10899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CasetăText 40">
            <a:extLst>
              <a:ext uri="{FF2B5EF4-FFF2-40B4-BE49-F238E27FC236}">
                <a16:creationId xmlns:a16="http://schemas.microsoft.com/office/drawing/2014/main" id="{F4F9F3C2-6A1B-4C34-BFD2-52E5CE36F278}"/>
              </a:ext>
            </a:extLst>
          </p:cNvPr>
          <p:cNvSpPr txBox="1"/>
          <p:nvPr/>
        </p:nvSpPr>
        <p:spPr>
          <a:xfrm>
            <a:off x="7766851" y="3193144"/>
            <a:ext cx="353183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dirty="0"/>
              <a:t> Obs: </a:t>
            </a:r>
            <a:r>
              <a:rPr lang="en-US" dirty="0"/>
              <a:t>Exist</a:t>
            </a:r>
            <a:r>
              <a:rPr lang="ro-RO" dirty="0"/>
              <a:t>ă i</a:t>
            </a:r>
            <a:r>
              <a:rPr lang="en-US" dirty="0" err="1"/>
              <a:t>nfinituri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ro-RO" dirty="0"/>
              <a:t>și infinituri mai mici</a:t>
            </a:r>
            <a:endParaRPr lang="en-US" dirty="0"/>
          </a:p>
        </p:txBody>
      </p:sp>
      <p:sp>
        <p:nvSpPr>
          <p:cNvPr id="45" name="CasetăText 44">
            <a:extLst>
              <a:ext uri="{FF2B5EF4-FFF2-40B4-BE49-F238E27FC236}">
                <a16:creationId xmlns:a16="http://schemas.microsoft.com/office/drawing/2014/main" id="{5B2CB494-D2FD-4BE3-AC22-E2172CF82C23}"/>
              </a:ext>
            </a:extLst>
          </p:cNvPr>
          <p:cNvSpPr txBox="1"/>
          <p:nvPr/>
        </p:nvSpPr>
        <p:spPr>
          <a:xfrm>
            <a:off x="7201407" y="4921743"/>
            <a:ext cx="828883" cy="4001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o-RO" sz="2000" dirty="0"/>
              <a:t>infinit</a:t>
            </a:r>
            <a:endParaRPr lang="en-US" sz="2000" dirty="0"/>
          </a:p>
        </p:txBody>
      </p:sp>
      <p:cxnSp>
        <p:nvCxnSpPr>
          <p:cNvPr id="47" name="Conector drept cu săgeată 46">
            <a:extLst>
              <a:ext uri="{FF2B5EF4-FFF2-40B4-BE49-F238E27FC236}">
                <a16:creationId xmlns:a16="http://schemas.microsoft.com/office/drawing/2014/main" id="{AA3D8EBE-23FF-4757-A787-EC1F23EDFE0E}"/>
              </a:ext>
            </a:extLst>
          </p:cNvPr>
          <p:cNvCxnSpPr>
            <a:cxnSpLocks/>
            <a:stCxn id="45" idx="3"/>
            <a:endCxn id="53" idx="1"/>
          </p:cNvCxnSpPr>
          <p:nvPr/>
        </p:nvCxnSpPr>
        <p:spPr>
          <a:xfrm>
            <a:off x="8030290" y="5121798"/>
            <a:ext cx="1141685" cy="439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rept cu săgeată 48">
            <a:extLst>
              <a:ext uri="{FF2B5EF4-FFF2-40B4-BE49-F238E27FC236}">
                <a16:creationId xmlns:a16="http://schemas.microsoft.com/office/drawing/2014/main" id="{2F79964C-E399-4FCA-9D03-9E097480AD63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8030290" y="4537024"/>
            <a:ext cx="1141685" cy="584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tăText 50">
            <a:extLst>
              <a:ext uri="{FF2B5EF4-FFF2-40B4-BE49-F238E27FC236}">
                <a16:creationId xmlns:a16="http://schemas.microsoft.com/office/drawing/2014/main" id="{0081F7C9-94FC-4CE7-B04B-B73435A7A796}"/>
              </a:ext>
            </a:extLst>
          </p:cNvPr>
          <p:cNvSpPr txBox="1"/>
          <p:nvPr/>
        </p:nvSpPr>
        <p:spPr>
          <a:xfrm>
            <a:off x="9171975" y="4244636"/>
            <a:ext cx="184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TITUS Cyberbit Basic"/>
              </a:rPr>
              <a:t>ℕ</a:t>
            </a:r>
            <a:r>
              <a:rPr lang="ro-RO" sz="3200" b="0" i="0" dirty="0">
                <a:solidFill>
                  <a:srgbClr val="202122"/>
                </a:solidFill>
                <a:effectLst/>
                <a:latin typeface="TITUS Cyberbit Basic"/>
              </a:rPr>
              <a:t>- </a:t>
            </a:r>
            <a:r>
              <a:rPr lang="ro-RO" sz="1600" b="0" i="0" dirty="0">
                <a:solidFill>
                  <a:srgbClr val="202122"/>
                </a:solidFill>
                <a:effectLst/>
                <a:latin typeface="TITUS Cyberbit Basic"/>
              </a:rPr>
              <a:t>(numărabile)</a:t>
            </a:r>
            <a:endParaRPr lang="en-US" sz="1600" dirty="0"/>
          </a:p>
        </p:txBody>
      </p:sp>
      <p:sp>
        <p:nvSpPr>
          <p:cNvPr id="53" name="CasetăText 52">
            <a:extLst>
              <a:ext uri="{FF2B5EF4-FFF2-40B4-BE49-F238E27FC236}">
                <a16:creationId xmlns:a16="http://schemas.microsoft.com/office/drawing/2014/main" id="{FFD245FA-7D85-49F8-B13E-6145D3E75977}"/>
              </a:ext>
            </a:extLst>
          </p:cNvPr>
          <p:cNvSpPr txBox="1"/>
          <p:nvPr/>
        </p:nvSpPr>
        <p:spPr>
          <a:xfrm>
            <a:off x="9171975" y="5269216"/>
            <a:ext cx="23904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202122"/>
                </a:solidFill>
                <a:effectLst/>
                <a:latin typeface="TITUS Cyberbit Basic"/>
              </a:rPr>
              <a:t>ℝ</a:t>
            </a:r>
            <a:r>
              <a:rPr lang="ro-RO" sz="3200" b="0" i="0" dirty="0">
                <a:solidFill>
                  <a:srgbClr val="202122"/>
                </a:solidFill>
                <a:effectLst/>
                <a:latin typeface="TITUS Cyberbit Basic"/>
              </a:rPr>
              <a:t> - </a:t>
            </a:r>
            <a:r>
              <a:rPr lang="ro-RO" sz="1600" b="0" i="0" dirty="0">
                <a:solidFill>
                  <a:srgbClr val="202122"/>
                </a:solidFill>
                <a:effectLst/>
                <a:latin typeface="TITUS Cyberbit Basic"/>
              </a:rPr>
              <a:t>(nenumărabile)</a:t>
            </a:r>
            <a:endParaRPr lang="en-US" sz="1600" dirty="0"/>
          </a:p>
        </p:txBody>
      </p:sp>
      <p:sp>
        <p:nvSpPr>
          <p:cNvPr id="66" name="CasetăText 65">
            <a:extLst>
              <a:ext uri="{FF2B5EF4-FFF2-40B4-BE49-F238E27FC236}">
                <a16:creationId xmlns:a16="http://schemas.microsoft.com/office/drawing/2014/main" id="{9DD3CA27-3EE5-4C3E-B81E-5626A6A98C3B}"/>
              </a:ext>
            </a:extLst>
          </p:cNvPr>
          <p:cNvSpPr txBox="1"/>
          <p:nvPr/>
        </p:nvSpPr>
        <p:spPr>
          <a:xfrm>
            <a:off x="8382738" y="6094278"/>
            <a:ext cx="2225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TITUS Cyberbit Basic"/>
              </a:rPr>
              <a:t>ℕ ⊆ ℤ ⊆ ℚ ⊆ ℝ ⊆ ℂ</a:t>
            </a:r>
            <a:endParaRPr lang="en-US" dirty="0"/>
          </a:p>
        </p:txBody>
      </p:sp>
      <p:sp>
        <p:nvSpPr>
          <p:cNvPr id="67" name="Triunghi isoscel 66">
            <a:extLst>
              <a:ext uri="{FF2B5EF4-FFF2-40B4-BE49-F238E27FC236}">
                <a16:creationId xmlns:a16="http://schemas.microsoft.com/office/drawing/2014/main" id="{AF75B777-11A9-43C2-AFE1-EE484847CCFE}"/>
              </a:ext>
            </a:extLst>
          </p:cNvPr>
          <p:cNvSpPr/>
          <p:nvPr/>
        </p:nvSpPr>
        <p:spPr>
          <a:xfrm>
            <a:off x="9149176" y="2404433"/>
            <a:ext cx="767190" cy="646331"/>
          </a:xfrm>
          <a:prstGeom prst="triangle">
            <a:avLst/>
          </a:prstGeom>
          <a:solidFill>
            <a:srgbClr val="FFFF0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8" name="CasetăText 67">
            <a:extLst>
              <a:ext uri="{FF2B5EF4-FFF2-40B4-BE49-F238E27FC236}">
                <a16:creationId xmlns:a16="http://schemas.microsoft.com/office/drawing/2014/main" id="{DA0EB722-A535-4235-AE1B-2B8818C41B95}"/>
              </a:ext>
            </a:extLst>
          </p:cNvPr>
          <p:cNvSpPr txBox="1"/>
          <p:nvPr/>
        </p:nvSpPr>
        <p:spPr>
          <a:xfrm>
            <a:off x="9367412" y="2504078"/>
            <a:ext cx="428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200" b="1" dirty="0"/>
              <a:t>!</a:t>
            </a:r>
            <a:endParaRPr lang="en-US" sz="3200" b="1" dirty="0"/>
          </a:p>
        </p:txBody>
      </p:sp>
      <p:sp>
        <p:nvSpPr>
          <p:cNvPr id="76" name="CasetăText 75">
            <a:extLst>
              <a:ext uri="{FF2B5EF4-FFF2-40B4-BE49-F238E27FC236}">
                <a16:creationId xmlns:a16="http://schemas.microsoft.com/office/drawing/2014/main" id="{4298BDA9-D6AF-40BA-B25A-38D945C4CB19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142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3A244E7-E103-41D5-B469-FFB579ED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800" b="1" dirty="0"/>
              <a:t>CUPRINS</a:t>
            </a:r>
            <a:endParaRPr lang="en-US" sz="4800" b="1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3A52F76-1A7A-4AFA-92C1-B06579559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820" y="454980"/>
            <a:ext cx="5190065" cy="3079812"/>
          </a:xfrm>
        </p:spPr>
        <p:txBody>
          <a:bodyPr/>
          <a:lstStyle/>
          <a:p>
            <a:r>
              <a:rPr lang="ro-RO" dirty="0"/>
              <a:t>Decidabilitate/Calculabilitate</a:t>
            </a:r>
          </a:p>
          <a:p>
            <a:r>
              <a:rPr lang="ro-RO" dirty="0"/>
              <a:t>Analiza de </a:t>
            </a:r>
            <a:r>
              <a:rPr lang="ro-RO" b="1" dirty="0"/>
              <a:t>complexitate a algoritmilor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Algoritmi iterativi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Notații asimptotice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Algoritmi recursivi (rezolvarea relațiilor de recurență)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Analiză amortizată (o structură de date pe care aplicăm o secvență de operații)</a:t>
            </a:r>
          </a:p>
          <a:p>
            <a:pPr lvl="2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CE850768-5664-4498-8BFF-C36C0D71B503}"/>
              </a:ext>
            </a:extLst>
          </p:cNvPr>
          <p:cNvSpPr txBox="1">
            <a:spLocks/>
          </p:cNvSpPr>
          <p:nvPr/>
        </p:nvSpPr>
        <p:spPr>
          <a:xfrm>
            <a:off x="5142820" y="3269109"/>
            <a:ext cx="5998647" cy="1569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Algoritmi nedeterminiști</a:t>
            </a:r>
          </a:p>
          <a:p>
            <a:r>
              <a:rPr lang="ro-RO" dirty="0"/>
              <a:t>Clasa de complexitate a problemelor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P </a:t>
            </a:r>
            <a:r>
              <a:rPr lang="ro-RO" dirty="0" err="1"/>
              <a:t>vs</a:t>
            </a:r>
            <a:r>
              <a:rPr lang="ro-RO" dirty="0"/>
              <a:t> NP (P != NP) – momentan s-ar crede ca e diferit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...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ro-RO" dirty="0"/>
          </a:p>
        </p:txBody>
      </p:sp>
      <p:sp>
        <p:nvSpPr>
          <p:cNvPr id="8" name="Substituent conținut 2">
            <a:extLst>
              <a:ext uri="{FF2B5EF4-FFF2-40B4-BE49-F238E27FC236}">
                <a16:creationId xmlns:a16="http://schemas.microsoft.com/office/drawing/2014/main" id="{972071B5-460E-42D4-92CB-62D05F5435F6}"/>
              </a:ext>
            </a:extLst>
          </p:cNvPr>
          <p:cNvSpPr txBox="1">
            <a:spLocks/>
          </p:cNvSpPr>
          <p:nvPr/>
        </p:nvSpPr>
        <p:spPr>
          <a:xfrm>
            <a:off x="5142820" y="4400920"/>
            <a:ext cx="5998647" cy="1569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Corectitudinea algoritmilor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Inducție (+tipuri noi de inducții)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ro-RO" dirty="0"/>
              <a:t>Deducție</a:t>
            </a:r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E2F0ED00-78A9-4B85-902A-7C5DEE1A3558}"/>
              </a:ext>
            </a:extLst>
          </p:cNvPr>
          <p:cNvSpPr txBox="1">
            <a:spLocks/>
          </p:cNvSpPr>
          <p:nvPr/>
        </p:nvSpPr>
        <p:spPr>
          <a:xfrm>
            <a:off x="5142820" y="5185484"/>
            <a:ext cx="5998647" cy="1569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o-RO" dirty="0"/>
              <a:t>Algoritmi de complexitate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B69FC4D6-B19F-4445-A0EB-CFEC69A361A5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3" name="Dreptunghi 12">
            <a:extLst>
              <a:ext uri="{FF2B5EF4-FFF2-40B4-BE49-F238E27FC236}">
                <a16:creationId xmlns:a16="http://schemas.microsoft.com/office/drawing/2014/main" id="{D71F26CD-7942-414E-B38B-B866E0C79D47}"/>
              </a:ext>
            </a:extLst>
          </p:cNvPr>
          <p:cNvSpPr/>
          <p:nvPr/>
        </p:nvSpPr>
        <p:spPr>
          <a:xfrm>
            <a:off x="5142820" y="967666"/>
            <a:ext cx="5199665" cy="2179560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reptunghi 14">
            <a:extLst>
              <a:ext uri="{FF2B5EF4-FFF2-40B4-BE49-F238E27FC236}">
                <a16:creationId xmlns:a16="http://schemas.microsoft.com/office/drawing/2014/main" id="{963A480E-47F6-4134-904F-221966D99864}"/>
              </a:ext>
            </a:extLst>
          </p:cNvPr>
          <p:cNvSpPr/>
          <p:nvPr/>
        </p:nvSpPr>
        <p:spPr>
          <a:xfrm>
            <a:off x="6347533" y="3985612"/>
            <a:ext cx="1438184" cy="29342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8691BEB1-84FE-44B1-B119-D380D9123B14}"/>
              </a:ext>
            </a:extLst>
          </p:cNvPr>
          <p:cNvSpPr txBox="1"/>
          <p:nvPr/>
        </p:nvSpPr>
        <p:spPr>
          <a:xfrm rot="16200000">
            <a:off x="4303419" y="1999435"/>
            <a:ext cx="204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Foarte important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Dreptunghi 17">
            <a:extLst>
              <a:ext uri="{FF2B5EF4-FFF2-40B4-BE49-F238E27FC236}">
                <a16:creationId xmlns:a16="http://schemas.microsoft.com/office/drawing/2014/main" id="{71ECA890-4491-4039-AF7E-6F705BF4DC23}"/>
              </a:ext>
            </a:extLst>
          </p:cNvPr>
          <p:cNvSpPr/>
          <p:nvPr/>
        </p:nvSpPr>
        <p:spPr>
          <a:xfrm>
            <a:off x="5142820" y="4639368"/>
            <a:ext cx="5199665" cy="1092232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setăText 19">
            <a:extLst>
              <a:ext uri="{FF2B5EF4-FFF2-40B4-BE49-F238E27FC236}">
                <a16:creationId xmlns:a16="http://schemas.microsoft.com/office/drawing/2014/main" id="{E0705EB7-C042-49BB-BD2D-1359B1CF3306}"/>
              </a:ext>
            </a:extLst>
          </p:cNvPr>
          <p:cNvSpPr txBox="1"/>
          <p:nvPr/>
        </p:nvSpPr>
        <p:spPr>
          <a:xfrm>
            <a:off x="8647357" y="6407459"/>
            <a:ext cx="354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**ca să fii un programator top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Dreptunghi 21">
            <a:extLst>
              <a:ext uri="{FF2B5EF4-FFF2-40B4-BE49-F238E27FC236}">
                <a16:creationId xmlns:a16="http://schemas.microsoft.com/office/drawing/2014/main" id="{F1F41729-C501-4C9F-8A0A-C12D4A1CA998}"/>
              </a:ext>
            </a:extLst>
          </p:cNvPr>
          <p:cNvSpPr/>
          <p:nvPr/>
        </p:nvSpPr>
        <p:spPr>
          <a:xfrm>
            <a:off x="5142820" y="5731600"/>
            <a:ext cx="5199665" cy="58569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tăText 23">
            <a:extLst>
              <a:ext uri="{FF2B5EF4-FFF2-40B4-BE49-F238E27FC236}">
                <a16:creationId xmlns:a16="http://schemas.microsoft.com/office/drawing/2014/main" id="{F71EE025-6649-46B9-9ED6-BDD276AC7BD6}"/>
              </a:ext>
            </a:extLst>
          </p:cNvPr>
          <p:cNvSpPr txBox="1"/>
          <p:nvPr/>
        </p:nvSpPr>
        <p:spPr>
          <a:xfrm>
            <a:off x="9936331" y="5719940"/>
            <a:ext cx="406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FF0000"/>
                </a:solidFill>
              </a:rPr>
              <a:t>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7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tăText 28">
            <a:extLst>
              <a:ext uri="{FF2B5EF4-FFF2-40B4-BE49-F238E27FC236}">
                <a16:creationId xmlns:a16="http://schemas.microsoft.com/office/drawing/2014/main" id="{AE9D9F2A-6D34-44AC-B3E4-EF34E344977F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0" name="CasetăText 29">
            <a:extLst>
              <a:ext uri="{FF2B5EF4-FFF2-40B4-BE49-F238E27FC236}">
                <a16:creationId xmlns:a16="http://schemas.microsoft.com/office/drawing/2014/main" id="{27C488A5-9148-4206-8B72-227012B6698A}"/>
              </a:ext>
            </a:extLst>
          </p:cNvPr>
          <p:cNvSpPr txBox="1"/>
          <p:nvPr/>
        </p:nvSpPr>
        <p:spPr>
          <a:xfrm>
            <a:off x="949911" y="639192"/>
            <a:ext cx="7785716" cy="5847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o-RO" sz="3200" dirty="0"/>
              <a:t>Problemă</a:t>
            </a:r>
            <a:r>
              <a:rPr lang="en-US" sz="3200" dirty="0"/>
              <a:t> – Maximum Subarray Sum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tăText 30">
                <a:extLst>
                  <a:ext uri="{FF2B5EF4-FFF2-40B4-BE49-F238E27FC236}">
                    <a16:creationId xmlns:a16="http://schemas.microsoft.com/office/drawing/2014/main" id="{39EC8307-4B66-432B-92FC-CC1C738AEB4A}"/>
                  </a:ext>
                </a:extLst>
              </p:cNvPr>
              <p:cNvSpPr txBox="1"/>
              <p:nvPr/>
            </p:nvSpPr>
            <p:spPr>
              <a:xfrm>
                <a:off x="949911" y="1640081"/>
                <a:ext cx="947247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o-RO" sz="2800" dirty="0"/>
                  <a:t>Se dă un vector A</a:t>
                </a:r>
                <a:r>
                  <a:rPr lang="en-US" sz="2800" dirty="0"/>
                  <a:t>[1..n]</a:t>
                </a:r>
                <a:r>
                  <a:rPr lang="ro-RO" sz="2800" dirty="0"/>
                  <a:t> cu nr reale (</a:t>
                </a:r>
                <a14:m>
                  <m:oMath xmlns:m="http://schemas.openxmlformats.org/officeDocument/2006/math">
                    <m:r>
                      <a:rPr lang="ro-RO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ro-R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  <m:r>
                      <a:rPr lang="ro-RO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ro-RO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o-RO" sz="2800" dirty="0"/>
                  <a:t>). </a:t>
                </a:r>
              </a:p>
              <a:p>
                <a:r>
                  <a:rPr lang="ro-RO" sz="2800" dirty="0"/>
                  <a:t>Să se calculeze </a:t>
                </a:r>
                <a:r>
                  <a:rPr lang="ro-RO" sz="2800" dirty="0" err="1"/>
                  <a:t>subsecvența</a:t>
                </a:r>
                <a:r>
                  <a:rPr lang="ro-RO" sz="2800" dirty="0"/>
                  <a:t> de sumă maximă.</a:t>
                </a:r>
                <a:endParaRPr lang="en-US" sz="2800" dirty="0"/>
              </a:p>
            </p:txBody>
          </p:sp>
        </mc:Choice>
        <mc:Fallback>
          <p:sp>
            <p:nvSpPr>
              <p:cNvPr id="31" name="CasetăText 30">
                <a:extLst>
                  <a:ext uri="{FF2B5EF4-FFF2-40B4-BE49-F238E27FC236}">
                    <a16:creationId xmlns:a16="http://schemas.microsoft.com/office/drawing/2014/main" id="{39EC8307-4B66-432B-92FC-CC1C738A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1" y="1640081"/>
                <a:ext cx="9472474" cy="954107"/>
              </a:xfrm>
              <a:prstGeom prst="rect">
                <a:avLst/>
              </a:prstGeom>
              <a:blipFill>
                <a:blip r:embed="rId2"/>
                <a:stretch>
                  <a:fillRect l="-1351" t="-636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ector: cotit 35">
            <a:extLst>
              <a:ext uri="{FF2B5EF4-FFF2-40B4-BE49-F238E27FC236}">
                <a16:creationId xmlns:a16="http://schemas.microsoft.com/office/drawing/2014/main" id="{1E0E46A9-0ED1-4D64-88D2-F07EA3DD9096}"/>
              </a:ext>
            </a:extLst>
          </p:cNvPr>
          <p:cNvCxnSpPr>
            <a:cxnSpLocks/>
          </p:cNvCxnSpPr>
          <p:nvPr/>
        </p:nvCxnSpPr>
        <p:spPr>
          <a:xfrm>
            <a:off x="4811696" y="2594188"/>
            <a:ext cx="727973" cy="521877"/>
          </a:xfrm>
          <a:prstGeom prst="bentConnector3">
            <a:avLst>
              <a:gd name="adj1" fmla="val 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setăText 41">
            <a:extLst>
              <a:ext uri="{FF2B5EF4-FFF2-40B4-BE49-F238E27FC236}">
                <a16:creationId xmlns:a16="http://schemas.microsoft.com/office/drawing/2014/main" id="{E68E4519-9FB1-4AF9-913A-197177FE690D}"/>
              </a:ext>
            </a:extLst>
          </p:cNvPr>
          <p:cNvSpPr txBox="1"/>
          <p:nvPr/>
        </p:nvSpPr>
        <p:spPr>
          <a:xfrm>
            <a:off x="5671351" y="2782669"/>
            <a:ext cx="2939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[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..j]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+mj-lt"/>
              </a:rPr>
              <a:t> ⊆  A[1..n] </a:t>
            </a:r>
          </a:p>
          <a:p>
            <a:r>
              <a:rPr lang="en-US" sz="2400" dirty="0">
                <a:solidFill>
                  <a:srgbClr val="20212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202122"/>
                </a:solidFill>
                <a:latin typeface="+mj-lt"/>
              </a:rPr>
              <a:t>i</a:t>
            </a:r>
            <a:r>
              <a:rPr lang="en-US" sz="2400" dirty="0">
                <a:solidFill>
                  <a:srgbClr val="202122"/>
                </a:solidFill>
                <a:latin typeface="+mj-lt"/>
              </a:rPr>
              <a:t> ≤</a:t>
            </a:r>
            <a:r>
              <a:rPr lang="en-US" sz="2400" dirty="0">
                <a:latin typeface="+mj-lt"/>
              </a:rPr>
              <a:t> j</a:t>
            </a:r>
          </a:p>
        </p:txBody>
      </p:sp>
      <p:sp>
        <p:nvSpPr>
          <p:cNvPr id="43" name="CasetăText 42">
            <a:extLst>
              <a:ext uri="{FF2B5EF4-FFF2-40B4-BE49-F238E27FC236}">
                <a16:creationId xmlns:a16="http://schemas.microsoft.com/office/drawing/2014/main" id="{438C1B43-1335-451F-9415-8F176D5DD7E2}"/>
              </a:ext>
            </a:extLst>
          </p:cNvPr>
          <p:cNvSpPr txBox="1"/>
          <p:nvPr/>
        </p:nvSpPr>
        <p:spPr>
          <a:xfrm>
            <a:off x="8176332" y="2931402"/>
            <a:ext cx="3313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u="sng" dirty="0">
                <a:solidFill>
                  <a:srgbClr val="92D050"/>
                </a:solidFill>
              </a:rPr>
              <a:t>s</a:t>
            </a:r>
            <a:r>
              <a:rPr lang="en-US" b="1" u="sng" dirty="0" err="1">
                <a:solidFill>
                  <a:srgbClr val="92D050"/>
                </a:solidFill>
              </a:rPr>
              <a:t>ubarray</a:t>
            </a:r>
            <a:r>
              <a:rPr lang="ro-RO" b="1" u="sng" dirty="0">
                <a:solidFill>
                  <a:srgbClr val="92D050"/>
                </a:solidFill>
              </a:rPr>
              <a:t> = </a:t>
            </a:r>
            <a:r>
              <a:rPr lang="ro-RO" b="1" u="sng" dirty="0" err="1">
                <a:solidFill>
                  <a:srgbClr val="92D050"/>
                </a:solidFill>
              </a:rPr>
              <a:t>subsecvență</a:t>
            </a:r>
            <a:endParaRPr lang="en-US" b="1" u="sng" dirty="0">
              <a:solidFill>
                <a:srgbClr val="92D050"/>
              </a:solidFill>
            </a:endParaRPr>
          </a:p>
        </p:txBody>
      </p:sp>
      <p:sp>
        <p:nvSpPr>
          <p:cNvPr id="45" name="CasetăText 44">
            <a:extLst>
              <a:ext uri="{FF2B5EF4-FFF2-40B4-BE49-F238E27FC236}">
                <a16:creationId xmlns:a16="http://schemas.microsoft.com/office/drawing/2014/main" id="{698D4B05-9854-4179-B0AF-1049F90DF7CA}"/>
              </a:ext>
            </a:extLst>
          </p:cNvPr>
          <p:cNvSpPr txBox="1"/>
          <p:nvPr/>
        </p:nvSpPr>
        <p:spPr>
          <a:xfrm>
            <a:off x="8176333" y="3244334"/>
            <a:ext cx="3664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92D050"/>
                </a:solidFill>
              </a:rPr>
              <a:t>subsequence = sub</a:t>
            </a:r>
            <a:r>
              <a:rPr lang="ro-RO" b="1" u="sng" dirty="0">
                <a:solidFill>
                  <a:srgbClr val="92D050"/>
                </a:solidFill>
              </a:rPr>
              <a:t>ș</a:t>
            </a:r>
            <a:r>
              <a:rPr lang="en-US" b="1" u="sng" dirty="0" err="1">
                <a:solidFill>
                  <a:srgbClr val="92D050"/>
                </a:solidFill>
              </a:rPr>
              <a:t>ir</a:t>
            </a:r>
            <a:r>
              <a:rPr lang="en-US" b="1" u="sng" dirty="0">
                <a:solidFill>
                  <a:srgbClr val="92D050"/>
                </a:solidFill>
              </a:rPr>
              <a:t>, substring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asetăText 47">
                <a:extLst>
                  <a:ext uri="{FF2B5EF4-FFF2-40B4-BE49-F238E27FC236}">
                    <a16:creationId xmlns:a16="http://schemas.microsoft.com/office/drawing/2014/main" id="{7EC8621A-B575-419F-BAEA-D32A49E130E7}"/>
                  </a:ext>
                </a:extLst>
              </p:cNvPr>
              <p:cNvSpPr txBox="1"/>
              <p:nvPr/>
            </p:nvSpPr>
            <p:spPr>
              <a:xfrm>
                <a:off x="949911" y="3428997"/>
                <a:ext cx="8637969" cy="1405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d>
                            <m:dPr>
                              <m:ctrlPr>
                                <a:rPr lang="ro-RO" sz="32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</m:d>
                          <m:r>
                            <a:rPr lang="ro-RO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r>
                  <a:rPr lang="ro-RO" sz="3200" dirty="0"/>
                  <a:t>i</a:t>
                </a:r>
                <a:r>
                  <a:rPr lang="ro-RO" sz="3200" baseline="-25000" dirty="0"/>
                  <a:t>1</a:t>
                </a:r>
                <a:r>
                  <a:rPr lang="ro-RO" sz="3200" dirty="0"/>
                  <a:t>, i</a:t>
                </a:r>
                <a:r>
                  <a:rPr lang="ro-RO" sz="3200" baseline="-25000" dirty="0"/>
                  <a:t>2</a:t>
                </a:r>
                <a:r>
                  <a:rPr lang="ro-RO" sz="3200" dirty="0"/>
                  <a:t>, ..., </a:t>
                </a:r>
                <a:r>
                  <a:rPr lang="ro-RO" sz="3200" dirty="0" err="1"/>
                  <a:t>i</a:t>
                </a:r>
                <a:r>
                  <a:rPr lang="ro-RO" sz="3200" baseline="-25000" dirty="0" err="1"/>
                  <a:t>j</a:t>
                </a:r>
                <a:r>
                  <a:rPr lang="ro-RO" sz="3200" baseline="-25000" dirty="0"/>
                  <a:t>    </a:t>
                </a:r>
                <a:endParaRPr lang="en-US" sz="3200" baseline="-25000" dirty="0"/>
              </a:p>
              <a:p>
                <a:pPr/>
                <a:endParaRPr lang="ro-RO" sz="3200" baseline="-25000" dirty="0"/>
              </a:p>
              <a:p>
                <a:pPr/>
                <a:r>
                  <a:rPr lang="en-US" sz="3200" dirty="0"/>
                  <a:t>      1&lt; </a:t>
                </a:r>
                <a:r>
                  <a:rPr lang="ro-RO" sz="3200" dirty="0"/>
                  <a:t>i</a:t>
                </a:r>
                <a:r>
                  <a:rPr lang="ro-RO" sz="3200" baseline="-25000" dirty="0"/>
                  <a:t>1</a:t>
                </a:r>
                <a:r>
                  <a:rPr lang="en-US" sz="3200" dirty="0"/>
                  <a:t>&lt;</a:t>
                </a:r>
                <a:r>
                  <a:rPr lang="ro-RO" sz="3200" dirty="0"/>
                  <a:t> i</a:t>
                </a:r>
                <a:r>
                  <a:rPr lang="ro-RO" sz="3200" baseline="-25000" dirty="0"/>
                  <a:t>2</a:t>
                </a:r>
                <a:r>
                  <a:rPr lang="en-US" sz="3200" baseline="-25000" dirty="0"/>
                  <a:t> </a:t>
                </a:r>
                <a:r>
                  <a:rPr lang="en-US" sz="3200" dirty="0"/>
                  <a:t>&lt;</a:t>
                </a:r>
                <a:r>
                  <a:rPr lang="ro-RO" sz="3200" dirty="0"/>
                  <a:t> ...</a:t>
                </a:r>
                <a:r>
                  <a:rPr lang="en-US" sz="3200" dirty="0"/>
                  <a:t> &lt; </a:t>
                </a:r>
                <a:r>
                  <a:rPr lang="ro-RO" sz="3200" dirty="0" err="1"/>
                  <a:t>i</a:t>
                </a:r>
                <a:r>
                  <a:rPr lang="ro-RO" sz="3200" baseline="-25000" dirty="0" err="1"/>
                  <a:t>j</a:t>
                </a:r>
                <a:r>
                  <a:rPr lang="ro-RO" sz="3200" baseline="-25000" dirty="0"/>
                  <a:t> </a:t>
                </a:r>
                <a:r>
                  <a:rPr lang="en-US" sz="3200" dirty="0"/>
                  <a:t>&lt;</a:t>
                </a:r>
                <a:r>
                  <a:rPr lang="ro-RO" sz="3200" dirty="0"/>
                  <a:t> n</a:t>
                </a:r>
                <a:r>
                  <a:rPr lang="ro-RO" sz="3200" baseline="-25000" dirty="0"/>
                  <a:t> </a:t>
                </a:r>
                <a:r>
                  <a:rPr lang="en-US" sz="3200" baseline="-25000" dirty="0"/>
                  <a:t>  </a:t>
                </a:r>
                <a:r>
                  <a:rPr lang="en-US" sz="2000" dirty="0" err="1"/>
                  <a:t>secven</a:t>
                </a:r>
                <a:r>
                  <a:rPr lang="ro-RO" sz="2000" dirty="0" err="1"/>
                  <a:t>ță</a:t>
                </a:r>
                <a:r>
                  <a:rPr lang="ro-RO" sz="2000" dirty="0"/>
                  <a:t> crescătoare de indici </a:t>
                </a:r>
                <a:endParaRPr lang="en-US" sz="3200" dirty="0"/>
              </a:p>
            </p:txBody>
          </p:sp>
        </mc:Choice>
        <mc:Fallback>
          <p:sp>
            <p:nvSpPr>
              <p:cNvPr id="48" name="CasetăText 47">
                <a:extLst>
                  <a:ext uri="{FF2B5EF4-FFF2-40B4-BE49-F238E27FC236}">
                    <a16:creationId xmlns:a16="http://schemas.microsoft.com/office/drawing/2014/main" id="{7EC8621A-B575-419F-BAEA-D32A49E13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1" y="3428997"/>
                <a:ext cx="8637969" cy="1405513"/>
              </a:xfrm>
              <a:prstGeom prst="rect">
                <a:avLst/>
              </a:prstGeom>
              <a:blipFill>
                <a:blip r:embed="rId3"/>
                <a:stretch>
                  <a:fillRect t="-5195" b="-13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Dreptunghi 48">
            <a:extLst>
              <a:ext uri="{FF2B5EF4-FFF2-40B4-BE49-F238E27FC236}">
                <a16:creationId xmlns:a16="http://schemas.microsoft.com/office/drawing/2014/main" id="{2650DEC3-FB7E-4DA8-8E50-8B48CA541C0E}"/>
              </a:ext>
            </a:extLst>
          </p:cNvPr>
          <p:cNvSpPr/>
          <p:nvPr/>
        </p:nvSpPr>
        <p:spPr>
          <a:xfrm>
            <a:off x="1846556" y="5326602"/>
            <a:ext cx="3329124" cy="568171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Conector drept 50">
            <a:extLst>
              <a:ext uri="{FF2B5EF4-FFF2-40B4-BE49-F238E27FC236}">
                <a16:creationId xmlns:a16="http://schemas.microsoft.com/office/drawing/2014/main" id="{506858EA-3163-48DC-A77E-9E1A2BB54D10}"/>
              </a:ext>
            </a:extLst>
          </p:cNvPr>
          <p:cNvCxnSpPr/>
          <p:nvPr/>
        </p:nvCxnSpPr>
        <p:spPr>
          <a:xfrm>
            <a:off x="2556769" y="5326602"/>
            <a:ext cx="0" cy="568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rept 52">
            <a:extLst>
              <a:ext uri="{FF2B5EF4-FFF2-40B4-BE49-F238E27FC236}">
                <a16:creationId xmlns:a16="http://schemas.microsoft.com/office/drawing/2014/main" id="{696D536E-0E67-4407-8F81-A562219CFC25}"/>
              </a:ext>
            </a:extLst>
          </p:cNvPr>
          <p:cNvCxnSpPr>
            <a:cxnSpLocks/>
          </p:cNvCxnSpPr>
          <p:nvPr/>
        </p:nvCxnSpPr>
        <p:spPr>
          <a:xfrm>
            <a:off x="3215196" y="5326601"/>
            <a:ext cx="0" cy="568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rept 54">
            <a:extLst>
              <a:ext uri="{FF2B5EF4-FFF2-40B4-BE49-F238E27FC236}">
                <a16:creationId xmlns:a16="http://schemas.microsoft.com/office/drawing/2014/main" id="{E1DDB596-9F56-4C64-8ABF-4167FF9ED3A9}"/>
              </a:ext>
            </a:extLst>
          </p:cNvPr>
          <p:cNvCxnSpPr>
            <a:cxnSpLocks/>
          </p:cNvCxnSpPr>
          <p:nvPr/>
        </p:nvCxnSpPr>
        <p:spPr>
          <a:xfrm>
            <a:off x="3854388" y="5326600"/>
            <a:ext cx="0" cy="568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rept 56">
            <a:extLst>
              <a:ext uri="{FF2B5EF4-FFF2-40B4-BE49-F238E27FC236}">
                <a16:creationId xmlns:a16="http://schemas.microsoft.com/office/drawing/2014/main" id="{65A765DE-CE44-4FD6-84D0-2750F515F9E1}"/>
              </a:ext>
            </a:extLst>
          </p:cNvPr>
          <p:cNvCxnSpPr>
            <a:cxnSpLocks/>
          </p:cNvCxnSpPr>
          <p:nvPr/>
        </p:nvCxnSpPr>
        <p:spPr>
          <a:xfrm>
            <a:off x="4511336" y="5326600"/>
            <a:ext cx="0" cy="568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ector drept 58">
            <a:extLst>
              <a:ext uri="{FF2B5EF4-FFF2-40B4-BE49-F238E27FC236}">
                <a16:creationId xmlns:a16="http://schemas.microsoft.com/office/drawing/2014/main" id="{07A34547-76E2-4CCB-A80A-226837E1A1E1}"/>
              </a:ext>
            </a:extLst>
          </p:cNvPr>
          <p:cNvCxnSpPr>
            <a:cxnSpLocks/>
          </p:cNvCxnSpPr>
          <p:nvPr/>
        </p:nvCxnSpPr>
        <p:spPr>
          <a:xfrm>
            <a:off x="5175682" y="5326599"/>
            <a:ext cx="0" cy="5681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CasetăText 59">
            <a:extLst>
              <a:ext uri="{FF2B5EF4-FFF2-40B4-BE49-F238E27FC236}">
                <a16:creationId xmlns:a16="http://schemas.microsoft.com/office/drawing/2014/main" id="{BF217800-3E95-47AB-A625-F7738636EFDD}"/>
              </a:ext>
            </a:extLst>
          </p:cNvPr>
          <p:cNvSpPr txBox="1"/>
          <p:nvPr/>
        </p:nvSpPr>
        <p:spPr>
          <a:xfrm>
            <a:off x="1998218" y="5248439"/>
            <a:ext cx="53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" name="CasetăText 61">
            <a:extLst>
              <a:ext uri="{FF2B5EF4-FFF2-40B4-BE49-F238E27FC236}">
                <a16:creationId xmlns:a16="http://schemas.microsoft.com/office/drawing/2014/main" id="{3DA02091-4506-454A-AFFB-6497D43BABD7}"/>
              </a:ext>
            </a:extLst>
          </p:cNvPr>
          <p:cNvSpPr txBox="1"/>
          <p:nvPr/>
        </p:nvSpPr>
        <p:spPr>
          <a:xfrm>
            <a:off x="2688457" y="5248439"/>
            <a:ext cx="53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CasetăText 63">
            <a:extLst>
              <a:ext uri="{FF2B5EF4-FFF2-40B4-BE49-F238E27FC236}">
                <a16:creationId xmlns:a16="http://schemas.microsoft.com/office/drawing/2014/main" id="{9752889E-6640-4742-A03E-D1E8EFEAF500}"/>
              </a:ext>
            </a:extLst>
          </p:cNvPr>
          <p:cNvSpPr txBox="1"/>
          <p:nvPr/>
        </p:nvSpPr>
        <p:spPr>
          <a:xfrm>
            <a:off x="3986076" y="5248439"/>
            <a:ext cx="53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x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6" name="CasetăText 65">
            <a:extLst>
              <a:ext uri="{FF2B5EF4-FFF2-40B4-BE49-F238E27FC236}">
                <a16:creationId xmlns:a16="http://schemas.microsoft.com/office/drawing/2014/main" id="{B397F00F-0E72-4DE4-A1E3-29E31326C231}"/>
              </a:ext>
            </a:extLst>
          </p:cNvPr>
          <p:cNvSpPr txBox="1"/>
          <p:nvPr/>
        </p:nvSpPr>
        <p:spPr>
          <a:xfrm>
            <a:off x="5222287" y="5287517"/>
            <a:ext cx="6398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600" dirty="0" err="1">
                <a:solidFill>
                  <a:srgbClr val="92D050"/>
                </a:solidFill>
              </a:rPr>
              <a:t>Subsecvență</a:t>
            </a:r>
            <a:r>
              <a:rPr lang="ro-RO" sz="1600" dirty="0">
                <a:solidFill>
                  <a:srgbClr val="92D050"/>
                </a:solidFill>
              </a:rPr>
              <a:t> (</a:t>
            </a:r>
            <a:r>
              <a:rPr lang="ro-RO" sz="1600" dirty="0" err="1">
                <a:solidFill>
                  <a:srgbClr val="92D050"/>
                </a:solidFill>
              </a:rPr>
              <a:t>ro</a:t>
            </a:r>
            <a:r>
              <a:rPr lang="ro-RO" sz="1600" dirty="0">
                <a:solidFill>
                  <a:srgbClr val="92D050"/>
                </a:solidFill>
              </a:rPr>
              <a:t>) = bucată continuă</a:t>
            </a:r>
          </a:p>
          <a:p>
            <a:r>
              <a:rPr lang="ro-RO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Subsequence</a:t>
            </a:r>
            <a:r>
              <a:rPr lang="ro-RO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(</a:t>
            </a:r>
            <a:r>
              <a:rPr lang="ro-RO" sz="16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engl</a:t>
            </a:r>
            <a:r>
              <a:rPr lang="ro-RO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= bucată care poate să nu fie continuă</a:t>
            </a:r>
          </a:p>
          <a:p>
            <a:r>
              <a:rPr lang="ro-RO" sz="1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(subșir)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CasetăText 67">
            <a:extLst>
              <a:ext uri="{FF2B5EF4-FFF2-40B4-BE49-F238E27FC236}">
                <a16:creationId xmlns:a16="http://schemas.microsoft.com/office/drawing/2014/main" id="{EF0C4396-83CC-4A0C-BED9-9E748779B06E}"/>
              </a:ext>
            </a:extLst>
          </p:cNvPr>
          <p:cNvSpPr txBox="1"/>
          <p:nvPr/>
        </p:nvSpPr>
        <p:spPr>
          <a:xfrm>
            <a:off x="1117107" y="5195185"/>
            <a:ext cx="83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4800" b="1" dirty="0"/>
              <a:t>A</a:t>
            </a:r>
            <a:endParaRPr lang="en-US" sz="4800" b="1" dirty="0"/>
          </a:p>
        </p:txBody>
      </p:sp>
      <p:sp>
        <p:nvSpPr>
          <p:cNvPr id="69" name="CasetăText 68">
            <a:extLst>
              <a:ext uri="{FF2B5EF4-FFF2-40B4-BE49-F238E27FC236}">
                <a16:creationId xmlns:a16="http://schemas.microsoft.com/office/drawing/2014/main" id="{6A04B873-435E-4429-B755-FD4D57E35F3D}"/>
              </a:ext>
            </a:extLst>
          </p:cNvPr>
          <p:cNvSpPr txBox="1"/>
          <p:nvPr/>
        </p:nvSpPr>
        <p:spPr>
          <a:xfrm>
            <a:off x="3221115" y="5326596"/>
            <a:ext cx="1960483" cy="568171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1" name="CasetăText 70">
            <a:extLst>
              <a:ext uri="{FF2B5EF4-FFF2-40B4-BE49-F238E27FC236}">
                <a16:creationId xmlns:a16="http://schemas.microsoft.com/office/drawing/2014/main" id="{37838E73-416B-486A-AD82-5FDEADA461DE}"/>
              </a:ext>
            </a:extLst>
          </p:cNvPr>
          <p:cNvSpPr txBox="1"/>
          <p:nvPr/>
        </p:nvSpPr>
        <p:spPr>
          <a:xfrm>
            <a:off x="229726" y="5287517"/>
            <a:ext cx="93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3600" dirty="0"/>
              <a:t>ex: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68645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23570C3-8770-4383-896C-836AAD86A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295400"/>
            <a:ext cx="3567966" cy="1600200"/>
          </a:xfrm>
        </p:spPr>
        <p:txBody>
          <a:bodyPr/>
          <a:lstStyle/>
          <a:p>
            <a:r>
              <a:rPr lang="en-US" sz="3200" b="1" dirty="0" err="1"/>
              <a:t>Complexitate</a:t>
            </a:r>
            <a:endParaRPr lang="en-US" sz="3200" b="1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9CD3D7EC-2505-4FE6-8472-0C9AF541A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O(n</a:t>
            </a:r>
            <a:r>
              <a:rPr lang="en-US" sz="3200" b="1" baseline="30000" dirty="0"/>
              <a:t>3</a:t>
            </a:r>
            <a:r>
              <a:rPr lang="en-US" sz="3200" b="1" dirty="0"/>
              <a:t>)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5F679F0B-C41F-4FF8-B003-BF5BD389D41C}"/>
              </a:ext>
            </a:extLst>
          </p:cNvPr>
          <p:cNvSpPr txBox="1"/>
          <p:nvPr/>
        </p:nvSpPr>
        <p:spPr>
          <a:xfrm>
            <a:off x="5193435" y="674400"/>
            <a:ext cx="60812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b="1" dirty="0"/>
              <a:t>max_subarray1 </a:t>
            </a:r>
            <a:r>
              <a:rPr lang="ro-RO" sz="2800" dirty="0"/>
              <a:t>(A</a:t>
            </a:r>
            <a:r>
              <a:rPr lang="en-US" sz="2800" dirty="0"/>
              <a:t>[1..n])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max_sum</a:t>
            </a:r>
            <a:r>
              <a:rPr lang="en-US" sz="2800" dirty="0"/>
              <a:t> = 0   // { }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TITUS Cyberbit Basic"/>
              </a:rPr>
              <a:t>⊆ A</a:t>
            </a:r>
          </a:p>
          <a:p>
            <a:r>
              <a:rPr lang="en-US" sz="2800" dirty="0">
                <a:solidFill>
                  <a:srgbClr val="202122"/>
                </a:solidFill>
                <a:latin typeface="TITUS Cyberbit Basic"/>
              </a:rPr>
              <a:t>	FOR</a:t>
            </a:r>
            <a:r>
              <a:rPr lang="en-US" sz="2800" dirty="0">
                <a:solidFill>
                  <a:srgbClr val="202122"/>
                </a:solidFill>
              </a:rPr>
              <a:t> (</a:t>
            </a:r>
            <a:r>
              <a:rPr lang="en-US" sz="2800" dirty="0" err="1">
                <a:solidFill>
                  <a:srgbClr val="202122"/>
                </a:solidFill>
              </a:rPr>
              <a:t>i</a:t>
            </a:r>
            <a:r>
              <a:rPr lang="en-US" sz="2800" dirty="0">
                <a:solidFill>
                  <a:srgbClr val="202122"/>
                </a:solidFill>
              </a:rPr>
              <a:t> = 1.. n)</a:t>
            </a:r>
          </a:p>
          <a:p>
            <a:r>
              <a:rPr lang="en-US" sz="2800" dirty="0">
                <a:solidFill>
                  <a:srgbClr val="202122"/>
                </a:solidFill>
              </a:rPr>
              <a:t>		</a:t>
            </a:r>
            <a:r>
              <a:rPr lang="en-US" sz="2800" dirty="0">
                <a:solidFill>
                  <a:srgbClr val="202122"/>
                </a:solidFill>
                <a:latin typeface="TITUS Cyberbit Basic"/>
              </a:rPr>
              <a:t>FOR</a:t>
            </a:r>
            <a:r>
              <a:rPr lang="en-US" sz="2800" dirty="0">
                <a:solidFill>
                  <a:srgbClr val="202122"/>
                </a:solidFill>
              </a:rPr>
              <a:t> (j = i+1 .. n)</a:t>
            </a:r>
          </a:p>
          <a:p>
            <a:r>
              <a:rPr lang="en-US" sz="2800" dirty="0">
                <a:solidFill>
                  <a:srgbClr val="202122"/>
                </a:solidFill>
              </a:rPr>
              <a:t>			sum = 0</a:t>
            </a:r>
          </a:p>
          <a:p>
            <a:r>
              <a:rPr lang="en-US" sz="2800" dirty="0">
                <a:solidFill>
                  <a:srgbClr val="202122"/>
                </a:solidFill>
              </a:rPr>
              <a:t>			</a:t>
            </a:r>
            <a:r>
              <a:rPr lang="en-US" sz="2800" dirty="0">
                <a:solidFill>
                  <a:srgbClr val="202122"/>
                </a:solidFill>
                <a:latin typeface="TITUS Cyberbit Basic"/>
              </a:rPr>
              <a:t>FOR</a:t>
            </a:r>
            <a:r>
              <a:rPr lang="en-US" sz="2800" dirty="0">
                <a:solidFill>
                  <a:srgbClr val="202122"/>
                </a:solidFill>
              </a:rPr>
              <a:t> (k = 1 .. j)</a:t>
            </a:r>
          </a:p>
          <a:p>
            <a:r>
              <a:rPr lang="en-US" sz="2800" dirty="0">
                <a:solidFill>
                  <a:srgbClr val="202122"/>
                </a:solidFill>
              </a:rPr>
              <a:t>				sum += A[k]</a:t>
            </a:r>
          </a:p>
          <a:p>
            <a:r>
              <a:rPr lang="en-US" sz="2800" dirty="0">
                <a:solidFill>
                  <a:srgbClr val="202122"/>
                </a:solidFill>
              </a:rPr>
              <a:t>			</a:t>
            </a:r>
            <a:r>
              <a:rPr lang="en-US" sz="2800" dirty="0">
                <a:solidFill>
                  <a:srgbClr val="202122"/>
                </a:solidFill>
                <a:latin typeface="TITUS Cyberbit Basic"/>
              </a:rPr>
              <a:t>IF</a:t>
            </a:r>
            <a:r>
              <a:rPr lang="en-US" sz="2800" dirty="0">
                <a:solidFill>
                  <a:srgbClr val="202122"/>
                </a:solidFill>
              </a:rPr>
              <a:t> (sum &gt;= </a:t>
            </a:r>
            <a:r>
              <a:rPr lang="en-US" sz="2800" dirty="0" err="1">
                <a:solidFill>
                  <a:srgbClr val="202122"/>
                </a:solidFill>
              </a:rPr>
              <a:t>max_sum</a:t>
            </a:r>
            <a:r>
              <a:rPr lang="en-US" sz="2800" dirty="0">
                <a:solidFill>
                  <a:srgbClr val="202122"/>
                </a:solidFill>
              </a:rPr>
              <a:t>)</a:t>
            </a:r>
          </a:p>
          <a:p>
            <a:r>
              <a:rPr lang="en-US" sz="2800" dirty="0">
                <a:solidFill>
                  <a:srgbClr val="202122"/>
                </a:solidFill>
              </a:rPr>
              <a:t>				</a:t>
            </a:r>
            <a:r>
              <a:rPr lang="en-US" sz="2800" dirty="0" err="1">
                <a:solidFill>
                  <a:srgbClr val="202122"/>
                </a:solidFill>
              </a:rPr>
              <a:t>max_sum</a:t>
            </a:r>
            <a:r>
              <a:rPr lang="en-US" sz="2800" dirty="0">
                <a:solidFill>
                  <a:srgbClr val="202122"/>
                </a:solidFill>
              </a:rPr>
              <a:t> = sum</a:t>
            </a:r>
          </a:p>
          <a:p>
            <a:r>
              <a:rPr lang="en-US" sz="2800" dirty="0">
                <a:solidFill>
                  <a:srgbClr val="202122"/>
                </a:solidFill>
              </a:rPr>
              <a:t>		</a:t>
            </a:r>
            <a:endParaRPr lang="en-US" sz="2800" dirty="0"/>
          </a:p>
        </p:txBody>
      </p: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731091E5-C7F8-43E9-9A33-AAC17FB8EC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02285" y="3937998"/>
            <a:ext cx="658165" cy="648070"/>
          </a:xfrm>
          <a:prstGeom prst="bentConnector3">
            <a:avLst>
              <a:gd name="adj1" fmla="val 9990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: cotit 10">
            <a:extLst>
              <a:ext uri="{FF2B5EF4-FFF2-40B4-BE49-F238E27FC236}">
                <a16:creationId xmlns:a16="http://schemas.microsoft.com/office/drawing/2014/main" id="{087A583C-D18B-4BBD-A2C9-51797464F386}"/>
              </a:ext>
            </a:extLst>
          </p:cNvPr>
          <p:cNvCxnSpPr>
            <a:cxnSpLocks/>
          </p:cNvCxnSpPr>
          <p:nvPr/>
        </p:nvCxnSpPr>
        <p:spPr>
          <a:xfrm>
            <a:off x="6507332" y="3062952"/>
            <a:ext cx="648070" cy="631053"/>
          </a:xfrm>
          <a:prstGeom prst="bentConnector3">
            <a:avLst>
              <a:gd name="adj1" fmla="val 6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otit 12">
            <a:extLst>
              <a:ext uri="{FF2B5EF4-FFF2-40B4-BE49-F238E27FC236}">
                <a16:creationId xmlns:a16="http://schemas.microsoft.com/office/drawing/2014/main" id="{769D75A8-7B88-4A3B-9DF5-0F86844195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31751" y="3084321"/>
            <a:ext cx="2387901" cy="1059401"/>
          </a:xfrm>
          <a:prstGeom prst="bentConnector3">
            <a:avLst>
              <a:gd name="adj1" fmla="val 9981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otit 16">
            <a:extLst>
              <a:ext uri="{FF2B5EF4-FFF2-40B4-BE49-F238E27FC236}">
                <a16:creationId xmlns:a16="http://schemas.microsoft.com/office/drawing/2014/main" id="{E9169F8A-8E3E-4ECD-835A-A6B8B763FB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58033" y="2678236"/>
            <a:ext cx="3230790" cy="1563947"/>
          </a:xfrm>
          <a:prstGeom prst="bentConnector3">
            <a:avLst>
              <a:gd name="adj1" fmla="val 1002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cotit 22">
            <a:extLst>
              <a:ext uri="{FF2B5EF4-FFF2-40B4-BE49-F238E27FC236}">
                <a16:creationId xmlns:a16="http://schemas.microsoft.com/office/drawing/2014/main" id="{2F118BDE-4421-4745-AA3A-C9B731BD13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8002" y="2344311"/>
            <a:ext cx="4712835" cy="1961966"/>
          </a:xfrm>
          <a:prstGeom prst="bentConnector3">
            <a:avLst>
              <a:gd name="adj1" fmla="val 10010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tăText 26">
            <a:extLst>
              <a:ext uri="{FF2B5EF4-FFF2-40B4-BE49-F238E27FC236}">
                <a16:creationId xmlns:a16="http://schemas.microsoft.com/office/drawing/2014/main" id="{BA2D7AFA-1723-46A2-BFD0-EA8E8EF789A9}"/>
              </a:ext>
            </a:extLst>
          </p:cNvPr>
          <p:cNvSpPr txBox="1"/>
          <p:nvPr/>
        </p:nvSpPr>
        <p:spPr>
          <a:xfrm>
            <a:off x="5789723" y="5117571"/>
            <a:ext cx="352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TUS Cyberbit Basic"/>
              </a:rPr>
              <a:t>RETURN </a:t>
            </a:r>
            <a:r>
              <a:rPr lang="en-US" sz="2800" dirty="0" err="1">
                <a:latin typeface="TITUS Cyberbit Basic"/>
              </a:rPr>
              <a:t>max_sum</a:t>
            </a:r>
            <a:r>
              <a:rPr lang="en-US" sz="2800" dirty="0">
                <a:latin typeface="TITUS Cyberbit Basic"/>
              </a:rPr>
              <a:t> </a:t>
            </a:r>
          </a:p>
        </p:txBody>
      </p:sp>
      <p:sp>
        <p:nvSpPr>
          <p:cNvPr id="41" name="CasetăText 40">
            <a:extLst>
              <a:ext uri="{FF2B5EF4-FFF2-40B4-BE49-F238E27FC236}">
                <a16:creationId xmlns:a16="http://schemas.microsoft.com/office/drawing/2014/main" id="{ACFC4E4E-0C2A-447A-A74F-5892941D98DD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8149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tăText 5">
            <a:extLst>
              <a:ext uri="{FF2B5EF4-FFF2-40B4-BE49-F238E27FC236}">
                <a16:creationId xmlns:a16="http://schemas.microsoft.com/office/drawing/2014/main" id="{3C3B3F67-621F-47E0-A023-738C4431361A}"/>
              </a:ext>
            </a:extLst>
          </p:cNvPr>
          <p:cNvSpPr txBox="1"/>
          <p:nvPr/>
        </p:nvSpPr>
        <p:spPr>
          <a:xfrm>
            <a:off x="5293310" y="1102238"/>
            <a:ext cx="609452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800" b="1" dirty="0" err="1"/>
              <a:t>max_subarray</a:t>
            </a:r>
            <a:r>
              <a:rPr lang="en-US" sz="2800" b="1" dirty="0"/>
              <a:t>2</a:t>
            </a:r>
            <a:r>
              <a:rPr lang="ro-RO" sz="2800" b="1" dirty="0"/>
              <a:t> </a:t>
            </a:r>
            <a:r>
              <a:rPr lang="ro-RO" sz="2800" dirty="0"/>
              <a:t>(A</a:t>
            </a:r>
            <a:r>
              <a:rPr lang="en-US" sz="2800" dirty="0"/>
              <a:t>[1..n])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max_sum</a:t>
            </a:r>
            <a:r>
              <a:rPr lang="en-US" sz="2800" dirty="0"/>
              <a:t> = 0   // { } 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TITUS Cyberbit Basic"/>
              </a:rPr>
              <a:t>⊆ A</a:t>
            </a:r>
          </a:p>
          <a:p>
            <a:r>
              <a:rPr lang="en-US" sz="2800" dirty="0">
                <a:solidFill>
                  <a:srgbClr val="202122"/>
                </a:solidFill>
                <a:latin typeface="TITUS Cyberbit Basic"/>
              </a:rPr>
              <a:t>	FOR</a:t>
            </a:r>
            <a:r>
              <a:rPr lang="en-US" sz="2800" dirty="0">
                <a:solidFill>
                  <a:srgbClr val="202122"/>
                </a:solidFill>
              </a:rPr>
              <a:t> (</a:t>
            </a:r>
            <a:r>
              <a:rPr lang="en-US" sz="2800" dirty="0" err="1">
                <a:solidFill>
                  <a:srgbClr val="202122"/>
                </a:solidFill>
              </a:rPr>
              <a:t>i</a:t>
            </a:r>
            <a:r>
              <a:rPr lang="en-US" sz="2800" dirty="0">
                <a:solidFill>
                  <a:srgbClr val="202122"/>
                </a:solidFill>
              </a:rPr>
              <a:t> = 1.. n)</a:t>
            </a:r>
          </a:p>
          <a:p>
            <a:r>
              <a:rPr lang="en-US" sz="2800" dirty="0">
                <a:solidFill>
                  <a:srgbClr val="202122"/>
                </a:solidFill>
              </a:rPr>
              <a:t>         sum = 0   // </a:t>
            </a:r>
            <a:r>
              <a:rPr lang="en-US" sz="2800" dirty="0" err="1">
                <a:solidFill>
                  <a:srgbClr val="202122"/>
                </a:solidFill>
              </a:rPr>
              <a:t>suma</a:t>
            </a:r>
            <a:r>
              <a:rPr lang="en-US" sz="2800" dirty="0">
                <a:solidFill>
                  <a:srgbClr val="202122"/>
                </a:solidFill>
              </a:rPr>
              <a:t> par</a:t>
            </a:r>
            <a:r>
              <a:rPr lang="ro-RO" sz="2800" dirty="0">
                <a:solidFill>
                  <a:srgbClr val="202122"/>
                </a:solidFill>
              </a:rPr>
              <a:t>ț</a:t>
            </a:r>
            <a:r>
              <a:rPr lang="en-US" sz="2800" dirty="0" err="1">
                <a:solidFill>
                  <a:srgbClr val="202122"/>
                </a:solidFill>
              </a:rPr>
              <a:t>ial</a:t>
            </a:r>
            <a:r>
              <a:rPr lang="ro-RO" sz="2800" dirty="0">
                <a:solidFill>
                  <a:srgbClr val="202122"/>
                </a:solidFill>
              </a:rPr>
              <a:t>ă</a:t>
            </a:r>
            <a:endParaRPr lang="en-US" sz="2800" dirty="0">
              <a:solidFill>
                <a:srgbClr val="202122"/>
              </a:solidFill>
            </a:endParaRPr>
          </a:p>
          <a:p>
            <a:r>
              <a:rPr lang="en-US" sz="2800" dirty="0">
                <a:solidFill>
                  <a:srgbClr val="202122"/>
                </a:solidFill>
              </a:rPr>
              <a:t>		</a:t>
            </a:r>
            <a:r>
              <a:rPr lang="en-US" sz="2800" dirty="0">
                <a:solidFill>
                  <a:srgbClr val="202122"/>
                </a:solidFill>
                <a:latin typeface="TITUS Cyberbit Basic"/>
              </a:rPr>
              <a:t>FOR</a:t>
            </a:r>
            <a:r>
              <a:rPr lang="en-US" sz="2800" dirty="0">
                <a:solidFill>
                  <a:srgbClr val="202122"/>
                </a:solidFill>
              </a:rPr>
              <a:t> (j = i+1 .. n)</a:t>
            </a:r>
          </a:p>
          <a:p>
            <a:r>
              <a:rPr lang="en-US" sz="2800" dirty="0">
                <a:solidFill>
                  <a:srgbClr val="202122"/>
                </a:solidFill>
              </a:rPr>
              <a:t>			sum </a:t>
            </a:r>
            <a:r>
              <a:rPr lang="ro-RO" sz="2800" dirty="0">
                <a:solidFill>
                  <a:srgbClr val="202122"/>
                </a:solidFill>
              </a:rPr>
              <a:t>+</a:t>
            </a:r>
            <a:r>
              <a:rPr lang="en-US" sz="2800" dirty="0">
                <a:solidFill>
                  <a:srgbClr val="202122"/>
                </a:solidFill>
              </a:rPr>
              <a:t>= </a:t>
            </a:r>
            <a:r>
              <a:rPr lang="ro-RO" sz="2800" dirty="0">
                <a:solidFill>
                  <a:srgbClr val="202122"/>
                </a:solidFill>
              </a:rPr>
              <a:t>A</a:t>
            </a:r>
            <a:r>
              <a:rPr lang="en-US" sz="2800" dirty="0">
                <a:solidFill>
                  <a:srgbClr val="202122"/>
                </a:solidFill>
              </a:rPr>
              <a:t>[j]</a:t>
            </a:r>
          </a:p>
          <a:p>
            <a:r>
              <a:rPr lang="en-US" sz="2800" dirty="0">
                <a:solidFill>
                  <a:srgbClr val="202122"/>
                </a:solidFill>
              </a:rPr>
              <a:t>			</a:t>
            </a:r>
            <a:r>
              <a:rPr lang="en-US" sz="2800" dirty="0">
                <a:solidFill>
                  <a:srgbClr val="202122"/>
                </a:solidFill>
                <a:latin typeface="TITUS Cyberbit Basic"/>
              </a:rPr>
              <a:t>IF</a:t>
            </a:r>
            <a:r>
              <a:rPr lang="en-US" sz="2800" dirty="0">
                <a:solidFill>
                  <a:srgbClr val="202122"/>
                </a:solidFill>
              </a:rPr>
              <a:t> (sum &gt;= </a:t>
            </a:r>
            <a:r>
              <a:rPr lang="en-US" sz="2800" dirty="0" err="1">
                <a:solidFill>
                  <a:srgbClr val="202122"/>
                </a:solidFill>
              </a:rPr>
              <a:t>max_sum</a:t>
            </a:r>
            <a:r>
              <a:rPr lang="en-US" sz="2800" dirty="0">
                <a:solidFill>
                  <a:srgbClr val="202122"/>
                </a:solidFill>
              </a:rPr>
              <a:t>)</a:t>
            </a:r>
          </a:p>
          <a:p>
            <a:r>
              <a:rPr lang="en-US" sz="2800" dirty="0">
                <a:solidFill>
                  <a:srgbClr val="202122"/>
                </a:solidFill>
              </a:rPr>
              <a:t>				</a:t>
            </a:r>
            <a:r>
              <a:rPr lang="en-US" sz="2800" dirty="0" err="1">
                <a:solidFill>
                  <a:srgbClr val="202122"/>
                </a:solidFill>
              </a:rPr>
              <a:t>max_sum</a:t>
            </a:r>
            <a:r>
              <a:rPr lang="en-US" sz="2800" dirty="0">
                <a:solidFill>
                  <a:srgbClr val="202122"/>
                </a:solidFill>
              </a:rPr>
              <a:t> = sum</a:t>
            </a:r>
          </a:p>
          <a:p>
            <a:r>
              <a:rPr lang="en-US" sz="2000" dirty="0">
                <a:solidFill>
                  <a:srgbClr val="202122"/>
                </a:solidFill>
              </a:rPr>
              <a:t>		</a:t>
            </a:r>
            <a:endParaRPr lang="en-US" sz="2000" dirty="0"/>
          </a:p>
        </p:txBody>
      </p:sp>
      <p:cxnSp>
        <p:nvCxnSpPr>
          <p:cNvPr id="8" name="Conector: cotit 7">
            <a:extLst>
              <a:ext uri="{FF2B5EF4-FFF2-40B4-BE49-F238E27FC236}">
                <a16:creationId xmlns:a16="http://schemas.microsoft.com/office/drawing/2014/main" id="{872B534C-634E-464E-B2CE-8D81EFE31AD4}"/>
              </a:ext>
            </a:extLst>
          </p:cNvPr>
          <p:cNvCxnSpPr>
            <a:cxnSpLocks/>
          </p:cNvCxnSpPr>
          <p:nvPr/>
        </p:nvCxnSpPr>
        <p:spPr>
          <a:xfrm>
            <a:off x="6622742" y="3941841"/>
            <a:ext cx="648070" cy="631053"/>
          </a:xfrm>
          <a:prstGeom prst="bentConnector3">
            <a:avLst>
              <a:gd name="adj1" fmla="val 6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otit 9">
            <a:extLst>
              <a:ext uri="{FF2B5EF4-FFF2-40B4-BE49-F238E27FC236}">
                <a16:creationId xmlns:a16="http://schemas.microsoft.com/office/drawing/2014/main" id="{32D27A3C-627B-4C59-AAF2-E3560796AA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53459" y="3404840"/>
            <a:ext cx="1708721" cy="1125985"/>
          </a:xfrm>
          <a:prstGeom prst="bentConnector3">
            <a:avLst>
              <a:gd name="adj1" fmla="val 1003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cotit 13">
            <a:extLst>
              <a:ext uri="{FF2B5EF4-FFF2-40B4-BE49-F238E27FC236}">
                <a16:creationId xmlns:a16="http://schemas.microsoft.com/office/drawing/2014/main" id="{4C903F7E-9E8B-4725-B83C-9E5300DFEDC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73042" y="2880256"/>
            <a:ext cx="2844907" cy="1550633"/>
          </a:xfrm>
          <a:prstGeom prst="bentConnector3">
            <a:avLst>
              <a:gd name="adj1" fmla="val 999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otit 17">
            <a:extLst>
              <a:ext uri="{FF2B5EF4-FFF2-40B4-BE49-F238E27FC236}">
                <a16:creationId xmlns:a16="http://schemas.microsoft.com/office/drawing/2014/main" id="{EBD997D4-52AD-4BF0-B34A-7FB1840C53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99682" y="2584634"/>
            <a:ext cx="4343304" cy="1998956"/>
          </a:xfrm>
          <a:prstGeom prst="bentConnector3">
            <a:avLst>
              <a:gd name="adj1" fmla="val 10007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tăText 21">
            <a:extLst>
              <a:ext uri="{FF2B5EF4-FFF2-40B4-BE49-F238E27FC236}">
                <a16:creationId xmlns:a16="http://schemas.microsoft.com/office/drawing/2014/main" id="{3B8E9BDE-B7D4-4B90-8829-D14DD65825ED}"/>
              </a:ext>
            </a:extLst>
          </p:cNvPr>
          <p:cNvSpPr txBox="1"/>
          <p:nvPr/>
        </p:nvSpPr>
        <p:spPr>
          <a:xfrm>
            <a:off x="5878500" y="5125228"/>
            <a:ext cx="352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TUS Cyberbit Basic"/>
              </a:rPr>
              <a:t>RETURN </a:t>
            </a:r>
            <a:r>
              <a:rPr lang="en-US" sz="2800" dirty="0" err="1">
                <a:latin typeface="TITUS Cyberbit Basic"/>
              </a:rPr>
              <a:t>max_sum</a:t>
            </a:r>
            <a:r>
              <a:rPr lang="en-US" sz="2800" dirty="0">
                <a:latin typeface="TITUS Cyberbit Basic"/>
              </a:rPr>
              <a:t> </a:t>
            </a:r>
          </a:p>
        </p:txBody>
      </p:sp>
      <p:sp>
        <p:nvSpPr>
          <p:cNvPr id="25" name="Titlu 1">
            <a:extLst>
              <a:ext uri="{FF2B5EF4-FFF2-40B4-BE49-F238E27FC236}">
                <a16:creationId xmlns:a16="http://schemas.microsoft.com/office/drawing/2014/main" id="{5DF058AF-2EA0-4A75-9916-24AEC76C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295400"/>
            <a:ext cx="3567966" cy="1600200"/>
          </a:xfrm>
        </p:spPr>
        <p:txBody>
          <a:bodyPr/>
          <a:lstStyle/>
          <a:p>
            <a:r>
              <a:rPr lang="en-US" sz="3200" b="1" dirty="0" err="1"/>
              <a:t>Complexitate</a:t>
            </a:r>
            <a:endParaRPr lang="en-US" sz="3200" b="1" dirty="0"/>
          </a:p>
        </p:txBody>
      </p:sp>
      <p:sp>
        <p:nvSpPr>
          <p:cNvPr id="26" name="Substituent text 3">
            <a:extLst>
              <a:ext uri="{FF2B5EF4-FFF2-40B4-BE49-F238E27FC236}">
                <a16:creationId xmlns:a16="http://schemas.microsoft.com/office/drawing/2014/main" id="{76EB5E7E-ECBD-4CD5-BD56-2DEEDED1A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895600"/>
            <a:ext cx="2793158" cy="3129279"/>
          </a:xfrm>
        </p:spPr>
        <p:txBody>
          <a:bodyPr>
            <a:normAutofit/>
          </a:bodyPr>
          <a:lstStyle/>
          <a:p>
            <a:r>
              <a:rPr lang="en-US" sz="3200" b="1" dirty="0"/>
              <a:t>O(n</a:t>
            </a:r>
            <a:r>
              <a:rPr lang="en-US" sz="3200" b="1" baseline="30000" dirty="0"/>
              <a:t>2</a:t>
            </a:r>
            <a:r>
              <a:rPr lang="en-US" sz="3200" b="1" dirty="0"/>
              <a:t>)</a:t>
            </a:r>
          </a:p>
          <a:p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Suma </a:t>
            </a:r>
            <a:r>
              <a:rPr lang="en-US" sz="2000" dirty="0">
                <a:solidFill>
                  <a:srgbClr val="92D050"/>
                </a:solidFill>
              </a:rPr>
              <a:t>par</a:t>
            </a:r>
            <a:r>
              <a:rPr lang="ro-RO" sz="2000" dirty="0">
                <a:solidFill>
                  <a:srgbClr val="92D050"/>
                </a:solidFill>
              </a:rPr>
              <a:t>ț</a:t>
            </a:r>
            <a:r>
              <a:rPr lang="en-US" sz="2000" dirty="0" err="1">
                <a:solidFill>
                  <a:srgbClr val="92D050"/>
                </a:solidFill>
              </a:rPr>
              <a:t>ial</a:t>
            </a:r>
            <a:r>
              <a:rPr lang="ro-RO" sz="2000" dirty="0">
                <a:solidFill>
                  <a:srgbClr val="92D050"/>
                </a:solidFill>
              </a:rPr>
              <a:t>ă</a:t>
            </a:r>
            <a:r>
              <a:rPr lang="en-US" sz="2000" dirty="0">
                <a:solidFill>
                  <a:srgbClr val="92D050"/>
                </a:solidFill>
              </a:rPr>
              <a:t> pe vector/</a:t>
            </a:r>
            <a:r>
              <a:rPr lang="en-US" sz="2000" dirty="0" err="1">
                <a:solidFill>
                  <a:srgbClr val="92D050"/>
                </a:solidFill>
              </a:rPr>
              <a:t>matrice</a:t>
            </a:r>
            <a:endParaRPr lang="en-US" sz="20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92D050"/>
                </a:solidFill>
              </a:rPr>
              <a:t>Programare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 err="1">
                <a:solidFill>
                  <a:srgbClr val="92D050"/>
                </a:solidFill>
              </a:rPr>
              <a:t>dinamic</a:t>
            </a:r>
            <a:r>
              <a:rPr lang="ro-RO" sz="2000" dirty="0">
                <a:solidFill>
                  <a:srgbClr val="92D050"/>
                </a:solidFill>
              </a:rPr>
              <a:t>ă</a:t>
            </a:r>
            <a:endParaRPr lang="en-US" sz="2000" dirty="0">
              <a:solidFill>
                <a:srgbClr val="92D050"/>
              </a:solidFill>
            </a:endParaRPr>
          </a:p>
          <a:p>
            <a:endParaRPr lang="en-US" sz="20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28" name="CasetăText 27">
            <a:extLst>
              <a:ext uri="{FF2B5EF4-FFF2-40B4-BE49-F238E27FC236}">
                <a16:creationId xmlns:a16="http://schemas.microsoft.com/office/drawing/2014/main" id="{8C7936C9-0873-4318-8144-E5A1FEF0F902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1994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u 1">
            <a:extLst>
              <a:ext uri="{FF2B5EF4-FFF2-40B4-BE49-F238E27FC236}">
                <a16:creationId xmlns:a16="http://schemas.microsoft.com/office/drawing/2014/main" id="{278A718C-66B7-4498-A3DB-75DBDB7FE7E9}"/>
              </a:ext>
            </a:extLst>
          </p:cNvPr>
          <p:cNvSpPr txBox="1">
            <a:spLocks/>
          </p:cNvSpPr>
          <p:nvPr/>
        </p:nvSpPr>
        <p:spPr bwMode="gray">
          <a:xfrm>
            <a:off x="1154955" y="1295400"/>
            <a:ext cx="356796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/>
              <a:t>Complexitate</a:t>
            </a:r>
            <a:endParaRPr lang="en-US" sz="3200" b="1" dirty="0"/>
          </a:p>
        </p:txBody>
      </p:sp>
      <p:sp>
        <p:nvSpPr>
          <p:cNvPr id="6" name="Substituent text 3">
            <a:extLst>
              <a:ext uri="{FF2B5EF4-FFF2-40B4-BE49-F238E27FC236}">
                <a16:creationId xmlns:a16="http://schemas.microsoft.com/office/drawing/2014/main" id="{813A8CB9-DC60-4C5D-8373-818CA5430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895600"/>
            <a:ext cx="3008672" cy="3129279"/>
          </a:xfrm>
        </p:spPr>
        <p:txBody>
          <a:bodyPr>
            <a:normAutofit/>
          </a:bodyPr>
          <a:lstStyle/>
          <a:p>
            <a:r>
              <a:rPr lang="en-US" sz="3200" b="1" dirty="0"/>
              <a:t>O(</a:t>
            </a:r>
            <a:r>
              <a:rPr lang="en-US" sz="3200" b="1" dirty="0" err="1"/>
              <a:t>nlogn</a:t>
            </a:r>
            <a:r>
              <a:rPr lang="en-US" sz="3200" b="1" dirty="0"/>
              <a:t>)</a:t>
            </a:r>
          </a:p>
          <a:p>
            <a:endParaRPr lang="en-US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 to </a:t>
            </a:r>
            <a:r>
              <a:rPr lang="en-US" sz="2000" dirty="0" err="1"/>
              <a:t>MergeSort</a:t>
            </a:r>
            <a:endParaRPr lang="en-US" sz="2000" dirty="0">
              <a:solidFill>
                <a:srgbClr val="92D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92D050"/>
                </a:solidFill>
              </a:rPr>
              <a:t>Recurrence Tree Method</a:t>
            </a:r>
          </a:p>
          <a:p>
            <a:endParaRPr lang="en-US" sz="3200" b="1" dirty="0"/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F2351735-B397-480D-9F46-8449BD898AFC}"/>
              </a:ext>
            </a:extLst>
          </p:cNvPr>
          <p:cNvSpPr txBox="1"/>
          <p:nvPr/>
        </p:nvSpPr>
        <p:spPr>
          <a:xfrm>
            <a:off x="4977066" y="1059627"/>
            <a:ext cx="79573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800" b="1" dirty="0" err="1"/>
              <a:t>max_subarray</a:t>
            </a:r>
            <a:r>
              <a:rPr lang="en-US" sz="2800" b="1" dirty="0"/>
              <a:t>3</a:t>
            </a:r>
            <a:r>
              <a:rPr lang="ro-RO" sz="2800" b="1" dirty="0"/>
              <a:t> </a:t>
            </a:r>
            <a:r>
              <a:rPr lang="ro-RO" sz="2800" dirty="0"/>
              <a:t>(A</a:t>
            </a:r>
            <a:r>
              <a:rPr lang="en-US" sz="2800" dirty="0"/>
              <a:t>[</a:t>
            </a:r>
            <a:r>
              <a:rPr lang="en-US" sz="2800" dirty="0" err="1"/>
              <a:t>i</a:t>
            </a:r>
            <a:r>
              <a:rPr lang="en-US" sz="2800" dirty="0"/>
              <a:t>..j])</a:t>
            </a:r>
          </a:p>
          <a:p>
            <a:r>
              <a:rPr lang="en-US" sz="2800" b="0" i="0" dirty="0">
                <a:solidFill>
                  <a:srgbClr val="202122"/>
                </a:solidFill>
                <a:effectLst/>
                <a:latin typeface="TITUS Cyberbit Basic"/>
              </a:rPr>
              <a:t>	IF </a:t>
            </a:r>
            <a:r>
              <a:rPr lang="en-US" sz="2800" dirty="0">
                <a:solidFill>
                  <a:srgbClr val="202122"/>
                </a:solidFill>
              </a:rPr>
              <a:t>(</a:t>
            </a:r>
            <a:r>
              <a:rPr lang="en-US" sz="2800" dirty="0" err="1">
                <a:solidFill>
                  <a:srgbClr val="202122"/>
                </a:solidFill>
              </a:rPr>
              <a:t>i</a:t>
            </a:r>
            <a:r>
              <a:rPr lang="en-US" sz="2800" dirty="0">
                <a:solidFill>
                  <a:srgbClr val="202122"/>
                </a:solidFill>
              </a:rPr>
              <a:t> = 1.. j)</a:t>
            </a:r>
          </a:p>
          <a:p>
            <a:r>
              <a:rPr lang="en-US" sz="2800" dirty="0">
                <a:solidFill>
                  <a:srgbClr val="202122"/>
                </a:solidFill>
              </a:rPr>
              <a:t>		</a:t>
            </a:r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RETURN </a:t>
            </a:r>
            <a:r>
              <a:rPr lang="ro-RO" sz="2400" dirty="0">
                <a:solidFill>
                  <a:srgbClr val="202122"/>
                </a:solidFill>
              </a:rPr>
              <a:t>A</a:t>
            </a:r>
            <a:r>
              <a:rPr lang="en-US" sz="2400" dirty="0">
                <a:solidFill>
                  <a:srgbClr val="202122"/>
                </a:solidFill>
              </a:rPr>
              <a:t>[</a:t>
            </a:r>
            <a:r>
              <a:rPr lang="en-US" sz="2400" dirty="0" err="1">
                <a:solidFill>
                  <a:srgbClr val="202122"/>
                </a:solidFill>
              </a:rPr>
              <a:t>i</a:t>
            </a:r>
            <a:r>
              <a:rPr lang="en-US" sz="2400" dirty="0">
                <a:solidFill>
                  <a:srgbClr val="202122"/>
                </a:solidFill>
              </a:rPr>
              <a:t>]</a:t>
            </a:r>
          </a:p>
          <a:p>
            <a:r>
              <a:rPr lang="en-US" sz="2800" b="0" i="0" dirty="0">
                <a:solidFill>
                  <a:srgbClr val="202122"/>
                </a:solidFill>
                <a:effectLst/>
                <a:latin typeface="TITUS Cyberbit Basic"/>
              </a:rPr>
              <a:t>	ELSE</a:t>
            </a:r>
          </a:p>
          <a:p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		k = [ (</a:t>
            </a:r>
            <a:r>
              <a:rPr lang="en-US" sz="2400" dirty="0" err="1">
                <a:solidFill>
                  <a:srgbClr val="202122"/>
                </a:solidFill>
                <a:latin typeface="TITUS Cyberbit Basic"/>
              </a:rPr>
              <a:t>i</a:t>
            </a:r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 + j)/2 ]    // </a:t>
            </a:r>
            <a:r>
              <a:rPr lang="en-US" sz="2400" dirty="0" err="1">
                <a:solidFill>
                  <a:srgbClr val="202122"/>
                </a:solidFill>
                <a:latin typeface="TITUS Cyberbit Basic"/>
              </a:rPr>
              <a:t>i</a:t>
            </a:r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 + [(j - </a:t>
            </a:r>
            <a:r>
              <a:rPr lang="en-US" sz="2400" dirty="0" err="1">
                <a:solidFill>
                  <a:srgbClr val="202122"/>
                </a:solidFill>
                <a:latin typeface="TITUS Cyberbit Basic"/>
              </a:rPr>
              <a:t>i</a:t>
            </a:r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)/2]</a:t>
            </a:r>
            <a:endParaRPr lang="en-US" sz="2400" b="0" i="0" dirty="0">
              <a:solidFill>
                <a:srgbClr val="202122"/>
              </a:solidFill>
              <a:effectLst/>
              <a:latin typeface="TITUS Cyberbit Basic"/>
            </a:endParaRPr>
          </a:p>
          <a:p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		max_sum1 = max_subarray3(A[</a:t>
            </a:r>
            <a:r>
              <a:rPr lang="en-US" sz="2400" dirty="0" err="1">
                <a:solidFill>
                  <a:srgbClr val="202122"/>
                </a:solidFill>
                <a:latin typeface="TITUS Cyberbit Basic"/>
              </a:rPr>
              <a:t>i</a:t>
            </a:r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 .. k])</a:t>
            </a:r>
          </a:p>
          <a:p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		max_sum2 = max_subarray3(A[k + 1 .. j])</a:t>
            </a:r>
          </a:p>
          <a:p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		max_sum3 = </a:t>
            </a:r>
            <a:r>
              <a:rPr lang="en-US" sz="2400" b="1" dirty="0" err="1">
                <a:solidFill>
                  <a:srgbClr val="00B0F0"/>
                </a:solidFill>
                <a:latin typeface="TITUS Cyberbit Basic"/>
              </a:rPr>
              <a:t>max_crossing_sum</a:t>
            </a:r>
            <a:r>
              <a:rPr lang="en-US" sz="2400" b="1" dirty="0">
                <a:solidFill>
                  <a:srgbClr val="00B0F0"/>
                </a:solidFill>
                <a:latin typeface="TITUS Cyberbit Basic"/>
              </a:rPr>
              <a:t> </a:t>
            </a:r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(A[</a:t>
            </a:r>
            <a:r>
              <a:rPr lang="en-US" sz="2400" dirty="0" err="1">
                <a:solidFill>
                  <a:srgbClr val="202122"/>
                </a:solidFill>
                <a:latin typeface="TITUS Cyberbit Basic"/>
              </a:rPr>
              <a:t>i</a:t>
            </a:r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..j], k)</a:t>
            </a:r>
          </a:p>
          <a:p>
            <a:endParaRPr lang="en-US" sz="2800" dirty="0">
              <a:solidFill>
                <a:srgbClr val="202122"/>
              </a:solidFill>
              <a:latin typeface="TITUS Cyberbit Basic"/>
            </a:endParaRPr>
          </a:p>
          <a:p>
            <a:r>
              <a:rPr lang="en-US" sz="2800" dirty="0">
                <a:solidFill>
                  <a:srgbClr val="202122"/>
                </a:solidFill>
                <a:latin typeface="TITUS Cyberbit Basic"/>
              </a:rPr>
              <a:t> 	RETURN </a:t>
            </a:r>
            <a:r>
              <a:rPr lang="en-US" sz="2400" dirty="0">
                <a:solidFill>
                  <a:srgbClr val="202122"/>
                </a:solidFill>
                <a:latin typeface="TITUS Cyberbit Basic"/>
              </a:rPr>
              <a:t>max{max_sum1, max_sum2, max_sum3}</a:t>
            </a:r>
            <a:r>
              <a:rPr lang="en-US" sz="1400" dirty="0">
                <a:solidFill>
                  <a:srgbClr val="202122"/>
                </a:solidFill>
              </a:rPr>
              <a:t>		</a:t>
            </a:r>
            <a:endParaRPr lang="en-US" sz="1400" dirty="0"/>
          </a:p>
        </p:txBody>
      </p:sp>
      <p:cxnSp>
        <p:nvCxnSpPr>
          <p:cNvPr id="10" name="Conector: cotit 9">
            <a:extLst>
              <a:ext uri="{FF2B5EF4-FFF2-40B4-BE49-F238E27FC236}">
                <a16:creationId xmlns:a16="http://schemas.microsoft.com/office/drawing/2014/main" id="{AA9008FC-626E-45CC-B7DE-0ECAC8B09C41}"/>
              </a:ext>
            </a:extLst>
          </p:cNvPr>
          <p:cNvCxnSpPr>
            <a:cxnSpLocks/>
          </p:cNvCxnSpPr>
          <p:nvPr/>
        </p:nvCxnSpPr>
        <p:spPr>
          <a:xfrm>
            <a:off x="5447930" y="1779973"/>
            <a:ext cx="648070" cy="631053"/>
          </a:xfrm>
          <a:prstGeom prst="bentConnector3">
            <a:avLst>
              <a:gd name="adj1" fmla="val 6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otit 15">
            <a:extLst>
              <a:ext uri="{FF2B5EF4-FFF2-40B4-BE49-F238E27FC236}">
                <a16:creationId xmlns:a16="http://schemas.microsoft.com/office/drawing/2014/main" id="{925DFF4A-859C-4547-95C4-6D5D3F696D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22668" y="3185604"/>
            <a:ext cx="1698594" cy="648070"/>
          </a:xfrm>
          <a:prstGeom prst="bentConnector3">
            <a:avLst>
              <a:gd name="adj1" fmla="val 10069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: cotit 19">
            <a:extLst>
              <a:ext uri="{FF2B5EF4-FFF2-40B4-BE49-F238E27FC236}">
                <a16:creationId xmlns:a16="http://schemas.microsoft.com/office/drawing/2014/main" id="{C7C7A86E-9C04-476E-9313-61BAB4AEEF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78267" y="2764481"/>
            <a:ext cx="3916532" cy="1118934"/>
          </a:xfrm>
          <a:prstGeom prst="bentConnector3">
            <a:avLst>
              <a:gd name="adj1" fmla="val 10009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tăText 23">
            <a:extLst>
              <a:ext uri="{FF2B5EF4-FFF2-40B4-BE49-F238E27FC236}">
                <a16:creationId xmlns:a16="http://schemas.microsoft.com/office/drawing/2014/main" id="{8FEE4E4C-3ECC-4CD4-99EE-373147C7BDCE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002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1">
            <a:extLst>
              <a:ext uri="{FF2B5EF4-FFF2-40B4-BE49-F238E27FC236}">
                <a16:creationId xmlns:a16="http://schemas.microsoft.com/office/drawing/2014/main" id="{D547F529-BEDF-443A-AE4F-2B65B3F96129}"/>
              </a:ext>
            </a:extLst>
          </p:cNvPr>
          <p:cNvSpPr txBox="1">
            <a:spLocks/>
          </p:cNvSpPr>
          <p:nvPr/>
        </p:nvSpPr>
        <p:spPr bwMode="gray">
          <a:xfrm>
            <a:off x="1154955" y="1295400"/>
            <a:ext cx="3567966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/>
              <a:t>Complexitate</a:t>
            </a:r>
            <a:endParaRPr lang="en-US" sz="3200" b="1" dirty="0"/>
          </a:p>
        </p:txBody>
      </p:sp>
      <p:sp>
        <p:nvSpPr>
          <p:cNvPr id="7" name="Substituent text 3">
            <a:extLst>
              <a:ext uri="{FF2B5EF4-FFF2-40B4-BE49-F238E27FC236}">
                <a16:creationId xmlns:a16="http://schemas.microsoft.com/office/drawing/2014/main" id="{B07DF544-1129-413D-9CAB-42F36FDA9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5" y="2895600"/>
            <a:ext cx="3008672" cy="3129279"/>
          </a:xfrm>
        </p:spPr>
        <p:txBody>
          <a:bodyPr>
            <a:normAutofit/>
          </a:bodyPr>
          <a:lstStyle/>
          <a:p>
            <a:r>
              <a:rPr lang="en-US" sz="3200" b="1" dirty="0"/>
              <a:t>O(n)</a:t>
            </a:r>
          </a:p>
          <a:p>
            <a:endParaRPr lang="en-US" sz="3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92D050"/>
                </a:solidFill>
              </a:rPr>
              <a:t>Kadane’s</a:t>
            </a:r>
            <a:r>
              <a:rPr lang="en-US" sz="2000" dirty="0">
                <a:solidFill>
                  <a:srgbClr val="92D050"/>
                </a:solidFill>
              </a:rPr>
              <a:t> Algorithm</a:t>
            </a:r>
          </a:p>
          <a:p>
            <a:endParaRPr lang="en-US" sz="3200" b="1" dirty="0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65D13D58-B54B-40F5-B7EE-518383A1B834}"/>
              </a:ext>
            </a:extLst>
          </p:cNvPr>
          <p:cNvSpPr txBox="1"/>
          <p:nvPr/>
        </p:nvSpPr>
        <p:spPr>
          <a:xfrm>
            <a:off x="5231167" y="1135369"/>
            <a:ext cx="60945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800" b="1" dirty="0" err="1"/>
              <a:t>max_subarray</a:t>
            </a:r>
            <a:r>
              <a:rPr lang="en-US" sz="2800" b="1" dirty="0"/>
              <a:t>4</a:t>
            </a:r>
            <a:r>
              <a:rPr lang="ro-RO" sz="2800" b="1" dirty="0"/>
              <a:t> </a:t>
            </a:r>
            <a:r>
              <a:rPr lang="ro-RO" sz="2800" dirty="0"/>
              <a:t>(A</a:t>
            </a:r>
            <a:r>
              <a:rPr lang="en-US" sz="2800" dirty="0"/>
              <a:t>[1..n])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max_sum</a:t>
            </a:r>
            <a:r>
              <a:rPr lang="en-US" sz="2800" dirty="0"/>
              <a:t> = 0</a:t>
            </a:r>
          </a:p>
          <a:p>
            <a:r>
              <a:rPr lang="en-US" sz="2800" dirty="0"/>
              <a:t>	sum = 0</a:t>
            </a:r>
          </a:p>
          <a:p>
            <a:r>
              <a:rPr lang="en-US" sz="2800" dirty="0"/>
              <a:t>	</a:t>
            </a:r>
            <a:r>
              <a:rPr lang="en-US" sz="2800" dirty="0">
                <a:latin typeface="TITUS Cyberbit Basic"/>
              </a:rPr>
              <a:t>FOR (</a:t>
            </a:r>
            <a:r>
              <a:rPr lang="en-US" sz="2800" dirty="0" err="1">
                <a:latin typeface="TITUS Cyberbit Basic"/>
              </a:rPr>
              <a:t>i</a:t>
            </a:r>
            <a:r>
              <a:rPr lang="en-US" sz="2800" dirty="0">
                <a:latin typeface="TITUS Cyberbit Basic"/>
              </a:rPr>
              <a:t> = 1 .. n)</a:t>
            </a:r>
          </a:p>
          <a:p>
            <a:r>
              <a:rPr lang="en-US" sz="2800" dirty="0">
                <a:latin typeface="TITUS Cyberbit Basic"/>
              </a:rPr>
              <a:t>		sum += A[</a:t>
            </a:r>
            <a:r>
              <a:rPr lang="en-US" sz="2800" dirty="0" err="1">
                <a:latin typeface="TITUS Cyberbit Basic"/>
              </a:rPr>
              <a:t>i</a:t>
            </a:r>
            <a:r>
              <a:rPr lang="en-US" sz="2800" dirty="0">
                <a:latin typeface="TITUS Cyberbit Basic"/>
              </a:rPr>
              <a:t>]</a:t>
            </a:r>
          </a:p>
          <a:p>
            <a:r>
              <a:rPr lang="en-US" sz="2800" dirty="0">
                <a:latin typeface="TITUS Cyberbit Basic"/>
              </a:rPr>
              <a:t>		sum = max{0, sum}</a:t>
            </a:r>
          </a:p>
          <a:p>
            <a:r>
              <a:rPr lang="en-US" sz="2800" dirty="0">
                <a:latin typeface="TITUS Cyberbit Basic"/>
              </a:rPr>
              <a:t>		IF (sum &gt;= </a:t>
            </a:r>
            <a:r>
              <a:rPr lang="en-US" sz="2800" dirty="0" err="1">
                <a:latin typeface="TITUS Cyberbit Basic"/>
              </a:rPr>
              <a:t>max_sum</a:t>
            </a:r>
            <a:r>
              <a:rPr lang="en-US" sz="2800" dirty="0">
                <a:latin typeface="TITUS Cyberbit Basic"/>
              </a:rPr>
              <a:t>)</a:t>
            </a:r>
          </a:p>
          <a:p>
            <a:r>
              <a:rPr lang="en-US" sz="2800" dirty="0">
                <a:latin typeface="TITUS Cyberbit Basic"/>
              </a:rPr>
              <a:t>			</a:t>
            </a:r>
            <a:r>
              <a:rPr lang="en-US" sz="2800" dirty="0" err="1">
                <a:latin typeface="TITUS Cyberbit Basic"/>
              </a:rPr>
              <a:t>max_sum</a:t>
            </a:r>
            <a:r>
              <a:rPr lang="en-US" sz="2800" dirty="0">
                <a:latin typeface="TITUS Cyberbit Basic"/>
              </a:rPr>
              <a:t> = sum</a:t>
            </a:r>
          </a:p>
          <a:p>
            <a:endParaRPr lang="en-US" sz="2800" dirty="0">
              <a:latin typeface="TITUS Cyberbit Basic"/>
            </a:endParaRPr>
          </a:p>
          <a:p>
            <a:r>
              <a:rPr lang="en-US" sz="2800" dirty="0">
                <a:latin typeface="TITUS Cyberbit Basic"/>
              </a:rPr>
              <a:t>	RETURN </a:t>
            </a:r>
            <a:r>
              <a:rPr lang="en-US" sz="2800" dirty="0" err="1">
                <a:latin typeface="TITUS Cyberbit Basic"/>
              </a:rPr>
              <a:t>max_sum</a:t>
            </a:r>
            <a:r>
              <a:rPr lang="en-US" sz="2800" dirty="0">
                <a:latin typeface="TITUS Cyberbit Basic"/>
              </a:rPr>
              <a:t> 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TITUS Cyberbit Basic"/>
              </a:rPr>
              <a:t>	</a:t>
            </a:r>
            <a:endParaRPr lang="en-US" sz="2400" dirty="0"/>
          </a:p>
        </p:txBody>
      </p:sp>
      <p:cxnSp>
        <p:nvCxnSpPr>
          <p:cNvPr id="11" name="Conector: cotit 10">
            <a:extLst>
              <a:ext uri="{FF2B5EF4-FFF2-40B4-BE49-F238E27FC236}">
                <a16:creationId xmlns:a16="http://schemas.microsoft.com/office/drawing/2014/main" id="{45306A9F-AE29-4D72-861C-478F0BC4063D}"/>
              </a:ext>
            </a:extLst>
          </p:cNvPr>
          <p:cNvCxnSpPr>
            <a:cxnSpLocks/>
          </p:cNvCxnSpPr>
          <p:nvPr/>
        </p:nvCxnSpPr>
        <p:spPr>
          <a:xfrm>
            <a:off x="6096000" y="3963880"/>
            <a:ext cx="648070" cy="631053"/>
          </a:xfrm>
          <a:prstGeom prst="bentConnector3">
            <a:avLst>
              <a:gd name="adj1" fmla="val 68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otit 12">
            <a:extLst>
              <a:ext uri="{FF2B5EF4-FFF2-40B4-BE49-F238E27FC236}">
                <a16:creationId xmlns:a16="http://schemas.microsoft.com/office/drawing/2014/main" id="{DB5BDFD2-0F67-4556-BA56-48FA2188CDE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69215" y="3200910"/>
            <a:ext cx="2122858" cy="1026851"/>
          </a:xfrm>
          <a:prstGeom prst="bentConnector3">
            <a:avLst>
              <a:gd name="adj1" fmla="val 10018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cotit 16">
            <a:extLst>
              <a:ext uri="{FF2B5EF4-FFF2-40B4-BE49-F238E27FC236}">
                <a16:creationId xmlns:a16="http://schemas.microsoft.com/office/drawing/2014/main" id="{4E6652F8-E3CB-48F4-ADC2-82A4721082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23376" y="2772237"/>
            <a:ext cx="4128485" cy="1512903"/>
          </a:xfrm>
          <a:prstGeom prst="bentConnector3">
            <a:avLst>
              <a:gd name="adj1" fmla="val 998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tăText 20">
            <a:extLst>
              <a:ext uri="{FF2B5EF4-FFF2-40B4-BE49-F238E27FC236}">
                <a16:creationId xmlns:a16="http://schemas.microsoft.com/office/drawing/2014/main" id="{BC8AC62B-5421-4CA7-9FA9-7B184D1D7DD5}"/>
              </a:ext>
            </a:extLst>
          </p:cNvPr>
          <p:cNvSpPr txBox="1"/>
          <p:nvPr/>
        </p:nvSpPr>
        <p:spPr>
          <a:xfrm>
            <a:off x="10573304" y="452761"/>
            <a:ext cx="52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3262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irectorial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TM02900722[[fn=Sală de ședințe (ion)]]</Template>
  <TotalTime>937</TotalTime>
  <Words>1006</Words>
  <Application>Microsoft Office PowerPoint</Application>
  <PresentationFormat>Ecran lat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Century Gothic</vt:lpstr>
      <vt:lpstr>TITUS Cyberbit Basic</vt:lpstr>
      <vt:lpstr>Wingdings 3</vt:lpstr>
      <vt:lpstr>Directorial</vt:lpstr>
      <vt:lpstr>ANALIZA ALGORITMILOR</vt:lpstr>
      <vt:lpstr>Elemente organizatorice</vt:lpstr>
      <vt:lpstr>De ce AA </vt:lpstr>
      <vt:lpstr>CUPRINS</vt:lpstr>
      <vt:lpstr>Prezentare PowerPoint</vt:lpstr>
      <vt:lpstr>Complexitate</vt:lpstr>
      <vt:lpstr>Complexitate</vt:lpstr>
      <vt:lpstr>Prezentare PowerPoint</vt:lpstr>
      <vt:lpstr>Prezentare PowerPoint</vt:lpstr>
      <vt:lpstr>CAP1. DECIDABILITATE.</vt:lpstr>
      <vt:lpstr>Prezentare PowerPoint</vt:lpstr>
      <vt:lpstr>Exemple</vt:lpstr>
      <vt:lpstr>Prezentare PowerPoint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ALGORITMILOR</dc:title>
  <dc:creator>Andreea Tătulescu</dc:creator>
  <cp:lastModifiedBy>Andreea Tătulescu</cp:lastModifiedBy>
  <cp:revision>1</cp:revision>
  <dcterms:created xsi:type="dcterms:W3CDTF">2020-10-17T17:40:26Z</dcterms:created>
  <dcterms:modified xsi:type="dcterms:W3CDTF">2020-10-18T09:17:54Z</dcterms:modified>
</cp:coreProperties>
</file>