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 mediu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Stil mediu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A39A56-B6CC-4E73-92F7-B52069ED9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ANALIZA ALGORITMILOR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6B9B602-51D1-4DFD-82FE-F69782838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CURS 2 – DECIDABILITATE(I)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C6591DCD-9EC1-4197-AD7F-5A6219C9BAEE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735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B4DE9A19-D510-42ED-8518-03078C8543C2}"/>
                  </a:ext>
                </a:extLst>
              </p:cNvPr>
              <p:cNvSpPr txBox="1"/>
              <p:nvPr/>
            </p:nvSpPr>
            <p:spPr>
              <a:xfrm>
                <a:off x="956165" y="1363659"/>
                <a:ext cx="1027967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dacă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800" dirty="0">
                    <a:latin typeface="TITUS Cyberbit Basic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0,1 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un program generator care la fiecare apel întoarce elementul următor din mulțimea A</a:t>
                </a:r>
                <a:r>
                  <a:rPr lang="ro-RO" sz="2800" b="0" dirty="0">
                    <a:latin typeface="TITUS Cyberbit Basic"/>
                  </a:rPr>
                  <a:t> </a:t>
                </a:r>
                <a:endParaRPr lang="ro-RO" sz="2800" dirty="0">
                  <a:latin typeface="TITUS Cyberbit Basic"/>
                </a:endParaRPr>
              </a:p>
              <a:p>
                <a:pPr lvl="2"/>
                <a:endParaRPr lang="ro-RO" sz="2800" b="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B4DE9A19-D510-42ED-8518-03078C85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65" y="1363659"/>
                <a:ext cx="10279670" cy="1384995"/>
              </a:xfrm>
              <a:prstGeom prst="rect">
                <a:avLst/>
              </a:prstGeom>
              <a:blipFill>
                <a:blip r:embed="rId2"/>
                <a:stretch>
                  <a:fillRect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tăText 4">
            <a:extLst>
              <a:ext uri="{FF2B5EF4-FFF2-40B4-BE49-F238E27FC236}">
                <a16:creationId xmlns:a16="http://schemas.microsoft.com/office/drawing/2014/main" id="{0B7C0CFC-0745-454A-92F9-D88192C9AB15}"/>
              </a:ext>
            </a:extLst>
          </p:cNvPr>
          <p:cNvSpPr txBox="1"/>
          <p:nvPr/>
        </p:nvSpPr>
        <p:spPr>
          <a:xfrm>
            <a:off x="1316384" y="2502433"/>
            <a:ext cx="10279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dirty="0">
                <a:latin typeface="TITUS Cyberbit Basic"/>
              </a:rPr>
              <a:t>3)	  A – </a:t>
            </a:r>
            <a:r>
              <a:rPr lang="ro-RO" sz="2800" b="1" dirty="0">
                <a:latin typeface="TITUS Cyberbit Basic"/>
              </a:rPr>
              <a:t>nerecursivă</a:t>
            </a:r>
            <a:r>
              <a:rPr lang="ro-RO" sz="2800" dirty="0">
                <a:latin typeface="TITUS Cyberbit Basic"/>
              </a:rPr>
              <a:t> dacă A nu este RE</a:t>
            </a:r>
            <a:endParaRPr lang="ro-RO" sz="2800" dirty="0">
              <a:solidFill>
                <a:srgbClr val="202122"/>
              </a:solidFill>
              <a:latin typeface="TITUS Cyberbit Basic"/>
            </a:endParaRPr>
          </a:p>
          <a:p>
            <a:r>
              <a:rPr lang="ro-RO" sz="2800" dirty="0">
                <a:solidFill>
                  <a:srgbClr val="202122"/>
                </a:solidFill>
                <a:latin typeface="TITUS Cyberbit Basic"/>
              </a:rPr>
              <a:t>	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AE9D7594-D05B-40FC-BA75-A855B05D18C5}"/>
              </a:ext>
            </a:extLst>
          </p:cNvPr>
          <p:cNvSpPr/>
          <p:nvPr/>
        </p:nvSpPr>
        <p:spPr>
          <a:xfrm>
            <a:off x="307775" y="2286989"/>
            <a:ext cx="1008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TUS Cyberbit Basic"/>
              </a:rPr>
              <a:t>NR</a:t>
            </a:r>
            <a:endParaRPr lang="ro-RO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TUS Cyberbit Basic"/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83332135-B5B9-42FD-85FE-A28F46202461}"/>
              </a:ext>
            </a:extLst>
          </p:cNvPr>
          <p:cNvSpPr txBox="1"/>
          <p:nvPr/>
        </p:nvSpPr>
        <p:spPr>
          <a:xfrm>
            <a:off x="2601024" y="4656868"/>
            <a:ext cx="136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TITUS Cyberbit Basic"/>
              </a:rPr>
              <a:t>funcții</a:t>
            </a:r>
            <a:endParaRPr lang="en-US" sz="3600" dirty="0">
              <a:latin typeface="TITUS Cyberbit Basic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8334E2D-0966-49D8-8454-11C4514B84E3}"/>
              </a:ext>
            </a:extLst>
          </p:cNvPr>
          <p:cNvSpPr txBox="1"/>
          <p:nvPr/>
        </p:nvSpPr>
        <p:spPr>
          <a:xfrm>
            <a:off x="5076437" y="4010537"/>
            <a:ext cx="1894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dirty="0">
                <a:latin typeface="TITUS Cyberbit Basic"/>
              </a:rPr>
              <a:t>recursive</a:t>
            </a:r>
            <a:endParaRPr lang="en-US" sz="36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FCD6367D-9FBF-42AA-9942-A350A24937DA}"/>
              </a:ext>
            </a:extLst>
          </p:cNvPr>
          <p:cNvSpPr txBox="1"/>
          <p:nvPr/>
        </p:nvSpPr>
        <p:spPr>
          <a:xfrm>
            <a:off x="5076437" y="5301524"/>
            <a:ext cx="234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dirty="0">
                <a:latin typeface="TITUS Cyberbit Basic"/>
              </a:rPr>
              <a:t>nerecursive</a:t>
            </a:r>
            <a:endParaRPr lang="en-US" sz="36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9380FFAE-E6D5-4918-AAEA-871524A420FC}"/>
              </a:ext>
            </a:extLst>
          </p:cNvPr>
          <p:cNvSpPr txBox="1"/>
          <p:nvPr/>
        </p:nvSpPr>
        <p:spPr>
          <a:xfrm>
            <a:off x="8078678" y="4887698"/>
            <a:ext cx="73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b="1" dirty="0">
                <a:latin typeface="TITUS Cyberbit Basic"/>
              </a:rPr>
              <a:t>RE</a:t>
            </a:r>
            <a:endParaRPr lang="en-US" sz="36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36A73CB4-FBC1-49B2-90CF-CA9349C9E969}"/>
              </a:ext>
            </a:extLst>
          </p:cNvPr>
          <p:cNvSpPr txBox="1"/>
          <p:nvPr/>
        </p:nvSpPr>
        <p:spPr>
          <a:xfrm>
            <a:off x="8098484" y="5629813"/>
            <a:ext cx="86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b="1" dirty="0">
                <a:latin typeface="TITUS Cyberbit Basic"/>
              </a:rPr>
              <a:t>NR</a:t>
            </a:r>
            <a:endParaRPr lang="en-US" sz="3600" dirty="0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185D64D-04A3-46A3-B15E-C9556581D565}"/>
              </a:ext>
            </a:extLst>
          </p:cNvPr>
          <p:cNvSpPr txBox="1"/>
          <p:nvPr/>
        </p:nvSpPr>
        <p:spPr>
          <a:xfrm>
            <a:off x="8078678" y="4010536"/>
            <a:ext cx="86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b="1" dirty="0">
                <a:latin typeface="TITUS Cyberbit Basic"/>
              </a:rPr>
              <a:t>R</a:t>
            </a:r>
            <a:endParaRPr lang="en-US" sz="3600" dirty="0"/>
          </a:p>
        </p:txBody>
      </p:sp>
      <p:cxnSp>
        <p:nvCxnSpPr>
          <p:cNvPr id="24" name="Conector drept cu săgeată 23">
            <a:extLst>
              <a:ext uri="{FF2B5EF4-FFF2-40B4-BE49-F238E27FC236}">
                <a16:creationId xmlns:a16="http://schemas.microsoft.com/office/drawing/2014/main" id="{ACE9A656-BCBE-49F1-BE34-3E17D0237E6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968319" y="4333703"/>
            <a:ext cx="1108118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A86F9E3D-6DFD-48FF-B699-7A55EDFE849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968319" y="4980034"/>
            <a:ext cx="1108118" cy="64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9FCF6567-5AA1-4B56-A164-564889126F37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6970560" y="4333702"/>
            <a:ext cx="1108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2CBEDC34-D1AB-4129-9E5C-8507DF2D65B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423321" y="5210864"/>
            <a:ext cx="655357" cy="4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469A283A-F017-43B8-98FF-31A6057EC8D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7423321" y="5624690"/>
            <a:ext cx="675163" cy="32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rept 41">
            <a:extLst>
              <a:ext uri="{FF2B5EF4-FFF2-40B4-BE49-F238E27FC236}">
                <a16:creationId xmlns:a16="http://schemas.microsoft.com/office/drawing/2014/main" id="{764D691D-A5EB-43AE-90B8-D7AE5A7B72D6}"/>
              </a:ext>
            </a:extLst>
          </p:cNvPr>
          <p:cNvCxnSpPr>
            <a:cxnSpLocks/>
          </p:cNvCxnSpPr>
          <p:nvPr/>
        </p:nvCxnSpPr>
        <p:spPr>
          <a:xfrm>
            <a:off x="399495" y="3619292"/>
            <a:ext cx="11469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tăText 1">
            <a:extLst>
              <a:ext uri="{FF2B5EF4-FFF2-40B4-BE49-F238E27FC236}">
                <a16:creationId xmlns:a16="http://schemas.microsoft.com/office/drawing/2014/main" id="{BF1C831F-9C9A-4D6F-99E5-F22C18AB1C7B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833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FCB7A0-3783-4E06-BB74-B41E3A9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Propriet</a:t>
            </a:r>
            <a:r>
              <a:rPr lang="ro-RO" dirty="0" err="1"/>
              <a:t>ăți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9D891425-348D-4B01-9E26-E82784EE6CF8}"/>
                  </a:ext>
                </a:extLst>
              </p:cNvPr>
              <p:cNvSpPr txBox="1"/>
              <p:nvPr/>
            </p:nvSpPr>
            <p:spPr>
              <a:xfrm>
                <a:off x="617342" y="2295022"/>
                <a:ext cx="10491187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o-RO" sz="2800" baseline="-25000" dirty="0"/>
                  <a:t>	</a:t>
                </a:r>
                <a:r>
                  <a:rPr lang="ro-RO" sz="2400" b="0" dirty="0">
                    <a:solidFill>
                      <a:srgbClr val="836967"/>
                    </a:solidFill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</m: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baseline="-25000" dirty="0">
                    <a:latin typeface="TITUS Cyberbit Basic"/>
                  </a:rPr>
                  <a:t>	</a:t>
                </a:r>
                <a:r>
                  <a:rPr lang="ro-RO" sz="2400" dirty="0">
                    <a:latin typeface="TITUS Cyberbit Basic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R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RE</a:t>
                </a:r>
              </a:p>
              <a:p>
                <a:endParaRPr lang="ro-RO" sz="2400" dirty="0">
                  <a:latin typeface="TITUS Cyberbit Basic"/>
                </a:endParaRPr>
              </a:p>
              <a:p>
                <a:r>
                  <a:rPr lang="ro-RO" sz="2400" dirty="0">
                    <a:latin typeface="TITUS Cyberbit Basic"/>
                  </a:rPr>
                  <a:t>	Dacă A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R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400" dirty="0">
                    <a:latin typeface="TITUS Cyberbit Basic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4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400" baseline="-25000" dirty="0">
                    <a:latin typeface="TITUS Cyberbit Basic"/>
                  </a:rPr>
                  <a:t>1,1 </a:t>
                </a:r>
                <a:r>
                  <a:rPr lang="ro-RO" sz="2400" dirty="0" err="1">
                    <a:latin typeface="TITUS Cyberbit Basic"/>
                  </a:rPr>
                  <a:t>a.î</a:t>
                </a:r>
                <a:r>
                  <a:rPr lang="ro-RO" sz="2400" dirty="0">
                    <a:latin typeface="TITUS Cyberbit Basic"/>
                  </a:rPr>
                  <a:t>. pentru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, Q(x) 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=</a:t>
                </a: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	Putem construi </a:t>
                </a:r>
                <a:r>
                  <a:rPr lang="ro-RO" sz="2400" dirty="0">
                    <a:latin typeface="TITUS Cyberbit Basic"/>
                  </a:rPr>
                  <a:t>Q</a:t>
                </a:r>
                <a:r>
                  <a:rPr lang="en-US" sz="2400" dirty="0">
                    <a:latin typeface="TITUS Cyberbit Basic"/>
                  </a:rPr>
                  <a:t>’</a:t>
                </a:r>
                <a:r>
                  <a:rPr lang="ro-RO" sz="24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4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400" baseline="-25000" dirty="0">
                    <a:latin typeface="TITUS Cyberbit Basic"/>
                  </a:rPr>
                  <a:t>1,1 </a:t>
                </a:r>
                <a:r>
                  <a:rPr lang="ro-RO" sz="2400" dirty="0">
                    <a:latin typeface="TITUS Cyberbit Basic"/>
                  </a:rPr>
                  <a:t>parțial recursiv:</a:t>
                </a: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	</a:t>
                </a: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			</a:t>
                </a:r>
                <a:r>
                  <a:rPr lang="ro-RO" sz="2400" dirty="0">
                    <a:latin typeface="TITUS Cyberbit Basic"/>
                  </a:rPr>
                  <a:t> Q</a:t>
                </a:r>
                <a:r>
                  <a:rPr lang="en-US" sz="2400" dirty="0">
                    <a:latin typeface="TITUS Cyberbit Basic"/>
                  </a:rPr>
                  <a:t>’</a:t>
                </a:r>
                <a:r>
                  <a:rPr lang="ro-RO" sz="2400" dirty="0">
                    <a:latin typeface="TITUS Cyberbit Basic"/>
                  </a:rPr>
                  <a:t> (x)</a:t>
                </a: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				</a:t>
                </a:r>
                <a:r>
                  <a:rPr lang="ro-RO" sz="2400" dirty="0" err="1">
                    <a:solidFill>
                      <a:srgbClr val="202122"/>
                    </a:solidFill>
                    <a:latin typeface="TITUS Cyberbit Basic"/>
                  </a:rPr>
                  <a:t>if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(Q(x) == 1)</a:t>
                </a: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					</a:t>
                </a:r>
                <a:r>
                  <a:rPr lang="ro-RO" sz="2400" dirty="0" err="1">
                    <a:solidFill>
                      <a:srgbClr val="202122"/>
                    </a:solidFill>
                    <a:latin typeface="TITUS Cyberbit Basic"/>
                  </a:rPr>
                  <a:t>return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1</a:t>
                </a: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				</a:t>
                </a:r>
                <a:r>
                  <a:rPr lang="ro-RO" sz="2400" dirty="0" err="1">
                    <a:solidFill>
                      <a:srgbClr val="202122"/>
                    </a:solidFill>
                    <a:latin typeface="TITUS Cyberbit Basic"/>
                  </a:rPr>
                  <a:t>return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1800" baseline="-25000" dirty="0"/>
              </a:p>
            </p:txBody>
          </p:sp>
        </mc:Choice>
        <mc:Fallback xmlns="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9D891425-348D-4B01-9E26-E82784EE6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2" y="2295022"/>
                <a:ext cx="10491187" cy="4093428"/>
              </a:xfrm>
              <a:prstGeom prst="rect">
                <a:avLst/>
              </a:prstGeom>
              <a:blipFill>
                <a:blip r:embed="rId2"/>
                <a:stretch>
                  <a:fillRect l="-1162" t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oladă stânga 5">
            <a:extLst>
              <a:ext uri="{FF2B5EF4-FFF2-40B4-BE49-F238E27FC236}">
                <a16:creationId xmlns:a16="http://schemas.microsoft.com/office/drawing/2014/main" id="{48972C1C-02DA-429D-9EBD-0291AD10DAEC}"/>
              </a:ext>
            </a:extLst>
          </p:cNvPr>
          <p:cNvSpPr/>
          <p:nvPr/>
        </p:nvSpPr>
        <p:spPr>
          <a:xfrm>
            <a:off x="8054961" y="2933266"/>
            <a:ext cx="204186" cy="688423"/>
          </a:xfrm>
          <a:prstGeom prst="leftBrace">
            <a:avLst>
              <a:gd name="adj1" fmla="val 8333"/>
              <a:gd name="adj2" fmla="val 5151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70BEE694-AB69-4742-A3AD-09C6CCF56530}"/>
                  </a:ext>
                </a:extLst>
              </p:cNvPr>
              <p:cNvSpPr txBox="1"/>
              <p:nvPr/>
            </p:nvSpPr>
            <p:spPr>
              <a:xfrm>
                <a:off x="8228667" y="2861980"/>
                <a:ext cx="17577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>
                    <a:latin typeface="TITUS Cyberbit Basic"/>
                  </a:rPr>
                  <a:t>1, x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A</a:t>
                </a:r>
              </a:p>
              <a:p>
                <a:r>
                  <a:rPr lang="ro-RO" sz="2400" dirty="0">
                    <a:latin typeface="TITUS Cyberbit Basic"/>
                  </a:rPr>
                  <a:t>0, x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A</a:t>
                </a:r>
                <a:endParaRPr lang="en-US" sz="24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70BEE694-AB69-4742-A3AD-09C6CCF56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67" y="2861980"/>
                <a:ext cx="1757779" cy="830997"/>
              </a:xfrm>
              <a:prstGeom prst="rect">
                <a:avLst/>
              </a:prstGeom>
              <a:blipFill>
                <a:blip r:embed="rId3"/>
                <a:stretch>
                  <a:fillRect l="-555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cotit 12">
            <a:extLst>
              <a:ext uri="{FF2B5EF4-FFF2-40B4-BE49-F238E27FC236}">
                <a16:creationId xmlns:a16="http://schemas.microsoft.com/office/drawing/2014/main" id="{B7E52765-7CBD-4A3A-BC3E-B9616E5EF0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6965" y="5294308"/>
            <a:ext cx="504614" cy="368176"/>
          </a:xfrm>
          <a:prstGeom prst="bentConnector3">
            <a:avLst>
              <a:gd name="adj1" fmla="val 1003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otit 23">
            <a:extLst>
              <a:ext uri="{FF2B5EF4-FFF2-40B4-BE49-F238E27FC236}">
                <a16:creationId xmlns:a16="http://schemas.microsoft.com/office/drawing/2014/main" id="{8D79B447-5838-454C-9F95-4EC6136EEF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0598" y="5121611"/>
            <a:ext cx="1429174" cy="736353"/>
          </a:xfrm>
          <a:prstGeom prst="bentConnector3">
            <a:avLst>
              <a:gd name="adj1" fmla="val 997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9FA4374-0813-4033-B2B4-C3C3B02B8A8E}"/>
              </a:ext>
            </a:extLst>
          </p:cNvPr>
          <p:cNvSpPr/>
          <p:nvPr/>
        </p:nvSpPr>
        <p:spPr>
          <a:xfrm>
            <a:off x="7736943" y="4825565"/>
            <a:ext cx="1016000" cy="688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/>
              <a:t>R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A08802-E7F0-4180-8557-387B570925C6}"/>
              </a:ext>
            </a:extLst>
          </p:cNvPr>
          <p:cNvSpPr/>
          <p:nvPr/>
        </p:nvSpPr>
        <p:spPr>
          <a:xfrm>
            <a:off x="7426960" y="4341736"/>
            <a:ext cx="2651966" cy="1656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o-RO" b="1" dirty="0">
                <a:solidFill>
                  <a:schemeClr val="tx1"/>
                </a:solidFill>
              </a:rPr>
              <a:t>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7AAE5DBD-60EC-4A9B-95F1-C1F773F8B63A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46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3B40CF90-3A7D-4325-A60A-B17C39AAA3BD}"/>
                  </a:ext>
                </a:extLst>
              </p:cNvPr>
              <p:cNvSpPr txBox="1"/>
              <p:nvPr/>
            </p:nvSpPr>
            <p:spPr>
              <a:xfrm>
                <a:off x="528320" y="617399"/>
                <a:ext cx="1047496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000" dirty="0">
                    <a:latin typeface="TITUS Cyberbit Basic"/>
                  </a:rPr>
                  <a:t>Exemplu de mulțime RE</a:t>
                </a:r>
                <a:r>
                  <a:rPr lang="en-US" sz="2000" dirty="0">
                    <a:latin typeface="TITUS Cyberbit Basic"/>
                  </a:rPr>
                  <a:t>\R (sunt </a:t>
                </a:r>
                <a:r>
                  <a:rPr lang="en-US" sz="2000" dirty="0" err="1">
                    <a:latin typeface="TITUS Cyberbit Basic"/>
                  </a:rPr>
                  <a:t>mul</a:t>
                </a:r>
                <a:r>
                  <a:rPr lang="ro-RO" sz="2000" dirty="0" err="1">
                    <a:latin typeface="TITUS Cyberbit Basic"/>
                  </a:rPr>
                  <a:t>țimi</a:t>
                </a:r>
                <a:r>
                  <a:rPr lang="ro-RO" sz="2000" dirty="0">
                    <a:latin typeface="TITUS Cyberbit Basic"/>
                  </a:rPr>
                  <a:t> infinite)</a:t>
                </a:r>
                <a:r>
                  <a:rPr lang="en-US" sz="2000" dirty="0">
                    <a:latin typeface="TITUS Cyberbit Basic"/>
                  </a:rPr>
                  <a:t> : </a:t>
                </a:r>
                <a:r>
                  <a:rPr lang="en-US" sz="2000" dirty="0" err="1">
                    <a:latin typeface="TITUS Cyberbit Basic"/>
                  </a:rPr>
                  <a:t>mul</a:t>
                </a:r>
                <a:r>
                  <a:rPr lang="ro-RO" sz="2000" dirty="0" err="1">
                    <a:latin typeface="TITUS Cyberbit Basic"/>
                  </a:rPr>
                  <a:t>țimea</a:t>
                </a:r>
                <a:r>
                  <a:rPr lang="ro-RO" sz="2000" dirty="0">
                    <a:latin typeface="TITUS Cyberbit Basic"/>
                  </a:rPr>
                  <a:t> planetelor cu extratereștri</a:t>
                </a:r>
              </a:p>
              <a:p>
                <a:endParaRPr lang="ro-RO" sz="2000" dirty="0">
                  <a:latin typeface="TITUS Cyberbit Basic"/>
                </a:endParaRPr>
              </a:p>
              <a:p>
                <a:r>
                  <a:rPr lang="ro-RO" sz="2000" dirty="0">
                    <a:latin typeface="TITUS Cyberbit Basic"/>
                  </a:rPr>
                  <a:t>	</a:t>
                </a:r>
                <a:r>
                  <a:rPr lang="ro-RO" sz="2000" b="1" dirty="0">
                    <a:latin typeface="TITUS Cyberbit Basic"/>
                  </a:rPr>
                  <a:t>Există extratereștri în univers? TRUE/FALSE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ro-RO" sz="2000" dirty="0">
                    <a:latin typeface="TITUS Cyberbit Basic"/>
                  </a:rPr>
                  <a:t>Presupunem că universul este infinit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ro-RO" sz="2000" dirty="0">
                    <a:latin typeface="TITUS Cyberbit Basic"/>
                  </a:rPr>
                  <a:t>Folosim tehnologie foarte avansată, deci putem ajunge pe orice planetă din univers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ro-RO" sz="2000" dirty="0">
                    <a:latin typeface="TITUS Cyberbit Basic"/>
                  </a:rPr>
                  <a:t>Explorăm o planetă, dacă găsim extratereștrii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000" dirty="0">
                    <a:latin typeface="TITUS Cyberbit Basic"/>
                  </a:rPr>
                  <a:t> </a:t>
                </a:r>
                <a:r>
                  <a:rPr lang="ro-RO" sz="2000" dirty="0" err="1">
                    <a:latin typeface="TITUS Cyberbit Basic"/>
                  </a:rPr>
                  <a:t>return</a:t>
                </a:r>
                <a:r>
                  <a:rPr lang="ro-RO" sz="2000" dirty="0">
                    <a:latin typeface="TITUS Cyberbit Basic"/>
                  </a:rPr>
                  <a:t> TRUE, dacă nu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000" dirty="0">
                    <a:latin typeface="TITUS Cyberbit Basic"/>
                  </a:rPr>
                  <a:t> CONTINUE</a:t>
                </a:r>
              </a:p>
            </p:txBody>
          </p:sp>
        </mc:Choice>
        <mc:Fallback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3B40CF90-3A7D-4325-A60A-B17C39AA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617399"/>
                <a:ext cx="10474960" cy="1938992"/>
              </a:xfrm>
              <a:prstGeom prst="rect">
                <a:avLst/>
              </a:prstGeom>
              <a:blipFill>
                <a:blip r:embed="rId2"/>
                <a:stretch>
                  <a:fillRect l="-640" t="-1572" r="-46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A9F4519E-5DAE-4DD7-B671-9F20FC3D4277}"/>
                  </a:ext>
                </a:extLst>
              </p:cNvPr>
              <p:cNvSpPr txBox="1"/>
              <p:nvPr/>
            </p:nvSpPr>
            <p:spPr>
              <a:xfrm>
                <a:off x="528320" y="2813447"/>
                <a:ext cx="6096000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ro-RO" sz="2800" dirty="0">
                    <a:latin typeface="TITUS Cyberbit Basic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RE</a:t>
                </a:r>
              </a:p>
              <a:p>
                <a:r>
                  <a:rPr lang="ro-RO" sz="2800" dirty="0">
                    <a:latin typeface="TITUS Cyberbit Basic"/>
                  </a:rPr>
                  <a:t>	C(A) = 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en-US" sz="2800" dirty="0">
                    <a:latin typeface="TITUS Cyberbit Basic"/>
                  </a:rPr>
                  <a:t>\</a:t>
                </a:r>
                <a:r>
                  <a:rPr lang="ro-RO" sz="2800" dirty="0">
                    <a:latin typeface="TITUS Cyberbit Basic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RE</a:t>
                </a:r>
              </a:p>
              <a:p>
                <a:endParaRPr lang="ro-RO" sz="1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A9F4519E-5DAE-4DD7-B671-9F20FC3D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2813447"/>
                <a:ext cx="6096000" cy="1231106"/>
              </a:xfrm>
              <a:prstGeom prst="rect">
                <a:avLst/>
              </a:prstGeom>
              <a:blipFill>
                <a:blip r:embed="rId3"/>
                <a:stretch>
                  <a:fillRect l="-2100" t="-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oladă dreapta 5">
            <a:extLst>
              <a:ext uri="{FF2B5EF4-FFF2-40B4-BE49-F238E27FC236}">
                <a16:creationId xmlns:a16="http://schemas.microsoft.com/office/drawing/2014/main" id="{1E73A5A9-5E5B-49C2-9C5D-CD42D44003B8}"/>
              </a:ext>
            </a:extLst>
          </p:cNvPr>
          <p:cNvSpPr/>
          <p:nvPr/>
        </p:nvSpPr>
        <p:spPr>
          <a:xfrm>
            <a:off x="3616960" y="2813447"/>
            <a:ext cx="182880" cy="8847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BBD38236-2788-4212-8C6E-22ABBC894F3F}"/>
                  </a:ext>
                </a:extLst>
              </p:cNvPr>
              <p:cNvSpPr txBox="1"/>
              <p:nvPr/>
            </p:nvSpPr>
            <p:spPr>
              <a:xfrm>
                <a:off x="3876040" y="2978170"/>
                <a:ext cx="263144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A, C(A)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R</a:t>
                </a:r>
              </a:p>
              <a:p>
                <a:r>
                  <a:rPr lang="ro-RO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BBD38236-2788-4212-8C6E-22ABBC894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40" y="2978170"/>
                <a:ext cx="2631440" cy="800219"/>
              </a:xfrm>
              <a:prstGeom prst="rect">
                <a:avLst/>
              </a:prstGeom>
              <a:blipFill>
                <a:blip r:embed="rId4"/>
                <a:stretch>
                  <a:fillRect t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2659A609-EFD0-4CA3-9CB1-C93256A1D094}"/>
                  </a:ext>
                </a:extLst>
              </p:cNvPr>
              <p:cNvSpPr txBox="1"/>
              <p:nvPr/>
            </p:nvSpPr>
            <p:spPr>
              <a:xfrm>
                <a:off x="528320" y="4038323"/>
                <a:ext cx="9154160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b="0" dirty="0">
                    <a:latin typeface="TITUS Cyberbit Basic"/>
                  </a:rPr>
                  <a:t>Dacă </a:t>
                </a:r>
                <a:r>
                  <a:rPr lang="ro-RO" sz="2800" dirty="0">
                    <a:latin typeface="TITUS Cyberbit Basic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RE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800" b="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800" dirty="0">
                    <a:latin typeface="TITUS Cyberbit Basic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 </a:t>
                </a:r>
                <a:r>
                  <a:rPr lang="ro-RO" sz="2800" dirty="0" err="1">
                    <a:latin typeface="TITUS Cyberbit Basic"/>
                  </a:rPr>
                  <a:t>a.î</a:t>
                </a:r>
                <a:r>
                  <a:rPr lang="ro-RO" sz="2800" dirty="0">
                    <a:latin typeface="TITUS Cyberbit Basic"/>
                  </a:rPr>
                  <a:t>. pentru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, Q(x) = </a:t>
                </a: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ro-RO" sz="2800" b="0" dirty="0">
                    <a:latin typeface="TITUS Cyberbit Basic"/>
                  </a:rPr>
                  <a:t>Dacă C(</a:t>
                </a:r>
                <a:r>
                  <a:rPr lang="ro-RO" sz="2800" dirty="0">
                    <a:latin typeface="TITUS Cyberbit Basic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RE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800" b="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800" dirty="0">
                    <a:latin typeface="TITUS Cyberbit Basic"/>
                  </a:rPr>
                  <a:t> Q</a:t>
                </a:r>
                <a:r>
                  <a:rPr lang="en-US" sz="2800" dirty="0">
                    <a:latin typeface="TITUS Cyberbit Basic"/>
                  </a:rPr>
                  <a:t>’</a:t>
                </a:r>
                <a:r>
                  <a:rPr lang="ro-RO" sz="28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 </a:t>
                </a:r>
                <a:r>
                  <a:rPr lang="ro-RO" sz="2800" dirty="0" err="1">
                    <a:latin typeface="TITUS Cyberbit Basic"/>
                  </a:rPr>
                  <a:t>a.î</a:t>
                </a:r>
                <a:r>
                  <a:rPr lang="ro-RO" sz="2800" dirty="0">
                    <a:latin typeface="TITUS Cyberbit Basic"/>
                  </a:rPr>
                  <a:t>. pentru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, Q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’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(x) =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2659A609-EFD0-4CA3-9CB1-C93256A1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4038323"/>
                <a:ext cx="9154160" cy="2092881"/>
              </a:xfrm>
              <a:prstGeom prst="rect">
                <a:avLst/>
              </a:prstGeom>
              <a:blipFill>
                <a:blip r:embed="rId5"/>
                <a:stretch>
                  <a:fillRect l="-1399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coladă stânga 10">
            <a:extLst>
              <a:ext uri="{FF2B5EF4-FFF2-40B4-BE49-F238E27FC236}">
                <a16:creationId xmlns:a16="http://schemas.microsoft.com/office/drawing/2014/main" id="{56334ECC-BC36-4DAD-9B14-B5A467AB9481}"/>
              </a:ext>
            </a:extLst>
          </p:cNvPr>
          <p:cNvSpPr/>
          <p:nvPr/>
        </p:nvSpPr>
        <p:spPr>
          <a:xfrm>
            <a:off x="8712405" y="3831093"/>
            <a:ext cx="204186" cy="941033"/>
          </a:xfrm>
          <a:prstGeom prst="leftBrace">
            <a:avLst>
              <a:gd name="adj1" fmla="val 8333"/>
              <a:gd name="adj2" fmla="val 5151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coladă stânga 12">
            <a:extLst>
              <a:ext uri="{FF2B5EF4-FFF2-40B4-BE49-F238E27FC236}">
                <a16:creationId xmlns:a16="http://schemas.microsoft.com/office/drawing/2014/main" id="{9836F685-75A4-40B8-8324-4D2A1BBC8B5D}"/>
              </a:ext>
            </a:extLst>
          </p:cNvPr>
          <p:cNvSpPr/>
          <p:nvPr/>
        </p:nvSpPr>
        <p:spPr>
          <a:xfrm>
            <a:off x="9372805" y="5084763"/>
            <a:ext cx="204186" cy="941033"/>
          </a:xfrm>
          <a:prstGeom prst="leftBrace">
            <a:avLst>
              <a:gd name="adj1" fmla="val 8333"/>
              <a:gd name="adj2" fmla="val 5151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24CCC2F3-F1F9-4BE4-9B6B-293BB8E763C2}"/>
                  </a:ext>
                </a:extLst>
              </p:cNvPr>
              <p:cNvSpPr txBox="1"/>
              <p:nvPr/>
            </p:nvSpPr>
            <p:spPr>
              <a:xfrm>
                <a:off x="8916591" y="3831093"/>
                <a:ext cx="17577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1, x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</a:t>
                </a:r>
              </a:p>
              <a:p>
                <a14:m>
                  <m:oMath xmlns:m="http://schemas.openxmlformats.org/officeDocument/2006/math">
                    <m:r>
                      <a:rPr lang="ro-RO" sz="28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, x 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24CCC2F3-F1F9-4BE4-9B6B-293BB8E76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591" y="3831093"/>
                <a:ext cx="1757779" cy="954107"/>
              </a:xfrm>
              <a:prstGeom prst="rect">
                <a:avLst/>
              </a:prstGeom>
              <a:blipFill>
                <a:blip r:embed="rId6"/>
                <a:stretch>
                  <a:fillRect l="-7292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tăText 16">
                <a:extLst>
                  <a:ext uri="{FF2B5EF4-FFF2-40B4-BE49-F238E27FC236}">
                    <a16:creationId xmlns:a16="http://schemas.microsoft.com/office/drawing/2014/main" id="{E86DBE2A-3ADC-43C3-93F6-685376E2DC29}"/>
                  </a:ext>
                </a:extLst>
              </p:cNvPr>
              <p:cNvSpPr txBox="1"/>
              <p:nvPr/>
            </p:nvSpPr>
            <p:spPr>
              <a:xfrm>
                <a:off x="9576991" y="5045134"/>
                <a:ext cx="17577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1, x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C(A)</a:t>
                </a:r>
              </a:p>
              <a:p>
                <a14:m>
                  <m:oMath xmlns:m="http://schemas.openxmlformats.org/officeDocument/2006/math">
                    <m:r>
                      <a:rPr lang="ro-RO" sz="28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, x 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C(A)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7" name="CasetăText 16">
                <a:extLst>
                  <a:ext uri="{FF2B5EF4-FFF2-40B4-BE49-F238E27FC236}">
                    <a16:creationId xmlns:a16="http://schemas.microsoft.com/office/drawing/2014/main" id="{E86DBE2A-3ADC-43C3-93F6-685376E2D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91" y="5045134"/>
                <a:ext cx="1757779" cy="954107"/>
              </a:xfrm>
              <a:prstGeom prst="rect">
                <a:avLst/>
              </a:prstGeom>
              <a:blipFill>
                <a:blip r:embed="rId7"/>
                <a:stretch>
                  <a:fillRect l="-6944" t="-6410" r="-694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tăText 18">
            <a:extLst>
              <a:ext uri="{FF2B5EF4-FFF2-40B4-BE49-F238E27FC236}">
                <a16:creationId xmlns:a16="http://schemas.microsoft.com/office/drawing/2014/main" id="{506AD180-A535-47D2-8EFF-AA93591BB96F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579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6A1F8BF1-42DE-45A9-9C78-6B6C1D6BC8AB}"/>
                  </a:ext>
                </a:extLst>
              </p:cNvPr>
              <p:cNvSpPr txBox="1"/>
              <p:nvPr/>
            </p:nvSpPr>
            <p:spPr>
              <a:xfrm>
                <a:off x="762000" y="562094"/>
                <a:ext cx="9316720" cy="4431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Putem construi programul total recursiv R</a:t>
                </a:r>
                <a:r>
                  <a:rPr lang="ro-RO" sz="24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4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400" baseline="-25000" dirty="0">
                    <a:latin typeface="TITUS Cyberbit Basic"/>
                  </a:rPr>
                  <a:t>1,1 </a:t>
                </a:r>
                <a:r>
                  <a:rPr lang="ro-RO" sz="2400" dirty="0">
                    <a:latin typeface="TITUS Cyberbit Basic"/>
                  </a:rPr>
                  <a:t>, în urma căruia 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R</a:t>
                </a:r>
              </a:p>
              <a:p>
                <a:endParaRPr lang="ro-RO" sz="2400" dirty="0">
                  <a:latin typeface="TITUS Cyberbit Basic"/>
                </a:endParaRPr>
              </a:p>
              <a:p>
                <a:r>
                  <a:rPr lang="ro-RO" sz="2400" dirty="0">
                    <a:latin typeface="TITUS Cyberbit Basic"/>
                  </a:rPr>
                  <a:t>				</a:t>
                </a:r>
                <a:r>
                  <a:rPr lang="ro-RO" sz="2800" dirty="0">
                    <a:latin typeface="TITUS Cyberbit Basic"/>
                  </a:rPr>
                  <a:t>R(x)</a:t>
                </a:r>
              </a:p>
              <a:p>
                <a:r>
                  <a:rPr lang="ro-RO" sz="2800" dirty="0">
                    <a:latin typeface="TITUS Cyberbit Basic"/>
                  </a:rPr>
                  <a:t>					for (i = 1..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800" b="0" dirty="0">
                  <a:latin typeface="TITUS Cyberbit Basic"/>
                </a:endParaRPr>
              </a:p>
              <a:p>
                <a:r>
                  <a:rPr lang="ro-RO" sz="2800" dirty="0">
                    <a:latin typeface="TITUS Cyberbit Basic"/>
                  </a:rPr>
                  <a:t>						</a:t>
                </a:r>
                <a:r>
                  <a:rPr lang="ro-RO" sz="2800" dirty="0" err="1">
                    <a:latin typeface="TITUS Cyberbit Basic"/>
                  </a:rPr>
                  <a:t>if</a:t>
                </a:r>
                <a:r>
                  <a:rPr lang="ro-RO" sz="2800" dirty="0">
                    <a:latin typeface="TITUS Cyberbit Basic"/>
                  </a:rPr>
                  <a:t> (Q(x) </a:t>
                </a:r>
                <a:r>
                  <a:rPr lang="ro-RO" sz="2800" dirty="0">
                    <a:latin typeface="Century Gothic" panose="020B0502020202020204" pitchFamily="34" charset="0"/>
                  </a:rPr>
                  <a:t>≠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în i unități de timp)</a:t>
                </a:r>
              </a:p>
              <a:p>
                <a:r>
                  <a:rPr lang="ro-RO" sz="2800" dirty="0">
                    <a:latin typeface="TITUS Cyberbit Basic"/>
                  </a:rPr>
                  <a:t>							</a:t>
                </a:r>
                <a:r>
                  <a:rPr lang="ro-RO" sz="2800" dirty="0" err="1">
                    <a:latin typeface="TITUS Cyberbit Basic"/>
                  </a:rPr>
                  <a:t>return</a:t>
                </a:r>
                <a:r>
                  <a:rPr lang="ro-RO" sz="2800" dirty="0">
                    <a:latin typeface="TITUS Cyberbit Basic"/>
                  </a:rPr>
                  <a:t> 1    // x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</a:t>
                </a:r>
              </a:p>
              <a:p>
                <a:r>
                  <a:rPr lang="ro-RO" sz="2800" dirty="0">
                    <a:latin typeface="TITUS Cyberbit Basic"/>
                  </a:rPr>
                  <a:t>						</a:t>
                </a:r>
                <a:r>
                  <a:rPr lang="ro-RO" sz="2800" dirty="0" err="1">
                    <a:latin typeface="TITUS Cyberbit Basic"/>
                  </a:rPr>
                  <a:t>if</a:t>
                </a:r>
                <a:r>
                  <a:rPr lang="ro-RO" sz="2800" dirty="0">
                    <a:latin typeface="TITUS Cyberbit Basic"/>
                  </a:rPr>
                  <a:t> (Q</a:t>
                </a:r>
                <a:r>
                  <a:rPr lang="en-US" sz="2800" dirty="0">
                    <a:latin typeface="TITUS Cyberbit Basic"/>
                  </a:rPr>
                  <a:t> ’</a:t>
                </a:r>
                <a:r>
                  <a:rPr lang="ro-RO" sz="2800" dirty="0">
                    <a:latin typeface="TITUS Cyberbit Basic"/>
                  </a:rPr>
                  <a:t>(x) </a:t>
                </a:r>
                <a:r>
                  <a:rPr lang="ro-RO" sz="2800" dirty="0">
                    <a:latin typeface="Century Gothic" panose="020B0502020202020204" pitchFamily="34" charset="0"/>
                  </a:rPr>
                  <a:t>≠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în i unități de timp)</a:t>
                </a:r>
              </a:p>
              <a:p>
                <a:r>
                  <a:rPr lang="ro-RO" sz="2800" dirty="0">
                    <a:latin typeface="TITUS Cyberbit Basic"/>
                  </a:rPr>
                  <a:t>							</a:t>
                </a:r>
                <a:r>
                  <a:rPr lang="ro-RO" sz="2800" dirty="0" err="1">
                    <a:latin typeface="TITUS Cyberbit Basic"/>
                  </a:rPr>
                  <a:t>return</a:t>
                </a:r>
                <a:r>
                  <a:rPr lang="ro-RO" sz="2800" dirty="0">
                    <a:latin typeface="TITUS Cyberbit Basic"/>
                  </a:rPr>
                  <a:t> 0    // x 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A</a:t>
                </a:r>
              </a:p>
              <a:p>
                <a:endParaRPr lang="ro-RO" sz="2400" dirty="0">
                  <a:latin typeface="TITUS Cyberbit Basic"/>
                </a:endParaRPr>
              </a:p>
              <a:p>
                <a:endParaRPr lang="ro-RO" sz="2400" dirty="0">
                  <a:latin typeface="TITUS Cyberbit Basic"/>
                </a:endParaRPr>
              </a:p>
              <a:p>
                <a:endParaRPr lang="ro-RO" sz="1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6A1F8BF1-42DE-45A9-9C78-6B6C1D6BC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94"/>
                <a:ext cx="9316720" cy="4431983"/>
              </a:xfrm>
              <a:prstGeom prst="rect">
                <a:avLst/>
              </a:prstGeom>
              <a:blipFill>
                <a:blip r:embed="rId2"/>
                <a:stretch>
                  <a:fillRect l="-982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: cotit 4">
            <a:extLst>
              <a:ext uri="{FF2B5EF4-FFF2-40B4-BE49-F238E27FC236}">
                <a16:creationId xmlns:a16="http://schemas.microsoft.com/office/drawing/2014/main" id="{AF369DC5-DF49-4CAF-B76E-24F4D8E582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4565" y="2490148"/>
            <a:ext cx="504614" cy="368176"/>
          </a:xfrm>
          <a:prstGeom prst="bentConnector3">
            <a:avLst>
              <a:gd name="adj1" fmla="val 1003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cotit 6">
            <a:extLst>
              <a:ext uri="{FF2B5EF4-FFF2-40B4-BE49-F238E27FC236}">
                <a16:creationId xmlns:a16="http://schemas.microsoft.com/office/drawing/2014/main" id="{FEB58604-5BD8-48D5-B5FB-BAEC098691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4565" y="3353748"/>
            <a:ext cx="504614" cy="368176"/>
          </a:xfrm>
          <a:prstGeom prst="bentConnector3">
            <a:avLst>
              <a:gd name="adj1" fmla="val 1003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DCC84038-3256-49BA-A28C-A5B5146711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089" y="2567809"/>
            <a:ext cx="2126366" cy="825376"/>
          </a:xfrm>
          <a:prstGeom prst="bentConnector3">
            <a:avLst>
              <a:gd name="adj1" fmla="val 1001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otit 12">
            <a:extLst>
              <a:ext uri="{FF2B5EF4-FFF2-40B4-BE49-F238E27FC236}">
                <a16:creationId xmlns:a16="http://schemas.microsoft.com/office/drawing/2014/main" id="{8F275AFC-B775-4937-ABD8-60357F6DC3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1180" y="2307739"/>
            <a:ext cx="2721495" cy="1238065"/>
          </a:xfrm>
          <a:prstGeom prst="bentConnector3">
            <a:avLst>
              <a:gd name="adj1" fmla="val 1000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61B054CE-9600-49A8-AB10-629477F9F701}"/>
                  </a:ext>
                </a:extLst>
              </p:cNvPr>
              <p:cNvSpPr txBox="1"/>
              <p:nvPr/>
            </p:nvSpPr>
            <p:spPr>
              <a:xfrm>
                <a:off x="762000" y="4945257"/>
                <a:ext cx="7569200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ro-RO" sz="2800" dirty="0">
                    <a:latin typeface="TITUS Cyberbit Basic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RE</a:t>
                </a:r>
                <a:r>
                  <a:rPr lang="en-US" sz="2800" dirty="0">
                    <a:latin typeface="TITUS Cyberbit Basic"/>
                  </a:rPr>
                  <a:t>\R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C(A)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NR</a:t>
                </a:r>
              </a:p>
              <a:p>
                <a:r>
                  <a:rPr lang="ro-RO" sz="2800" dirty="0">
                    <a:latin typeface="TITUS Cyberbit Basic"/>
                  </a:rPr>
                  <a:t>		</a:t>
                </a:r>
                <a:r>
                  <a:rPr lang="ro-RO" sz="2400" dirty="0">
                    <a:latin typeface="TITUS Cyberbit Basic"/>
                  </a:rPr>
                  <a:t>ex: mulțimea planetelor fără extratereștri</a:t>
                </a:r>
                <a:r>
                  <a:rPr lang="ro-RO" sz="2800" dirty="0">
                    <a:latin typeface="TITUS Cyberbit Basic"/>
                  </a:rPr>
                  <a:t> </a:t>
                </a:r>
              </a:p>
              <a:p>
                <a:r>
                  <a:rPr lang="ro-RO" sz="1800" dirty="0">
                    <a:latin typeface="TITUS Cyberbit Basic"/>
                  </a:rPr>
                  <a:t>	</a:t>
                </a:r>
              </a:p>
            </p:txBody>
          </p:sp>
        </mc:Choice>
        <mc:Fallback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61B054CE-9600-49A8-AB10-629477F9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45257"/>
                <a:ext cx="7569200" cy="1231106"/>
              </a:xfrm>
              <a:prstGeom prst="rect">
                <a:avLst/>
              </a:prstGeom>
              <a:blipFill>
                <a:blip r:embed="rId3"/>
                <a:stretch>
                  <a:fillRect l="-1691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tăText 20">
            <a:extLst>
              <a:ext uri="{FF2B5EF4-FFF2-40B4-BE49-F238E27FC236}">
                <a16:creationId xmlns:a16="http://schemas.microsoft.com/office/drawing/2014/main" id="{D2351CC0-8ECE-4630-AD44-196B7F04224D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1826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077786-C2D7-420E-BDCF-54D555E7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HALT </a:t>
            </a:r>
            <a:r>
              <a:rPr lang="ro-RO" sz="2400" dirty="0"/>
              <a:t>(Problema opririi programelor)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4CC7A3D-A077-44B1-A2B2-1D30F131AC21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45C5021D-824C-407E-ABFC-67F6956BF144}"/>
              </a:ext>
            </a:extLst>
          </p:cNvPr>
          <p:cNvSpPr txBox="1"/>
          <p:nvPr/>
        </p:nvSpPr>
        <p:spPr>
          <a:xfrm>
            <a:off x="6096000" y="1589192"/>
            <a:ext cx="205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-</a:t>
            </a:r>
            <a:r>
              <a:rPr lang="ro-RO" sz="1800" dirty="0" err="1">
                <a:solidFill>
                  <a:schemeClr val="bg1"/>
                </a:solidFill>
              </a:rPr>
              <a:t>semidecidabilă</a:t>
            </a:r>
            <a:r>
              <a:rPr lang="ro-RO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3CA1A395-CE64-4B42-9839-49E09CD1ABD5}"/>
                  </a:ext>
                </a:extLst>
              </p:cNvPr>
              <p:cNvSpPr txBox="1"/>
              <p:nvPr/>
            </p:nvSpPr>
            <p:spPr>
              <a:xfrm>
                <a:off x="660400" y="3022039"/>
                <a:ext cx="1134872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b="1" dirty="0">
                    <a:solidFill>
                      <a:srgbClr val="202122"/>
                    </a:solidFill>
                    <a:latin typeface="TITUS Cyberbit Basic"/>
                  </a:rPr>
                  <a:t>Fie programul P</a:t>
                </a:r>
                <a:r>
                  <a:rPr lang="ro-RO" sz="2800" b="1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o-RO" sz="2800" b="1" i="1" dirty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ro-RO" sz="2800" b="1" baseline="-25000" dirty="0">
                    <a:latin typeface="TITUS Cyberbit Basic"/>
                  </a:rPr>
                  <a:t>1,1 </a:t>
                </a:r>
                <a:r>
                  <a:rPr lang="ro-RO" sz="2800" b="1" dirty="0">
                    <a:latin typeface="TITUS Cyberbit Basic"/>
                  </a:rPr>
                  <a:t>, </a:t>
                </a:r>
                <a:r>
                  <a:rPr lang="ro-RO" sz="2800" b="1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b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b="1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800" b="1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endParaRPr lang="ro-RO" sz="2800" b="1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b="1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800" b="1" dirty="0">
                    <a:solidFill>
                      <a:srgbClr val="202122"/>
                    </a:solidFill>
                    <a:latin typeface="TITUS Cyberbit Basic"/>
                  </a:rPr>
                  <a:t>P(x) </a:t>
                </a:r>
                <a:r>
                  <a:rPr lang="ro-RO" sz="2800" b="1" dirty="0">
                    <a:latin typeface="Century Gothic" panose="020B0502020202020204" pitchFamily="34" charset="0"/>
                  </a:rPr>
                  <a:t>≠</a:t>
                </a:r>
                <a:r>
                  <a:rPr lang="ro-RO" sz="2800" b="1" dirty="0"/>
                  <a:t> </a:t>
                </a:r>
                <a14:m>
                  <m:oMath xmlns:m="http://schemas.openxmlformats.org/officeDocument/2006/math">
                    <m:r>
                      <a:rPr lang="ro-RO" sz="2800" b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800" b="1" dirty="0">
                    <a:latin typeface="TITUS Cyberbit Basic"/>
                  </a:rPr>
                  <a:t>? (”Se termină P atunci când primește x la intrare?”)</a:t>
                </a:r>
              </a:p>
              <a:p>
                <a:endParaRPr lang="ro-RO" sz="2800" dirty="0">
                  <a:latin typeface="TITUS Cyberbit Basic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800" dirty="0">
                    <a:latin typeface="TITUS Cyberbit Basic"/>
                  </a:rPr>
                  <a:t>Mulțimea problemelor P care se termină pentru o intrare x 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o-RO" sz="2800" dirty="0"/>
                  <a:t> </a:t>
                </a:r>
                <a:r>
                  <a:rPr lang="ro-RO" sz="2800" dirty="0">
                    <a:latin typeface="TITUS Cyberbit Basic"/>
                  </a:rPr>
                  <a:t>RE</a:t>
                </a:r>
                <a:r>
                  <a:rPr lang="en-US" sz="2800" dirty="0">
                    <a:latin typeface="TITUS Cyberbit Basic"/>
                  </a:rPr>
                  <a:t>\R </a:t>
                </a:r>
                <a:endParaRPr lang="en-US" sz="2800" dirty="0"/>
              </a:p>
            </p:txBody>
          </p:sp>
        </mc:Choice>
        <mc:Fallback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3CA1A395-CE64-4B42-9839-49E09CD1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022039"/>
                <a:ext cx="11348720" cy="2246769"/>
              </a:xfrm>
              <a:prstGeom prst="rect">
                <a:avLst/>
              </a:prstGeom>
              <a:blipFill>
                <a:blip r:embed="rId2"/>
                <a:stretch>
                  <a:fillRect l="-1074" t="-3533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02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DB41A69D-D83B-4013-AC1B-78CC4E695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09980"/>
              </p:ext>
            </p:extLst>
          </p:nvPr>
        </p:nvGraphicFramePr>
        <p:xfrm>
          <a:off x="2032000" y="845427"/>
          <a:ext cx="8128000" cy="51671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8027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5793621"/>
                    </a:ext>
                  </a:extLst>
                </a:gridCol>
              </a:tblGrid>
              <a:tr h="522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o-RO" sz="3200" dirty="0"/>
                        <a:t>Mulțimi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o-RO" sz="3200" dirty="0"/>
                        <a:t>Probleme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79532"/>
                  </a:ext>
                </a:extLst>
              </a:tr>
              <a:tr h="13694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R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decidabile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56684"/>
                  </a:ext>
                </a:extLst>
              </a:tr>
              <a:tr h="13919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RE</a:t>
                      </a:r>
                      <a:r>
                        <a:rPr lang="en-US" sz="2800" b="1" dirty="0"/>
                        <a:t>\R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s</a:t>
                      </a:r>
                      <a:r>
                        <a:rPr lang="ro-RO" sz="2800" b="1"/>
                        <a:t>emidecidabile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21388"/>
                  </a:ext>
                </a:extLst>
              </a:tr>
              <a:tr h="15521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800" b="1" dirty="0"/>
                        <a:t>NR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o-RO" sz="2800" b="1" dirty="0"/>
                        <a:t>nedecidabile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95597"/>
                  </a:ext>
                </a:extLst>
              </a:tr>
            </a:tbl>
          </a:graphicData>
        </a:graphic>
      </p:graphicFrame>
      <p:sp>
        <p:nvSpPr>
          <p:cNvPr id="5" name="CasetăText 4">
            <a:extLst>
              <a:ext uri="{FF2B5EF4-FFF2-40B4-BE49-F238E27FC236}">
                <a16:creationId xmlns:a16="http://schemas.microsoft.com/office/drawing/2014/main" id="{D7232E48-F415-4595-B56A-2E2ECAF615A2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62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707E8E-5942-483A-B8FE-37250C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Cantor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12F44C46-FA03-42CB-A6D2-F2D7DE2279AE}"/>
                  </a:ext>
                </a:extLst>
              </p:cNvPr>
              <p:cNvSpPr txBox="1"/>
              <p:nvPr/>
            </p:nvSpPr>
            <p:spPr>
              <a:xfrm>
                <a:off x="621437" y="2573970"/>
                <a:ext cx="11256885" cy="3724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TUS Cyberbit Basic"/>
                  </a:rPr>
                  <a:t>Pentru</a:t>
                </a:r>
                <a:r>
                  <a:rPr lang="en-US" sz="2400" dirty="0">
                    <a:solidFill>
                      <a:srgbClr val="836967"/>
                    </a:solidFill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en-US" sz="2400" dirty="0" err="1">
                    <a:latin typeface="TITUS Cyberbit Basic"/>
                  </a:rPr>
                  <a:t>mul</a:t>
                </a:r>
                <a:r>
                  <a:rPr lang="ro-RO" sz="2400" dirty="0" err="1">
                    <a:latin typeface="TITUS Cyberbit Basic"/>
                  </a:rPr>
                  <a:t>țime</a:t>
                </a:r>
                <a:r>
                  <a:rPr lang="ro-RO" sz="2400" dirty="0">
                    <a:latin typeface="TITUS Cyberbit Basic"/>
                  </a:rPr>
                  <a:t> A, mulțimea </a:t>
                </a:r>
                <a14:m>
                  <m:oMath xmlns:m="http://schemas.openxmlformats.org/officeDocument/2006/math">
                    <m:r>
                      <a:rPr lang="ro-RO" sz="24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sz="24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are o cardinalitate strict mai mare decât A.</a:t>
                </a:r>
              </a:p>
              <a:p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OBS: Chiar și pentru mulțimi infinite.</a:t>
                </a:r>
              </a:p>
              <a:p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Cazul </a:t>
                </a:r>
                <a14:m>
                  <m:oMath xmlns:m="http://schemas.openxmlformats.org/officeDocument/2006/math">
                    <m:r>
                      <a:rPr lang="ro-RO" sz="240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sz="240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 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este o mulțime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-numărabilă </a:t>
                </a:r>
                <a14:m>
                  <m:oMath xmlns:m="http://schemas.openxmlformats.org/officeDocument/2006/math">
                    <m:r>
                      <a:rPr lang="ro-RO" sz="28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ro-RO" sz="28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sz="28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80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este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-nenumărabilă </a:t>
                </a:r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12F44C46-FA03-42CB-A6D2-F2D7DE22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7" y="2573970"/>
                <a:ext cx="11256885" cy="3724096"/>
              </a:xfrm>
              <a:prstGeom prst="rect">
                <a:avLst/>
              </a:prstGeom>
              <a:blipFill>
                <a:blip r:embed="rId2"/>
                <a:stretch>
                  <a:fillRect l="-1137" t="-1309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D9635429-D56A-4B48-8985-2BBADD765940}"/>
              </a:ext>
            </a:extLst>
          </p:cNvPr>
          <p:cNvSpPr/>
          <p:nvPr/>
        </p:nvSpPr>
        <p:spPr>
          <a:xfrm>
            <a:off x="5535659" y="5086905"/>
            <a:ext cx="2303324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Th. Cantor</a:t>
            </a:r>
            <a:endParaRPr lang="en-US" dirty="0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6FC80E54-20E5-498E-B300-6957E5557904}"/>
              </a:ext>
            </a:extLst>
          </p:cNvPr>
          <p:cNvSpPr/>
          <p:nvPr/>
        </p:nvSpPr>
        <p:spPr>
          <a:xfrm>
            <a:off x="621437" y="4330754"/>
            <a:ext cx="11168109" cy="1890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4CA68E6F-8FB6-444C-B339-AAEF659A63AA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189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tăText 1">
                <a:extLst>
                  <a:ext uri="{FF2B5EF4-FFF2-40B4-BE49-F238E27FC236}">
                    <a16:creationId xmlns:a16="http://schemas.microsoft.com/office/drawing/2014/main" id="{31A64FD1-E66D-4E68-BFDD-0B1B48A2B2D0}"/>
                  </a:ext>
                </a:extLst>
              </p:cNvPr>
              <p:cNvSpPr txBox="1"/>
              <p:nvPr/>
            </p:nvSpPr>
            <p:spPr>
              <a:xfrm>
                <a:off x="486253" y="452761"/>
                <a:ext cx="10348942" cy="210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TUS Cyberbit Basic"/>
                  </a:rPr>
                  <a:t>Mulțimea problemelor este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TUS Cyberbit Basic"/>
                  </a:rPr>
                  <a:t>-nenumărabilă.</a:t>
                </a:r>
              </a:p>
              <a:p>
                <a:endParaRPr lang="ro-RO" sz="2800" dirty="0">
                  <a:latin typeface="TITUS Cyberbit Basic"/>
                </a:endParaRPr>
              </a:p>
              <a:p>
                <a:pPr marL="342900" indent="-342900">
                  <a:buAutoNum type="arabicPeriod"/>
                </a:pPr>
                <a:r>
                  <a:rPr lang="ro-RO" sz="2800" dirty="0">
                    <a:latin typeface="TITUS Cyberbit Basic"/>
                  </a:rPr>
                  <a:t>Fie problemele Q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 </a:t>
                </a:r>
                <a:r>
                  <a:rPr lang="ro-RO" sz="2800" dirty="0">
                    <a:latin typeface="TITUS Cyberbit Basic"/>
                  </a:rPr>
                  <a:t>(mulțimea problemelor cu o sg intrare x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800" dirty="0">
                    <a:latin typeface="TITUS Cyberbit Basic"/>
                  </a:rPr>
                  <a:t> și o sg ieșire y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800" dirty="0">
                    <a:latin typeface="TITUS Cyberbit Basic"/>
                  </a:rPr>
                  <a:t>)</a:t>
                </a:r>
              </a:p>
              <a:p>
                <a:r>
                  <a:rPr lang="ro-RO" sz="2800" baseline="-25000" dirty="0"/>
                  <a:t>		</a:t>
                </a:r>
              </a:p>
            </p:txBody>
          </p:sp>
        </mc:Choice>
        <mc:Fallback xmlns="">
          <p:sp>
            <p:nvSpPr>
              <p:cNvPr id="2" name="CasetăText 1">
                <a:extLst>
                  <a:ext uri="{FF2B5EF4-FFF2-40B4-BE49-F238E27FC236}">
                    <a16:creationId xmlns:a16="http://schemas.microsoft.com/office/drawing/2014/main" id="{31A64FD1-E66D-4E68-BFDD-0B1B48A2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3" y="452761"/>
                <a:ext cx="10348942" cy="2103140"/>
              </a:xfrm>
              <a:prstGeom prst="rect">
                <a:avLst/>
              </a:prstGeom>
              <a:blipFill>
                <a:blip r:embed="rId2"/>
                <a:stretch>
                  <a:fillRect l="-1237" t="-2609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tăText 3">
            <a:extLst>
              <a:ext uri="{FF2B5EF4-FFF2-40B4-BE49-F238E27FC236}">
                <a16:creationId xmlns:a16="http://schemas.microsoft.com/office/drawing/2014/main" id="{10AEA1AE-E455-491C-87F0-657FA455FFAA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7100AD9A-2665-4C47-8A8F-CA078B95553B}"/>
                  </a:ext>
                </a:extLst>
              </p:cNvPr>
              <p:cNvSpPr txBox="1"/>
              <p:nvPr/>
            </p:nvSpPr>
            <p:spPr>
              <a:xfrm>
                <a:off x="1176696" y="2434921"/>
                <a:ext cx="116574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Cum ne putem gândi?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o-RO" sz="2800" dirty="0">
                    <a:latin typeface="TITUS Cyberbit Basic"/>
                  </a:rPr>
                  <a:t>Q are cel puțin același ordin de mărime cu </a:t>
                </a:r>
                <a14:m>
                  <m:oMath xmlns:m="http://schemas.openxmlformats.org/officeDocument/2006/math">
                    <m:r>
                      <a:rPr lang="ro-RO" sz="280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sz="28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80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ro-RO" sz="28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2800" b="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            </a:t>
                </a:r>
                <a:r>
                  <a:rPr lang="ro-RO" sz="2800" dirty="0">
                    <a:latin typeface="TITUS Cyberbit Basic"/>
                  </a:rPr>
                  <a:t>Q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                </a:t>
                </a:r>
                <a:r>
                  <a:rPr lang="ro-RO" sz="2800" dirty="0">
                    <a:latin typeface="TITUS Cyberbit Basic"/>
                  </a:rPr>
                  <a:t>Q 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                                     Q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</a:t>
                </a:r>
                <a14:m>
                  <m:oMath xmlns:m="http://schemas.openxmlformats.org/officeDocument/2006/math">
                    <m:r>
                      <a:rPr lang="ro-RO" sz="28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sz="28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80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Ne uităm doar la problemele de decizie din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800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1,1.</a:t>
                </a:r>
              </a:p>
              <a:p>
                <a:r>
                  <a:rPr lang="ro-RO" sz="2800" u="sng" dirty="0">
                    <a:solidFill>
                      <a:srgbClr val="202122"/>
                    </a:solidFill>
                    <a:latin typeface="TITUS Cyberbit Basic"/>
                  </a:rPr>
                  <a:t>Definiție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: Se numește problemă de decizie o problemă </a:t>
                </a:r>
                <a:endParaRPr lang="en-US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                              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Q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 </a:t>
                </a:r>
                <a:r>
                  <a:rPr lang="ro-RO" sz="2800" dirty="0" err="1">
                    <a:latin typeface="TITUS Cyberbit Basic"/>
                  </a:rPr>
                  <a:t>aî</a:t>
                </a:r>
                <a:r>
                  <a:rPr lang="ro-RO" sz="2800" dirty="0">
                    <a:latin typeface="TITUS Cyberbit Basic"/>
                  </a:rPr>
                  <a:t> Q: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{0, 1}.</a:t>
                </a:r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</p:txBody>
          </p:sp>
        </mc:Choice>
        <mc:Fallback xmlns="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7100AD9A-2665-4C47-8A8F-CA078B95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96" y="2434921"/>
                <a:ext cx="11657459" cy="3970318"/>
              </a:xfrm>
              <a:prstGeom prst="rect">
                <a:avLst/>
              </a:prstGeom>
              <a:blipFill>
                <a:blip r:embed="rId3"/>
                <a:stretch>
                  <a:fillRect l="-1046" t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tăText 8">
            <a:extLst>
              <a:ext uri="{FF2B5EF4-FFF2-40B4-BE49-F238E27FC236}">
                <a16:creationId xmlns:a16="http://schemas.microsoft.com/office/drawing/2014/main" id="{F03E7F4C-756B-4BE0-B47A-EAE02BA2D2DB}"/>
              </a:ext>
            </a:extLst>
          </p:cNvPr>
          <p:cNvSpPr txBox="1"/>
          <p:nvPr/>
        </p:nvSpPr>
        <p:spPr>
          <a:xfrm>
            <a:off x="9449807" y="4538061"/>
            <a:ext cx="2246993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Obs: 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ℕ </a:t>
            </a:r>
            <a:r>
              <a:rPr lang="en-US" sz="2400" dirty="0" err="1">
                <a:solidFill>
                  <a:srgbClr val="202122"/>
                </a:solidFill>
                <a:latin typeface="TITUS Cyberbit Basic"/>
              </a:rPr>
              <a:t>poate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 fi </a:t>
            </a:r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înlocuit cu orice (grafuri, arbori, matrice,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08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646768B3-8F1F-4142-A7E8-7315DEBC1751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989C035A-C33C-42BE-8023-424AF9358554}"/>
                  </a:ext>
                </a:extLst>
              </p:cNvPr>
              <p:cNvSpPr txBox="1"/>
              <p:nvPr/>
            </p:nvSpPr>
            <p:spPr>
              <a:xfrm>
                <a:off x="415636" y="729760"/>
                <a:ext cx="11333019" cy="7417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TUS Cyberbit Basic"/>
                  </a:rPr>
                  <a:t>Mulțimea problemelor de decizie este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TUS Cyberbit Basic"/>
                  </a:rPr>
                  <a:t>-nenumărabilă.</a:t>
                </a:r>
              </a:p>
              <a:p>
                <a:endParaRPr lang="ro-RO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TITUS Cyberbit Basic"/>
                </a:endParaRPr>
              </a:p>
              <a:p>
                <a:r>
                  <a:rPr lang="en-US" sz="2800" dirty="0">
                    <a:solidFill>
                      <a:srgbClr val="836967"/>
                    </a:solidFill>
                    <a:latin typeface="TITUS Cyberbit Basic"/>
                  </a:rPr>
                  <a:t>Pentru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sz="2800" dirty="0">
                    <a:latin typeface="TITUS Cyberbit Basic"/>
                  </a:rPr>
                  <a:t>problemă de decizie Q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</a:t>
                </a:r>
                <a:r>
                  <a:rPr lang="ro-RO" sz="2800" dirty="0">
                    <a:latin typeface="TITUS Cyberbit Basic"/>
                  </a:rPr>
                  <a:t>, putem construi un șir binar infinit.</a:t>
                </a:r>
              </a:p>
              <a:p>
                <a:endParaRPr lang="ro-RO" sz="2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TITUS Cyberbit Basic"/>
                </a:endParaRPr>
              </a:p>
              <a:p>
                <a:pPr algn="ctr"/>
                <a:r>
                  <a:rPr lang="ro-RO" sz="2800" dirty="0">
                    <a:solidFill>
                      <a:schemeClr val="tx1"/>
                    </a:solidFill>
                    <a:latin typeface="TITUS Cyberbit Basic"/>
                  </a:rPr>
                  <a:t>Q(0) </a:t>
                </a:r>
                <a14:m>
                  <m:oMath xmlns:m="http://schemas.openxmlformats.org/officeDocument/2006/math">
                    <m:r>
                      <a:rPr lang="ro-RO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sz="2800" dirty="0">
                    <a:solidFill>
                      <a:schemeClr val="tx1"/>
                    </a:solidFill>
                    <a:latin typeface="TITUS Cyberbit Basic"/>
                  </a:rPr>
                  <a:t> 0/1</a:t>
                </a:r>
              </a:p>
              <a:p>
                <a:pPr algn="ctr"/>
                <a:r>
                  <a:rPr lang="ro-RO" sz="2800" dirty="0">
                    <a:solidFill>
                      <a:schemeClr val="tx1"/>
                    </a:solidFill>
                    <a:latin typeface="TITUS Cyberbit Basic"/>
                  </a:rPr>
                  <a:t>Q(1) </a:t>
                </a:r>
                <a14:m>
                  <m:oMath xmlns:m="http://schemas.openxmlformats.org/officeDocument/2006/math">
                    <m:r>
                      <a:rPr lang="ro-RO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sz="2800" dirty="0">
                    <a:solidFill>
                      <a:schemeClr val="tx1"/>
                    </a:solidFill>
                    <a:latin typeface="TITUS Cyberbit Basic"/>
                  </a:rPr>
                  <a:t> 0/1</a:t>
                </a:r>
              </a:p>
              <a:p>
                <a:pPr algn="ctr"/>
                <a:r>
                  <a:rPr lang="ro-RO" sz="2800" dirty="0">
                    <a:solidFill>
                      <a:schemeClr val="tx1"/>
                    </a:solidFill>
                    <a:latin typeface="TITUS Cyberbit Basic"/>
                  </a:rPr>
                  <a:t>Q(2) </a:t>
                </a:r>
                <a14:m>
                  <m:oMath xmlns:m="http://schemas.openxmlformats.org/officeDocument/2006/math">
                    <m:r>
                      <a:rPr lang="ro-RO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sz="2800" dirty="0">
                    <a:solidFill>
                      <a:schemeClr val="tx1"/>
                    </a:solidFill>
                    <a:latin typeface="TITUS Cyberbit Basic"/>
                  </a:rPr>
                  <a:t> 0/1</a:t>
                </a:r>
              </a:p>
              <a:p>
                <a:pPr algn="ctr"/>
                <a:r>
                  <a:rPr lang="ro-RO" sz="2800" dirty="0">
                    <a:latin typeface="TITUS Cyberbit Basic"/>
                  </a:rPr>
                  <a:t>...</a:t>
                </a:r>
              </a:p>
              <a:p>
                <a:pPr algn="ctr"/>
                <a:r>
                  <a:rPr lang="ro-RO" sz="2800" dirty="0">
                    <a:solidFill>
                      <a:schemeClr val="tx1"/>
                    </a:solidFill>
                    <a:latin typeface="TITUS Cyberbit Basic"/>
                  </a:rPr>
                  <a:t>...</a:t>
                </a:r>
              </a:p>
              <a:p>
                <a:endParaRPr lang="ro-RO" sz="2800" dirty="0">
                  <a:latin typeface="TITUS Cyberbit Basic"/>
                </a:endParaRPr>
              </a:p>
              <a:p>
                <a:r>
                  <a:rPr lang="ro-RO" sz="2800" dirty="0">
                    <a:solidFill>
                      <a:srgbClr val="92D050"/>
                    </a:solidFill>
                    <a:latin typeface="TITUS Cyberbit Basic"/>
                  </a:rPr>
                  <a:t>Mulțimea problemelor de decizie este echivalentă cu mulțimea șirurilor binare infinite.</a:t>
                </a:r>
              </a:p>
              <a:p>
                <a:r>
                  <a:rPr lang="ro-RO" sz="28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TUS Cyberbit Basic"/>
                  </a:rPr>
                  <a:t>Mulțimea programelor este echivalentă cu mulțimea șirurilor binare finite.</a:t>
                </a:r>
              </a:p>
              <a:p>
                <a:endParaRPr lang="ro-RO" sz="2800" dirty="0">
                  <a:latin typeface="TITUS Cyberbit Basic"/>
                </a:endParaRPr>
              </a:p>
              <a:p>
                <a:endParaRPr lang="ro-RO" sz="2800" dirty="0">
                  <a:solidFill>
                    <a:schemeClr val="tx1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chemeClr val="tx1"/>
                  </a:solidFill>
                  <a:latin typeface="TITUS Cyberbit Basic"/>
                </a:endParaRPr>
              </a:p>
              <a:p>
                <a:endParaRPr lang="ro-RO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989C035A-C33C-42BE-8023-424AF935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729760"/>
                <a:ext cx="11333019" cy="7417415"/>
              </a:xfrm>
              <a:prstGeom prst="rect">
                <a:avLst/>
              </a:prstGeom>
              <a:blipFill>
                <a:blip r:embed="rId2"/>
                <a:stretch>
                  <a:fillRect l="-1076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6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ABBF183F-F910-44C7-AAE2-F6B9A395D98C}"/>
                  </a:ext>
                </a:extLst>
              </p:cNvPr>
              <p:cNvSpPr txBox="1"/>
              <p:nvPr/>
            </p:nvSpPr>
            <p:spPr>
              <a:xfrm>
                <a:off x="526471" y="347373"/>
                <a:ext cx="11325217" cy="7571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b="1" dirty="0">
                    <a:latin typeface="TITUS Cyberbit Basic"/>
                  </a:rPr>
                  <a:t>– Demonstrație Cantor – </a:t>
                </a:r>
              </a:p>
              <a:p>
                <a:endParaRPr lang="ro-RO" sz="2800" dirty="0">
                  <a:latin typeface="TITUS Cyberbit Basic"/>
                </a:endParaRPr>
              </a:p>
              <a:p>
                <a:r>
                  <a:rPr lang="ro-RO" sz="2400" dirty="0">
                    <a:latin typeface="TITUS Cyberbit Basic"/>
                  </a:rPr>
                  <a:t>Presupunem că mulțimea X = mulțimea șirurilor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-numărabile.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f: </a:t>
                </a:r>
                <a:r>
                  <a:rPr lang="en-US" sz="24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X funcție numărătoare, </a:t>
                </a:r>
                <a:r>
                  <a:rPr lang="ro-RO" sz="2400" dirty="0">
                    <a:solidFill>
                      <a:srgbClr val="FF0000"/>
                    </a:solidFill>
                    <a:latin typeface="TITUS Cyberbit Basic"/>
                  </a:rPr>
                  <a:t>bijectivă</a:t>
                </a: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Construim următorul nr. binar infinit </a:t>
                </a:r>
              </a:p>
              <a:p>
                <a:endParaRPr lang="ro-RO" sz="24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y = bitul </a:t>
                </a:r>
                <a:r>
                  <a:rPr lang="ro-RO" sz="2400" dirty="0">
                    <a:solidFill>
                      <a:srgbClr val="FF0000"/>
                    </a:solidFill>
                    <a:latin typeface="TITUS Cyberbit Basic"/>
                  </a:rPr>
                  <a:t>i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 este bitul </a:t>
                </a:r>
                <a:r>
                  <a:rPr lang="ro-RO" sz="2400" dirty="0">
                    <a:solidFill>
                      <a:srgbClr val="FF0000"/>
                    </a:solidFill>
                    <a:latin typeface="TITUS Cyberbit Basic"/>
                  </a:rPr>
                  <a:t>i negat 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al celui de-al </a:t>
                </a:r>
                <a:r>
                  <a:rPr lang="ro-RO" sz="2400" dirty="0">
                    <a:solidFill>
                      <a:srgbClr val="FF0000"/>
                    </a:solidFill>
                    <a:latin typeface="TITUS Cyberbit Basic"/>
                  </a:rPr>
                  <a:t>i</a:t>
                </a:r>
                <a:r>
                  <a:rPr lang="ro-RO" sz="2400" dirty="0">
                    <a:solidFill>
                      <a:srgbClr val="202122"/>
                    </a:solidFill>
                    <a:latin typeface="TITUS Cyberbit Basic"/>
                  </a:rPr>
                  <a:t>-lea șir binar infinit conform numărătorii</a:t>
                </a:r>
                <a:endParaRPr lang="en-US" sz="2400" dirty="0"/>
              </a:p>
              <a:p>
                <a:endParaRPr lang="ro-RO" sz="1800" dirty="0">
                  <a:latin typeface="TITUS Cyberbit Basic"/>
                </a:endParaRPr>
              </a:p>
              <a:p>
                <a:endParaRPr lang="ro-RO" dirty="0">
                  <a:latin typeface="TITUS Cyberbit Basic"/>
                </a:endParaRPr>
              </a:p>
              <a:p>
                <a:endParaRPr lang="ro-RO" sz="1800" dirty="0">
                  <a:latin typeface="TITUS Cyberbit Basic"/>
                </a:endParaRPr>
              </a:p>
              <a:p>
                <a:endParaRPr lang="ro-RO" dirty="0">
                  <a:solidFill>
                    <a:srgbClr val="836967"/>
                  </a:solidFill>
                  <a:latin typeface="TITUS Cyberbit Basic"/>
                </a:endParaRPr>
              </a:p>
              <a:p>
                <a:endParaRPr lang="ro-RO" sz="1800" dirty="0">
                  <a:solidFill>
                    <a:srgbClr val="836967"/>
                  </a:solidFill>
                  <a:latin typeface="TITUS Cyberbit Basic"/>
                </a:endParaRPr>
              </a:p>
            </p:txBody>
          </p:sp>
        </mc:Choice>
        <mc:Fallback xmlns="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ABBF183F-F910-44C7-AAE2-F6B9A395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1" y="347373"/>
                <a:ext cx="11325217" cy="7571303"/>
              </a:xfrm>
              <a:prstGeom prst="rect">
                <a:avLst/>
              </a:prstGeom>
              <a:blipFill>
                <a:blip r:embed="rId2"/>
                <a:stretch>
                  <a:fillRect l="-1076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tăText 5">
            <a:extLst>
              <a:ext uri="{FF2B5EF4-FFF2-40B4-BE49-F238E27FC236}">
                <a16:creationId xmlns:a16="http://schemas.microsoft.com/office/drawing/2014/main" id="{30796F90-45FE-456B-92B4-685CD27CC477}"/>
              </a:ext>
            </a:extLst>
          </p:cNvPr>
          <p:cNvSpPr txBox="1"/>
          <p:nvPr/>
        </p:nvSpPr>
        <p:spPr>
          <a:xfrm>
            <a:off x="2133600" y="210895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TITUS Cyberbit Basic"/>
              </a:rPr>
              <a:t>ℕ</a:t>
            </a:r>
            <a:r>
              <a:rPr lang="ro-RO" sz="2400" b="1" dirty="0">
                <a:solidFill>
                  <a:srgbClr val="202122"/>
                </a:solidFill>
                <a:latin typeface="TITUS Cyberbit Basic"/>
              </a:rPr>
              <a:t>                                               X 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0                                           000000.....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1                                           111111.....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2                                           010101.....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3                                           101010.....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4                                           001001.....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...                                          ...</a:t>
            </a:r>
          </a:p>
          <a:p>
            <a:r>
              <a:rPr lang="ro-RO" sz="2400" dirty="0">
                <a:solidFill>
                  <a:srgbClr val="202122"/>
                </a:solidFill>
                <a:latin typeface="TITUS Cyberbit Basic"/>
              </a:rPr>
              <a:t>...                                          ...</a:t>
            </a:r>
          </a:p>
        </p:txBody>
      </p: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E87ED01F-E9F0-4F16-85B1-3A9C303272A4}"/>
              </a:ext>
            </a:extLst>
          </p:cNvPr>
          <p:cNvCxnSpPr/>
          <p:nvPr/>
        </p:nvCxnSpPr>
        <p:spPr>
          <a:xfrm>
            <a:off x="2133600" y="2494625"/>
            <a:ext cx="46045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BCA0A4F5-2ED7-43C5-9FCC-1E0CCC329519}"/>
              </a:ext>
            </a:extLst>
          </p:cNvPr>
          <p:cNvCxnSpPr/>
          <p:nvPr/>
        </p:nvCxnSpPr>
        <p:spPr>
          <a:xfrm>
            <a:off x="2716563" y="4225770"/>
            <a:ext cx="233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346799C7-9B37-4835-9F3C-A2CF7886FBB2}"/>
              </a:ext>
            </a:extLst>
          </p:cNvPr>
          <p:cNvCxnSpPr>
            <a:cxnSpLocks/>
          </p:cNvCxnSpPr>
          <p:nvPr/>
        </p:nvCxnSpPr>
        <p:spPr>
          <a:xfrm>
            <a:off x="2716564" y="2744679"/>
            <a:ext cx="233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489C7B9D-2362-436E-B6B9-B00DBED70F45}"/>
              </a:ext>
            </a:extLst>
          </p:cNvPr>
          <p:cNvCxnSpPr>
            <a:cxnSpLocks/>
          </p:cNvCxnSpPr>
          <p:nvPr/>
        </p:nvCxnSpPr>
        <p:spPr>
          <a:xfrm>
            <a:off x="2716564" y="3108664"/>
            <a:ext cx="233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D479AA10-752E-4794-A343-19AF37DA4D1E}"/>
              </a:ext>
            </a:extLst>
          </p:cNvPr>
          <p:cNvCxnSpPr>
            <a:cxnSpLocks/>
          </p:cNvCxnSpPr>
          <p:nvPr/>
        </p:nvCxnSpPr>
        <p:spPr>
          <a:xfrm>
            <a:off x="2716564" y="3480375"/>
            <a:ext cx="233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4AEF3BF2-564E-4CF2-BFFF-DE993F979858}"/>
              </a:ext>
            </a:extLst>
          </p:cNvPr>
          <p:cNvCxnSpPr>
            <a:cxnSpLocks/>
          </p:cNvCxnSpPr>
          <p:nvPr/>
        </p:nvCxnSpPr>
        <p:spPr>
          <a:xfrm>
            <a:off x="2716564" y="3863266"/>
            <a:ext cx="233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ăgeată: dreapta 20">
            <a:extLst>
              <a:ext uri="{FF2B5EF4-FFF2-40B4-BE49-F238E27FC236}">
                <a16:creationId xmlns:a16="http://schemas.microsoft.com/office/drawing/2014/main" id="{D151E0FF-9224-4B70-8F5F-4909A137D63D}"/>
              </a:ext>
            </a:extLst>
          </p:cNvPr>
          <p:cNvSpPr/>
          <p:nvPr/>
        </p:nvSpPr>
        <p:spPr>
          <a:xfrm>
            <a:off x="7066625" y="3009530"/>
            <a:ext cx="639193" cy="41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C1B9F485-36A2-4EE2-B2BF-58930AE92EE2}"/>
              </a:ext>
            </a:extLst>
          </p:cNvPr>
          <p:cNvSpPr txBox="1"/>
          <p:nvPr/>
        </p:nvSpPr>
        <p:spPr>
          <a:xfrm>
            <a:off x="8229600" y="2895600"/>
            <a:ext cx="267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y = </a:t>
            </a:r>
            <a:r>
              <a:rPr lang="ro-RO" sz="3200" b="1" dirty="0"/>
              <a:t>10111....</a:t>
            </a:r>
            <a:endParaRPr lang="en-US" sz="3200" b="1" dirty="0"/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8C3F77C3-42C1-4D1B-847F-CEA6DA89CE3D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848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336B7B15-BDBB-4AEC-BFCB-3F4BD0969707}"/>
              </a:ext>
            </a:extLst>
          </p:cNvPr>
          <p:cNvSpPr txBox="1"/>
          <p:nvPr/>
        </p:nvSpPr>
        <p:spPr>
          <a:xfrm>
            <a:off x="1012054" y="1491448"/>
            <a:ext cx="10147177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400" dirty="0">
                <a:latin typeface="TITUS Cyberbit Basic"/>
              </a:rPr>
              <a:t>y </a:t>
            </a:r>
            <a:r>
              <a:rPr lang="ro-RO" sz="2400" b="1" u="sng" dirty="0">
                <a:latin typeface="TITUS Cyberbit Basic"/>
              </a:rPr>
              <a:t>NU</a:t>
            </a:r>
            <a:r>
              <a:rPr lang="ro-RO" sz="2400" dirty="0">
                <a:latin typeface="TITUS Cyberbit Basic"/>
              </a:rPr>
              <a:t> are nicio etichetă (pentru că diferă de toate numerele dintr-o etichetare infinită)</a:t>
            </a:r>
            <a:endParaRPr lang="en-US" sz="2400" dirty="0">
              <a:latin typeface="TITUS Cyberbit Basic"/>
            </a:endParaRPr>
          </a:p>
        </p:txBody>
      </p:sp>
      <p:sp>
        <p:nvSpPr>
          <p:cNvPr id="4" name="Triunghi isoscel 3">
            <a:extLst>
              <a:ext uri="{FF2B5EF4-FFF2-40B4-BE49-F238E27FC236}">
                <a16:creationId xmlns:a16="http://schemas.microsoft.com/office/drawing/2014/main" id="{1857FE0A-D59D-4A8E-A0E7-5C314F3F182C}"/>
              </a:ext>
            </a:extLst>
          </p:cNvPr>
          <p:cNvSpPr/>
          <p:nvPr/>
        </p:nvSpPr>
        <p:spPr>
          <a:xfrm>
            <a:off x="1131918" y="564142"/>
            <a:ext cx="776781" cy="646331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EEA22A1-03FE-4DFA-B3E4-CEFC97D92019}"/>
              </a:ext>
            </a:extLst>
          </p:cNvPr>
          <p:cNvSpPr txBox="1"/>
          <p:nvPr/>
        </p:nvSpPr>
        <p:spPr>
          <a:xfrm>
            <a:off x="1265827" y="695350"/>
            <a:ext cx="776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 !</a:t>
            </a:r>
            <a:endParaRPr lang="en-US" sz="3200" b="1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1CD73AC7-1103-4745-A141-F64F1BE794F6}"/>
              </a:ext>
            </a:extLst>
          </p:cNvPr>
          <p:cNvSpPr txBox="1"/>
          <p:nvPr/>
        </p:nvSpPr>
        <p:spPr>
          <a:xfrm>
            <a:off x="1654218" y="2509397"/>
            <a:ext cx="9868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dirty="0">
                <a:latin typeface="TITUS Cyberbit Basic"/>
              </a:rPr>
              <a:t>y </a:t>
            </a:r>
            <a:r>
              <a:rPr lang="ro-RO" sz="2800" b="1" u="sng" dirty="0">
                <a:latin typeface="TITUS Cyberbit Basic"/>
              </a:rPr>
              <a:t>NU</a:t>
            </a:r>
            <a:r>
              <a:rPr lang="ro-RO" sz="2800" dirty="0">
                <a:latin typeface="TITUS Cyberbit Basic"/>
              </a:rPr>
              <a:t> are cum să apară pe nicio poziție din etichetare.</a:t>
            </a:r>
            <a:endParaRPr lang="en-US" sz="2800" dirty="0">
              <a:latin typeface="TITUS Cyberbit Basic"/>
            </a:endParaRPr>
          </a:p>
        </p:txBody>
      </p:sp>
      <p:sp>
        <p:nvSpPr>
          <p:cNvPr id="9" name="Săgeată: dreapta 8">
            <a:extLst>
              <a:ext uri="{FF2B5EF4-FFF2-40B4-BE49-F238E27FC236}">
                <a16:creationId xmlns:a16="http://schemas.microsoft.com/office/drawing/2014/main" id="{DA937151-973C-4792-841F-CBCA7F3537F4}"/>
              </a:ext>
            </a:extLst>
          </p:cNvPr>
          <p:cNvSpPr/>
          <p:nvPr/>
        </p:nvSpPr>
        <p:spPr>
          <a:xfrm>
            <a:off x="977303" y="2615648"/>
            <a:ext cx="57704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ăgeată: dreapta 10">
            <a:extLst>
              <a:ext uri="{FF2B5EF4-FFF2-40B4-BE49-F238E27FC236}">
                <a16:creationId xmlns:a16="http://schemas.microsoft.com/office/drawing/2014/main" id="{E9DF5D22-043D-4905-AB06-DB7C868B6A17}"/>
              </a:ext>
            </a:extLst>
          </p:cNvPr>
          <p:cNvSpPr/>
          <p:nvPr/>
        </p:nvSpPr>
        <p:spPr>
          <a:xfrm>
            <a:off x="1754084" y="3219569"/>
            <a:ext cx="57704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C255C1A4-019E-4A79-8217-B9D09ECDF15B}"/>
                  </a:ext>
                </a:extLst>
              </p:cNvPr>
              <p:cNvSpPr txBox="1"/>
              <p:nvPr/>
            </p:nvSpPr>
            <p:spPr>
              <a:xfrm>
                <a:off x="2331133" y="3113318"/>
                <a:ext cx="98689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Mulțimea X </a:t>
                </a:r>
                <a:r>
                  <a:rPr lang="ro-RO" sz="2800" b="1" u="sng" dirty="0">
                    <a:latin typeface="TITUS Cyberbit Basic"/>
                  </a:rPr>
                  <a:t>NU</a:t>
                </a:r>
                <a:r>
                  <a:rPr lang="ro-RO" sz="2800" dirty="0">
                    <a:latin typeface="TITUS Cyberbit Basic"/>
                  </a:rPr>
                  <a:t> este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-numărabilă. 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3" name="CasetăText 12">
                <a:extLst>
                  <a:ext uri="{FF2B5EF4-FFF2-40B4-BE49-F238E27FC236}">
                    <a16:creationId xmlns:a16="http://schemas.microsoft.com/office/drawing/2014/main" id="{C255C1A4-019E-4A79-8217-B9D09ECDF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33" y="3113318"/>
                <a:ext cx="9868998" cy="523220"/>
              </a:xfrm>
              <a:prstGeom prst="rect">
                <a:avLst/>
              </a:prstGeom>
              <a:blipFill>
                <a:blip r:embed="rId2"/>
                <a:stretch>
                  <a:fillRect l="-123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ăgeată: dreapta 14">
            <a:extLst>
              <a:ext uri="{FF2B5EF4-FFF2-40B4-BE49-F238E27FC236}">
                <a16:creationId xmlns:a16="http://schemas.microsoft.com/office/drawing/2014/main" id="{C616A403-5457-4510-9ED2-20A553BAC11C}"/>
              </a:ext>
            </a:extLst>
          </p:cNvPr>
          <p:cNvSpPr/>
          <p:nvPr/>
        </p:nvSpPr>
        <p:spPr>
          <a:xfrm>
            <a:off x="2412511" y="3717239"/>
            <a:ext cx="57704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tăText 16">
                <a:extLst>
                  <a:ext uri="{FF2B5EF4-FFF2-40B4-BE49-F238E27FC236}">
                    <a16:creationId xmlns:a16="http://schemas.microsoft.com/office/drawing/2014/main" id="{5B32FB65-9EA6-46A8-AAF7-778ADCC359C8}"/>
                  </a:ext>
                </a:extLst>
              </p:cNvPr>
              <p:cNvSpPr txBox="1"/>
              <p:nvPr/>
            </p:nvSpPr>
            <p:spPr>
              <a:xfrm>
                <a:off x="2989560" y="3636538"/>
                <a:ext cx="98689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Mulțimea X este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-nenumărabilă. 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7" name="CasetăText 16">
                <a:extLst>
                  <a:ext uri="{FF2B5EF4-FFF2-40B4-BE49-F238E27FC236}">
                    <a16:creationId xmlns:a16="http://schemas.microsoft.com/office/drawing/2014/main" id="{5B32FB65-9EA6-46A8-AAF7-778ADCC35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60" y="3636538"/>
                <a:ext cx="9868998" cy="523220"/>
              </a:xfrm>
              <a:prstGeom prst="rect">
                <a:avLst/>
              </a:prstGeom>
              <a:blipFill>
                <a:blip r:embed="rId3"/>
                <a:stretch>
                  <a:fillRect l="-1235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311C15FB-2E7F-4295-A2E1-E76DDDDD5BB1}"/>
                  </a:ext>
                </a:extLst>
              </p:cNvPr>
              <p:cNvSpPr txBox="1"/>
              <p:nvPr/>
            </p:nvSpPr>
            <p:spPr>
              <a:xfrm>
                <a:off x="1411549" y="4777655"/>
                <a:ext cx="9348185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b="1" dirty="0">
                    <a:latin typeface="TITUS Cyberbit Basic"/>
                  </a:rPr>
                  <a:t>CONCLUZIE: </a:t>
                </a:r>
                <a:r>
                  <a:rPr lang="ro-RO" sz="2800" b="1" dirty="0">
                    <a:solidFill>
                      <a:srgbClr val="FF0000"/>
                    </a:solidFill>
                    <a:latin typeface="TITUS Cyberbit Basic"/>
                  </a:rPr>
                  <a:t>Mulțimea problemelor </a:t>
                </a:r>
                <a:r>
                  <a:rPr lang="ro-RO" sz="2800" dirty="0">
                    <a:latin typeface="TITUS Cyberbit Basic"/>
                  </a:rPr>
                  <a:t>este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b="1" dirty="0">
                    <a:solidFill>
                      <a:srgbClr val="FF0000"/>
                    </a:solidFill>
                    <a:latin typeface="TITUS Cyberbit Basic"/>
                  </a:rPr>
                  <a:t>-nenumărabilă</a:t>
                </a:r>
                <a:r>
                  <a:rPr lang="ro-RO" sz="2800" dirty="0">
                    <a:latin typeface="TITUS Cyberbit Basic"/>
                  </a:rPr>
                  <a:t>.</a:t>
                </a:r>
              </a:p>
              <a:p>
                <a:r>
                  <a:rPr lang="ro-RO" sz="2800" dirty="0">
                    <a:latin typeface="TITUS Cyberbit Basic"/>
                  </a:rPr>
                  <a:t>                                                       </a:t>
                </a:r>
                <a:r>
                  <a:rPr lang="ro-RO" sz="2800" dirty="0" err="1">
                    <a:latin typeface="TITUS Cyberbit Basic"/>
                  </a:rPr>
                  <a:t>vs</a:t>
                </a:r>
                <a:endParaRPr lang="ro-RO" sz="2800" dirty="0">
                  <a:latin typeface="TITUS Cyberbit Basic"/>
                </a:endParaRPr>
              </a:p>
              <a:p>
                <a:r>
                  <a:rPr lang="ro-RO" sz="2800" dirty="0">
                    <a:latin typeface="TITUS Cyberbit Basic"/>
                  </a:rPr>
                  <a:t>                       </a:t>
                </a:r>
                <a:r>
                  <a:rPr lang="ro-RO" sz="2800" b="1" dirty="0">
                    <a:solidFill>
                      <a:srgbClr val="92D050"/>
                    </a:solidFill>
                    <a:latin typeface="TITUS Cyberbit Basic"/>
                  </a:rPr>
                  <a:t>Mulțimea programelor </a:t>
                </a:r>
                <a:r>
                  <a:rPr lang="ro-RO" sz="2800" dirty="0">
                    <a:latin typeface="TITUS Cyberbit Basic"/>
                  </a:rPr>
                  <a:t>este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b="1" dirty="0">
                    <a:solidFill>
                      <a:srgbClr val="92D050"/>
                    </a:solidFill>
                    <a:latin typeface="TITUS Cyberbit Basic"/>
                  </a:rPr>
                  <a:t>-numărabilă</a:t>
                </a:r>
                <a:r>
                  <a:rPr lang="ro-RO" sz="1800" dirty="0">
                    <a:latin typeface="TITUS Cyberbit Basic"/>
                  </a:rPr>
                  <a:t>. </a:t>
                </a:r>
                <a:endParaRPr lang="en-US" sz="1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311C15FB-2E7F-4295-A2E1-E76DDDDD5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49" y="4777655"/>
                <a:ext cx="9348185" cy="1384995"/>
              </a:xfrm>
              <a:prstGeom prst="rect">
                <a:avLst/>
              </a:prstGeom>
              <a:blipFill>
                <a:blip r:embed="rId4"/>
                <a:stretch>
                  <a:fillRect l="-1370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tăText 20">
            <a:extLst>
              <a:ext uri="{FF2B5EF4-FFF2-40B4-BE49-F238E27FC236}">
                <a16:creationId xmlns:a16="http://schemas.microsoft.com/office/drawing/2014/main" id="{69D1FF74-6E04-405A-B2B1-258371814D23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72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18EBFE-A81E-4253-85C0-C9F26DEB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Teza Church-Turing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AE30981F-CF37-4231-9ADA-5938D7E04355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C4313C1-BCB4-49C0-BEDC-61CE7426CAB4}"/>
              </a:ext>
            </a:extLst>
          </p:cNvPr>
          <p:cNvSpPr txBox="1"/>
          <p:nvPr/>
        </p:nvSpPr>
        <p:spPr>
          <a:xfrm>
            <a:off x="1154953" y="2380086"/>
            <a:ext cx="7986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latin typeface="TITUS Cyberbit Basic"/>
              </a:rPr>
              <a:t> Nu este ceva demonstrat, însă nimeni nu a reușit să o contrazică</a:t>
            </a:r>
            <a:endParaRPr lang="en-US" sz="1800" dirty="0">
              <a:latin typeface="TITUS Cyberbit Bas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73C49E91-EABA-4D95-B476-CEA54E86D5DC}"/>
                  </a:ext>
                </a:extLst>
              </p:cNvPr>
              <p:cNvSpPr txBox="1"/>
              <p:nvPr/>
            </p:nvSpPr>
            <p:spPr>
              <a:xfrm>
                <a:off x="240490" y="3033489"/>
                <a:ext cx="1171101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</m:d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 dirty="0"/>
                  <a:t>funcție (problemă) este </a:t>
                </a:r>
                <a:r>
                  <a:rPr lang="ro-RO" sz="2800" b="1" dirty="0"/>
                  <a:t>efectiv calculabilă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dirty="0" smtClean="0">
                          <a:ln w="12700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ro-RO" sz="2800" b="1" dirty="0">
                  <a:ln w="12700">
                    <a:solidFill>
                      <a:schemeClr val="tx1"/>
                    </a:solidFill>
                  </a:ln>
                </a:endParaRPr>
              </a:p>
              <a:p>
                <a:pPr algn="ctr"/>
                <a:r>
                  <a:rPr lang="ro-RO" sz="2800" dirty="0"/>
                  <a:t> funcția(problema) respectivă este </a:t>
                </a:r>
                <a:r>
                  <a:rPr lang="ro-RO" sz="2800" b="1" dirty="0"/>
                  <a:t>TURING calculabilă</a:t>
                </a:r>
                <a:r>
                  <a:rPr lang="ro-RO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73C49E91-EABA-4D95-B476-CEA54E86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0" y="3033489"/>
                <a:ext cx="11711019" cy="1384995"/>
              </a:xfrm>
              <a:prstGeom prst="rect">
                <a:avLst/>
              </a:prstGeom>
              <a:blipFill>
                <a:blip r:embed="rId2"/>
                <a:stretch>
                  <a:fillRect t="-57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ăgeată: dreapta 11">
            <a:extLst>
              <a:ext uri="{FF2B5EF4-FFF2-40B4-BE49-F238E27FC236}">
                <a16:creationId xmlns:a16="http://schemas.microsoft.com/office/drawing/2014/main" id="{7E601B62-54DF-482D-BC06-D124916FF298}"/>
              </a:ext>
            </a:extLst>
          </p:cNvPr>
          <p:cNvSpPr/>
          <p:nvPr/>
        </p:nvSpPr>
        <p:spPr>
          <a:xfrm>
            <a:off x="1487754" y="4749163"/>
            <a:ext cx="57704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48E244F2-08F5-4356-A299-959DF0586003}"/>
              </a:ext>
            </a:extLst>
          </p:cNvPr>
          <p:cNvSpPr txBox="1"/>
          <p:nvPr/>
        </p:nvSpPr>
        <p:spPr>
          <a:xfrm>
            <a:off x="2101106" y="47198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latin typeface="TITUS Cyberbit Basic"/>
              </a:rPr>
              <a:t>Trebuie să o putem rezolva folosind o </a:t>
            </a:r>
            <a:r>
              <a:rPr lang="ro-RO" sz="1800" u="sng" dirty="0">
                <a:latin typeface="TITUS Cyberbit Basic"/>
              </a:rPr>
              <a:t>mașină Turing</a:t>
            </a:r>
            <a:r>
              <a:rPr lang="ro-RO" sz="1800" dirty="0">
                <a:latin typeface="TITUS Cyberbit Basic"/>
              </a:rPr>
              <a:t>.</a:t>
            </a:r>
            <a:endParaRPr lang="en-US" sz="1800" dirty="0">
              <a:latin typeface="TITUS Cyberbit Basic"/>
            </a:endParaRPr>
          </a:p>
        </p:txBody>
      </p:sp>
      <p:cxnSp>
        <p:nvCxnSpPr>
          <p:cNvPr id="16" name="Conector drept 15">
            <a:extLst>
              <a:ext uri="{FF2B5EF4-FFF2-40B4-BE49-F238E27FC236}">
                <a16:creationId xmlns:a16="http://schemas.microsoft.com/office/drawing/2014/main" id="{29BD6121-53C7-4B57-8988-E641BDF616D4}"/>
              </a:ext>
            </a:extLst>
          </p:cNvPr>
          <p:cNvCxnSpPr/>
          <p:nvPr/>
        </p:nvCxnSpPr>
        <p:spPr>
          <a:xfrm>
            <a:off x="2539014" y="5690586"/>
            <a:ext cx="42435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76699019-5F19-4E9B-86C6-63FFB47046A6}"/>
              </a:ext>
            </a:extLst>
          </p:cNvPr>
          <p:cNvCxnSpPr>
            <a:cxnSpLocks/>
          </p:cNvCxnSpPr>
          <p:nvPr/>
        </p:nvCxnSpPr>
        <p:spPr>
          <a:xfrm>
            <a:off x="2539014" y="6135950"/>
            <a:ext cx="42435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tăText 18">
            <a:extLst>
              <a:ext uri="{FF2B5EF4-FFF2-40B4-BE49-F238E27FC236}">
                <a16:creationId xmlns:a16="http://schemas.microsoft.com/office/drawing/2014/main" id="{9C00C9F4-85A4-43AE-9887-2E2C5EAF0320}"/>
              </a:ext>
            </a:extLst>
          </p:cNvPr>
          <p:cNvSpPr txBox="1"/>
          <p:nvPr/>
        </p:nvSpPr>
        <p:spPr>
          <a:xfrm>
            <a:off x="3959440" y="5165219"/>
            <a:ext cx="147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UC (CPU)</a:t>
            </a:r>
            <a:endParaRPr lang="en-US" b="1" dirty="0"/>
          </a:p>
        </p:txBody>
      </p:sp>
      <p:sp>
        <p:nvSpPr>
          <p:cNvPr id="20" name="Săgeată: jos 19">
            <a:extLst>
              <a:ext uri="{FF2B5EF4-FFF2-40B4-BE49-F238E27FC236}">
                <a16:creationId xmlns:a16="http://schemas.microsoft.com/office/drawing/2014/main" id="{C024B03E-45B4-44BD-9FCC-8482434563F7}"/>
              </a:ext>
            </a:extLst>
          </p:cNvPr>
          <p:cNvSpPr/>
          <p:nvPr/>
        </p:nvSpPr>
        <p:spPr>
          <a:xfrm>
            <a:off x="4105922" y="5503559"/>
            <a:ext cx="204187" cy="262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7F686BE9-87EC-410E-B754-0A914DE65C9B}"/>
              </a:ext>
            </a:extLst>
          </p:cNvPr>
          <p:cNvCxnSpPr/>
          <p:nvPr/>
        </p:nvCxnSpPr>
        <p:spPr>
          <a:xfrm>
            <a:off x="3835153" y="5690586"/>
            <a:ext cx="0" cy="445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8752BC0D-BC08-450B-BCDF-FE0DED4C15A0}"/>
              </a:ext>
            </a:extLst>
          </p:cNvPr>
          <p:cNvCxnSpPr>
            <a:cxnSpLocks/>
          </p:cNvCxnSpPr>
          <p:nvPr/>
        </p:nvCxnSpPr>
        <p:spPr>
          <a:xfrm>
            <a:off x="4529091" y="5690586"/>
            <a:ext cx="0" cy="445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59FFF65-11C7-4A4C-9D1C-F18950C18471}"/>
              </a:ext>
            </a:extLst>
          </p:cNvPr>
          <p:cNvSpPr txBox="1"/>
          <p:nvPr/>
        </p:nvSpPr>
        <p:spPr>
          <a:xfrm>
            <a:off x="3950562" y="5728602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0/1</a:t>
            </a:r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0732DC28-E79D-4FF6-8FD6-78B835C5D54D}"/>
              </a:ext>
            </a:extLst>
          </p:cNvPr>
          <p:cNvCxnSpPr/>
          <p:nvPr/>
        </p:nvCxnSpPr>
        <p:spPr>
          <a:xfrm flipH="1">
            <a:off x="3275860" y="5913268"/>
            <a:ext cx="3484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13126560-0D20-486C-83D9-F89AF70070E4}"/>
              </a:ext>
            </a:extLst>
          </p:cNvPr>
          <p:cNvCxnSpPr/>
          <p:nvPr/>
        </p:nvCxnSpPr>
        <p:spPr>
          <a:xfrm>
            <a:off x="4775504" y="5913268"/>
            <a:ext cx="372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tăText 29">
            <a:extLst>
              <a:ext uri="{FF2B5EF4-FFF2-40B4-BE49-F238E27FC236}">
                <a16:creationId xmlns:a16="http://schemas.microsoft.com/office/drawing/2014/main" id="{FB59B84F-B534-4E0D-B5A2-BAA4F3895337}"/>
              </a:ext>
            </a:extLst>
          </p:cNvPr>
          <p:cNvSpPr txBox="1"/>
          <p:nvPr/>
        </p:nvSpPr>
        <p:spPr>
          <a:xfrm>
            <a:off x="7121371" y="5690586"/>
            <a:ext cx="266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TITUS Cyberbit Basic"/>
              </a:rPr>
              <a:t>bandă infinită (MEM)</a:t>
            </a:r>
            <a:endParaRPr lang="en-US" b="1" dirty="0">
              <a:latin typeface="TITUS Cyberbit Basic"/>
            </a:endParaRPr>
          </a:p>
        </p:txBody>
      </p:sp>
    </p:spTree>
    <p:extLst>
      <p:ext uri="{BB962C8B-B14F-4D97-AF65-F5344CB8AC3E}">
        <p14:creationId xmlns:p14="http://schemas.microsoft.com/office/powerpoint/2010/main" val="25161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DA3B8EC6-E4C1-4C5F-BEE7-F2A599DD47E6}"/>
                  </a:ext>
                </a:extLst>
              </p:cNvPr>
              <p:cNvSpPr txBox="1"/>
              <p:nvPr/>
            </p:nvSpPr>
            <p:spPr>
              <a:xfrm>
                <a:off x="0" y="1153176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o-RO" sz="2400" dirty="0"/>
                  <a:t>O funcție (problemă) este </a:t>
                </a:r>
                <a:r>
                  <a:rPr lang="ro-RO" sz="2400" b="1" dirty="0"/>
                  <a:t>efectiv calculabilă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dirty="0" smtClean="0">
                          <a:ln w="12700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ro-RO" sz="2400" b="1" dirty="0">
                  <a:ln w="12700">
                    <a:solidFill>
                      <a:schemeClr val="tx1"/>
                    </a:solidFill>
                  </a:ln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400" dirty="0"/>
                  <a:t> cel puțin un program care să o rezolve.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DA3B8EC6-E4C1-4C5F-BEE7-F2A599DD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3176"/>
                <a:ext cx="12192000" cy="1200329"/>
              </a:xfrm>
              <a:prstGeom prst="rect">
                <a:avLst/>
              </a:prstGeom>
              <a:blipFill>
                <a:blip r:embed="rId2"/>
                <a:stretch>
                  <a:fillRect t="-50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64E0B199-A69A-40FC-8008-E329F8725170}"/>
                  </a:ext>
                </a:extLst>
              </p:cNvPr>
              <p:cNvSpPr txBox="1"/>
              <p:nvPr/>
            </p:nvSpPr>
            <p:spPr>
              <a:xfrm>
                <a:off x="0" y="4504495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o-RO" sz="2400" dirty="0"/>
                  <a:t>O funcție (problemă) este </a:t>
                </a:r>
                <a:r>
                  <a:rPr lang="ro-RO" sz="2400" b="1" dirty="0"/>
                  <a:t>Turing calculabilă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dirty="0" smtClean="0">
                          <a:ln w="12700"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ro-RO" sz="2400" b="1" dirty="0">
                  <a:ln w="12700">
                    <a:solidFill>
                      <a:schemeClr val="tx1"/>
                    </a:solidFill>
                  </a:ln>
                </a:endParaRPr>
              </a:p>
              <a:p>
                <a:pPr algn="ctr"/>
                <a:r>
                  <a:rPr lang="ro-RO" sz="2400" dirty="0"/>
                  <a:t>funcția(problema) respectivă este recursivă. (</a:t>
                </a:r>
                <a:r>
                  <a:rPr lang="ro-RO" sz="2400" dirty="0" err="1"/>
                  <a:t>Godel</a:t>
                </a:r>
                <a:r>
                  <a:rPr lang="ro-RO" sz="2400" dirty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64E0B199-A69A-40FC-8008-E329F8725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4495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t="-50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iunghi isoscel 6">
            <a:extLst>
              <a:ext uri="{FF2B5EF4-FFF2-40B4-BE49-F238E27FC236}">
                <a16:creationId xmlns:a16="http://schemas.microsoft.com/office/drawing/2014/main" id="{3DD1F4CC-0F7B-417F-9095-BC96B7DC0475}"/>
              </a:ext>
            </a:extLst>
          </p:cNvPr>
          <p:cNvSpPr/>
          <p:nvPr/>
        </p:nvSpPr>
        <p:spPr>
          <a:xfrm>
            <a:off x="5312553" y="2828835"/>
            <a:ext cx="1566894" cy="1200329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F72355B6-7121-46C3-AACE-DB8A0B4EECE3}"/>
              </a:ext>
            </a:extLst>
          </p:cNvPr>
          <p:cNvSpPr txBox="1"/>
          <p:nvPr/>
        </p:nvSpPr>
        <p:spPr>
          <a:xfrm>
            <a:off x="5642518" y="3019739"/>
            <a:ext cx="776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600" b="1" dirty="0"/>
              <a:t> !</a:t>
            </a:r>
            <a:endParaRPr lang="en-US" sz="6600" b="1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50C0C262-716C-40AC-902D-F701CE88917D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085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tăText 1">
                <a:extLst>
                  <a:ext uri="{FF2B5EF4-FFF2-40B4-BE49-F238E27FC236}">
                    <a16:creationId xmlns:a16="http://schemas.microsoft.com/office/drawing/2014/main" id="{A39770F5-9759-4477-BA34-0F5E427D153D}"/>
                  </a:ext>
                </a:extLst>
              </p:cNvPr>
              <p:cNvSpPr txBox="1"/>
              <p:nvPr/>
            </p:nvSpPr>
            <p:spPr>
              <a:xfrm>
                <a:off x="1094913" y="637427"/>
                <a:ext cx="33381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3600" dirty="0">
                    <a:latin typeface="TITUS Cyberbit Basic"/>
                  </a:rPr>
                  <a:t>Fie A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ro-RO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endParaRPr lang="ro-RO" sz="3600" dirty="0">
                  <a:solidFill>
                    <a:srgbClr val="202122"/>
                  </a:solidFill>
                  <a:latin typeface="TITUS Cyberbit Basic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asetăText 1">
                <a:extLst>
                  <a:ext uri="{FF2B5EF4-FFF2-40B4-BE49-F238E27FC236}">
                    <a16:creationId xmlns:a16="http://schemas.microsoft.com/office/drawing/2014/main" id="{A39770F5-9759-4477-BA34-0F5E427D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13" y="637427"/>
                <a:ext cx="3338139" cy="923330"/>
              </a:xfrm>
              <a:prstGeom prst="rect">
                <a:avLst/>
              </a:prstGeom>
              <a:blipFill>
                <a:blip r:embed="rId2"/>
                <a:stretch>
                  <a:fillRect l="-5667" t="-1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tăText 3">
            <a:extLst>
              <a:ext uri="{FF2B5EF4-FFF2-40B4-BE49-F238E27FC236}">
                <a16:creationId xmlns:a16="http://schemas.microsoft.com/office/drawing/2014/main" id="{5B032B6F-D7AA-4F27-916C-026384B44674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501CB215-F3DD-4C76-9F1C-CB020C21540C}"/>
                  </a:ext>
                </a:extLst>
              </p:cNvPr>
              <p:cNvSpPr txBox="1"/>
              <p:nvPr/>
            </p:nvSpPr>
            <p:spPr>
              <a:xfrm>
                <a:off x="1094912" y="1546565"/>
                <a:ext cx="1048748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R"/>
                </a:pPr>
                <a:r>
                  <a:rPr lang="ro-RO" sz="2800" dirty="0">
                    <a:latin typeface="TITUS Cyberbit Basic"/>
                  </a:rPr>
                  <a:t>A – </a:t>
                </a:r>
                <a:r>
                  <a:rPr lang="ro-RO" sz="2800" b="1" dirty="0">
                    <a:latin typeface="TITUS Cyberbit Basic"/>
                  </a:rPr>
                  <a:t>recursivă</a:t>
                </a:r>
                <a:r>
                  <a:rPr lang="ro-RO" sz="2800" dirty="0">
                    <a:latin typeface="TITUS Cyberbit Basic"/>
                  </a:rPr>
                  <a:t> dacă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800" dirty="0">
                    <a:latin typeface="TITUS Cyberbit Basic"/>
                  </a:rPr>
                  <a:t> o funcție total recursivă care decide A</a:t>
                </a:r>
              </a:p>
              <a:p>
                <a:pPr marL="514350" indent="-514350">
                  <a:buAutoNum type="arabicParenR"/>
                </a:pPr>
                <a:endParaRPr lang="ro-RO" sz="2800" dirty="0">
                  <a:solidFill>
                    <a:srgbClr val="202122"/>
                  </a:solidFill>
                  <a:latin typeface="TITUS Cyberbit Basic"/>
                </a:endParaRPr>
              </a:p>
              <a:p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	</a:t>
                </a:r>
                <a:r>
                  <a:rPr lang="ro-RO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800" dirty="0">
                    <a:latin typeface="TITUS Cyberbit Basic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 </a:t>
                </a:r>
                <a:r>
                  <a:rPr lang="ro-RO" sz="2800" dirty="0" err="1">
                    <a:latin typeface="TITUS Cyberbit Basic"/>
                  </a:rPr>
                  <a:t>a.î</a:t>
                </a:r>
                <a:r>
                  <a:rPr lang="ro-RO" sz="2800" dirty="0">
                    <a:latin typeface="TITUS Cyberbit Basic"/>
                  </a:rPr>
                  <a:t>. pentru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, Q(x) =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501CB215-F3DD-4C76-9F1C-CB020C215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12" y="1546565"/>
                <a:ext cx="10487488" cy="1661993"/>
              </a:xfrm>
              <a:prstGeom prst="rect">
                <a:avLst/>
              </a:prstGeom>
              <a:blipFill>
                <a:blip r:embed="rId3"/>
                <a:stretch>
                  <a:fillRect l="-1221" t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oladă stânga 6">
            <a:extLst>
              <a:ext uri="{FF2B5EF4-FFF2-40B4-BE49-F238E27FC236}">
                <a16:creationId xmlns:a16="http://schemas.microsoft.com/office/drawing/2014/main" id="{8F07D6EA-7E4A-4551-B86C-1F62A4539166}"/>
              </a:ext>
            </a:extLst>
          </p:cNvPr>
          <p:cNvSpPr/>
          <p:nvPr/>
        </p:nvSpPr>
        <p:spPr>
          <a:xfrm>
            <a:off x="7626934" y="2188103"/>
            <a:ext cx="204186" cy="941033"/>
          </a:xfrm>
          <a:prstGeom prst="leftBrace">
            <a:avLst>
              <a:gd name="adj1" fmla="val 8333"/>
              <a:gd name="adj2" fmla="val 5151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EABA6C43-C285-4009-8FA8-36DD5FD86AE0}"/>
                  </a:ext>
                </a:extLst>
              </p:cNvPr>
              <p:cNvSpPr txBox="1"/>
              <p:nvPr/>
            </p:nvSpPr>
            <p:spPr>
              <a:xfrm>
                <a:off x="7892987" y="2175029"/>
                <a:ext cx="17577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1, x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</a:t>
                </a:r>
              </a:p>
              <a:p>
                <a:r>
                  <a:rPr lang="ro-RO" sz="2800" dirty="0">
                    <a:latin typeface="TITUS Cyberbit Basic"/>
                  </a:rPr>
                  <a:t>0, x 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EABA6C43-C285-4009-8FA8-36DD5FD86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87" y="2175029"/>
                <a:ext cx="1757779" cy="954107"/>
              </a:xfrm>
              <a:prstGeom prst="rect">
                <a:avLst/>
              </a:prstGeom>
              <a:blipFill>
                <a:blip r:embed="rId4"/>
                <a:stretch>
                  <a:fillRect l="-729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tăText 8">
            <a:extLst>
              <a:ext uri="{FF2B5EF4-FFF2-40B4-BE49-F238E27FC236}">
                <a16:creationId xmlns:a16="http://schemas.microsoft.com/office/drawing/2014/main" id="{ACE2C9F7-E382-43DB-B9F8-98EF747B4ADA}"/>
              </a:ext>
            </a:extLst>
          </p:cNvPr>
          <p:cNvSpPr txBox="1"/>
          <p:nvPr/>
        </p:nvSpPr>
        <p:spPr>
          <a:xfrm>
            <a:off x="1587474" y="3194366"/>
            <a:ext cx="591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TUS Cyberbit Basic"/>
              </a:rPr>
              <a:t>ex: mulțimea nr. pare, impare, prime, etc</a:t>
            </a:r>
            <a:r>
              <a:rPr lang="ro-RO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35462E38-46A5-47D1-9E30-E38B44A7435D}"/>
                  </a:ext>
                </a:extLst>
              </p:cNvPr>
              <p:cNvSpPr txBox="1"/>
              <p:nvPr/>
            </p:nvSpPr>
            <p:spPr>
              <a:xfrm>
                <a:off x="1094912" y="3815913"/>
                <a:ext cx="1027967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arenR" startAt="2"/>
                </a:pP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A – </a:t>
                </a:r>
                <a:r>
                  <a:rPr lang="ro-RO" sz="2800" b="1" dirty="0">
                    <a:solidFill>
                      <a:srgbClr val="202122"/>
                    </a:solidFill>
                    <a:latin typeface="TITUS Cyberbit Basic"/>
                  </a:rPr>
                  <a:t>recursiv numărabilă 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dacă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800" dirty="0">
                    <a:latin typeface="TITUS Cyberbit Basic"/>
                  </a:rPr>
                  <a:t> o funcție parțial recursivă care construiește A                 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	</a:t>
                </a:r>
                <a:r>
                  <a:rPr lang="ro-RO" sz="2800" b="0" dirty="0">
                    <a:latin typeface="TITUS Cyberbit Basic"/>
                  </a:rPr>
                  <a:t> </a:t>
                </a:r>
              </a:p>
              <a:p>
                <a:r>
                  <a:rPr lang="ro-RO" sz="2800" dirty="0">
                    <a:latin typeface="TITUS Cyberbit Basic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</m:d>
                  </m:oMath>
                </a14:m>
                <a:r>
                  <a:rPr lang="ro-RO" sz="2800" dirty="0">
                    <a:latin typeface="TITUS Cyberbit Basic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8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ro-RO" sz="2800" baseline="-25000" dirty="0">
                    <a:latin typeface="TITUS Cyberbit Basic"/>
                  </a:rPr>
                  <a:t>1,1 </a:t>
                </a:r>
                <a:r>
                  <a:rPr lang="ro-RO" sz="2800" dirty="0" err="1">
                    <a:latin typeface="TITUS Cyberbit Basic"/>
                  </a:rPr>
                  <a:t>a.î</a:t>
                </a:r>
                <a:r>
                  <a:rPr lang="ro-RO" sz="2800" dirty="0">
                    <a:latin typeface="TITUS Cyberbit Basic"/>
                  </a:rPr>
                  <a:t>. pentru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, Q(x) =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35462E38-46A5-47D1-9E30-E38B44A7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12" y="3815913"/>
                <a:ext cx="10279670" cy="1815882"/>
              </a:xfrm>
              <a:prstGeom prst="rect">
                <a:avLst/>
              </a:prstGeom>
              <a:blipFill>
                <a:blip r:embed="rId5"/>
                <a:stretch>
                  <a:fillRect l="-1246" t="-3691" r="-605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coladă stânga 12">
            <a:extLst>
              <a:ext uri="{FF2B5EF4-FFF2-40B4-BE49-F238E27FC236}">
                <a16:creationId xmlns:a16="http://schemas.microsoft.com/office/drawing/2014/main" id="{A3FE4D65-4752-4F13-8FE0-802D02674F3F}"/>
              </a:ext>
            </a:extLst>
          </p:cNvPr>
          <p:cNvSpPr/>
          <p:nvPr/>
        </p:nvSpPr>
        <p:spPr>
          <a:xfrm>
            <a:off x="7503365" y="4886399"/>
            <a:ext cx="204186" cy="941033"/>
          </a:xfrm>
          <a:prstGeom prst="leftBrace">
            <a:avLst>
              <a:gd name="adj1" fmla="val 8333"/>
              <a:gd name="adj2" fmla="val 5151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0A92CE60-1FAE-409B-B9DC-D84E91F4B727}"/>
                  </a:ext>
                </a:extLst>
              </p:cNvPr>
              <p:cNvSpPr txBox="1"/>
              <p:nvPr/>
            </p:nvSpPr>
            <p:spPr>
              <a:xfrm>
                <a:off x="7707551" y="4873325"/>
                <a:ext cx="17577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>
                    <a:latin typeface="TITUS Cyberbit Basic"/>
                  </a:rPr>
                  <a:t>1, x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</a:t>
                </a:r>
              </a:p>
              <a:p>
                <a14:m>
                  <m:oMath xmlns:m="http://schemas.openxmlformats.org/officeDocument/2006/math">
                    <m:r>
                      <a:rPr lang="ro-RO" sz="28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, x 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ro-RO" sz="2800" dirty="0">
                    <a:latin typeface="TITUS Cyberbit Basic"/>
                  </a:rPr>
                  <a:t> A</a:t>
                </a:r>
                <a:endParaRPr lang="en-US" sz="28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0A92CE60-1FAE-409B-B9DC-D84E91F4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51" y="4873325"/>
                <a:ext cx="1757779" cy="954107"/>
              </a:xfrm>
              <a:prstGeom prst="rect">
                <a:avLst/>
              </a:prstGeom>
              <a:blipFill>
                <a:blip r:embed="rId6"/>
                <a:stretch>
                  <a:fillRect l="-6920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tăText 16">
                <a:extLst>
                  <a:ext uri="{FF2B5EF4-FFF2-40B4-BE49-F238E27FC236}">
                    <a16:creationId xmlns:a16="http://schemas.microsoft.com/office/drawing/2014/main" id="{1A63E0C4-65F0-4D96-84F5-EA5EC5BD7848}"/>
                  </a:ext>
                </a:extLst>
              </p:cNvPr>
              <p:cNvSpPr txBox="1"/>
              <p:nvPr/>
            </p:nvSpPr>
            <p:spPr>
              <a:xfrm>
                <a:off x="4287982" y="6007908"/>
                <a:ext cx="7294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400" dirty="0">
                    <a:latin typeface="TITUS Cyberbit Basic"/>
                  </a:rPr>
                  <a:t>unde</a:t>
                </a:r>
                <a14:m>
                  <m:oMath xmlns:m="http://schemas.openxmlformats.org/officeDocument/2006/math">
                    <m:r>
                      <a:rPr lang="ro-RO" sz="24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o-RO" sz="2400" dirty="0">
                    <a:latin typeface="TITUS Cyberbit Basic"/>
                  </a:rPr>
                  <a:t> = non-stop/</a:t>
                </a:r>
                <a:r>
                  <a:rPr lang="ro-RO" sz="2400" dirty="0" err="1">
                    <a:latin typeface="TITUS Cyberbit Basic"/>
                  </a:rPr>
                  <a:t>while</a:t>
                </a:r>
                <a:r>
                  <a:rPr lang="ro-RO" sz="2400" dirty="0">
                    <a:latin typeface="TITUS Cyberbit Basic"/>
                  </a:rPr>
                  <a:t>(1) </a:t>
                </a:r>
                <a:r>
                  <a:rPr lang="ro-RO" sz="2400" dirty="0" err="1">
                    <a:latin typeface="TITUS Cyberbit Basic"/>
                  </a:rPr>
                  <a:t>aka</a:t>
                </a:r>
                <a:r>
                  <a:rPr lang="ro-RO" sz="2400" dirty="0">
                    <a:latin typeface="TITUS Cyberbit Basic"/>
                  </a:rPr>
                  <a:t> programul nu se termină</a:t>
                </a:r>
                <a:endParaRPr lang="en-US" sz="2400" dirty="0">
                  <a:latin typeface="TITUS Cyberbit Basic"/>
                </a:endParaRPr>
              </a:p>
            </p:txBody>
          </p:sp>
        </mc:Choice>
        <mc:Fallback xmlns="">
          <p:sp>
            <p:nvSpPr>
              <p:cNvPr id="17" name="CasetăText 16">
                <a:extLst>
                  <a:ext uri="{FF2B5EF4-FFF2-40B4-BE49-F238E27FC236}">
                    <a16:creationId xmlns:a16="http://schemas.microsoft.com/office/drawing/2014/main" id="{1A63E0C4-65F0-4D96-84F5-EA5EC5BD7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82" y="6007908"/>
                <a:ext cx="7294418" cy="461665"/>
              </a:xfrm>
              <a:prstGeom prst="rect">
                <a:avLst/>
              </a:prstGeom>
              <a:blipFill>
                <a:blip r:embed="rId7"/>
                <a:stretch>
                  <a:fillRect l="-125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reptunghi 17">
            <a:extLst>
              <a:ext uri="{FF2B5EF4-FFF2-40B4-BE49-F238E27FC236}">
                <a16:creationId xmlns:a16="http://schemas.microsoft.com/office/drawing/2014/main" id="{F7FA883F-172A-4F59-BDE2-3280F277286F}"/>
              </a:ext>
            </a:extLst>
          </p:cNvPr>
          <p:cNvSpPr/>
          <p:nvPr/>
        </p:nvSpPr>
        <p:spPr>
          <a:xfrm>
            <a:off x="409807" y="1251699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TUS Cyberbit Basic"/>
              </a:rPr>
              <a:t>R</a:t>
            </a:r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E9C2C1FB-5FE7-4ED9-A037-1804D5070696}"/>
              </a:ext>
            </a:extLst>
          </p:cNvPr>
          <p:cNvSpPr/>
          <p:nvPr/>
        </p:nvSpPr>
        <p:spPr>
          <a:xfrm>
            <a:off x="156835" y="3620276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TUS Cyberbit Basic"/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308366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TM02900722[[fn=Sală de ședințe (ion)]]</Template>
  <TotalTime>471</TotalTime>
  <Words>1088</Words>
  <Application>Microsoft Office PowerPoint</Application>
  <PresentationFormat>Ecran lat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TITUS Cyberbit Basic</vt:lpstr>
      <vt:lpstr>Wingdings 3</vt:lpstr>
      <vt:lpstr>Directorial</vt:lpstr>
      <vt:lpstr>ANALIZA ALGORITMILOR</vt:lpstr>
      <vt:lpstr>Teorema lui Cantor</vt:lpstr>
      <vt:lpstr>Prezentare PowerPoint</vt:lpstr>
      <vt:lpstr>Prezentare PowerPoint</vt:lpstr>
      <vt:lpstr>Prezentare PowerPoint</vt:lpstr>
      <vt:lpstr>Prezentare PowerPoint</vt:lpstr>
      <vt:lpstr>Teza Church-Turing</vt:lpstr>
      <vt:lpstr>Prezentare PowerPoint</vt:lpstr>
      <vt:lpstr>Prezentare PowerPoint</vt:lpstr>
      <vt:lpstr>Prezentare PowerPoint</vt:lpstr>
      <vt:lpstr>Proprietăți</vt:lpstr>
      <vt:lpstr>Prezentare PowerPoint</vt:lpstr>
      <vt:lpstr>Prezentare PowerPoint</vt:lpstr>
      <vt:lpstr>PROBLEMA HALT (Problema opririi programelor)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ALGORITMILOR</dc:title>
  <dc:creator>Andreea Tătulescu</dc:creator>
  <cp:lastModifiedBy>Andreea Tătulescu</cp:lastModifiedBy>
  <cp:revision>13</cp:revision>
  <dcterms:created xsi:type="dcterms:W3CDTF">2020-10-18T12:26:38Z</dcterms:created>
  <dcterms:modified xsi:type="dcterms:W3CDTF">2020-10-19T10:58:38Z</dcterms:modified>
</cp:coreProperties>
</file>