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Stil întunecat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Stil tematic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il mediu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9B9966-11B6-4782-8CCE-FDA3EABE2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ANALIZA ALGORITMILOR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D6ECCC8-EEC6-4B67-BA38-6FAA3C135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Curs 3 – DECIDABILITATE (II)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DB45CCF-7D43-448C-B5CA-583C9B88DE42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91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AC772452-C3F9-48A8-971C-C781C4DCC64E}"/>
              </a:ext>
            </a:extLst>
          </p:cNvPr>
          <p:cNvSpPr txBox="1"/>
          <p:nvPr/>
        </p:nvSpPr>
        <p:spPr>
          <a:xfrm>
            <a:off x="726858" y="365325"/>
            <a:ext cx="362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TUS Cyberbit Basic"/>
              </a:rPr>
              <a:t>Dac</a:t>
            </a:r>
            <a:r>
              <a:rPr lang="ro-RO" sz="2400" b="1" dirty="0">
                <a:latin typeface="TITUS Cyberbit Basic"/>
              </a:rPr>
              <a:t>ă </a:t>
            </a:r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A ≤ </a:t>
            </a:r>
            <a:r>
              <a:rPr lang="ro-RO" sz="2400" b="1" baseline="-25000" dirty="0">
                <a:solidFill>
                  <a:srgbClr val="202122"/>
                </a:solidFill>
                <a:latin typeface="TITUS Cyberbit Basic"/>
              </a:rPr>
              <a:t>T</a:t>
            </a:r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 B:</a:t>
            </a:r>
            <a:r>
              <a:rPr lang="ro-RO" sz="2400" b="1" dirty="0">
                <a:latin typeface="TITUS Cyberbit Basic"/>
              </a:rPr>
              <a:t> </a:t>
            </a:r>
            <a:endParaRPr lang="en-US" sz="2400" b="1" dirty="0">
              <a:latin typeface="TITUS Cyberbit Basic"/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D27AD2C4-B7AC-4465-8F3F-6F03D74276CF}"/>
              </a:ext>
            </a:extLst>
          </p:cNvPr>
          <p:cNvSpPr/>
          <p:nvPr/>
        </p:nvSpPr>
        <p:spPr>
          <a:xfrm>
            <a:off x="3665366" y="917717"/>
            <a:ext cx="2814222" cy="131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97352930-E8BE-4F77-B6B4-3450C302DFDA}"/>
              </a:ext>
            </a:extLst>
          </p:cNvPr>
          <p:cNvSpPr/>
          <p:nvPr/>
        </p:nvSpPr>
        <p:spPr>
          <a:xfrm>
            <a:off x="4269049" y="1278171"/>
            <a:ext cx="470516" cy="50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A69B8708-E1A6-451D-858D-95C8F87D0D1E}"/>
              </a:ext>
            </a:extLst>
          </p:cNvPr>
          <p:cNvSpPr/>
          <p:nvPr/>
        </p:nvSpPr>
        <p:spPr>
          <a:xfrm>
            <a:off x="5375798" y="1278170"/>
            <a:ext cx="470516" cy="50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DE9DDEAD-5174-4B26-AC33-C49E7B031A2A}"/>
              </a:ext>
            </a:extLst>
          </p:cNvPr>
          <p:cNvSpPr txBox="1"/>
          <p:nvPr/>
        </p:nvSpPr>
        <p:spPr>
          <a:xfrm>
            <a:off x="6362698" y="334548"/>
            <a:ext cx="59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</a:t>
            </a:r>
            <a:endParaRPr lang="en-US" sz="2800" dirty="0"/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3359B596-984C-427F-94EB-7CD7F3F50B2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15961" y="1532948"/>
            <a:ext cx="195308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F9881C15-9135-4E77-8BB4-1F5BDDB243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739565" y="1532949"/>
            <a:ext cx="63623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94EF16A6-F8FD-46FC-8773-B64DFFD2B99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846314" y="1532948"/>
            <a:ext cx="271064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tăText 15">
                <a:extLst>
                  <a:ext uri="{FF2B5EF4-FFF2-40B4-BE49-F238E27FC236}">
                    <a16:creationId xmlns:a16="http://schemas.microsoft.com/office/drawing/2014/main" id="{5EF4D1E2-1DB2-4007-A62D-613C58CF156C}"/>
                  </a:ext>
                </a:extLst>
              </p:cNvPr>
              <p:cNvSpPr txBox="1"/>
              <p:nvPr/>
            </p:nvSpPr>
            <p:spPr>
              <a:xfrm>
                <a:off x="2458004" y="1141773"/>
                <a:ext cx="10453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  <m:r>
                      <m:rPr>
                        <m:sty m:val="p"/>
                      </m:rPr>
                      <a:rPr lang="ro-RO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1800" dirty="0">
                    <a:latin typeface="TITUS Cyberbit Basic"/>
                  </a:rPr>
                  <a:t> </a:t>
                </a:r>
                <a:r>
                  <a:rPr lang="ro-RO" sz="1800" dirty="0">
                    <a:solidFill>
                      <a:srgbClr val="202122"/>
                    </a:solidFill>
                    <a:latin typeface="TITUS Cyberbit Basic"/>
                  </a:rPr>
                  <a:t>I</a:t>
                </a:r>
                <a:r>
                  <a:rPr lang="ro-RO" sz="1800" baseline="-25000" dirty="0">
                    <a:solidFill>
                      <a:srgbClr val="202122"/>
                    </a:solidFill>
                    <a:latin typeface="TITUS Cyberbit Basic"/>
                  </a:rPr>
                  <a:t>A </a:t>
                </a:r>
                <a:endParaRPr lang="en-US" dirty="0"/>
              </a:p>
            </p:txBody>
          </p:sp>
        </mc:Choice>
        <mc:Fallback>
          <p:sp>
            <p:nvSpPr>
              <p:cNvPr id="16" name="CasetăText 15">
                <a:extLst>
                  <a:ext uri="{FF2B5EF4-FFF2-40B4-BE49-F238E27FC236}">
                    <a16:creationId xmlns:a16="http://schemas.microsoft.com/office/drawing/2014/main" id="{5EF4D1E2-1DB2-4007-A62D-613C58CF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04" y="1141773"/>
                <a:ext cx="1045346" cy="369332"/>
              </a:xfrm>
              <a:prstGeom prst="rect">
                <a:avLst/>
              </a:prstGeom>
              <a:blipFill>
                <a:blip r:embed="rId2"/>
                <a:stretch>
                  <a:fillRect t="-8197" r="-23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tăText 17">
            <a:extLst>
              <a:ext uri="{FF2B5EF4-FFF2-40B4-BE49-F238E27FC236}">
                <a16:creationId xmlns:a16="http://schemas.microsoft.com/office/drawing/2014/main" id="{7690FDD1-0863-4031-A9EC-16D844B8DC61}"/>
              </a:ext>
            </a:extLst>
          </p:cNvPr>
          <p:cNvSpPr txBox="1"/>
          <p:nvPr/>
        </p:nvSpPr>
        <p:spPr>
          <a:xfrm>
            <a:off x="4786542" y="1121903"/>
            <a:ext cx="53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solidFill>
                  <a:srgbClr val="202122"/>
                </a:solidFill>
                <a:latin typeface="TITUS Cyberbit Basic"/>
              </a:rPr>
              <a:t>F(i)</a:t>
            </a:r>
            <a:endParaRPr lang="en-US" dirty="0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8BFD0ACB-B711-4C86-8346-C47341FF0B48}"/>
              </a:ext>
            </a:extLst>
          </p:cNvPr>
          <p:cNvSpPr txBox="1"/>
          <p:nvPr/>
        </p:nvSpPr>
        <p:spPr>
          <a:xfrm>
            <a:off x="6555048" y="1112546"/>
            <a:ext cx="1584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solidFill>
                  <a:srgbClr val="202122"/>
                </a:solidFill>
                <a:latin typeface="TITUS Cyberbit Basic"/>
              </a:rPr>
              <a:t>B(F(i)) == A(i) </a:t>
            </a:r>
            <a:endParaRPr lang="en-US" dirty="0"/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1F0CDA4B-D65C-4117-B41F-6B7C2724126A}"/>
              </a:ext>
            </a:extLst>
          </p:cNvPr>
          <p:cNvSpPr txBox="1"/>
          <p:nvPr/>
        </p:nvSpPr>
        <p:spPr>
          <a:xfrm>
            <a:off x="4870879" y="1805003"/>
            <a:ext cx="37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solidFill>
                  <a:srgbClr val="202122"/>
                </a:solidFill>
                <a:latin typeface="TITUS Cyberbit Basic"/>
              </a:rPr>
              <a:t>I</a:t>
            </a:r>
            <a:r>
              <a:rPr lang="ro-RO" sz="1800" baseline="-25000" dirty="0">
                <a:solidFill>
                  <a:srgbClr val="202122"/>
                </a:solidFill>
                <a:latin typeface="TITUS Cyberbit Basic"/>
              </a:rPr>
              <a:t>B</a:t>
            </a:r>
            <a:endParaRPr lang="en-US" dirty="0"/>
          </a:p>
        </p:txBody>
      </p:sp>
      <p:sp>
        <p:nvSpPr>
          <p:cNvPr id="24" name="Săgeată: jos 23">
            <a:extLst>
              <a:ext uri="{FF2B5EF4-FFF2-40B4-BE49-F238E27FC236}">
                <a16:creationId xmlns:a16="http://schemas.microsoft.com/office/drawing/2014/main" id="{37B82C60-89AF-433E-AB3B-1D53F354BCE2}"/>
              </a:ext>
            </a:extLst>
          </p:cNvPr>
          <p:cNvSpPr/>
          <p:nvPr/>
        </p:nvSpPr>
        <p:spPr>
          <a:xfrm flipV="1">
            <a:off x="4901581" y="1591081"/>
            <a:ext cx="216023" cy="248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tăText 25">
                <a:extLst>
                  <a:ext uri="{FF2B5EF4-FFF2-40B4-BE49-F238E27FC236}">
                    <a16:creationId xmlns:a16="http://schemas.microsoft.com/office/drawing/2014/main" id="{D9A8BFD6-B6B8-4318-91D1-75C8EA989392}"/>
                  </a:ext>
                </a:extLst>
              </p:cNvPr>
              <p:cNvSpPr txBox="1"/>
              <p:nvPr/>
            </p:nvSpPr>
            <p:spPr>
              <a:xfrm>
                <a:off x="726858" y="2508289"/>
                <a:ext cx="6334217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TUS Cyberbit Basic"/>
                  </a:rPr>
                  <a:t>Dac</a:t>
                </a:r>
                <a:r>
                  <a:rPr lang="ro-RO" sz="2000" b="1" dirty="0">
                    <a:latin typeface="TITUS Cyberbit Basic"/>
                  </a:rPr>
                  <a:t>ă </a:t>
                </a:r>
                <a:r>
                  <a:rPr lang="ro-RO" sz="2000" b="1" dirty="0">
                    <a:solidFill>
                      <a:srgbClr val="202122"/>
                    </a:solidFill>
                    <a:latin typeface="TITUS Cyberbit Basic"/>
                  </a:rPr>
                  <a:t>A ≤ </a:t>
                </a:r>
                <a:r>
                  <a:rPr lang="ro-RO" sz="2000" b="1" baseline="-25000" dirty="0">
                    <a:solidFill>
                      <a:srgbClr val="202122"/>
                    </a:solidFill>
                    <a:latin typeface="TITUS Cyberbit Basic"/>
                  </a:rPr>
                  <a:t>T</a:t>
                </a:r>
                <a:r>
                  <a:rPr lang="ro-RO" sz="2000" b="1" dirty="0">
                    <a:solidFill>
                      <a:srgbClr val="202122"/>
                    </a:solidFill>
                    <a:latin typeface="TITUS Cyberbit Basic"/>
                  </a:rPr>
                  <a:t> B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 următorul algoritm pentru a rezolva A:</a:t>
                </a:r>
              </a:p>
              <a:p>
                <a:endParaRPr lang="ro-RO" b="1" dirty="0">
                  <a:solidFill>
                    <a:srgbClr val="202122"/>
                  </a:solidFill>
                  <a:latin typeface="TITUS Cyberbit Basic"/>
                </a:endParaRPr>
              </a:p>
            </p:txBody>
          </p:sp>
        </mc:Choice>
        <mc:Fallback>
          <p:sp>
            <p:nvSpPr>
              <p:cNvPr id="26" name="CasetăText 25">
                <a:extLst>
                  <a:ext uri="{FF2B5EF4-FFF2-40B4-BE49-F238E27FC236}">
                    <a16:creationId xmlns:a16="http://schemas.microsoft.com/office/drawing/2014/main" id="{D9A8BFD6-B6B8-4318-91D1-75C8EA9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58" y="2508289"/>
                <a:ext cx="6334217" cy="677108"/>
              </a:xfrm>
              <a:prstGeom prst="rect">
                <a:avLst/>
              </a:prstGeom>
              <a:blipFill>
                <a:blip r:embed="rId3"/>
                <a:stretch>
                  <a:fillRect l="-962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tăText 27">
            <a:extLst>
              <a:ext uri="{FF2B5EF4-FFF2-40B4-BE49-F238E27FC236}">
                <a16:creationId xmlns:a16="http://schemas.microsoft.com/office/drawing/2014/main" id="{0671F2D3-BF92-4AAC-952D-BBCE984AEEC5}"/>
              </a:ext>
            </a:extLst>
          </p:cNvPr>
          <p:cNvSpPr txBox="1"/>
          <p:nvPr/>
        </p:nvSpPr>
        <p:spPr>
          <a:xfrm>
            <a:off x="7347380" y="2445534"/>
            <a:ext cx="2927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 err="1">
                <a:solidFill>
                  <a:srgbClr val="202122"/>
                </a:solidFill>
                <a:latin typeface="TITUS Cyberbit Basic"/>
              </a:rPr>
              <a:t>algo_A_rT</a:t>
            </a:r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(i)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	i2 = F(i)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	</a:t>
            </a:r>
            <a:r>
              <a:rPr lang="ro-RO" sz="2400" dirty="0" err="1">
                <a:solidFill>
                  <a:srgbClr val="202122"/>
                </a:solidFill>
                <a:latin typeface="TITUS Cyberbit Basic"/>
              </a:rPr>
              <a:t>return</a:t>
            </a:r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 </a:t>
            </a:r>
            <a:r>
              <a:rPr lang="ro-RO" sz="2400" dirty="0" err="1">
                <a:solidFill>
                  <a:srgbClr val="202122"/>
                </a:solidFill>
                <a:latin typeface="TITUS Cyberbit Basic"/>
              </a:rPr>
              <a:t>algo_B</a:t>
            </a:r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(i2) </a:t>
            </a:r>
            <a:r>
              <a:rPr lang="ro-RO" sz="2400" dirty="0">
                <a:latin typeface="TITUS Cyberbit Basic"/>
              </a:rPr>
              <a:t> </a:t>
            </a:r>
            <a:endParaRPr lang="en-US" sz="2400" dirty="0">
              <a:latin typeface="TITUS Cyberbit Basic"/>
            </a:endParaRPr>
          </a:p>
        </p:txBody>
      </p: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FE367DB8-90FE-4994-A377-793F5AA3D3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1950" y="2840144"/>
            <a:ext cx="961150" cy="650289"/>
          </a:xfrm>
          <a:prstGeom prst="bentConnector3">
            <a:avLst>
              <a:gd name="adj1" fmla="val 998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tăText 35">
                <a:extLst>
                  <a:ext uri="{FF2B5EF4-FFF2-40B4-BE49-F238E27FC236}">
                    <a16:creationId xmlns:a16="http://schemas.microsoft.com/office/drawing/2014/main" id="{40EBCBF2-C5F9-4B23-8A93-DAB38BC9861B}"/>
                  </a:ext>
                </a:extLst>
              </p:cNvPr>
              <p:cNvSpPr txBox="1"/>
              <p:nvPr/>
            </p:nvSpPr>
            <p:spPr>
              <a:xfrm>
                <a:off x="918466" y="3936521"/>
                <a:ext cx="98556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ro-RO" sz="2400" dirty="0">
                    <a:latin typeface="TITUS Cyberbit Basic"/>
                  </a:rPr>
                  <a:t>Dacă A nu este decidabilă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TITUS Cyberbit Basic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B nu este decidabilă </a:t>
                </a:r>
              </a:p>
              <a:p>
                <a:r>
                  <a:rPr lang="ro-RO" sz="2400" b="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400" b="0" i="0" dirty="0" smtClean="0">
                            <a:latin typeface="TITUS Cyberbit Basic"/>
                          </a:rPr>
                        </m:ctrlPr>
                      </m:dPr>
                      <m:e>
                        <m:r>
                          <a:rPr lang="ro-RO" sz="1400" dirty="0" smtClean="0">
                            <a:latin typeface="TITUS Cyberbit Basic"/>
                          </a:rPr>
                          <m:t>∄</m:t>
                        </m:r>
                      </m:e>
                    </m:d>
                  </m:oMath>
                </a14:m>
                <a:r>
                  <a:rPr lang="ro-RO" sz="1400" dirty="0">
                    <a:latin typeface="TITUS Cyberbit Basic"/>
                  </a:rPr>
                  <a:t> un algoritm care să rezolve A </a:t>
                </a:r>
                <a14:m>
                  <m:oMath xmlns:m="http://schemas.openxmlformats.org/officeDocument/2006/math">
                    <m:r>
                      <a:rPr lang="ro-RO" sz="1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14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400" dirty="0">
                            <a:latin typeface="Cambria Math" panose="02040503050406030204" pitchFamily="18" charset="0"/>
                          </a:rPr>
                          <m:t>∄</m:t>
                        </m:r>
                      </m:e>
                    </m:d>
                  </m:oMath>
                </a14:m>
                <a:r>
                  <a:rPr lang="ro-RO" sz="1400" dirty="0">
                    <a:latin typeface="TITUS Cyberbit Basic"/>
                  </a:rPr>
                  <a:t> </a:t>
                </a:r>
                <a:r>
                  <a:rPr lang="ro-RO" sz="1400" dirty="0" err="1">
                    <a:latin typeface="TITUS Cyberbit Basic"/>
                  </a:rPr>
                  <a:t>algo_A_rT</a:t>
                </a:r>
                <a:endParaRPr lang="ro-RO" sz="1400" dirty="0">
                  <a:latin typeface="TITUS Cyberbit Basic"/>
                </a:endParaRPr>
              </a:p>
              <a:p>
                <a:pPr marL="342900" indent="-342900">
                  <a:buFont typeface="+mj-lt"/>
                  <a:buAutoNum type="alphaLcParenR" startAt="2"/>
                </a:pPr>
                <a:r>
                  <a:rPr lang="ro-RO" sz="2400" dirty="0">
                    <a:latin typeface="TITUS Cyberbit Basic"/>
                  </a:rPr>
                  <a:t>B decidabilă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TITUS Cyberbit Basic"/>
                      </a:rPr>
                      <m:t>⇒ 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A decidabilă</a:t>
                </a:r>
              </a:p>
              <a:p>
                <a:pPr marL="342900" indent="-342900">
                  <a:buFont typeface="+mj-lt"/>
                  <a:buAutoNum type="alphaLcParenR" startAt="2"/>
                </a:pPr>
                <a:r>
                  <a:rPr lang="ro-RO" sz="2400" dirty="0">
                    <a:latin typeface="TITUS Cyberbit Basic"/>
                  </a:rPr>
                  <a:t>B nu este decidabilă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TITUS Cyberbit Basic"/>
                      </a:rPr>
                      <m:t>⇒ 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A decidabilă sau nedecidabilă</a:t>
                </a:r>
                <a:endParaRPr lang="en-US" sz="24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36" name="CasetăText 35">
                <a:extLst>
                  <a:ext uri="{FF2B5EF4-FFF2-40B4-BE49-F238E27FC236}">
                    <a16:creationId xmlns:a16="http://schemas.microsoft.com/office/drawing/2014/main" id="{40EBCBF2-C5F9-4B23-8A93-DAB38BC9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66" y="3936521"/>
                <a:ext cx="9855695" cy="1569660"/>
              </a:xfrm>
              <a:prstGeom prst="rect">
                <a:avLst/>
              </a:prstGeom>
              <a:blipFill>
                <a:blip r:embed="rId4"/>
                <a:stretch>
                  <a:fillRect l="-990" t="-350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setăText 37">
            <a:extLst>
              <a:ext uri="{FF2B5EF4-FFF2-40B4-BE49-F238E27FC236}">
                <a16:creationId xmlns:a16="http://schemas.microsoft.com/office/drawing/2014/main" id="{7F5644EF-91D7-4F81-A199-3C8C1090BB87}"/>
              </a:ext>
            </a:extLst>
          </p:cNvPr>
          <p:cNvSpPr txBox="1"/>
          <p:nvPr/>
        </p:nvSpPr>
        <p:spPr>
          <a:xfrm>
            <a:off x="723159" y="3400030"/>
            <a:ext cx="362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TUS Cyberbit Basic"/>
              </a:rPr>
              <a:t>Dac</a:t>
            </a:r>
            <a:r>
              <a:rPr lang="ro-RO" sz="2400" b="1" dirty="0">
                <a:latin typeface="TITUS Cyberbit Basic"/>
              </a:rPr>
              <a:t>ă </a:t>
            </a:r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A ≤ </a:t>
            </a:r>
            <a:r>
              <a:rPr lang="ro-RO" sz="2400" b="1" baseline="-25000" dirty="0">
                <a:solidFill>
                  <a:srgbClr val="202122"/>
                </a:solidFill>
                <a:latin typeface="TITUS Cyberbit Basic"/>
              </a:rPr>
              <a:t>T</a:t>
            </a:r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 B:</a:t>
            </a:r>
            <a:r>
              <a:rPr lang="ro-RO" sz="2400" b="1" dirty="0">
                <a:latin typeface="TITUS Cyberbit Basic"/>
              </a:rPr>
              <a:t> </a:t>
            </a:r>
            <a:endParaRPr lang="en-US" sz="2400" b="1" dirty="0">
              <a:latin typeface="TITUS Cyberbit Basic"/>
            </a:endParaRPr>
          </a:p>
        </p:txBody>
      </p:sp>
      <p:sp>
        <p:nvSpPr>
          <p:cNvPr id="40" name="CasetăText 39">
            <a:extLst>
              <a:ext uri="{FF2B5EF4-FFF2-40B4-BE49-F238E27FC236}">
                <a16:creationId xmlns:a16="http://schemas.microsoft.com/office/drawing/2014/main" id="{1C74B2FF-7D06-4302-B309-196028042479}"/>
              </a:ext>
            </a:extLst>
          </p:cNvPr>
          <p:cNvSpPr txBox="1"/>
          <p:nvPr/>
        </p:nvSpPr>
        <p:spPr>
          <a:xfrm>
            <a:off x="723159" y="5655835"/>
            <a:ext cx="10745679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TITUS Cyberbit Basic"/>
              </a:rPr>
              <a:t>Dacă vrem să arătăm că o problemă nouă B nu este decidabilă, găsim o problemă veche A care nu este decidabilă și demonstrăm că </a:t>
            </a:r>
            <a:r>
              <a:rPr lang="ro-RO" sz="2400" b="1" dirty="0">
                <a:solidFill>
                  <a:schemeClr val="bg1"/>
                </a:solidFill>
                <a:latin typeface="TITUS Cyberbit Basic"/>
              </a:rPr>
              <a:t>A ≤ </a:t>
            </a:r>
            <a:r>
              <a:rPr lang="ro-RO" sz="2400" b="1" baseline="-25000" dirty="0">
                <a:solidFill>
                  <a:schemeClr val="bg1"/>
                </a:solidFill>
                <a:latin typeface="TITUS Cyberbit Basic"/>
              </a:rPr>
              <a:t>T</a:t>
            </a:r>
            <a:r>
              <a:rPr lang="ro-RO" sz="2400" b="1" dirty="0">
                <a:solidFill>
                  <a:schemeClr val="bg1"/>
                </a:solidFill>
                <a:latin typeface="TITUS Cyberbit Basic"/>
              </a:rPr>
              <a:t> B.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CasetăText 41">
            <a:extLst>
              <a:ext uri="{FF2B5EF4-FFF2-40B4-BE49-F238E27FC236}">
                <a16:creationId xmlns:a16="http://schemas.microsoft.com/office/drawing/2014/main" id="{9012703D-93C5-432C-BA86-143FECBAADA3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Dreptunghi 42">
            <a:extLst>
              <a:ext uri="{FF2B5EF4-FFF2-40B4-BE49-F238E27FC236}">
                <a16:creationId xmlns:a16="http://schemas.microsoft.com/office/drawing/2014/main" id="{5CF23B13-71F7-40DC-B8CD-89E661B5F13C}"/>
              </a:ext>
            </a:extLst>
          </p:cNvPr>
          <p:cNvSpPr/>
          <p:nvPr/>
        </p:nvSpPr>
        <p:spPr>
          <a:xfrm>
            <a:off x="8975324" y="4468338"/>
            <a:ext cx="249351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TITUS Cyberbit Basic"/>
              </a:rPr>
              <a:t>HALT </a:t>
            </a:r>
            <a:r>
              <a:rPr lang="ro-RO" sz="1800" dirty="0">
                <a:solidFill>
                  <a:schemeClr val="bg1"/>
                </a:solidFill>
                <a:latin typeface="TITUS Cyberbit Basic"/>
              </a:rPr>
              <a:t>≤ </a:t>
            </a:r>
            <a:r>
              <a:rPr lang="ro-RO" sz="1800" baseline="-25000" dirty="0">
                <a:solidFill>
                  <a:schemeClr val="bg1"/>
                </a:solidFill>
                <a:latin typeface="TITUS Cyberbit Basic"/>
              </a:rPr>
              <a:t>T </a:t>
            </a:r>
            <a:r>
              <a:rPr lang="ro-RO" sz="1800" dirty="0">
                <a:solidFill>
                  <a:schemeClr val="bg1"/>
                </a:solidFill>
                <a:latin typeface="TITUS Cyberbit Basic"/>
              </a:rPr>
              <a:t>PCP ≤ </a:t>
            </a:r>
            <a:r>
              <a:rPr lang="ro-RO" sz="1800" baseline="-25000" dirty="0">
                <a:solidFill>
                  <a:schemeClr val="bg1"/>
                </a:solidFill>
                <a:latin typeface="TITUS Cyberbit Basic"/>
              </a:rPr>
              <a:t>T </a:t>
            </a:r>
            <a:r>
              <a:rPr lang="ro-RO" sz="1800" dirty="0">
                <a:solidFill>
                  <a:schemeClr val="bg1"/>
                </a:solidFill>
                <a:latin typeface="TITUS Cyberbit Basic"/>
              </a:rPr>
              <a:t>...</a:t>
            </a:r>
            <a:endParaRPr lang="en-US" dirty="0">
              <a:latin typeface="TITUS Cyberbit Basic"/>
            </a:endParaRPr>
          </a:p>
        </p:txBody>
      </p:sp>
    </p:spTree>
    <p:extLst>
      <p:ext uri="{BB962C8B-B14F-4D97-AF65-F5344CB8AC3E}">
        <p14:creationId xmlns:p14="http://schemas.microsoft.com/office/powerpoint/2010/main" val="3698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058CC-799A-46EC-8C71-BA490D9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072123" cy="706964"/>
          </a:xfrm>
        </p:spPr>
        <p:txBody>
          <a:bodyPr/>
          <a:lstStyle/>
          <a:p>
            <a:r>
              <a:rPr lang="ro-RO" sz="3200" b="1" dirty="0"/>
              <a:t>PCP</a:t>
            </a:r>
            <a:r>
              <a:rPr lang="ro-RO" sz="3200" dirty="0"/>
              <a:t> (Problema </a:t>
            </a:r>
            <a:r>
              <a:rPr lang="ro-RO" sz="3200" dirty="0" err="1"/>
              <a:t>corespospondețelor</a:t>
            </a:r>
            <a:r>
              <a:rPr lang="ro-RO" sz="3200" dirty="0"/>
              <a:t> lui Post)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A9ED9D0E-725F-45D0-BC55-6F93BD3749ED}"/>
                  </a:ext>
                </a:extLst>
              </p:cNvPr>
              <p:cNvSpPr txBox="1"/>
              <p:nvPr/>
            </p:nvSpPr>
            <p:spPr>
              <a:xfrm>
                <a:off x="1402673" y="2822556"/>
                <a:ext cx="10537794" cy="2728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Fie 2 liste de cuvinte compuse din același alfabet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ro-RO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endParaRPr lang="ro-RO" sz="2400" b="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x =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&lt;x</a:t>
                </a:r>
                <a:r>
                  <a:rPr lang="en-US" sz="2400" baseline="-25000" dirty="0">
                    <a:solidFill>
                      <a:srgbClr val="202122"/>
                    </a:solidFill>
                    <a:latin typeface="TITUS Cyberbit Basic"/>
                  </a:rPr>
                  <a:t>1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, x</a:t>
                </a:r>
                <a:r>
                  <a:rPr lang="en-US" sz="2400" baseline="-25000" dirty="0">
                    <a:solidFill>
                      <a:srgbClr val="202122"/>
                    </a:solidFill>
                    <a:latin typeface="TITUS Cyberbit Basic"/>
                  </a:rPr>
                  <a:t>2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, …, </a:t>
                </a:r>
                <a:r>
                  <a:rPr lang="en-US" sz="2400" dirty="0" err="1">
                    <a:solidFill>
                      <a:srgbClr val="202122"/>
                    </a:solidFill>
                    <a:latin typeface="TITUS Cyberbit Basic"/>
                  </a:rPr>
                  <a:t>x</a:t>
                </a:r>
                <a:r>
                  <a:rPr lang="en-US" sz="2400" baseline="-25000" dirty="0" err="1">
                    <a:solidFill>
                      <a:srgbClr val="202122"/>
                    </a:solidFill>
                    <a:latin typeface="TITUS Cyberbit Basic"/>
                  </a:rPr>
                  <a:t>n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&gt;</a:t>
                </a:r>
              </a:p>
              <a:p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y = &lt;y</a:t>
                </a:r>
                <a:r>
                  <a:rPr lang="en-US" sz="2400" baseline="-25000" dirty="0">
                    <a:solidFill>
                      <a:srgbClr val="202122"/>
                    </a:solidFill>
                    <a:latin typeface="TITUS Cyberbit Basic"/>
                  </a:rPr>
                  <a:t>1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, y</a:t>
                </a:r>
                <a:r>
                  <a:rPr lang="en-US" sz="2400" baseline="-25000" dirty="0">
                    <a:solidFill>
                      <a:srgbClr val="202122"/>
                    </a:solidFill>
                    <a:latin typeface="TITUS Cyberbit Basic"/>
                  </a:rPr>
                  <a:t>2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, …, </a:t>
                </a:r>
                <a:r>
                  <a:rPr lang="en-US" sz="2400" dirty="0" err="1">
                    <a:solidFill>
                      <a:srgbClr val="202122"/>
                    </a:solidFill>
                    <a:latin typeface="TITUS Cyberbit Basic"/>
                  </a:rPr>
                  <a:t>y</a:t>
                </a:r>
                <a:r>
                  <a:rPr lang="en-US" sz="2400" baseline="-25000" dirty="0" err="1">
                    <a:solidFill>
                      <a:srgbClr val="202122"/>
                    </a:solidFill>
                    <a:latin typeface="TITUS Cyberbit Basic"/>
                  </a:rPr>
                  <a:t>n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&gt;, n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endParaRPr lang="en-US" sz="2400" dirty="0">
                  <a:latin typeface="TITUS Cyberbit Basic"/>
                </a:endParaRPr>
              </a:p>
              <a:p>
                <a:endParaRPr lang="en-US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o-RO" sz="2000" b="0" i="1" smtClean="0">
                            <a:latin typeface="TITUS Cyberbit Basic"/>
                          </a:rPr>
                        </m:ctrlPr>
                      </m:dPr>
                      <m:e>
                        <m:r>
                          <a:rPr lang="en-US" sz="2000" smtClean="0">
                            <a:latin typeface="TITUS Cyberbit Basic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000" dirty="0">
                    <a:latin typeface="TITUS Cyberbit Basic"/>
                  </a:rPr>
                  <a:t> </a:t>
                </a:r>
                <a:r>
                  <a:rPr lang="en-US" sz="2000" dirty="0">
                    <a:latin typeface="TITUS Cyberbit Basic"/>
                  </a:rPr>
                  <a:t>un set de </a:t>
                </a:r>
                <a:r>
                  <a:rPr lang="en-US" sz="2000" dirty="0" err="1">
                    <a:latin typeface="TITUS Cyberbit Basic"/>
                  </a:rPr>
                  <a:t>indici</a:t>
                </a:r>
                <a:r>
                  <a:rPr lang="en-US" sz="2000" dirty="0">
                    <a:latin typeface="TITUS Cyberbit Basic"/>
                  </a:rPr>
                  <a:t> i</a:t>
                </a:r>
                <a:r>
                  <a:rPr lang="en-US" sz="2000" baseline="-25000" dirty="0">
                    <a:latin typeface="TITUS Cyberbit Basic"/>
                  </a:rPr>
                  <a:t>1</a:t>
                </a:r>
                <a:r>
                  <a:rPr lang="en-US" sz="2000" dirty="0">
                    <a:latin typeface="TITUS Cyberbit Basic"/>
                  </a:rPr>
                  <a:t>, i</a:t>
                </a:r>
                <a:r>
                  <a:rPr lang="en-US" sz="2000" baseline="-25000" dirty="0">
                    <a:latin typeface="TITUS Cyberbit Basic"/>
                  </a:rPr>
                  <a:t>2</a:t>
                </a:r>
                <a:r>
                  <a:rPr lang="en-US" sz="2000" dirty="0">
                    <a:latin typeface="TITUS Cyberbit Basic"/>
                  </a:rPr>
                  <a:t>, …, </a:t>
                </a:r>
                <a:r>
                  <a:rPr lang="en-US" sz="2000" dirty="0" err="1">
                    <a:latin typeface="TITUS Cyberbit Basic"/>
                  </a:rPr>
                  <a:t>i</a:t>
                </a:r>
                <a:r>
                  <a:rPr lang="en-US" sz="2000" baseline="-25000" dirty="0" err="1">
                    <a:latin typeface="TITUS Cyberbit Basic"/>
                  </a:rPr>
                  <a:t>k</a:t>
                </a:r>
                <a:r>
                  <a:rPr lang="en-US" sz="2000" dirty="0">
                    <a:latin typeface="TITUS Cyberbit Basic"/>
                  </a:rPr>
                  <a:t>, …     {</a:t>
                </a:r>
                <a:r>
                  <a:rPr lang="en-US" sz="2000" dirty="0" err="1">
                    <a:latin typeface="TITUS Cyberbit Basic"/>
                  </a:rPr>
                  <a:t>i</a:t>
                </a:r>
                <a:r>
                  <a:rPr lang="en-US" sz="2000" baseline="-25000" dirty="0" err="1">
                    <a:latin typeface="TITUS Cyberbit Basic"/>
                  </a:rPr>
                  <a:t>k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}</a:t>
                </a:r>
                <a:r>
                  <a:rPr lang="en-US" sz="2000" baseline="-25000" dirty="0">
                    <a:solidFill>
                      <a:srgbClr val="202122"/>
                    </a:solidFill>
                    <a:latin typeface="TITUS Cyberbit Basic"/>
                  </a:rPr>
                  <a:t>k &gt; 0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TITUS Cyberbit Basic"/>
                      </a:rPr>
                      <m:t>∈</m:t>
                    </m:r>
                  </m:oMath>
                </a14:m>
                <a:r>
                  <a:rPr lang="en-US" sz="2000" baseline="-25000" dirty="0">
                    <a:solidFill>
                      <a:srgbClr val="202122"/>
                    </a:solidFill>
                    <a:latin typeface="TITUS Cyberbit Basic"/>
                  </a:rPr>
                  <a:t>  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{1..n}</a:t>
                </a:r>
                <a:r>
                  <a:rPr lang="en-US" sz="2000" baseline="-25000" dirty="0">
                    <a:solidFill>
                      <a:srgbClr val="202122"/>
                    </a:solidFill>
                    <a:latin typeface="TITUS Cyberbit Basic"/>
                  </a:rPr>
                  <a:t>  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(</a:t>
                </a:r>
                <a:r>
                  <a:rPr lang="en-US" sz="2000" dirty="0" err="1">
                    <a:solidFill>
                      <a:srgbClr val="202122"/>
                    </a:solidFill>
                    <a:latin typeface="TITUS Cyberbit Basic"/>
                  </a:rPr>
                  <a:t>indici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000" dirty="0" err="1">
                    <a:solidFill>
                      <a:srgbClr val="202122"/>
                    </a:solidFill>
                    <a:latin typeface="TITUS Cyberbit Basic"/>
                  </a:rPr>
                  <a:t>valizi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) a.</a:t>
                </a:r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î. x</a:t>
                </a:r>
                <a:r>
                  <a:rPr lang="en-US" sz="2000" baseline="-25000" dirty="0">
                    <a:latin typeface="TITUS Cyberbit Basic"/>
                  </a:rPr>
                  <a:t>i</a:t>
                </a:r>
                <a:r>
                  <a:rPr lang="en-US" sz="2000" baseline="-50000" dirty="0">
                    <a:latin typeface="TITUS Cyberbit Basic"/>
                  </a:rPr>
                  <a:t>1</a:t>
                </a:r>
                <a:r>
                  <a:rPr lang="ro-RO" sz="2000" dirty="0">
                    <a:latin typeface="TITUS Cyberbit Basic"/>
                  </a:rPr>
                  <a:t>x</a:t>
                </a:r>
                <a:r>
                  <a:rPr lang="en-US" sz="2000" baseline="-25000" dirty="0">
                    <a:latin typeface="TITUS Cyberbit Basic"/>
                  </a:rPr>
                  <a:t>i</a:t>
                </a:r>
                <a:r>
                  <a:rPr lang="en-US" sz="2000" baseline="-50000" dirty="0">
                    <a:latin typeface="TITUS Cyberbit Basic"/>
                  </a:rPr>
                  <a:t>2</a:t>
                </a:r>
                <a:r>
                  <a:rPr lang="en-US" sz="2000" dirty="0">
                    <a:latin typeface="TITUS Cyberbit Basic"/>
                  </a:rPr>
                  <a:t>…</a:t>
                </a:r>
                <a:r>
                  <a:rPr lang="ro-RO" sz="2000" dirty="0">
                    <a:latin typeface="TITUS Cyberbit Basic"/>
                  </a:rPr>
                  <a:t>x</a:t>
                </a:r>
                <a:r>
                  <a:rPr lang="en-US" sz="2000" baseline="-25000" dirty="0" err="1">
                    <a:latin typeface="TITUS Cyberbit Basic"/>
                  </a:rPr>
                  <a:t>i</a:t>
                </a:r>
                <a:r>
                  <a:rPr lang="en-US" sz="2000" baseline="-50000" dirty="0" err="1">
                    <a:latin typeface="TITUS Cyberbit Basic"/>
                  </a:rPr>
                  <a:t>k</a:t>
                </a:r>
                <a:r>
                  <a:rPr lang="ro-RO" sz="2000" baseline="-50000" dirty="0">
                    <a:latin typeface="TITUS Cyberbit Basic"/>
                  </a:rPr>
                  <a:t> </a:t>
                </a:r>
                <a:r>
                  <a:rPr lang="ro-RO" sz="2000" dirty="0">
                    <a:latin typeface="TITUS Cyberbit Basic"/>
                  </a:rPr>
                  <a:t>== </a:t>
                </a:r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y</a:t>
                </a:r>
                <a:r>
                  <a:rPr lang="en-US" sz="2000" baseline="-25000" dirty="0">
                    <a:latin typeface="TITUS Cyberbit Basic"/>
                  </a:rPr>
                  <a:t>i</a:t>
                </a:r>
                <a:r>
                  <a:rPr lang="en-US" sz="2000" baseline="-50000" dirty="0">
                    <a:latin typeface="TITUS Cyberbit Basic"/>
                  </a:rPr>
                  <a:t>1</a:t>
                </a:r>
                <a:r>
                  <a:rPr lang="ro-RO" sz="2000" dirty="0">
                    <a:latin typeface="TITUS Cyberbit Basic"/>
                  </a:rPr>
                  <a:t>y</a:t>
                </a:r>
                <a:r>
                  <a:rPr lang="en-US" sz="2000" baseline="-25000" dirty="0">
                    <a:latin typeface="TITUS Cyberbit Basic"/>
                  </a:rPr>
                  <a:t>i</a:t>
                </a:r>
                <a:r>
                  <a:rPr lang="en-US" sz="2000" baseline="-50000" dirty="0">
                    <a:latin typeface="TITUS Cyberbit Basic"/>
                  </a:rPr>
                  <a:t>2</a:t>
                </a:r>
                <a:r>
                  <a:rPr lang="en-US" sz="2000" dirty="0">
                    <a:latin typeface="TITUS Cyberbit Basic"/>
                  </a:rPr>
                  <a:t>…</a:t>
                </a:r>
                <a:r>
                  <a:rPr lang="ro-RO" sz="2000" dirty="0">
                    <a:latin typeface="TITUS Cyberbit Basic"/>
                  </a:rPr>
                  <a:t>y</a:t>
                </a:r>
                <a:r>
                  <a:rPr lang="en-US" sz="2000" baseline="-25000" dirty="0" err="1">
                    <a:latin typeface="TITUS Cyberbit Basic"/>
                  </a:rPr>
                  <a:t>i</a:t>
                </a:r>
                <a:r>
                  <a:rPr lang="en-US" sz="2000" baseline="-50000" dirty="0" err="1">
                    <a:latin typeface="TITUS Cyberbit Basic"/>
                  </a:rPr>
                  <a:t>k</a:t>
                </a:r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?</a:t>
                </a:r>
              </a:p>
              <a:p>
                <a:endParaRPr lang="en-US" sz="2000" baseline="-25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1800" dirty="0">
                  <a:solidFill>
                    <a:srgbClr val="202122"/>
                  </a:solidFill>
                  <a:latin typeface="TITUS Cyberbit Basic"/>
                </a:endParaRPr>
              </a:p>
            </p:txBody>
          </p:sp>
        </mc:Choice>
        <mc:Fallback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A9ED9D0E-725F-45D0-BC55-6F93BD37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3" y="2822556"/>
                <a:ext cx="10537794" cy="2728952"/>
              </a:xfrm>
              <a:prstGeom prst="rect">
                <a:avLst/>
              </a:prstGeom>
              <a:blipFill>
                <a:blip r:embed="rId2"/>
                <a:stretch>
                  <a:fillRect l="-868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7C7C4174-3A64-4E7A-A0E7-4C33820D9019}"/>
                  </a:ext>
                </a:extLst>
              </p:cNvPr>
              <p:cNvSpPr txBox="1"/>
              <p:nvPr/>
            </p:nvSpPr>
            <p:spPr>
              <a:xfrm>
                <a:off x="7379794" y="3175898"/>
                <a:ext cx="14129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7C7C4174-3A64-4E7A-A0E7-4C33820D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4" y="3175898"/>
                <a:ext cx="141291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tăText 17">
            <a:extLst>
              <a:ext uri="{FF2B5EF4-FFF2-40B4-BE49-F238E27FC236}">
                <a16:creationId xmlns:a16="http://schemas.microsoft.com/office/drawing/2014/main" id="{0928F631-07C1-491D-9577-260C3BE508A8}"/>
              </a:ext>
            </a:extLst>
          </p:cNvPr>
          <p:cNvSpPr txBox="1"/>
          <p:nvPr/>
        </p:nvSpPr>
        <p:spPr>
          <a:xfrm>
            <a:off x="10569662" y="514548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848BA8F1-0FC6-4B96-A926-ABD7ADA694BF}"/>
                  </a:ext>
                </a:extLst>
              </p:cNvPr>
              <p:cNvSpPr txBox="1"/>
              <p:nvPr/>
            </p:nvSpPr>
            <p:spPr>
              <a:xfrm>
                <a:off x="8130464" y="5373955"/>
                <a:ext cx="2658863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o-RO" dirty="0"/>
                  <a:t>ca să generăm toate combinațiile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dirty="0"/>
                  <a:t> O(</a:t>
                </a:r>
                <a:r>
                  <a:rPr lang="ro-RO" dirty="0" err="1"/>
                  <a:t>n</a:t>
                </a:r>
                <a:r>
                  <a:rPr lang="ro-RO" baseline="30000" dirty="0" err="1"/>
                  <a:t>k</a:t>
                </a:r>
                <a:r>
                  <a:rPr lang="ro-RO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848BA8F1-0FC6-4B96-A926-ABD7ADA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464" y="5373955"/>
                <a:ext cx="2658863" cy="646331"/>
              </a:xfrm>
              <a:prstGeom prst="rect">
                <a:avLst/>
              </a:prstGeom>
              <a:blipFill>
                <a:blip r:embed="rId4"/>
                <a:stretch>
                  <a:fillRect l="-1822" t="-4587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3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C0D4E152-C1E7-493F-90C7-F574C74D9147}"/>
              </a:ext>
            </a:extLst>
          </p:cNvPr>
          <p:cNvSpPr txBox="1"/>
          <p:nvPr/>
        </p:nvSpPr>
        <p:spPr>
          <a:xfrm>
            <a:off x="1229788" y="73093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>
                <a:latin typeface="TITUS Cyberbit Basic"/>
              </a:rPr>
              <a:t>PCP este </a:t>
            </a:r>
            <a:r>
              <a:rPr lang="ro-RO" sz="2800" b="1" dirty="0" err="1">
                <a:latin typeface="TITUS Cyberbit Basic"/>
              </a:rPr>
              <a:t>semidecidabilă</a:t>
            </a:r>
            <a:r>
              <a:rPr lang="ro-RO" sz="2800" b="1" dirty="0">
                <a:latin typeface="TITUS Cyberbit Basic"/>
              </a:rPr>
              <a:t>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7DBB2FCB-9EFA-4811-955B-E89FBD74DA97}"/>
                  </a:ext>
                </a:extLst>
              </p:cNvPr>
              <p:cNvSpPr txBox="1"/>
              <p:nvPr/>
            </p:nvSpPr>
            <p:spPr>
              <a:xfrm>
                <a:off x="1229788" y="1615736"/>
                <a:ext cx="859779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ro-RO" sz="2400" dirty="0">
                    <a:latin typeface="TITUS Cyberbit Basic"/>
                  </a:rPr>
                  <a:t>HALT ≤ </a:t>
                </a:r>
                <a:r>
                  <a:rPr lang="ro-RO" sz="2400" baseline="-25000" dirty="0">
                    <a:latin typeface="TITUS Cyberbit Basic"/>
                  </a:rPr>
                  <a:t>T </a:t>
                </a:r>
                <a:r>
                  <a:rPr lang="ro-RO" sz="2400" dirty="0">
                    <a:latin typeface="TITUS Cyberbit Basic"/>
                  </a:rPr>
                  <a:t>PCP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PCP nu e decidabilă</a:t>
                </a:r>
              </a:p>
              <a:p>
                <a:pPr marL="342900" indent="-342900">
                  <a:buAutoNum type="alphaLcParenR"/>
                </a:pPr>
                <a:r>
                  <a:rPr lang="ro-RO" sz="2400" dirty="0">
                    <a:latin typeface="TITUS Cyberbit Basic"/>
                  </a:rPr>
                  <a:t>PCP e </a:t>
                </a:r>
                <a:r>
                  <a:rPr lang="ro-RO" sz="2400" dirty="0" err="1">
                    <a:latin typeface="TITUS Cyberbit Basic"/>
                  </a:rPr>
                  <a:t>semidecidabilă</a:t>
                </a:r>
                <a:endParaRPr lang="ro-RO" sz="2400" dirty="0">
                  <a:latin typeface="TITUS Cyberbit Basic"/>
                </a:endParaRPr>
              </a:p>
              <a:p>
                <a:endParaRPr lang="ro-RO" sz="2400" dirty="0">
                  <a:latin typeface="TITUS Cyberbit Basic"/>
                </a:endParaRPr>
              </a:p>
              <a:p>
                <a:r>
                  <a:rPr lang="ro-RO" sz="2400" dirty="0">
                    <a:latin typeface="TITUS Cyberbit Basic"/>
                  </a:rPr>
                  <a:t>	</a:t>
                </a:r>
                <a:r>
                  <a:rPr lang="ro-RO" sz="2400" dirty="0" err="1">
                    <a:latin typeface="TITUS Cyberbit Basic"/>
                  </a:rPr>
                  <a:t>algo_PCP</a:t>
                </a:r>
                <a:r>
                  <a:rPr lang="ro-RO" sz="2400" dirty="0">
                    <a:latin typeface="TITUS Cyberbit Basic"/>
                  </a:rPr>
                  <a:t>(x, y)    // pseudo-algoritm/ </a:t>
                </a:r>
                <a:r>
                  <a:rPr lang="ro-RO" sz="2400" dirty="0" err="1">
                    <a:latin typeface="TITUS Cyberbit Basic"/>
                  </a:rPr>
                  <a:t>funție</a:t>
                </a:r>
                <a:r>
                  <a:rPr lang="ro-RO" sz="2400" dirty="0">
                    <a:latin typeface="TITUS Cyberbit Basic"/>
                  </a:rPr>
                  <a:t> parțial recursivă  </a:t>
                </a:r>
              </a:p>
              <a:p>
                <a:r>
                  <a:rPr lang="ro-RO" sz="2400" dirty="0">
                    <a:latin typeface="TITUS Cyberbit Basic"/>
                  </a:rPr>
                  <a:t>		k = 1</a:t>
                </a:r>
              </a:p>
              <a:p>
                <a:r>
                  <a:rPr lang="ro-RO" sz="2400" dirty="0">
                    <a:latin typeface="TITUS Cyberbit Basic"/>
                  </a:rPr>
                  <a:t>		</a:t>
                </a:r>
                <a:r>
                  <a:rPr lang="ro-RO" sz="2400" dirty="0" err="1">
                    <a:latin typeface="TITUS Cyberbit Basic"/>
                  </a:rPr>
                  <a:t>while</a:t>
                </a:r>
                <a:r>
                  <a:rPr lang="ro-RO" sz="2400" dirty="0">
                    <a:latin typeface="TITUS Cyberbit Basic"/>
                  </a:rPr>
                  <a:t> (</a:t>
                </a:r>
                <a:r>
                  <a:rPr lang="ro-RO" sz="2400" dirty="0" err="1">
                    <a:latin typeface="TITUS Cyberbit Basic"/>
                  </a:rPr>
                  <a:t>true</a:t>
                </a:r>
                <a:r>
                  <a:rPr lang="ro-RO" sz="2400" dirty="0">
                    <a:latin typeface="TITUS Cyberbit Basic"/>
                  </a:rPr>
                  <a:t>)</a:t>
                </a:r>
              </a:p>
              <a:p>
                <a:r>
                  <a:rPr lang="ro-RO" sz="2400" dirty="0">
                    <a:latin typeface="TITUS Cyberbit Basic"/>
                  </a:rPr>
                  <a:t>			generează toate combinațiile de k indici</a:t>
                </a:r>
              </a:p>
              <a:p>
                <a:r>
                  <a:rPr lang="ro-RO" sz="2400" dirty="0">
                    <a:latin typeface="TITUS Cyberbit Basic"/>
                  </a:rPr>
                  <a:t>			verifică dacă concatenarea e egală</a:t>
                </a:r>
              </a:p>
              <a:p>
                <a:r>
                  <a:rPr lang="ro-RO" sz="2400" dirty="0">
                    <a:latin typeface="TITUS Cyberbit Basic"/>
                  </a:rPr>
                  <a:t>				</a:t>
                </a:r>
                <a:r>
                  <a:rPr lang="ro-RO" sz="2400" dirty="0" err="1">
                    <a:latin typeface="TITUS Cyberbit Basic"/>
                  </a:rPr>
                  <a:t>return</a:t>
                </a:r>
                <a:r>
                  <a:rPr lang="ro-RO" sz="2400" dirty="0">
                    <a:latin typeface="TITUS Cyberbit Basic"/>
                  </a:rPr>
                  <a:t> 1</a:t>
                </a:r>
              </a:p>
              <a:p>
                <a:r>
                  <a:rPr lang="ro-RO" sz="2400" dirty="0">
                    <a:latin typeface="TITUS Cyberbit Basic"/>
                  </a:rPr>
                  <a:t>		</a:t>
                </a:r>
              </a:p>
              <a:p>
                <a:r>
                  <a:rPr lang="ro-RO" sz="2400" dirty="0">
                    <a:latin typeface="TITUS Cyberbit Basic"/>
                  </a:rPr>
                  <a:t>		k++</a:t>
                </a:r>
              </a:p>
              <a:p>
                <a:endParaRPr lang="ro-RO" sz="24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7DBB2FCB-9EFA-4811-955B-E89FBD74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88" y="1615736"/>
                <a:ext cx="8597793" cy="4524315"/>
              </a:xfrm>
              <a:prstGeom prst="rect">
                <a:avLst/>
              </a:prstGeom>
              <a:blipFill>
                <a:blip r:embed="rId2"/>
                <a:stretch>
                  <a:fillRect l="-1135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: cotit 6">
            <a:extLst>
              <a:ext uri="{FF2B5EF4-FFF2-40B4-BE49-F238E27FC236}">
                <a16:creationId xmlns:a16="http://schemas.microsoft.com/office/drawing/2014/main" id="{2A3C577C-A464-4E52-B44C-1EE8780512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6744" y="3926311"/>
            <a:ext cx="1563255" cy="1068650"/>
          </a:xfrm>
          <a:prstGeom prst="bentConnector3">
            <a:avLst>
              <a:gd name="adj1" fmla="val 999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DC822B3D-0826-4895-94E3-83EDA433FC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797" y="4435986"/>
            <a:ext cx="625288" cy="534509"/>
          </a:xfrm>
          <a:prstGeom prst="bentConnector3">
            <a:avLst>
              <a:gd name="adj1" fmla="val 982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otit 23">
            <a:extLst>
              <a:ext uri="{FF2B5EF4-FFF2-40B4-BE49-F238E27FC236}">
                <a16:creationId xmlns:a16="http://schemas.microsoft.com/office/drawing/2014/main" id="{9B708407-E1D4-4EB0-BB89-7BE1581634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954" y="3634010"/>
            <a:ext cx="2888524" cy="1490963"/>
          </a:xfrm>
          <a:prstGeom prst="bentConnector3">
            <a:avLst>
              <a:gd name="adj1" fmla="val 1000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tăText 29">
            <a:extLst>
              <a:ext uri="{FF2B5EF4-FFF2-40B4-BE49-F238E27FC236}">
                <a16:creationId xmlns:a16="http://schemas.microsoft.com/office/drawing/2014/main" id="{31785A00-C999-4BD3-98C2-3A1E4C889A91}"/>
              </a:ext>
            </a:extLst>
          </p:cNvPr>
          <p:cNvSpPr txBox="1"/>
          <p:nvPr/>
        </p:nvSpPr>
        <p:spPr>
          <a:xfrm>
            <a:off x="10569662" y="514548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E611BA0D-5F8C-4498-99CE-3F3ED3D17093}"/>
              </a:ext>
            </a:extLst>
          </p:cNvPr>
          <p:cNvSpPr txBox="1"/>
          <p:nvPr/>
        </p:nvSpPr>
        <p:spPr>
          <a:xfrm>
            <a:off x="8273990" y="3679008"/>
            <a:ext cx="310718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o-RO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O(</a:t>
            </a:r>
            <a:r>
              <a:rPr lang="ro-RO" dirty="0" err="1"/>
              <a:t>n</a:t>
            </a:r>
            <a:r>
              <a:rPr lang="ro-RO" baseline="30000" dirty="0" err="1"/>
              <a:t>k</a:t>
            </a:r>
            <a:r>
              <a:rPr lang="ro-RO" dirty="0"/>
              <a:t>) – complexitate foarte mare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Folosește </a:t>
            </a:r>
            <a:r>
              <a:rPr lang="ro-RO" dirty="0" err="1"/>
              <a:t>backtracking</a:t>
            </a:r>
            <a:endParaRPr lang="en-US" dirty="0"/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69DE4454-5830-4841-AC9D-3E9254C9D166}"/>
              </a:ext>
            </a:extLst>
          </p:cNvPr>
          <p:cNvSpPr txBox="1"/>
          <p:nvPr/>
        </p:nvSpPr>
        <p:spPr>
          <a:xfrm>
            <a:off x="6862436" y="530879"/>
            <a:ext cx="265886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dirty="0" err="1"/>
              <a:t>pt</a:t>
            </a:r>
            <a:r>
              <a:rPr lang="ro-RO" dirty="0"/>
              <a:t> n = 1, problema </a:t>
            </a:r>
            <a:r>
              <a:rPr lang="ro-RO" dirty="0" err="1"/>
              <a:t>devinde</a:t>
            </a:r>
            <a:r>
              <a:rPr lang="ro-RO" dirty="0"/>
              <a:t> decidabilă (mult mai simplă)</a:t>
            </a:r>
            <a:endParaRPr lang="en-US" dirty="0"/>
          </a:p>
        </p:txBody>
      </p:sp>
      <p:sp>
        <p:nvSpPr>
          <p:cNvPr id="36" name="Triunghi isoscel 35">
            <a:extLst>
              <a:ext uri="{FF2B5EF4-FFF2-40B4-BE49-F238E27FC236}">
                <a16:creationId xmlns:a16="http://schemas.microsoft.com/office/drawing/2014/main" id="{DC62D639-142A-4C6A-ADCE-FCF8A86D9B5B}"/>
              </a:ext>
            </a:extLst>
          </p:cNvPr>
          <p:cNvSpPr/>
          <p:nvPr/>
        </p:nvSpPr>
        <p:spPr>
          <a:xfrm>
            <a:off x="5685415" y="604036"/>
            <a:ext cx="946204" cy="850173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CasetăText 37">
            <a:extLst>
              <a:ext uri="{FF2B5EF4-FFF2-40B4-BE49-F238E27FC236}">
                <a16:creationId xmlns:a16="http://schemas.microsoft.com/office/drawing/2014/main" id="{B877DF3F-37CF-43C7-B212-776F0544912B}"/>
              </a:ext>
            </a:extLst>
          </p:cNvPr>
          <p:cNvSpPr txBox="1"/>
          <p:nvPr/>
        </p:nvSpPr>
        <p:spPr>
          <a:xfrm>
            <a:off x="5770126" y="475124"/>
            <a:ext cx="776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600" b="1" dirty="0"/>
              <a:t> </a:t>
            </a:r>
            <a:r>
              <a:rPr lang="ro-RO" sz="4800" b="1" dirty="0"/>
              <a:t>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685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A8F788-3486-4F1D-8E31-CC4DAE10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Teorema lui Rice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C2D9BF8-4C60-4FE3-976E-5E6F0583233C}"/>
              </a:ext>
            </a:extLst>
          </p:cNvPr>
          <p:cNvSpPr txBox="1"/>
          <p:nvPr/>
        </p:nvSpPr>
        <p:spPr>
          <a:xfrm>
            <a:off x="899233" y="2909201"/>
            <a:ext cx="103935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Orice proprietate </a:t>
            </a:r>
            <a:r>
              <a:rPr lang="ro-RO" sz="2400" b="1" dirty="0" err="1">
                <a:solidFill>
                  <a:srgbClr val="202122"/>
                </a:solidFill>
                <a:latin typeface="TITUS Cyberbit Basic"/>
              </a:rPr>
              <a:t>extensională</a:t>
            </a:r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 nebanală asupra programelor e nedecidabilă.</a:t>
            </a:r>
            <a:r>
              <a:rPr lang="en-US" sz="2400" b="1" dirty="0">
                <a:solidFill>
                  <a:srgbClr val="202122"/>
                </a:solidFill>
                <a:latin typeface="TITUS Cyberbit Basic"/>
              </a:rPr>
              <a:t> </a:t>
            </a:r>
            <a:endParaRPr lang="ro-RO" sz="2400" b="1" dirty="0">
              <a:solidFill>
                <a:srgbClr val="202122"/>
              </a:solidFill>
              <a:latin typeface="TITUS Cyberbit Basic"/>
            </a:endParaRPr>
          </a:p>
          <a:p>
            <a:endParaRPr lang="ro-RO" sz="2400" dirty="0">
              <a:solidFill>
                <a:srgbClr val="202122"/>
              </a:solidFill>
              <a:latin typeface="TITUS Cyberbit Basic"/>
            </a:endParaRPr>
          </a:p>
          <a:p>
            <a:r>
              <a:rPr lang="ro-RO" dirty="0" err="1">
                <a:solidFill>
                  <a:srgbClr val="202122"/>
                </a:solidFill>
                <a:latin typeface="TITUS Cyberbit Basic"/>
              </a:rPr>
              <a:t>e</a:t>
            </a:r>
            <a:r>
              <a:rPr lang="ro-RO" b="0" dirty="0" err="1">
                <a:solidFill>
                  <a:srgbClr val="202122"/>
                </a:solidFill>
                <a:latin typeface="TITUS Cyberbit Basic"/>
              </a:rPr>
              <a:t>xtensional</a:t>
            </a:r>
            <a:r>
              <a:rPr lang="ro-RO" b="0" dirty="0">
                <a:solidFill>
                  <a:srgbClr val="202122"/>
                </a:solidFill>
                <a:latin typeface="TITUS Cyberbit Basic"/>
              </a:rPr>
              <a:t> = semantic</a:t>
            </a:r>
          </a:p>
          <a:p>
            <a:r>
              <a:rPr lang="ro-RO" sz="1800" dirty="0">
                <a:solidFill>
                  <a:srgbClr val="202122"/>
                </a:solidFill>
                <a:latin typeface="TITUS Cyberbit Basic"/>
              </a:rPr>
              <a:t>nebanal  </a:t>
            </a:r>
            <a:r>
              <a:rPr lang="ro-RO" dirty="0">
                <a:latin typeface="TITUS Cyberbit Basic"/>
              </a:rPr>
              <a:t>= nesatisfăcută nici de 0 programe, nici de toate programele</a:t>
            </a:r>
          </a:p>
          <a:p>
            <a:endParaRPr lang="ro-RO" dirty="0">
              <a:latin typeface="TITUS Cyberbit Basic"/>
            </a:endParaRPr>
          </a:p>
          <a:p>
            <a:endParaRPr lang="ro-RO" dirty="0">
              <a:latin typeface="TITUS Cyberbit Bas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latin typeface="TITUS Cyberbit Basic"/>
              </a:rPr>
              <a:t>Exemplu proprietate </a:t>
            </a:r>
            <a:r>
              <a:rPr lang="ro-RO" dirty="0" err="1">
                <a:latin typeface="TITUS Cyberbit Basic"/>
              </a:rPr>
              <a:t>extensională</a:t>
            </a:r>
            <a:r>
              <a:rPr lang="ro-RO" dirty="0">
                <a:latin typeface="TITUS Cyberbit Basic"/>
              </a:rPr>
              <a:t> nebanală: dacă un program se termină</a:t>
            </a:r>
          </a:p>
          <a:p>
            <a:endParaRPr lang="ro-RO" dirty="0">
              <a:latin typeface="TITUS Cyberbit Bas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latin typeface="TITUS Cyberbit Basic"/>
              </a:rPr>
              <a:t>Problema opririi este inclusă în Th. Rice</a:t>
            </a:r>
            <a:endParaRPr lang="en-US" dirty="0">
              <a:latin typeface="TITUS Cyberbit Basic"/>
            </a:endParaRPr>
          </a:p>
          <a:p>
            <a:endParaRPr lang="ro-RO" b="0" dirty="0">
              <a:solidFill>
                <a:srgbClr val="202122"/>
              </a:solidFill>
              <a:latin typeface="TITUS Cyberbit Basic"/>
            </a:endParaRPr>
          </a:p>
          <a:p>
            <a:endParaRPr lang="ro-RO" sz="2400" dirty="0">
              <a:solidFill>
                <a:srgbClr val="202122"/>
              </a:solidFill>
              <a:latin typeface="TITUS Cyberbit Basic"/>
            </a:endParaRPr>
          </a:p>
          <a:p>
            <a:endParaRPr lang="ro-RO" sz="2400" b="0" dirty="0">
              <a:solidFill>
                <a:srgbClr val="202122"/>
              </a:solidFill>
              <a:latin typeface="TITUS Cyberbit Basic"/>
            </a:endParaRP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 </a:t>
            </a:r>
            <a:endParaRPr lang="ro-RO" sz="2400" b="0" dirty="0">
              <a:solidFill>
                <a:srgbClr val="202122"/>
              </a:solidFill>
              <a:latin typeface="TITUS Cyberbit Basic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40C2A37-275C-43BB-920D-2E2EFF3B63C3}"/>
              </a:ext>
            </a:extLst>
          </p:cNvPr>
          <p:cNvSpPr txBox="1"/>
          <p:nvPr/>
        </p:nvSpPr>
        <p:spPr>
          <a:xfrm>
            <a:off x="10569662" y="514548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217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3E51C176-67A2-4A7F-89E8-5B6128EC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ro-RO" dirty="0"/>
              <a:t>Teza Church-Turing - </a:t>
            </a:r>
            <a:r>
              <a:rPr lang="ro-RO" sz="2400" dirty="0"/>
              <a:t>Recapitulare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2D100EE5-5E19-457B-A659-B98DA7E313F8}"/>
                  </a:ext>
                </a:extLst>
              </p:cNvPr>
              <p:cNvSpPr txBox="1"/>
              <p:nvPr/>
            </p:nvSpPr>
            <p:spPr>
              <a:xfrm>
                <a:off x="422798" y="2699411"/>
                <a:ext cx="11494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</m:d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dirty="0"/>
                  <a:t>problemă este </a:t>
                </a:r>
                <a:r>
                  <a:rPr lang="ro-RO" sz="2800" b="1" dirty="0"/>
                  <a:t>efectiv calculabilă </a:t>
                </a:r>
                <a14:m>
                  <m:oMath xmlns:m="http://schemas.openxmlformats.org/officeDocument/2006/math">
                    <m:r>
                      <a:rPr lang="en-US" sz="2800" b="1" dirty="0" smtClean="0">
                        <a:ln w="12700"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b="1" dirty="0">
                    <a:ln w="12700"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ro-RO" sz="2800" dirty="0"/>
                  <a:t>este </a:t>
                </a:r>
                <a:r>
                  <a:rPr lang="ro-RO" sz="2800" b="1" dirty="0"/>
                  <a:t>TURING calculabilă</a:t>
                </a:r>
                <a:r>
                  <a:rPr lang="ro-RO" sz="2800" dirty="0"/>
                  <a:t>.</a:t>
                </a:r>
                <a:endParaRPr lang="en-US" sz="1800" dirty="0"/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2D100EE5-5E19-457B-A659-B98DA7E31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8" y="2699411"/>
                <a:ext cx="11494365" cy="523220"/>
              </a:xfrm>
              <a:prstGeom prst="rect">
                <a:avLst/>
              </a:prstGeom>
              <a:blipFill>
                <a:blip r:embed="rId2"/>
                <a:stretch>
                  <a:fillRect t="-12791" r="-58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740E3092-37B5-44F9-A83A-6C0ADAC0A093}"/>
                  </a:ext>
                </a:extLst>
              </p:cNvPr>
              <p:cNvSpPr txBox="1"/>
              <p:nvPr/>
            </p:nvSpPr>
            <p:spPr>
              <a:xfrm>
                <a:off x="694676" y="3639278"/>
                <a:ext cx="102248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Formalisme de calcul:  </a:t>
                </a:r>
                <a:r>
                  <a:rPr lang="en-US" sz="2800" dirty="0">
                    <a:latin typeface="TITUS Cyberbit Basic"/>
                  </a:rPr>
                  <a:t>Ma</a:t>
                </a:r>
                <a:r>
                  <a:rPr lang="ro-RO" sz="2800" dirty="0">
                    <a:latin typeface="TITUS Cyberbit Basic"/>
                  </a:rPr>
                  <a:t>șina Turing /  </a:t>
                </a:r>
                <a14:m>
                  <m:oMath xmlns:m="http://schemas.openxmlformats.org/officeDocument/2006/math">
                    <m:r>
                      <a:rPr lang="ro-RO" sz="2800" i="1" dirty="0" smtClean="0">
                        <a:latin typeface="TITUS Cyberbit Basic"/>
                      </a:rPr>
                      <m:t>𝜆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- </a:t>
                </a:r>
                <a:r>
                  <a:rPr lang="ro-RO" sz="2800" dirty="0" err="1">
                    <a:latin typeface="TITUS Cyberbit Basic"/>
                  </a:rPr>
                  <a:t>calculus</a:t>
                </a:r>
                <a:r>
                  <a:rPr lang="ro-RO" sz="2800" dirty="0">
                    <a:latin typeface="TITUS Cyberbit Basic"/>
                  </a:rPr>
                  <a:t> (Church)</a:t>
                </a:r>
              </a:p>
              <a:p>
                <a:r>
                  <a:rPr lang="ro-RO" sz="2800" dirty="0">
                    <a:latin typeface="TITUS Cyberbit Basic"/>
                  </a:rPr>
                  <a:t>(modele de calcul teoretice) 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740E3092-37B5-44F9-A83A-6C0ADAC0A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6" y="3639278"/>
                <a:ext cx="10224858" cy="954107"/>
              </a:xfrm>
              <a:prstGeom prst="rect">
                <a:avLst/>
              </a:prstGeom>
              <a:blipFill>
                <a:blip r:embed="rId3"/>
                <a:stretch>
                  <a:fillRect l="-1252" t="-636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reptunghi 7">
            <a:extLst>
              <a:ext uri="{FF2B5EF4-FFF2-40B4-BE49-F238E27FC236}">
                <a16:creationId xmlns:a16="http://schemas.microsoft.com/office/drawing/2014/main" id="{A3D6AB12-6DE0-46FC-883A-F5340E2E8259}"/>
              </a:ext>
            </a:extLst>
          </p:cNvPr>
          <p:cNvSpPr/>
          <p:nvPr/>
        </p:nvSpPr>
        <p:spPr>
          <a:xfrm>
            <a:off x="3986073" y="3635370"/>
            <a:ext cx="2183907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F9E3B9F1-80AC-4145-B470-B78ADAC8EC0C}"/>
              </a:ext>
            </a:extLst>
          </p:cNvPr>
          <p:cNvSpPr txBox="1"/>
          <p:nvPr/>
        </p:nvSpPr>
        <p:spPr>
          <a:xfrm>
            <a:off x="4206904" y="3264084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92D050"/>
                </a:solidFill>
                <a:latin typeface="TITUS Cyberbit Basic"/>
              </a:rPr>
              <a:t>cea mai puternică</a:t>
            </a:r>
            <a:endParaRPr lang="en-US" b="1" dirty="0">
              <a:solidFill>
                <a:srgbClr val="92D050"/>
              </a:solidFill>
              <a:latin typeface="TITUS Cyberbit Basic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B3896B9-9FF2-4F72-8D0B-97696212822E}"/>
              </a:ext>
            </a:extLst>
          </p:cNvPr>
          <p:cNvSpPr txBox="1"/>
          <p:nvPr/>
        </p:nvSpPr>
        <p:spPr>
          <a:xfrm>
            <a:off x="694676" y="4832945"/>
            <a:ext cx="9474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TUS Cyberbit Basic"/>
              </a:rPr>
              <a:t>Ma</a:t>
            </a:r>
            <a:r>
              <a:rPr lang="ro-RO" sz="2400" b="1" dirty="0">
                <a:latin typeface="TITUS Cyberbit Basic"/>
              </a:rPr>
              <a:t>șina Turing </a:t>
            </a:r>
            <a:r>
              <a:rPr lang="ro-RO" sz="2400" dirty="0">
                <a:latin typeface="TITUS Cyberbit Basic"/>
              </a:rPr>
              <a:t>= modelul computațional pentru calculatoarele de astăzi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0C9067CD-2975-48B1-9901-3723D4EA1EDF}"/>
                  </a:ext>
                </a:extLst>
              </p:cNvPr>
              <p:cNvSpPr txBox="1"/>
              <p:nvPr/>
            </p:nvSpPr>
            <p:spPr>
              <a:xfrm>
                <a:off x="313708" y="5699666"/>
                <a:ext cx="11712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o-RO" sz="1800" dirty="0"/>
                  <a:t>Th: O funcție (problemă) este </a:t>
                </a:r>
                <a:r>
                  <a:rPr lang="ro-RO" sz="1800" b="1" dirty="0"/>
                  <a:t>Turing calculabilă </a:t>
                </a:r>
                <a14:m>
                  <m:oMath xmlns:m="http://schemas.openxmlformats.org/officeDocument/2006/math">
                    <m:r>
                      <a:rPr lang="en-US" sz="1800" b="1" dirty="0" smtClean="0">
                        <a:ln w="12700"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o-RO" b="1" dirty="0">
                    <a:ln w="12700"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ro-RO" sz="1800" dirty="0"/>
                  <a:t>funcția(problema) respectivă este recursivă. (</a:t>
                </a:r>
                <a:r>
                  <a:rPr lang="ro-RO" sz="1800" dirty="0" err="1"/>
                  <a:t>Godel</a:t>
                </a:r>
                <a:r>
                  <a:rPr lang="ro-RO" sz="1800" dirty="0"/>
                  <a:t>)</a:t>
                </a:r>
                <a:endParaRPr lang="en-US" sz="1800" dirty="0"/>
              </a:p>
            </p:txBody>
          </p:sp>
        </mc:Choice>
        <mc:Fallback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0C9067CD-2975-48B1-9901-3723D4EA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8" y="5699666"/>
                <a:ext cx="11712544" cy="369332"/>
              </a:xfrm>
              <a:prstGeom prst="rect">
                <a:avLst/>
              </a:prstGeom>
              <a:blipFill>
                <a:blip r:embed="rId4"/>
                <a:stretch>
                  <a:fillRect l="-364" t="-13115" r="-3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tăText 14">
            <a:extLst>
              <a:ext uri="{FF2B5EF4-FFF2-40B4-BE49-F238E27FC236}">
                <a16:creationId xmlns:a16="http://schemas.microsoft.com/office/drawing/2014/main" id="{8098E9DD-9E0B-4BD6-A365-F63B782036A3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533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2EC91C-47B8-4325-B907-57390142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Mașina Turing</a:t>
            </a:r>
            <a:endParaRPr lang="en-US" dirty="0"/>
          </a:p>
        </p:txBody>
      </p:sp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10F7B3EF-31A5-4034-9F90-1278765F6EAB}"/>
              </a:ext>
            </a:extLst>
          </p:cNvPr>
          <p:cNvCxnSpPr>
            <a:cxnSpLocks/>
          </p:cNvCxnSpPr>
          <p:nvPr/>
        </p:nvCxnSpPr>
        <p:spPr>
          <a:xfrm>
            <a:off x="1710431" y="3429000"/>
            <a:ext cx="42435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rept 5">
            <a:extLst>
              <a:ext uri="{FF2B5EF4-FFF2-40B4-BE49-F238E27FC236}">
                <a16:creationId xmlns:a16="http://schemas.microsoft.com/office/drawing/2014/main" id="{C5EE22C4-37E0-477C-A893-D487F30026A0}"/>
              </a:ext>
            </a:extLst>
          </p:cNvPr>
          <p:cNvCxnSpPr>
            <a:cxnSpLocks/>
          </p:cNvCxnSpPr>
          <p:nvPr/>
        </p:nvCxnSpPr>
        <p:spPr>
          <a:xfrm>
            <a:off x="1710431" y="3931657"/>
            <a:ext cx="42435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ăgeată: jos 7">
            <a:extLst>
              <a:ext uri="{FF2B5EF4-FFF2-40B4-BE49-F238E27FC236}">
                <a16:creationId xmlns:a16="http://schemas.microsoft.com/office/drawing/2014/main" id="{C96AFE35-107C-47F9-B2DD-D4EF08710C62}"/>
              </a:ext>
            </a:extLst>
          </p:cNvPr>
          <p:cNvSpPr/>
          <p:nvPr/>
        </p:nvSpPr>
        <p:spPr>
          <a:xfrm>
            <a:off x="3159077" y="2936769"/>
            <a:ext cx="406878" cy="542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5A6E3A3F-A33B-416D-A7C3-B9E1BD1CBE30}"/>
              </a:ext>
            </a:extLst>
          </p:cNvPr>
          <p:cNvCxnSpPr>
            <a:cxnSpLocks/>
          </p:cNvCxnSpPr>
          <p:nvPr/>
        </p:nvCxnSpPr>
        <p:spPr>
          <a:xfrm flipH="1">
            <a:off x="2905955" y="3429000"/>
            <a:ext cx="2960" cy="494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11">
            <a:extLst>
              <a:ext uri="{FF2B5EF4-FFF2-40B4-BE49-F238E27FC236}">
                <a16:creationId xmlns:a16="http://schemas.microsoft.com/office/drawing/2014/main" id="{52E30867-2262-4DB1-A361-7401E314EA5E}"/>
              </a:ext>
            </a:extLst>
          </p:cNvPr>
          <p:cNvCxnSpPr>
            <a:cxnSpLocks/>
          </p:cNvCxnSpPr>
          <p:nvPr/>
        </p:nvCxnSpPr>
        <p:spPr>
          <a:xfrm>
            <a:off x="3733857" y="3429000"/>
            <a:ext cx="0" cy="494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tăText 13">
            <a:extLst>
              <a:ext uri="{FF2B5EF4-FFF2-40B4-BE49-F238E27FC236}">
                <a16:creationId xmlns:a16="http://schemas.microsoft.com/office/drawing/2014/main" id="{07531622-4E1C-424B-A05A-E79C845F5FBC}"/>
              </a:ext>
            </a:extLst>
          </p:cNvPr>
          <p:cNvSpPr txBox="1"/>
          <p:nvPr/>
        </p:nvSpPr>
        <p:spPr>
          <a:xfrm>
            <a:off x="2915281" y="3393048"/>
            <a:ext cx="8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0/1</a:t>
            </a:r>
            <a:endParaRPr lang="en-US" sz="3200" dirty="0"/>
          </a:p>
        </p:txBody>
      </p: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2E777923-63C6-41DD-B842-0D40F130DBC4}"/>
              </a:ext>
            </a:extLst>
          </p:cNvPr>
          <p:cNvCxnSpPr>
            <a:cxnSpLocks/>
          </p:cNvCxnSpPr>
          <p:nvPr/>
        </p:nvCxnSpPr>
        <p:spPr>
          <a:xfrm flipH="1">
            <a:off x="2257073" y="3676096"/>
            <a:ext cx="3484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D6E9A8EA-D276-4B6C-8924-80BF1E8D3CAA}"/>
              </a:ext>
            </a:extLst>
          </p:cNvPr>
          <p:cNvCxnSpPr>
            <a:cxnSpLocks/>
          </p:cNvCxnSpPr>
          <p:nvPr/>
        </p:nvCxnSpPr>
        <p:spPr>
          <a:xfrm>
            <a:off x="3937939" y="3676096"/>
            <a:ext cx="372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6B7EFF6-F2A9-4697-8D4C-00CAB0D70F83}"/>
              </a:ext>
            </a:extLst>
          </p:cNvPr>
          <p:cNvSpPr txBox="1"/>
          <p:nvPr/>
        </p:nvSpPr>
        <p:spPr>
          <a:xfrm>
            <a:off x="6283173" y="3346882"/>
            <a:ext cx="412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TUS Cyberbit Basic"/>
              </a:rPr>
              <a:t>bandă infinită (MEM)</a:t>
            </a:r>
            <a:endParaRPr lang="en-US" sz="3200" b="1" dirty="0">
              <a:latin typeface="TITUS Cyberbit Basic"/>
            </a:endParaRP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3B14ACC7-3840-4C13-AFDF-3A5B34F19DD0}"/>
              </a:ext>
            </a:extLst>
          </p:cNvPr>
          <p:cNvSpPr txBox="1"/>
          <p:nvPr/>
        </p:nvSpPr>
        <p:spPr>
          <a:xfrm>
            <a:off x="2969267" y="2349719"/>
            <a:ext cx="256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UC (CPU)</a:t>
            </a:r>
            <a:endParaRPr lang="en-US" sz="3200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83809D-9080-43F9-BC84-C68C64FE3EE7}"/>
              </a:ext>
            </a:extLst>
          </p:cNvPr>
          <p:cNvSpPr/>
          <p:nvPr/>
        </p:nvSpPr>
        <p:spPr>
          <a:xfrm>
            <a:off x="6096000" y="4953739"/>
            <a:ext cx="1807092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dirty="0"/>
              <a:t>cod</a:t>
            </a:r>
            <a:endParaRPr lang="en-US" sz="3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B2A36-8B03-4299-8773-DCC47E7D4D85}"/>
              </a:ext>
            </a:extLst>
          </p:cNvPr>
          <p:cNvSpPr/>
          <p:nvPr/>
        </p:nvSpPr>
        <p:spPr>
          <a:xfrm>
            <a:off x="8982800" y="4953739"/>
            <a:ext cx="1807093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dirty="0"/>
              <a:t>date</a:t>
            </a:r>
            <a:endParaRPr lang="en-US" sz="32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8631213D-7A2C-4137-A42D-AE3C5AB0643E}"/>
              </a:ext>
            </a:extLst>
          </p:cNvPr>
          <p:cNvCxnSpPr>
            <a:cxnSpLocks/>
            <a:stCxn id="20" idx="2"/>
            <a:endCxn id="29" idx="7"/>
          </p:cNvCxnSpPr>
          <p:nvPr/>
        </p:nvCxnSpPr>
        <p:spPr>
          <a:xfrm flipH="1">
            <a:off x="7638450" y="3931657"/>
            <a:ext cx="705447" cy="11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16CC0174-6ACA-429A-8313-8C1F2D4E5BD1}"/>
              </a:ext>
            </a:extLst>
          </p:cNvPr>
          <p:cNvCxnSpPr>
            <a:cxnSpLocks/>
            <a:stCxn id="20" idx="2"/>
            <a:endCxn id="31" idx="1"/>
          </p:cNvCxnSpPr>
          <p:nvPr/>
        </p:nvCxnSpPr>
        <p:spPr>
          <a:xfrm>
            <a:off x="8343897" y="3931657"/>
            <a:ext cx="903546" cy="11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tăText 55">
            <a:extLst>
              <a:ext uri="{FF2B5EF4-FFF2-40B4-BE49-F238E27FC236}">
                <a16:creationId xmlns:a16="http://schemas.microsoft.com/office/drawing/2014/main" id="{7AAB68C7-0862-4A5C-A94F-04AFF825FF14}"/>
              </a:ext>
            </a:extLst>
          </p:cNvPr>
          <p:cNvSpPr txBox="1"/>
          <p:nvPr/>
        </p:nvSpPr>
        <p:spPr>
          <a:xfrm>
            <a:off x="1409284" y="5079849"/>
            <a:ext cx="352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Mod de funcționare:</a:t>
            </a:r>
            <a:endParaRPr lang="en-US" sz="2400" b="1" dirty="0"/>
          </a:p>
        </p:txBody>
      </p:sp>
      <p:sp>
        <p:nvSpPr>
          <p:cNvPr id="58" name="CasetăText 57">
            <a:extLst>
              <a:ext uri="{FF2B5EF4-FFF2-40B4-BE49-F238E27FC236}">
                <a16:creationId xmlns:a16="http://schemas.microsoft.com/office/drawing/2014/main" id="{F470A476-3422-4BAA-9CAE-695387A68F75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10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el 3">
            <a:extLst>
              <a:ext uri="{FF2B5EF4-FFF2-40B4-BE49-F238E27FC236}">
                <a16:creationId xmlns:a16="http://schemas.microsoft.com/office/drawing/2014/main" id="{92C8E2E6-36E1-47B6-A102-E522891A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81"/>
              </p:ext>
            </p:extLst>
          </p:nvPr>
        </p:nvGraphicFramePr>
        <p:xfrm>
          <a:off x="1447060" y="543587"/>
          <a:ext cx="8880137" cy="60104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66804">
                  <a:extLst>
                    <a:ext uri="{9D8B030D-6E8A-4147-A177-3AD203B41FA5}">
                      <a16:colId xmlns:a16="http://schemas.microsoft.com/office/drawing/2014/main" val="3058027987"/>
                    </a:ext>
                  </a:extLst>
                </a:gridCol>
                <a:gridCol w="3713333">
                  <a:extLst>
                    <a:ext uri="{9D8B030D-6E8A-4147-A177-3AD203B41FA5}">
                      <a16:colId xmlns:a16="http://schemas.microsoft.com/office/drawing/2014/main" val="2835793621"/>
                    </a:ext>
                  </a:extLst>
                </a:gridCol>
              </a:tblGrid>
              <a:tr h="522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o-RO" sz="3200" dirty="0"/>
                        <a:t>Mulțimi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o-RO" sz="3200" dirty="0"/>
                        <a:t>Probleme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79532"/>
                  </a:ext>
                </a:extLst>
              </a:tr>
              <a:tr h="13694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R (recursive)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decidabile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56684"/>
                  </a:ext>
                </a:extLst>
              </a:tr>
              <a:tr h="22352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RE</a:t>
                      </a:r>
                      <a:r>
                        <a:rPr lang="en-US" sz="2800" b="1" dirty="0"/>
                        <a:t>\R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 err="1"/>
                        <a:t>semidecidabile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21388"/>
                  </a:ext>
                </a:extLst>
              </a:tr>
              <a:tr h="15521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800" b="1" dirty="0"/>
                        <a:t>NR (nerecursive)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nedecidabile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955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tăText 26">
                <a:extLst>
                  <a:ext uri="{FF2B5EF4-FFF2-40B4-BE49-F238E27FC236}">
                    <a16:creationId xmlns:a16="http://schemas.microsoft.com/office/drawing/2014/main" id="{C576F345-8C7C-4675-B05E-C356A852D8C9}"/>
                  </a:ext>
                </a:extLst>
              </p:cNvPr>
              <p:cNvSpPr txBox="1"/>
              <p:nvPr/>
            </p:nvSpPr>
            <p:spPr>
              <a:xfrm>
                <a:off x="1571840" y="2012557"/>
                <a:ext cx="50420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1800" dirty="0">
                    <a:latin typeface="TITUS Cyberbit Basic"/>
                  </a:rPr>
                  <a:t> </a:t>
                </a:r>
                <a:r>
                  <a:rPr lang="ro-RO" dirty="0">
                    <a:latin typeface="TITUS Cyberbit Basic"/>
                  </a:rPr>
                  <a:t>un program</a:t>
                </a:r>
                <a:r>
                  <a:rPr lang="ro-RO" sz="1800" dirty="0">
                    <a:latin typeface="TITUS Cyberbit Basic"/>
                  </a:rPr>
                  <a:t> total recursiv care </a:t>
                </a:r>
              </a:p>
              <a:p>
                <a:pPr algn="ctr"/>
                <a:r>
                  <a:rPr lang="ro-RO" sz="1800" dirty="0">
                    <a:latin typeface="TITUS Cyberbit Basic"/>
                  </a:rPr>
                  <a:t>decide apartenența la A</a:t>
                </a:r>
              </a:p>
            </p:txBody>
          </p:sp>
        </mc:Choice>
        <mc:Fallback>
          <p:sp>
            <p:nvSpPr>
              <p:cNvPr id="27" name="CasetăText 26">
                <a:extLst>
                  <a:ext uri="{FF2B5EF4-FFF2-40B4-BE49-F238E27FC236}">
                    <a16:creationId xmlns:a16="http://schemas.microsoft.com/office/drawing/2014/main" id="{C576F345-8C7C-4675-B05E-C356A852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40" y="2012557"/>
                <a:ext cx="5042024" cy="646331"/>
              </a:xfrm>
              <a:prstGeom prst="rect">
                <a:avLst/>
              </a:prstGeom>
              <a:blipFill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tăText 28">
                <a:extLst>
                  <a:ext uri="{FF2B5EF4-FFF2-40B4-BE49-F238E27FC236}">
                    <a16:creationId xmlns:a16="http://schemas.microsoft.com/office/drawing/2014/main" id="{6BE03050-AA1B-4846-83DC-E2258B6BB5A1}"/>
                  </a:ext>
                </a:extLst>
              </p:cNvPr>
              <p:cNvSpPr txBox="1"/>
              <p:nvPr/>
            </p:nvSpPr>
            <p:spPr>
              <a:xfrm>
                <a:off x="1509450" y="3533270"/>
                <a:ext cx="51668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1800" dirty="0">
                    <a:latin typeface="TITUS Cyberbit Basic"/>
                  </a:rPr>
                  <a:t> </a:t>
                </a:r>
                <a:r>
                  <a:rPr lang="ro-RO" dirty="0">
                    <a:latin typeface="TITUS Cyberbit Basic"/>
                  </a:rPr>
                  <a:t>un program </a:t>
                </a:r>
                <a:r>
                  <a:rPr lang="ro-RO" sz="1800" dirty="0">
                    <a:latin typeface="TITUS Cyberbit Basic"/>
                  </a:rPr>
                  <a:t>parțial recursiv care construiește A</a:t>
                </a:r>
              </a:p>
              <a:p>
                <a:pPr algn="ctr"/>
                <a:r>
                  <a:rPr lang="ro-RO" dirty="0">
                    <a:latin typeface="TITUS Cyberbit Basic"/>
                  </a:rPr>
                  <a:t>sau</a:t>
                </a:r>
                <a:endParaRPr lang="en-US" dirty="0"/>
              </a:p>
            </p:txBody>
          </p:sp>
        </mc:Choice>
        <mc:Fallback>
          <p:sp>
            <p:nvSpPr>
              <p:cNvPr id="29" name="CasetăText 28">
                <a:extLst>
                  <a:ext uri="{FF2B5EF4-FFF2-40B4-BE49-F238E27FC236}">
                    <a16:creationId xmlns:a16="http://schemas.microsoft.com/office/drawing/2014/main" id="{6BE03050-AA1B-4846-83DC-E2258B6B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50" y="3533270"/>
                <a:ext cx="5166804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tăText 30">
                <a:extLst>
                  <a:ext uri="{FF2B5EF4-FFF2-40B4-BE49-F238E27FC236}">
                    <a16:creationId xmlns:a16="http://schemas.microsoft.com/office/drawing/2014/main" id="{927088CE-B18F-4D24-994C-EA3C881A91AF}"/>
                  </a:ext>
                </a:extLst>
              </p:cNvPr>
              <p:cNvSpPr txBox="1"/>
              <p:nvPr/>
            </p:nvSpPr>
            <p:spPr>
              <a:xfrm>
                <a:off x="1571840" y="4075331"/>
                <a:ext cx="51668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1800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1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1800" baseline="-25000" dirty="0">
                    <a:latin typeface="TITUS Cyberbit Basic"/>
                  </a:rPr>
                  <a:t>0,1 </a:t>
                </a:r>
                <a:r>
                  <a:rPr lang="ro-RO" sz="1800" dirty="0">
                    <a:solidFill>
                      <a:srgbClr val="202122"/>
                    </a:solidFill>
                    <a:latin typeface="TITUS Cyberbit Basic"/>
                  </a:rPr>
                  <a:t>un program generator care la fiecare apel întoarce elementul următor din mulțimea A</a:t>
                </a:r>
                <a:r>
                  <a:rPr lang="ro-RO" sz="1800" b="0" dirty="0">
                    <a:latin typeface="TITUS Cyberbit Basic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1" name="CasetăText 30">
                <a:extLst>
                  <a:ext uri="{FF2B5EF4-FFF2-40B4-BE49-F238E27FC236}">
                    <a16:creationId xmlns:a16="http://schemas.microsoft.com/office/drawing/2014/main" id="{927088CE-B18F-4D24-994C-EA3C881A9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40" y="4075331"/>
                <a:ext cx="5166804" cy="646331"/>
              </a:xfrm>
              <a:prstGeom prst="rect">
                <a:avLst/>
              </a:prstGeom>
              <a:blipFill>
                <a:blip r:embed="rId4"/>
                <a:stretch>
                  <a:fillRect l="-10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tăText 32">
            <a:extLst>
              <a:ext uri="{FF2B5EF4-FFF2-40B4-BE49-F238E27FC236}">
                <a16:creationId xmlns:a16="http://schemas.microsoft.com/office/drawing/2014/main" id="{4C0A77A4-0D7E-4E0E-91A0-6C5D4A67924E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52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C994576B-3DA9-43F2-B274-3F7B5549CBB9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04F17F7E-9CE0-4087-8AED-982DA5D451A9}"/>
                  </a:ext>
                </a:extLst>
              </p:cNvPr>
              <p:cNvSpPr txBox="1"/>
              <p:nvPr/>
            </p:nvSpPr>
            <p:spPr>
              <a:xfrm>
                <a:off x="623656" y="545093"/>
                <a:ext cx="70644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Fie Q</a:t>
                </a:r>
                <a14:m>
                  <m:oMath xmlns:m="http://schemas.openxmlformats.org/officeDocument/2006/math">
                    <m:r>
                      <a:rPr lang="ro-RO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dirty="0" smtClean="0">
                        <a:latin typeface="TITUS Cyberbit Basic"/>
                      </a:rPr>
                      <m:t>∈</m:t>
                    </m:r>
                    <m:r>
                      <a:rPr lang="ro-RO" sz="2400" b="0" i="1" dirty="0">
                        <a:latin typeface="TITUS Cyberbit Basic"/>
                      </a:rPr>
                      <m:t>𝑃</m:t>
                    </m:r>
                  </m:oMath>
                </a14:m>
                <a:r>
                  <a:rPr lang="ro-RO" sz="2400" baseline="-25000" dirty="0">
                    <a:latin typeface="TITUS Cyberbit Basic"/>
                  </a:rPr>
                  <a:t>1,1 </a:t>
                </a:r>
                <a:r>
                  <a:rPr lang="ro-RO" sz="2400" dirty="0">
                    <a:latin typeface="TITUS Cyberbit Basic"/>
                  </a:rPr>
                  <a:t>, 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o problemă de decizie Q: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b="0" dirty="0">
                        <a:latin typeface="TITUS Cyberbit Basic"/>
                      </a:rPr>
                      <m:t>→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{0, 1}.</a:t>
                </a:r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04F17F7E-9CE0-4087-8AED-982DA5D45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6" y="545093"/>
                <a:ext cx="7064406" cy="461665"/>
              </a:xfrm>
              <a:prstGeom prst="rect">
                <a:avLst/>
              </a:prstGeom>
              <a:blipFill>
                <a:blip r:embed="rId2"/>
                <a:stretch>
                  <a:fillRect l="-1294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tăText 6">
            <a:extLst>
              <a:ext uri="{FF2B5EF4-FFF2-40B4-BE49-F238E27FC236}">
                <a16:creationId xmlns:a16="http://schemas.microsoft.com/office/drawing/2014/main" id="{3D9A6319-5569-4AFB-A444-B50B543A840F}"/>
              </a:ext>
            </a:extLst>
          </p:cNvPr>
          <p:cNvSpPr txBox="1"/>
          <p:nvPr/>
        </p:nvSpPr>
        <p:spPr>
          <a:xfrm>
            <a:off x="623656" y="1173424"/>
            <a:ext cx="6780321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Obs: 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ℕ </a:t>
            </a:r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(mulțimea datelor de intrare) 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poate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 fi </a:t>
            </a:r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înlocuit cu orice (grafuri, arbori, matrice, etc.)</a:t>
            </a:r>
            <a:endParaRPr lang="en-US" sz="2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95C614B-4740-4D43-BB66-1ACC87590DD2}"/>
              </a:ext>
            </a:extLst>
          </p:cNvPr>
          <p:cNvSpPr txBox="1"/>
          <p:nvPr/>
        </p:nvSpPr>
        <p:spPr>
          <a:xfrm>
            <a:off x="623655" y="2361460"/>
            <a:ext cx="961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TUS Cyberbit Basic"/>
              </a:rPr>
              <a:t>Notăm cu </a:t>
            </a:r>
            <a:r>
              <a:rPr lang="ro-RO" sz="2400" b="1" i="1" dirty="0">
                <a:latin typeface="TITUS Cyberbit Basic"/>
              </a:rPr>
              <a:t>M</a:t>
            </a:r>
            <a:r>
              <a:rPr lang="ro-RO" sz="2400" b="1" i="1" baseline="-25000" dirty="0">
                <a:latin typeface="TITUS Cyberbit Basic"/>
              </a:rPr>
              <a:t>T</a:t>
            </a:r>
            <a:r>
              <a:rPr lang="ro-RO" sz="2400" baseline="-25000" dirty="0">
                <a:latin typeface="TITUS Cyberbit Basic"/>
              </a:rPr>
              <a:t> </a:t>
            </a:r>
            <a:r>
              <a:rPr lang="ro-RO" sz="2400" dirty="0">
                <a:latin typeface="TITUS Cyberbit Basic"/>
              </a:rPr>
              <a:t>mulțimea valorilor de adevăr pentru problema Q.</a:t>
            </a:r>
            <a:endParaRPr lang="en-US" sz="2400" baseline="-25000" dirty="0">
              <a:latin typeface="TITUS Cyberbit Bas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486536AA-17F4-4541-AD76-3859E8F2DFB4}"/>
                  </a:ext>
                </a:extLst>
              </p:cNvPr>
              <p:cNvSpPr txBox="1"/>
              <p:nvPr/>
            </p:nvSpPr>
            <p:spPr>
              <a:xfrm>
                <a:off x="623655" y="3326841"/>
                <a:ext cx="60945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b="1" i="1" dirty="0">
                    <a:latin typeface="TITUS Cyberbit Basic"/>
                  </a:rPr>
                  <a:t>M</a:t>
                </a:r>
                <a:r>
                  <a:rPr lang="ro-RO" sz="2400" b="1" i="1" baseline="-25000" dirty="0">
                    <a:latin typeface="TITUS Cyberbit Basic"/>
                  </a:rPr>
                  <a:t>T</a:t>
                </a:r>
                <a:r>
                  <a:rPr lang="ro-RO" sz="2400" baseline="-25000" dirty="0">
                    <a:latin typeface="TITUS Cyberbit Basic"/>
                  </a:rPr>
                  <a:t> </a:t>
                </a:r>
                <a:r>
                  <a:rPr lang="ro-RO" sz="2400" dirty="0">
                    <a:latin typeface="TITUS Cyberbit Basic"/>
                  </a:rPr>
                  <a:t>= </a:t>
                </a:r>
                <a:r>
                  <a:rPr lang="en-US" sz="2400" dirty="0">
                    <a:latin typeface="TITUS Cyberbit Basic"/>
                  </a:rPr>
                  <a:t>{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TITUS Cyberbit Basic"/>
                      </a:rPr>
                      <m:t>∈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| 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Q(x) == 1</a:t>
                </a:r>
                <a:r>
                  <a:rPr lang="en-US" sz="2400" dirty="0">
                    <a:latin typeface="TITUS Cyberbit Basic"/>
                  </a:rPr>
                  <a:t>}</a:t>
                </a:r>
              </a:p>
            </p:txBody>
          </p:sp>
        </mc:Choice>
        <mc:Fallback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486536AA-17F4-4541-AD76-3859E8F2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5" y="3326841"/>
                <a:ext cx="6094520" cy="461665"/>
              </a:xfrm>
              <a:prstGeom prst="rect">
                <a:avLst/>
              </a:prstGeom>
              <a:blipFill>
                <a:blip r:embed="rId3"/>
                <a:stretch>
                  <a:fillRect l="-1500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9D19EC48-2D1A-4A24-A08E-F841CBA48FFB}"/>
                  </a:ext>
                </a:extLst>
              </p:cNvPr>
              <p:cNvSpPr txBox="1"/>
              <p:nvPr/>
            </p:nvSpPr>
            <p:spPr>
              <a:xfrm>
                <a:off x="623655" y="4292222"/>
                <a:ext cx="18265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b="1" i="1" dirty="0">
                    <a:latin typeface="TITUS Cyberbit Basic"/>
                  </a:rPr>
                  <a:t>M</a:t>
                </a:r>
                <a:r>
                  <a:rPr lang="ro-RO" sz="2400" b="1" i="1" baseline="-25000" dirty="0">
                    <a:latin typeface="TITUS Cyberbit Basic"/>
                  </a:rPr>
                  <a:t>T</a:t>
                </a:r>
                <a:r>
                  <a:rPr lang="ro-RO" sz="2400" b="1" i="1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202122"/>
                        </a:solidFill>
                        <a:latin typeface="TITUS Cyberbit Basic"/>
                      </a:rPr>
                      <m:t>ℕ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4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9D19EC48-2D1A-4A24-A08E-F841CBA4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5" y="4292222"/>
                <a:ext cx="1826582" cy="461665"/>
              </a:xfrm>
              <a:prstGeom prst="rect">
                <a:avLst/>
              </a:prstGeom>
              <a:blipFill>
                <a:blip r:embed="rId4"/>
                <a:stretch>
                  <a:fillRect l="-50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D0AD7F52-1D39-44E3-9CB3-DCC4947CF6EC}"/>
                  </a:ext>
                </a:extLst>
              </p:cNvPr>
              <p:cNvSpPr txBox="1"/>
              <p:nvPr/>
            </p:nvSpPr>
            <p:spPr>
              <a:xfrm>
                <a:off x="2143956" y="4292222"/>
                <a:ext cx="503363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>
                    <a:latin typeface="TITUS Cyberbit Basic"/>
                  </a:rPr>
                  <a:t>a) </a:t>
                </a:r>
                <a:r>
                  <a:rPr lang="ro-RO" sz="2400" b="1" i="1" dirty="0">
                    <a:latin typeface="TITUS Cyberbit Basic"/>
                  </a:rPr>
                  <a:t>M</a:t>
                </a:r>
                <a:r>
                  <a:rPr lang="ro-RO" sz="2400" b="1" i="1" baseline="-25000" dirty="0">
                    <a:latin typeface="TITUS Cyberbit Basic"/>
                  </a:rPr>
                  <a:t>T 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TITUS Cyberbit Basic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R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TITUS Cyberbit Basic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Q decidabilă</a:t>
                </a:r>
              </a:p>
              <a:p>
                <a:endParaRPr lang="ro-RO" sz="2400" dirty="0">
                  <a:latin typeface="TITUS Cyberbit Basic"/>
                </a:endParaRPr>
              </a:p>
              <a:p>
                <a:r>
                  <a:rPr lang="ro-RO" sz="2400" dirty="0">
                    <a:latin typeface="TITUS Cyberbit Basic"/>
                  </a:rPr>
                  <a:t>b) </a:t>
                </a:r>
                <a:r>
                  <a:rPr lang="ro-RO" sz="2400" b="1" i="1" dirty="0">
                    <a:latin typeface="TITUS Cyberbit Basic"/>
                  </a:rPr>
                  <a:t>M</a:t>
                </a:r>
                <a:r>
                  <a:rPr lang="ro-RO" sz="2400" b="1" i="1" baseline="-25000" dirty="0">
                    <a:latin typeface="TITUS Cyberbit Basic"/>
                  </a:rPr>
                  <a:t>T 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TITUS Cyberbit Basic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RE</a:t>
                </a:r>
                <a:r>
                  <a:rPr lang="en-US" sz="2400" dirty="0">
                    <a:latin typeface="TITUS Cyberbit Basic"/>
                  </a:rPr>
                  <a:t>\</a:t>
                </a:r>
                <a:r>
                  <a:rPr lang="ro-RO" sz="2400" dirty="0">
                    <a:latin typeface="TITUS Cyberbit Basic"/>
                  </a:rPr>
                  <a:t>R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TITUS Cyberbit Basic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Q semi-decidabilă</a:t>
                </a:r>
              </a:p>
              <a:p>
                <a:endParaRPr lang="ro-RO" sz="2400" dirty="0">
                  <a:latin typeface="TITUS Cyberbit Basic"/>
                </a:endParaRPr>
              </a:p>
              <a:p>
                <a:r>
                  <a:rPr lang="ro-RO" sz="2400" dirty="0">
                    <a:latin typeface="TITUS Cyberbit Basic"/>
                  </a:rPr>
                  <a:t>c) </a:t>
                </a:r>
                <a:r>
                  <a:rPr lang="ro-RO" sz="2400" b="1" i="1" dirty="0">
                    <a:latin typeface="TITUS Cyberbit Basic"/>
                  </a:rPr>
                  <a:t>M</a:t>
                </a:r>
                <a:r>
                  <a:rPr lang="ro-RO" sz="2400" b="1" i="1" baseline="-25000" dirty="0">
                    <a:latin typeface="TITUS Cyberbit Basic"/>
                  </a:rPr>
                  <a:t>T 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NR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Q nedecidabilă</a:t>
                </a:r>
              </a:p>
              <a:p>
                <a:endParaRPr lang="ro-RO" dirty="0">
                  <a:latin typeface="TITUS Cyberbit Basic"/>
                </a:endParaRPr>
              </a:p>
              <a:p>
                <a:endParaRPr lang="ro-RO" sz="1800" dirty="0">
                  <a:latin typeface="TITUS Cyberbit Basic"/>
                </a:endParaRPr>
              </a:p>
              <a:p>
                <a:r>
                  <a:rPr lang="ro-RO" sz="1800" b="1" i="1" baseline="-25000" dirty="0">
                    <a:latin typeface="TITUS Cyberbit Basic"/>
                  </a:rPr>
                  <a:t>      </a:t>
                </a:r>
                <a:endParaRPr lang="en-US" dirty="0"/>
              </a:p>
            </p:txBody>
          </p:sp>
        </mc:Choice>
        <mc:Fallback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D0AD7F52-1D39-44E3-9CB3-DCC4947C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56" y="4292222"/>
                <a:ext cx="5033639" cy="2769989"/>
              </a:xfrm>
              <a:prstGeom prst="rect">
                <a:avLst/>
              </a:prstGeom>
              <a:blipFill>
                <a:blip r:embed="rId5"/>
                <a:stretch>
                  <a:fillRect l="-193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tăText 14">
            <a:extLst>
              <a:ext uri="{FF2B5EF4-FFF2-40B4-BE49-F238E27FC236}">
                <a16:creationId xmlns:a16="http://schemas.microsoft.com/office/drawing/2014/main" id="{1B8280F3-AD3E-4CA0-AD06-A4A09387C4F2}"/>
              </a:ext>
            </a:extLst>
          </p:cNvPr>
          <p:cNvSpPr txBox="1"/>
          <p:nvPr/>
        </p:nvSpPr>
        <p:spPr>
          <a:xfrm>
            <a:off x="6718175" y="50729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>
                <a:latin typeface="TITUS Cyberbit Basic"/>
              </a:rPr>
              <a:t>Ex: Există extratereștri în universul U? 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13B445AA-92A5-4B3B-88A1-5A42C2B7A800}"/>
              </a:ext>
            </a:extLst>
          </p:cNvPr>
          <p:cNvSpPr txBox="1"/>
          <p:nvPr/>
        </p:nvSpPr>
        <p:spPr>
          <a:xfrm>
            <a:off x="5650636" y="43383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>
                <a:latin typeface="TITUS Cyberbit Basic"/>
              </a:rPr>
              <a:t>Ex: Este n nr prim? </a:t>
            </a:r>
            <a:endParaRPr lang="en-US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AB074F53-40AE-41C8-B0BA-61465C5369D3}"/>
              </a:ext>
            </a:extLst>
          </p:cNvPr>
          <p:cNvSpPr txBox="1"/>
          <p:nvPr/>
        </p:nvSpPr>
        <p:spPr>
          <a:xfrm>
            <a:off x="6096000" y="58074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>
                <a:latin typeface="TITUS Cyberbit Basic"/>
              </a:rPr>
              <a:t>Ex: Este </a:t>
            </a:r>
            <a:r>
              <a:rPr lang="ro-RO" b="1" dirty="0">
                <a:latin typeface="TITUS Cyberbit Basic"/>
              </a:rPr>
              <a:t>adevărat că nu există extratereștri în universul U</a:t>
            </a:r>
            <a:r>
              <a:rPr lang="ro-RO" sz="1800" b="1" dirty="0">
                <a:latin typeface="TITUS Cyberbit Basic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9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3E7E6F-72EE-46C6-BDAA-F9F0AE13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Probleme </a:t>
            </a:r>
            <a:r>
              <a:rPr lang="ro-RO" dirty="0" err="1"/>
              <a:t>semidecidabile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DE95CE30-48EA-44DD-9A58-EC2A1C403483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E3421168-89C1-4A3D-87E2-72EEEC291508}"/>
                  </a:ext>
                </a:extLst>
              </p:cNvPr>
              <p:cNvSpPr txBox="1"/>
              <p:nvPr/>
            </p:nvSpPr>
            <p:spPr>
              <a:xfrm>
                <a:off x="463857" y="2512783"/>
                <a:ext cx="9789852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ro-RO" sz="2400" b="1" dirty="0">
                    <a:solidFill>
                      <a:srgbClr val="202122"/>
                    </a:solidFill>
                    <a:latin typeface="TITUS Cyberbit Basic"/>
                  </a:rPr>
                  <a:t>Problema HALT (Problema opririi programelor)</a:t>
                </a:r>
              </a:p>
              <a:p>
                <a:endParaRPr lang="ro-RO" sz="2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	Fie programul P</a:t>
                </a:r>
                <a:r>
                  <a:rPr lang="ro-RO" sz="20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sz="2000" baseline="-25000" dirty="0">
                    <a:latin typeface="TITUS Cyberbit Basic"/>
                  </a:rPr>
                  <a:t>1,1 </a:t>
                </a:r>
                <a:r>
                  <a:rPr lang="ro-RO" sz="2000" dirty="0">
                    <a:latin typeface="TITUS Cyberbit Basic"/>
                  </a:rPr>
                  <a:t>, </a:t>
                </a:r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b="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endParaRPr lang="ro-RO" sz="2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	P(x) </a:t>
                </a:r>
                <a:r>
                  <a:rPr lang="ro-RO" sz="2000" dirty="0">
                    <a:latin typeface="Century Gothic" panose="020B0502020202020204" pitchFamily="34" charset="0"/>
                  </a:rPr>
                  <a:t>≠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b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000" dirty="0">
                    <a:latin typeface="TITUS Cyberbit Basic"/>
                  </a:rPr>
                  <a:t>? (”Se termină P atunci când primește x la intrare?”) – TRUE or FALSE</a:t>
                </a: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E3421168-89C1-4A3D-87E2-72EEEC29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7" y="2512783"/>
                <a:ext cx="9789852" cy="1692771"/>
              </a:xfrm>
              <a:prstGeom prst="rect">
                <a:avLst/>
              </a:prstGeom>
              <a:blipFill>
                <a:blip r:embed="rId2"/>
                <a:stretch>
                  <a:fillRect l="-996" t="-3237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tăText 8">
            <a:extLst>
              <a:ext uri="{FF2B5EF4-FFF2-40B4-BE49-F238E27FC236}">
                <a16:creationId xmlns:a16="http://schemas.microsoft.com/office/drawing/2014/main" id="{014AE247-140F-4312-BEC1-20EDCF601654}"/>
              </a:ext>
            </a:extLst>
          </p:cNvPr>
          <p:cNvSpPr txBox="1"/>
          <p:nvPr/>
        </p:nvSpPr>
        <p:spPr>
          <a:xfrm>
            <a:off x="463857" y="4402043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i="1" dirty="0">
                <a:solidFill>
                  <a:srgbClr val="202122"/>
                </a:solidFill>
                <a:latin typeface="TITUS Cyberbit Basic"/>
              </a:rPr>
              <a:t>Problema HALT este </a:t>
            </a:r>
            <a:r>
              <a:rPr lang="ro-RO" sz="2000" b="1" i="1" dirty="0" err="1">
                <a:solidFill>
                  <a:srgbClr val="202122"/>
                </a:solidFill>
                <a:latin typeface="TITUS Cyberbit Basic"/>
              </a:rPr>
              <a:t>semidecidabilă</a:t>
            </a:r>
            <a:r>
              <a:rPr lang="ro-RO" sz="2000" b="1" i="1" dirty="0">
                <a:solidFill>
                  <a:srgbClr val="202122"/>
                </a:solidFill>
                <a:latin typeface="TITUS Cyberbit Basic"/>
              </a:rPr>
              <a:t>? </a:t>
            </a:r>
            <a:endParaRPr lang="en-U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F9E47B21-A6A3-499C-AB8D-D5DF6A99E77B}"/>
                  </a:ext>
                </a:extLst>
              </p:cNvPr>
              <p:cNvSpPr txBox="1"/>
              <p:nvPr/>
            </p:nvSpPr>
            <p:spPr>
              <a:xfrm>
                <a:off x="4478784" y="4393572"/>
                <a:ext cx="1617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o-RO" sz="2000" b="1" i="1" dirty="0">
                    <a:latin typeface="TITUS Cyberbit Basic"/>
                  </a:rPr>
                  <a:t>M</a:t>
                </a:r>
                <a:r>
                  <a:rPr lang="ro-RO" sz="2000" b="1" i="1" baseline="-25000" dirty="0">
                    <a:latin typeface="TITUS Cyberbit Basic"/>
                  </a:rPr>
                  <a:t>T 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000" dirty="0">
                    <a:latin typeface="TITUS Cyberbit Basic"/>
                  </a:rPr>
                  <a:t> RE</a:t>
                </a:r>
                <a:r>
                  <a:rPr lang="en-US" sz="2000" dirty="0">
                    <a:latin typeface="TITUS Cyberbit Basic"/>
                  </a:rPr>
                  <a:t>\</a:t>
                </a:r>
                <a:r>
                  <a:rPr lang="ro-RO" sz="2000" dirty="0">
                    <a:latin typeface="TITUS Cyberbit Basic"/>
                  </a:rPr>
                  <a:t>R</a:t>
                </a:r>
                <a:endParaRPr lang="en-US" sz="2000" dirty="0"/>
              </a:p>
            </p:txBody>
          </p:sp>
        </mc:Choice>
        <mc:Fallback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F9E47B21-A6A3-499C-AB8D-D5DF6A99E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84" y="4393572"/>
                <a:ext cx="1617216" cy="400110"/>
              </a:xfrm>
              <a:prstGeom prst="rect">
                <a:avLst/>
              </a:prstGeom>
              <a:blipFill>
                <a:blip r:embed="rId3"/>
                <a:stretch>
                  <a:fillRect t="-9231" r="-37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360B2BE2-2F26-4D2A-A911-0A4CF0F2A18C}"/>
                  </a:ext>
                </a:extLst>
              </p:cNvPr>
              <p:cNvSpPr txBox="1"/>
              <p:nvPr/>
            </p:nvSpPr>
            <p:spPr>
              <a:xfrm>
                <a:off x="463857" y="4883063"/>
                <a:ext cx="8451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/>
                  <a:t>a)</a:t>
                </a:r>
                <a:r>
                  <a:rPr lang="ro-RO" sz="1800" b="1" i="1" dirty="0">
                    <a:latin typeface="TITUS Cyberbit Basic"/>
                  </a:rPr>
                  <a:t> M</a:t>
                </a:r>
                <a:r>
                  <a:rPr lang="ro-RO" sz="1800" b="1" i="1" baseline="-25000" dirty="0">
                    <a:latin typeface="TITUS Cyberbit Basic"/>
                  </a:rPr>
                  <a:t>T 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1800" dirty="0">
                    <a:latin typeface="TITUS Cyberbit Basic"/>
                  </a:rPr>
                  <a:t> RE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baseline="-25000" dirty="0">
                    <a:latin typeface="TITUS Cyberbit Basic"/>
                  </a:rPr>
                  <a:t>1,1 </a:t>
                </a:r>
                <a:r>
                  <a:rPr lang="ro-RO" dirty="0">
                    <a:latin typeface="TITUS Cyberbit Basic"/>
                  </a:rPr>
                  <a:t>parțial recursiv</a:t>
                </a:r>
                <a:endParaRPr lang="en-US" dirty="0"/>
              </a:p>
            </p:txBody>
          </p:sp>
        </mc:Choice>
        <mc:Fallback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360B2BE2-2F26-4D2A-A911-0A4CF0F2A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7" y="4883063"/>
                <a:ext cx="8451550" cy="369332"/>
              </a:xfrm>
              <a:prstGeom prst="rect">
                <a:avLst/>
              </a:prstGeom>
              <a:blipFill>
                <a:blip r:embed="rId4"/>
                <a:stretch>
                  <a:fillRect l="-577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tăText 12">
            <a:extLst>
              <a:ext uri="{FF2B5EF4-FFF2-40B4-BE49-F238E27FC236}">
                <a16:creationId xmlns:a16="http://schemas.microsoft.com/office/drawing/2014/main" id="{38FE6DD4-1B1C-4D91-8D6E-1C8A4E83D6F8}"/>
              </a:ext>
            </a:extLst>
          </p:cNvPr>
          <p:cNvSpPr txBox="1"/>
          <p:nvPr/>
        </p:nvSpPr>
        <p:spPr>
          <a:xfrm>
            <a:off x="7259608" y="4404226"/>
            <a:ext cx="5131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TUS Cyberbit Basic"/>
              </a:rPr>
              <a:t>Q(P)</a:t>
            </a:r>
          </a:p>
          <a:p>
            <a:r>
              <a:rPr lang="ro-RO" dirty="0">
                <a:latin typeface="TITUS Cyberbit Basic"/>
              </a:rPr>
              <a:t>	</a:t>
            </a:r>
            <a:r>
              <a:rPr lang="ro-RO" dirty="0">
                <a:solidFill>
                  <a:srgbClr val="FF0000"/>
                </a:solidFill>
                <a:latin typeface="TITUS Cyberbit Basic"/>
              </a:rPr>
              <a:t>timp</a:t>
            </a:r>
            <a:r>
              <a:rPr lang="ro-RO" dirty="0">
                <a:latin typeface="TITUS Cyberbit Basic"/>
              </a:rPr>
              <a:t> = 0</a:t>
            </a:r>
          </a:p>
          <a:p>
            <a:r>
              <a:rPr lang="ro-RO" dirty="0">
                <a:latin typeface="TITUS Cyberbit Basic"/>
              </a:rPr>
              <a:t>	</a:t>
            </a:r>
            <a:r>
              <a:rPr lang="ro-RO" dirty="0" err="1">
                <a:latin typeface="TITUS Cyberbit Basic"/>
              </a:rPr>
              <a:t>while</a:t>
            </a:r>
            <a:r>
              <a:rPr lang="ro-RO" dirty="0">
                <a:latin typeface="TITUS Cyberbit Basic"/>
              </a:rPr>
              <a:t>(TRUE)</a:t>
            </a:r>
          </a:p>
          <a:p>
            <a:r>
              <a:rPr lang="ro-RO" dirty="0">
                <a:latin typeface="TITUS Cyberbit Basic"/>
              </a:rPr>
              <a:t>		</a:t>
            </a:r>
            <a:r>
              <a:rPr lang="ro-RO" dirty="0" err="1">
                <a:latin typeface="TITUS Cyberbit Basic"/>
              </a:rPr>
              <a:t>if</a:t>
            </a:r>
            <a:r>
              <a:rPr lang="ro-RO" dirty="0">
                <a:latin typeface="TITUS Cyberbit Basic"/>
              </a:rPr>
              <a:t> (P(x) se termină în </a:t>
            </a:r>
            <a:r>
              <a:rPr lang="ro-RO" dirty="0">
                <a:solidFill>
                  <a:srgbClr val="FF0000"/>
                </a:solidFill>
                <a:latin typeface="TITUS Cyberbit Basic"/>
              </a:rPr>
              <a:t>timp</a:t>
            </a:r>
            <a:r>
              <a:rPr lang="ro-RO" dirty="0">
                <a:latin typeface="TITUS Cyberbit Basic"/>
              </a:rPr>
              <a:t> secunde)</a:t>
            </a:r>
          </a:p>
          <a:p>
            <a:r>
              <a:rPr lang="ro-RO" dirty="0">
                <a:latin typeface="TITUS Cyberbit Basic"/>
              </a:rPr>
              <a:t>			</a:t>
            </a:r>
            <a:r>
              <a:rPr lang="ro-RO" dirty="0" err="1">
                <a:latin typeface="TITUS Cyberbit Basic"/>
              </a:rPr>
              <a:t>return</a:t>
            </a:r>
            <a:r>
              <a:rPr lang="ro-RO" dirty="0">
                <a:latin typeface="TITUS Cyberbit Basic"/>
              </a:rPr>
              <a:t> </a:t>
            </a:r>
            <a:r>
              <a:rPr lang="ro-RO" b="1" dirty="0">
                <a:latin typeface="TITUS Cyberbit Basic"/>
              </a:rPr>
              <a:t>TRUE</a:t>
            </a:r>
          </a:p>
          <a:p>
            <a:r>
              <a:rPr lang="ro-RO" dirty="0">
                <a:latin typeface="TITUS Cyberbit Basic"/>
              </a:rPr>
              <a:t>		</a:t>
            </a:r>
            <a:r>
              <a:rPr lang="ro-RO" dirty="0">
                <a:solidFill>
                  <a:srgbClr val="FF0000"/>
                </a:solidFill>
                <a:latin typeface="TITUS Cyberbit Basic"/>
              </a:rPr>
              <a:t>timp</a:t>
            </a:r>
            <a:r>
              <a:rPr lang="ro-RO" dirty="0">
                <a:latin typeface="TITUS Cyberbit Basic"/>
              </a:rPr>
              <a:t>++</a:t>
            </a:r>
          </a:p>
          <a:p>
            <a:endParaRPr lang="en-US" dirty="0"/>
          </a:p>
        </p:txBody>
      </p:sp>
      <p:cxnSp>
        <p:nvCxnSpPr>
          <p:cNvPr id="15" name="Conector: cotit 14">
            <a:extLst>
              <a:ext uri="{FF2B5EF4-FFF2-40B4-BE49-F238E27FC236}">
                <a16:creationId xmlns:a16="http://schemas.microsoft.com/office/drawing/2014/main" id="{B0E310A7-53B0-466D-9A56-8E82A2DB24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85748" y="5412121"/>
            <a:ext cx="463307" cy="400395"/>
          </a:xfrm>
          <a:prstGeom prst="bentConnector3">
            <a:avLst>
              <a:gd name="adj1" fmla="val 998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otit 31">
            <a:extLst>
              <a:ext uri="{FF2B5EF4-FFF2-40B4-BE49-F238E27FC236}">
                <a16:creationId xmlns:a16="http://schemas.microsoft.com/office/drawing/2014/main" id="{9A3B61AE-55F7-44AE-81A2-92948C46E8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7587" y="5238769"/>
            <a:ext cx="1019234" cy="800791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otit 35">
            <a:extLst>
              <a:ext uri="{FF2B5EF4-FFF2-40B4-BE49-F238E27FC236}">
                <a16:creationId xmlns:a16="http://schemas.microsoft.com/office/drawing/2014/main" id="{442BA5B5-BAFD-4CE6-BAD0-8BBE5C97B1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3514" y="4830279"/>
            <a:ext cx="1770180" cy="1257990"/>
          </a:xfrm>
          <a:prstGeom prst="bentConnector3">
            <a:avLst>
              <a:gd name="adj1" fmla="val 1002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tăText 40">
                <a:extLst>
                  <a:ext uri="{FF2B5EF4-FFF2-40B4-BE49-F238E27FC236}">
                    <a16:creationId xmlns:a16="http://schemas.microsoft.com/office/drawing/2014/main" id="{2C17E185-2D40-42F8-93E9-7F4A6DC251FA}"/>
                  </a:ext>
                </a:extLst>
              </p:cNvPr>
              <p:cNvSpPr txBox="1"/>
              <p:nvPr/>
            </p:nvSpPr>
            <p:spPr>
              <a:xfrm>
                <a:off x="714651" y="5515000"/>
                <a:ext cx="5908091" cy="64633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o-RO" dirty="0">
                    <a:solidFill>
                      <a:schemeClr val="tx1"/>
                    </a:solidFill>
                    <a:latin typeface="TITUS Cyberbit Basic"/>
                  </a:rPr>
                  <a:t>Q se termină </a:t>
                </a:r>
                <a14:m>
                  <m:oMath xmlns:m="http://schemas.openxmlformats.org/officeDocument/2006/math">
                    <m:r>
                      <a:rPr lang="en-US" sz="1800" b="0" dirty="0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TUS Cyberbit Basic"/>
                      </a:rPr>
                      <m:t>P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TUS Cyberbit Basic"/>
                      </a:rPr>
                      <m:t>(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TUS Cyberbit Basic"/>
                      </a:rPr>
                      <m:t>x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TUS Cyberbit Basic"/>
                      </a:rPr>
                      <m:t>)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rPr>
                      <m:t>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ro-RO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ro-R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o-RO" dirty="0">
                    <a:solidFill>
                      <a:schemeClr val="tx1"/>
                    </a:solidFill>
                    <a:latin typeface="TITUS Cyberbit Basic"/>
                  </a:rPr>
                  <a:t>pt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dirty="0">
                    <a:solidFill>
                      <a:schemeClr val="tx1"/>
                    </a:solidFill>
                    <a:latin typeface="TITUS Cyberbit Basic"/>
                  </a:rPr>
                  <a:t> P </a:t>
                </a:r>
                <a14:m>
                  <m:oMath xmlns:m="http://schemas.openxmlformats.org/officeDocument/2006/math">
                    <m:r>
                      <a: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baseline="-25000" dirty="0">
                    <a:solidFill>
                      <a:schemeClr val="tx1"/>
                    </a:solidFill>
                    <a:latin typeface="TITUS Cyberbit Basic"/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și</a:t>
                </a:r>
              </a:p>
              <a:p>
                <a:r>
                  <a:rPr lang="ro-RO" dirty="0">
                    <a:solidFill>
                      <a:schemeClr val="tx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ro-R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dirty="0">
                    <a:solidFill>
                      <a:schemeClr val="tx1"/>
                    </a:solidFill>
                    <a:latin typeface="TITUS Cyberbit Basic"/>
                  </a:rPr>
                  <a:t> x = dată de intrare </a:t>
                </a:r>
                <a:r>
                  <a:rPr lang="ro-RO" dirty="0" err="1">
                    <a:solidFill>
                      <a:schemeClr val="tx1"/>
                    </a:solidFill>
                    <a:latin typeface="TITUS Cyberbit Basic"/>
                  </a:rPr>
                  <a:t>pt</a:t>
                </a:r>
                <a:r>
                  <a:rPr lang="ro-RO" dirty="0">
                    <a:solidFill>
                      <a:schemeClr val="tx1"/>
                    </a:solidFill>
                    <a:latin typeface="TITUS Cyberbit Basic"/>
                  </a:rPr>
                  <a:t> P</a:t>
                </a:r>
                <a:endParaRPr lang="ro-RO" baseline="-25000" dirty="0">
                  <a:solidFill>
                    <a:schemeClr val="tx1"/>
                  </a:solidFill>
                  <a:latin typeface="TITUS Cyberbit Basic"/>
                </a:endParaRPr>
              </a:p>
            </p:txBody>
          </p:sp>
        </mc:Choice>
        <mc:Fallback>
          <p:sp>
            <p:nvSpPr>
              <p:cNvPr id="41" name="CasetăText 40">
                <a:extLst>
                  <a:ext uri="{FF2B5EF4-FFF2-40B4-BE49-F238E27FC236}">
                    <a16:creationId xmlns:a16="http://schemas.microsoft.com/office/drawing/2014/main" id="{2C17E185-2D40-42F8-93E9-7F4A6DC25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1" y="5515000"/>
                <a:ext cx="5908091" cy="646331"/>
              </a:xfrm>
              <a:prstGeom prst="rect">
                <a:avLst/>
              </a:prstGeom>
              <a:blipFill>
                <a:blip r:embed="rId5"/>
                <a:stretch>
                  <a:fillRect l="-720" t="-6422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6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tăText 1">
                <a:extLst>
                  <a:ext uri="{FF2B5EF4-FFF2-40B4-BE49-F238E27FC236}">
                    <a16:creationId xmlns:a16="http://schemas.microsoft.com/office/drawing/2014/main" id="{E5E8769F-3524-46B6-A656-285B13A08DB0}"/>
                  </a:ext>
                </a:extLst>
              </p:cNvPr>
              <p:cNvSpPr txBox="1"/>
              <p:nvPr/>
            </p:nvSpPr>
            <p:spPr>
              <a:xfrm>
                <a:off x="790113" y="656948"/>
                <a:ext cx="3861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/>
                  <a:t>b)</a:t>
                </a:r>
                <a:r>
                  <a:rPr lang="ro-RO" sz="1800" b="1" i="1" dirty="0">
                    <a:latin typeface="TITUS Cyberbit Basic"/>
                  </a:rPr>
                  <a:t> M</a:t>
                </a:r>
                <a:r>
                  <a:rPr lang="ro-RO" sz="1800" b="1" i="1" baseline="-25000" dirty="0">
                    <a:latin typeface="TITUS Cyberbit Basic"/>
                  </a:rPr>
                  <a:t>T 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R</a:t>
                </a:r>
                <a:endParaRPr lang="en-US" dirty="0"/>
              </a:p>
            </p:txBody>
          </p:sp>
        </mc:Choice>
        <mc:Fallback>
          <p:sp>
            <p:nvSpPr>
              <p:cNvPr id="2" name="CasetăText 1">
                <a:extLst>
                  <a:ext uri="{FF2B5EF4-FFF2-40B4-BE49-F238E27FC236}">
                    <a16:creationId xmlns:a16="http://schemas.microsoft.com/office/drawing/2014/main" id="{E5E8769F-3524-46B6-A656-285B13A08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3" y="656948"/>
                <a:ext cx="3861786" cy="369332"/>
              </a:xfrm>
              <a:prstGeom prst="rect">
                <a:avLst/>
              </a:prstGeom>
              <a:blipFill>
                <a:blip r:embed="rId2"/>
                <a:stretch>
                  <a:fillRect l="-1422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1B61032A-F96B-43AF-B515-7E4038905E3D}"/>
                  </a:ext>
                </a:extLst>
              </p:cNvPr>
              <p:cNvSpPr txBox="1"/>
              <p:nvPr/>
            </p:nvSpPr>
            <p:spPr>
              <a:xfrm>
                <a:off x="1065320" y="1026280"/>
                <a:ext cx="71731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000" dirty="0">
                    <a:latin typeface="TITUS Cyberbit Basic"/>
                  </a:rPr>
                  <a:t>Presupunem că HALT este decidabilă ( Presupunem că </a:t>
                </a:r>
                <a:r>
                  <a:rPr lang="ro-RO" sz="2000" b="1" i="1" dirty="0">
                    <a:latin typeface="TITUS Cyberbit Basic"/>
                  </a:rPr>
                  <a:t>M</a:t>
                </a:r>
                <a:r>
                  <a:rPr lang="ro-RO" sz="2000" b="1" i="1" baseline="-25000" dirty="0">
                    <a:latin typeface="TITUS Cyberbit Basic"/>
                  </a:rPr>
                  <a:t>T 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000" dirty="0">
                    <a:latin typeface="TITUS Cyberbit Basic"/>
                  </a:rPr>
                  <a:t> R).</a:t>
                </a:r>
                <a:endParaRPr lang="en-US" sz="20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1B61032A-F96B-43AF-B515-7E4038905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0" y="1026280"/>
                <a:ext cx="7173157" cy="400110"/>
              </a:xfrm>
              <a:prstGeom prst="rect">
                <a:avLst/>
              </a:prstGeom>
              <a:blipFill>
                <a:blip r:embed="rId3"/>
                <a:stretch>
                  <a:fillRect l="-93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D787282E-6BB0-4DB0-B624-0E9991FF8AF9}"/>
                  </a:ext>
                </a:extLst>
              </p:cNvPr>
              <p:cNvSpPr txBox="1"/>
              <p:nvPr/>
            </p:nvSpPr>
            <p:spPr>
              <a:xfrm>
                <a:off x="1633492" y="1815184"/>
                <a:ext cx="69689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000" dirty="0">
                    <a:latin typeface="TITUS Cyberbit Basic"/>
                  </a:rPr>
                  <a:t> un program HALT(P, x) total recursiv </a:t>
                </a:r>
                <a:r>
                  <a:rPr lang="ro-RO" sz="2000" dirty="0" err="1">
                    <a:latin typeface="TITUS Cyberbit Basic"/>
                  </a:rPr>
                  <a:t>a.î</a:t>
                </a:r>
                <a:r>
                  <a:rPr lang="ro-RO" sz="2000" dirty="0">
                    <a:latin typeface="TITUS Cyberbit Basic"/>
                  </a:rPr>
                  <a:t>. HALT(P, x) = </a:t>
                </a:r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D787282E-6BB0-4DB0-B624-0E9991FF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2" y="1815184"/>
                <a:ext cx="6968970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BDF7643-7F5C-4800-BAE3-2C7E65462571}"/>
                  </a:ext>
                </a:extLst>
              </p:cNvPr>
              <p:cNvSpPr txBox="1"/>
              <p:nvPr/>
            </p:nvSpPr>
            <p:spPr>
              <a:xfrm>
                <a:off x="1174072" y="1790064"/>
                <a:ext cx="459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BDF7643-7F5C-4800-BAE3-2C7E6546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72" y="1790064"/>
                <a:ext cx="4594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coladă stânga 8">
            <a:extLst>
              <a:ext uri="{FF2B5EF4-FFF2-40B4-BE49-F238E27FC236}">
                <a16:creationId xmlns:a16="http://schemas.microsoft.com/office/drawing/2014/main" id="{85BCCB8F-4236-4690-BD78-D155EBD9A12F}"/>
              </a:ext>
            </a:extLst>
          </p:cNvPr>
          <p:cNvSpPr/>
          <p:nvPr/>
        </p:nvSpPr>
        <p:spPr>
          <a:xfrm>
            <a:off x="7508984" y="1671027"/>
            <a:ext cx="204186" cy="688423"/>
          </a:xfrm>
          <a:prstGeom prst="leftBrace">
            <a:avLst>
              <a:gd name="adj1" fmla="val 8333"/>
              <a:gd name="adj2" fmla="val 515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409EDE17-5118-4BB3-AD3E-18A686EF922F}"/>
                  </a:ext>
                </a:extLst>
              </p:cNvPr>
              <p:cNvSpPr txBox="1"/>
              <p:nvPr/>
            </p:nvSpPr>
            <p:spPr>
              <a:xfrm>
                <a:off x="7713170" y="1651564"/>
                <a:ext cx="17577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000" dirty="0">
                    <a:latin typeface="TITUS Cyberbit Basic"/>
                  </a:rPr>
                  <a:t>1, P(x) </a:t>
                </a:r>
                <a:r>
                  <a:rPr lang="ro-RO" sz="2000" dirty="0">
                    <a:latin typeface="Century Gothic" panose="020B0502020202020204" pitchFamily="34" charset="0"/>
                  </a:rPr>
                  <a:t>≠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b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ro-RO" sz="2000" dirty="0">
                  <a:latin typeface="TITUS Cyberbit Basic"/>
                </a:endParaRPr>
              </a:p>
              <a:p>
                <a:r>
                  <a:rPr lang="ro-RO" sz="2000" dirty="0">
                    <a:latin typeface="TITUS Cyberbit Basic"/>
                  </a:rPr>
                  <a:t>0, P(x)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0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409EDE17-5118-4BB3-AD3E-18A686EF9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70" y="1651564"/>
                <a:ext cx="1757779" cy="707886"/>
              </a:xfrm>
              <a:prstGeom prst="rect">
                <a:avLst/>
              </a:prstGeom>
              <a:blipFill>
                <a:blip r:embed="rId6"/>
                <a:stretch>
                  <a:fillRect l="-3460" t="-689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DF7AA10D-D34A-4A1D-90E1-8B3180CC1C49}"/>
                  </a:ext>
                </a:extLst>
              </p:cNvPr>
              <p:cNvSpPr txBox="1"/>
              <p:nvPr/>
            </p:nvSpPr>
            <p:spPr>
              <a:xfrm>
                <a:off x="1065320" y="2885242"/>
                <a:ext cx="387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Construim programul </a:t>
                </a:r>
                <a:r>
                  <a:rPr lang="ro-RO" sz="1800" dirty="0">
                    <a:latin typeface="TITUS Cyberbit Basic"/>
                  </a:rPr>
                  <a:t>Q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TITUS Cyberbit Basic"/>
                      </a:rPr>
                      <m:t>∈</m:t>
                    </m:r>
                    <m:r>
                      <m:rPr>
                        <m:sty m:val="p"/>
                      </m:rPr>
                      <a:rPr lang="ro-RO" sz="1800" dirty="0">
                        <a:latin typeface="TITUS Cyberbit Basic"/>
                      </a:rPr>
                      <m:t>P</m:t>
                    </m:r>
                  </m:oMath>
                </a14:m>
                <a:r>
                  <a:rPr lang="ro-RO" sz="1800" baseline="-25000" dirty="0">
                    <a:latin typeface="TITUS Cyberbit Basic"/>
                  </a:rPr>
                  <a:t>1,1 </a:t>
                </a:r>
                <a:r>
                  <a:rPr lang="ro-RO" sz="1800" dirty="0">
                    <a:latin typeface="TITUS Cyberbit Basic"/>
                  </a:rPr>
                  <a:t>:</a:t>
                </a:r>
                <a:endParaRPr lang="en-US" dirty="0">
                  <a:latin typeface="TITUS Cyberbit Basic"/>
                </a:endParaRPr>
              </a:p>
            </p:txBody>
          </p:sp>
        </mc:Choice>
        <mc:Fallback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DF7AA10D-D34A-4A1D-90E1-8B3180CC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0" y="2885242"/>
                <a:ext cx="3877322" cy="369332"/>
              </a:xfrm>
              <a:prstGeom prst="rect">
                <a:avLst/>
              </a:prstGeom>
              <a:blipFill>
                <a:blip r:embed="rId7"/>
                <a:stretch>
                  <a:fillRect l="-14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619A1AD2-F559-41F6-AE52-34496BE2692E}"/>
                  </a:ext>
                </a:extLst>
              </p:cNvPr>
              <p:cNvSpPr txBox="1"/>
              <p:nvPr/>
            </p:nvSpPr>
            <p:spPr>
              <a:xfrm>
                <a:off x="4940423" y="2885242"/>
                <a:ext cx="26706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000" dirty="0">
                    <a:latin typeface="TITUS Cyberbit Basic"/>
                  </a:rPr>
                  <a:t>Q(P)</a:t>
                </a:r>
              </a:p>
              <a:p>
                <a:r>
                  <a:rPr lang="ro-RO" sz="2000" dirty="0">
                    <a:latin typeface="TITUS Cyberbit Basic"/>
                  </a:rPr>
                  <a:t>	</a:t>
                </a:r>
                <a:r>
                  <a:rPr lang="ro-RO" sz="2000" dirty="0" err="1">
                    <a:latin typeface="TITUS Cyberbit Basic"/>
                  </a:rPr>
                  <a:t>if</a:t>
                </a:r>
                <a:r>
                  <a:rPr lang="ro-RO" sz="2000" dirty="0">
                    <a:latin typeface="TITUS Cyberbit Basic"/>
                  </a:rPr>
                  <a:t>(HALT(P, x))</a:t>
                </a:r>
              </a:p>
              <a:p>
                <a:r>
                  <a:rPr lang="ro-RO" sz="2000" dirty="0">
                    <a:latin typeface="TITUS Cyberbit Basic"/>
                  </a:rPr>
                  <a:t>		</a:t>
                </a:r>
                <a:r>
                  <a:rPr lang="ro-RO" sz="2000" dirty="0" err="1">
                    <a:latin typeface="TITUS Cyberbit Basic"/>
                  </a:rPr>
                  <a:t>return</a:t>
                </a:r>
                <a:r>
                  <a:rPr lang="ro-RO" sz="20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smtClean="0">
                        <a:latin typeface="TITUS Cyberbit Basic"/>
                      </a:rPr>
                      <m:t>⊥</m:t>
                    </m:r>
                  </m:oMath>
                </a14:m>
                <a:endParaRPr lang="ro-RO" sz="2000" dirty="0">
                  <a:latin typeface="TITUS Cyberbit Basic"/>
                </a:endParaRPr>
              </a:p>
              <a:p>
                <a:r>
                  <a:rPr lang="ro-RO" sz="2000" dirty="0">
                    <a:latin typeface="TITUS Cyberbit Basic"/>
                  </a:rPr>
                  <a:t>	</a:t>
                </a:r>
                <a:r>
                  <a:rPr lang="ro-RO" sz="2000" dirty="0" err="1">
                    <a:latin typeface="TITUS Cyberbit Basic"/>
                  </a:rPr>
                  <a:t>return</a:t>
                </a:r>
                <a:r>
                  <a:rPr lang="ro-RO" sz="2000" dirty="0">
                    <a:latin typeface="TITUS Cyberbit Basic"/>
                  </a:rPr>
                  <a:t> 1</a:t>
                </a:r>
                <a:endParaRPr lang="en-US" sz="20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619A1AD2-F559-41F6-AE52-34496BE2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23" y="2885242"/>
                <a:ext cx="2670654" cy="1323439"/>
              </a:xfrm>
              <a:prstGeom prst="rect">
                <a:avLst/>
              </a:prstGeom>
              <a:blipFill>
                <a:blip r:embed="rId8"/>
                <a:stretch>
                  <a:fillRect l="-227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reptunghi 13">
            <a:extLst>
              <a:ext uri="{FF2B5EF4-FFF2-40B4-BE49-F238E27FC236}">
                <a16:creationId xmlns:a16="http://schemas.microsoft.com/office/drawing/2014/main" id="{72410BAD-7F10-46E8-9232-E1EA0126FE63}"/>
              </a:ext>
            </a:extLst>
          </p:cNvPr>
          <p:cNvSpPr/>
          <p:nvPr/>
        </p:nvSpPr>
        <p:spPr>
          <a:xfrm>
            <a:off x="1331650" y="3429000"/>
            <a:ext cx="2308195" cy="7724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  <a:latin typeface="TITUS Cyberbit Basic"/>
              </a:rPr>
              <a:t>Q primește la intrare un program.</a:t>
            </a:r>
            <a:endParaRPr lang="en-US" dirty="0">
              <a:solidFill>
                <a:schemeClr val="tx1"/>
              </a:solidFill>
              <a:latin typeface="TITUS Cyberbit Basic"/>
            </a:endParaRPr>
          </a:p>
        </p:txBody>
      </p: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54D132AE-F8B9-44EB-986A-35AA65F66F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1425" y="3383366"/>
            <a:ext cx="463307" cy="400395"/>
          </a:xfrm>
          <a:prstGeom prst="bentConnector3">
            <a:avLst>
              <a:gd name="adj1" fmla="val 998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CD8DC57B-0DF5-4F5A-8303-B3EFEFF346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1705" y="3280732"/>
            <a:ext cx="1260288" cy="842853"/>
          </a:xfrm>
          <a:prstGeom prst="bentConnector3">
            <a:avLst>
              <a:gd name="adj1" fmla="val 993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tăText 23">
                <a:extLst>
                  <a:ext uri="{FF2B5EF4-FFF2-40B4-BE49-F238E27FC236}">
                    <a16:creationId xmlns:a16="http://schemas.microsoft.com/office/drawing/2014/main" id="{41586A00-E667-417E-BF92-B65A99572B14}"/>
                  </a:ext>
                </a:extLst>
              </p:cNvPr>
              <p:cNvSpPr txBox="1"/>
              <p:nvPr/>
            </p:nvSpPr>
            <p:spPr>
              <a:xfrm>
                <a:off x="977933" y="4612645"/>
                <a:ext cx="609452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Ce se întâmplă când apelăm Q(Q)?</a:t>
                </a:r>
              </a:p>
              <a:p>
                <a:endParaRPr lang="ro-RO" dirty="0">
                  <a:latin typeface="TITUS Cyberbit Basic"/>
                </a:endParaRPr>
              </a:p>
              <a:p>
                <a:r>
                  <a:rPr lang="ro-RO" dirty="0">
                    <a:latin typeface="TITUS Cyberbit Basic"/>
                  </a:rPr>
                  <a:t>a) Q(Q) se oprește </a:t>
                </a:r>
                <a14:m>
                  <m:oMath xmlns:m="http://schemas.openxmlformats.org/officeDocument/2006/math">
                    <m:r>
                      <a:rPr lang="en-US" sz="1800" b="0" dirty="0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o-RO" dirty="0">
                    <a:latin typeface="TITUS Cyberbit Basic"/>
                  </a:rPr>
                  <a:t> HALT(Q,Q) == 1</a:t>
                </a:r>
                <a:endParaRPr lang="en-US" dirty="0">
                  <a:latin typeface="TITUS Cyberbit Basic"/>
                </a:endParaRPr>
              </a:p>
            </p:txBody>
          </p:sp>
        </mc:Choice>
        <mc:Fallback>
          <p:sp>
            <p:nvSpPr>
              <p:cNvPr id="24" name="CasetăText 23">
                <a:extLst>
                  <a:ext uri="{FF2B5EF4-FFF2-40B4-BE49-F238E27FC236}">
                    <a16:creationId xmlns:a16="http://schemas.microsoft.com/office/drawing/2014/main" id="{41586A00-E667-417E-BF92-B65A995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3" y="4612645"/>
                <a:ext cx="6094520" cy="923330"/>
              </a:xfrm>
              <a:prstGeom prst="rect">
                <a:avLst/>
              </a:prstGeom>
              <a:blipFill>
                <a:blip r:embed="rId9"/>
                <a:stretch>
                  <a:fillRect l="-80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150B633B-B8A8-4DBE-A3E7-33503E083C44}"/>
              </a:ext>
            </a:extLst>
          </p:cNvPr>
          <p:cNvCxnSpPr>
            <a:cxnSpLocks/>
          </p:cNvCxnSpPr>
          <p:nvPr/>
        </p:nvCxnSpPr>
        <p:spPr>
          <a:xfrm>
            <a:off x="8025414" y="2885242"/>
            <a:ext cx="3107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D5BCB4B2-7EF4-4475-A25E-6EF028E72357}"/>
              </a:ext>
            </a:extLst>
          </p:cNvPr>
          <p:cNvCxnSpPr>
            <a:cxnSpLocks/>
          </p:cNvCxnSpPr>
          <p:nvPr/>
        </p:nvCxnSpPr>
        <p:spPr>
          <a:xfrm>
            <a:off x="8025414" y="3429000"/>
            <a:ext cx="3107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30">
            <a:extLst>
              <a:ext uri="{FF2B5EF4-FFF2-40B4-BE49-F238E27FC236}">
                <a16:creationId xmlns:a16="http://schemas.microsoft.com/office/drawing/2014/main" id="{51288F73-9B3E-4DA3-8DF5-AA6206A03C8C}"/>
              </a:ext>
            </a:extLst>
          </p:cNvPr>
          <p:cNvCxnSpPr>
            <a:cxnSpLocks/>
          </p:cNvCxnSpPr>
          <p:nvPr/>
        </p:nvCxnSpPr>
        <p:spPr>
          <a:xfrm>
            <a:off x="9737279" y="2885241"/>
            <a:ext cx="0" cy="2512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33">
            <a:extLst>
              <a:ext uri="{FF2B5EF4-FFF2-40B4-BE49-F238E27FC236}">
                <a16:creationId xmlns:a16="http://schemas.microsoft.com/office/drawing/2014/main" id="{AD9B97E5-4ED4-4700-B86A-8BA83C5F4D47}"/>
              </a:ext>
            </a:extLst>
          </p:cNvPr>
          <p:cNvCxnSpPr>
            <a:cxnSpLocks/>
          </p:cNvCxnSpPr>
          <p:nvPr/>
        </p:nvCxnSpPr>
        <p:spPr>
          <a:xfrm>
            <a:off x="8025414" y="2885242"/>
            <a:ext cx="0" cy="2512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35">
            <a:extLst>
              <a:ext uri="{FF2B5EF4-FFF2-40B4-BE49-F238E27FC236}">
                <a16:creationId xmlns:a16="http://schemas.microsoft.com/office/drawing/2014/main" id="{F7049A6B-5603-427B-AD52-8F219D6824FA}"/>
              </a:ext>
            </a:extLst>
          </p:cNvPr>
          <p:cNvCxnSpPr>
            <a:cxnSpLocks/>
          </p:cNvCxnSpPr>
          <p:nvPr/>
        </p:nvCxnSpPr>
        <p:spPr>
          <a:xfrm>
            <a:off x="11132598" y="2885241"/>
            <a:ext cx="0" cy="2512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rept 37">
            <a:extLst>
              <a:ext uri="{FF2B5EF4-FFF2-40B4-BE49-F238E27FC236}">
                <a16:creationId xmlns:a16="http://schemas.microsoft.com/office/drawing/2014/main" id="{3F23357B-9BE0-4233-A909-4C1DB15CEE02}"/>
              </a:ext>
            </a:extLst>
          </p:cNvPr>
          <p:cNvCxnSpPr/>
          <p:nvPr/>
        </p:nvCxnSpPr>
        <p:spPr>
          <a:xfrm>
            <a:off x="8025414" y="2885241"/>
            <a:ext cx="1713390" cy="543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tăText 38">
            <a:extLst>
              <a:ext uri="{FF2B5EF4-FFF2-40B4-BE49-F238E27FC236}">
                <a16:creationId xmlns:a16="http://schemas.microsoft.com/office/drawing/2014/main" id="{58E09A8B-D355-4013-BBB4-E55ABE5A5051}"/>
              </a:ext>
            </a:extLst>
          </p:cNvPr>
          <p:cNvSpPr txBox="1"/>
          <p:nvPr/>
        </p:nvSpPr>
        <p:spPr>
          <a:xfrm>
            <a:off x="8602462" y="2885240"/>
            <a:ext cx="129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 err="1"/>
              <a:t>mulț</a:t>
            </a:r>
            <a:r>
              <a:rPr lang="ro-RO" sz="1100" dirty="0"/>
              <a:t>. program.</a:t>
            </a:r>
            <a:endParaRPr lang="en-US" sz="1100" dirty="0"/>
          </a:p>
        </p:txBody>
      </p:sp>
      <p:sp>
        <p:nvSpPr>
          <p:cNvPr id="41" name="CasetăText 40">
            <a:extLst>
              <a:ext uri="{FF2B5EF4-FFF2-40B4-BE49-F238E27FC236}">
                <a16:creationId xmlns:a16="http://schemas.microsoft.com/office/drawing/2014/main" id="{A6BC1B45-7321-41EA-AE54-0467A20B0DB7}"/>
              </a:ext>
            </a:extLst>
          </p:cNvPr>
          <p:cNvSpPr txBox="1"/>
          <p:nvPr/>
        </p:nvSpPr>
        <p:spPr>
          <a:xfrm>
            <a:off x="7995867" y="3146849"/>
            <a:ext cx="129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Date intrare</a:t>
            </a:r>
            <a:endParaRPr lang="en-US" sz="1100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AE1EC236-83F8-4B81-85A5-7F0ABD95EAA8}"/>
              </a:ext>
            </a:extLst>
          </p:cNvPr>
          <p:cNvSpPr txBox="1"/>
          <p:nvPr/>
        </p:nvSpPr>
        <p:spPr>
          <a:xfrm>
            <a:off x="10211372" y="2957066"/>
            <a:ext cx="129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Q</a:t>
            </a:r>
            <a:endParaRPr lang="en-US" sz="2000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17124561-4079-460B-97E3-655349A514F5}"/>
              </a:ext>
            </a:extLst>
          </p:cNvPr>
          <p:cNvSpPr txBox="1"/>
          <p:nvPr/>
        </p:nvSpPr>
        <p:spPr>
          <a:xfrm>
            <a:off x="8641717" y="3545421"/>
            <a:ext cx="129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P1</a:t>
            </a:r>
            <a:endParaRPr lang="en-US" sz="2000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9A38727B-B098-48D6-B416-DABF4023D443}"/>
              </a:ext>
            </a:extLst>
          </p:cNvPr>
          <p:cNvSpPr txBox="1"/>
          <p:nvPr/>
        </p:nvSpPr>
        <p:spPr>
          <a:xfrm>
            <a:off x="8641717" y="3964163"/>
            <a:ext cx="129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P2</a:t>
            </a:r>
            <a:endParaRPr lang="en-US" sz="2000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AD8888BA-5AD2-467F-B552-A15B927F7CE2}"/>
              </a:ext>
            </a:extLst>
          </p:cNvPr>
          <p:cNvSpPr txBox="1"/>
          <p:nvPr/>
        </p:nvSpPr>
        <p:spPr>
          <a:xfrm>
            <a:off x="8680974" y="4205138"/>
            <a:ext cx="129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...</a:t>
            </a:r>
            <a:endParaRPr lang="en-US" sz="2000" dirty="0"/>
          </a:p>
        </p:txBody>
      </p:sp>
      <p:sp>
        <p:nvSpPr>
          <p:cNvPr id="51" name="CasetăText 50">
            <a:extLst>
              <a:ext uri="{FF2B5EF4-FFF2-40B4-BE49-F238E27FC236}">
                <a16:creationId xmlns:a16="http://schemas.microsoft.com/office/drawing/2014/main" id="{D54264C8-2847-4E27-AEF5-CB4CAE1901F7}"/>
              </a:ext>
            </a:extLst>
          </p:cNvPr>
          <p:cNvSpPr txBox="1"/>
          <p:nvPr/>
        </p:nvSpPr>
        <p:spPr>
          <a:xfrm>
            <a:off x="8680974" y="4609622"/>
            <a:ext cx="129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Q</a:t>
            </a:r>
            <a:endParaRPr lang="en-US" sz="2000" dirty="0"/>
          </a:p>
        </p:txBody>
      </p:sp>
      <p:cxnSp>
        <p:nvCxnSpPr>
          <p:cNvPr id="53" name="Conector drept 52">
            <a:extLst>
              <a:ext uri="{FF2B5EF4-FFF2-40B4-BE49-F238E27FC236}">
                <a16:creationId xmlns:a16="http://schemas.microsoft.com/office/drawing/2014/main" id="{85E967B8-E9EA-4CB0-90A0-9D71E21872FB}"/>
              </a:ext>
            </a:extLst>
          </p:cNvPr>
          <p:cNvCxnSpPr>
            <a:cxnSpLocks/>
          </p:cNvCxnSpPr>
          <p:nvPr/>
        </p:nvCxnSpPr>
        <p:spPr>
          <a:xfrm>
            <a:off x="9117367" y="4801380"/>
            <a:ext cx="117185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rept 55">
            <a:extLst>
              <a:ext uri="{FF2B5EF4-FFF2-40B4-BE49-F238E27FC236}">
                <a16:creationId xmlns:a16="http://schemas.microsoft.com/office/drawing/2014/main" id="{13535053-A50E-41C9-B7BA-E9ECD6512FAE}"/>
              </a:ext>
            </a:extLst>
          </p:cNvPr>
          <p:cNvCxnSpPr/>
          <p:nvPr/>
        </p:nvCxnSpPr>
        <p:spPr>
          <a:xfrm>
            <a:off x="10457895" y="3545421"/>
            <a:ext cx="0" cy="10598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rept 57">
            <a:extLst>
              <a:ext uri="{FF2B5EF4-FFF2-40B4-BE49-F238E27FC236}">
                <a16:creationId xmlns:a16="http://schemas.microsoft.com/office/drawing/2014/main" id="{05675B14-3261-4C1F-8BA6-E9CFE689825A}"/>
              </a:ext>
            </a:extLst>
          </p:cNvPr>
          <p:cNvCxnSpPr>
            <a:cxnSpLocks/>
          </p:cNvCxnSpPr>
          <p:nvPr/>
        </p:nvCxnSpPr>
        <p:spPr>
          <a:xfrm>
            <a:off x="9737279" y="3545421"/>
            <a:ext cx="542301" cy="10695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0C10C7-31D5-4B1D-80EE-ECF2E85E816C}"/>
              </a:ext>
            </a:extLst>
          </p:cNvPr>
          <p:cNvSpPr/>
          <p:nvPr/>
        </p:nvSpPr>
        <p:spPr>
          <a:xfrm>
            <a:off x="10177538" y="4578152"/>
            <a:ext cx="484884" cy="446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0B6B4144-04DC-47B1-A201-7F739B3A20FE}"/>
              </a:ext>
            </a:extLst>
          </p:cNvPr>
          <p:cNvSpPr/>
          <p:nvPr/>
        </p:nvSpPr>
        <p:spPr>
          <a:xfrm>
            <a:off x="10211371" y="2359449"/>
            <a:ext cx="1757749" cy="40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>
                <a:solidFill>
                  <a:schemeClr val="tx1"/>
                </a:solidFill>
              </a:rPr>
              <a:t>diagonalizare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setăText 62">
                <a:extLst>
                  <a:ext uri="{FF2B5EF4-FFF2-40B4-BE49-F238E27FC236}">
                    <a16:creationId xmlns:a16="http://schemas.microsoft.com/office/drawing/2014/main" id="{EBDE74CE-099E-4ECF-84CC-494344B74824}"/>
                  </a:ext>
                </a:extLst>
              </p:cNvPr>
              <p:cNvSpPr txBox="1"/>
              <p:nvPr/>
            </p:nvSpPr>
            <p:spPr>
              <a:xfrm>
                <a:off x="1633492" y="544222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Q</a:t>
                </a:r>
                <a:r>
                  <a:rPr lang="ro-RO" sz="1800" dirty="0">
                    <a:latin typeface="TITUS Cyberbit Basic"/>
                  </a:rPr>
                  <a:t>(</a:t>
                </a:r>
                <a:r>
                  <a:rPr lang="ro-RO" dirty="0">
                    <a:latin typeface="TITUS Cyberbit Basic"/>
                  </a:rPr>
                  <a:t>Q</a:t>
                </a:r>
                <a:r>
                  <a:rPr lang="ro-RO" sz="1800" dirty="0">
                    <a:latin typeface="TITUS Cyberbit Basic"/>
                  </a:rPr>
                  <a:t>) </a:t>
                </a:r>
                <a:r>
                  <a:rPr lang="ro-RO" sz="1800" dirty="0">
                    <a:latin typeface="Century Gothic" panose="020B0502020202020204" pitchFamily="34" charset="0"/>
                  </a:rPr>
                  <a:t>≠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r>
                      <a:rPr lang="ro-RO" sz="1800" b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ro-RO" sz="18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63" name="CasetăText 62">
                <a:extLst>
                  <a:ext uri="{FF2B5EF4-FFF2-40B4-BE49-F238E27FC236}">
                    <a16:creationId xmlns:a16="http://schemas.microsoft.com/office/drawing/2014/main" id="{EBDE74CE-099E-4ECF-84CC-494344B74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2" y="5442229"/>
                <a:ext cx="6094520" cy="369332"/>
              </a:xfrm>
              <a:prstGeom prst="rect">
                <a:avLst/>
              </a:prstGeom>
              <a:blipFill>
                <a:blip r:embed="rId10"/>
                <a:stretch>
                  <a:fillRect l="-900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setăText 64">
                <a:extLst>
                  <a:ext uri="{FF2B5EF4-FFF2-40B4-BE49-F238E27FC236}">
                    <a16:creationId xmlns:a16="http://schemas.microsoft.com/office/drawing/2014/main" id="{F6CD5F36-963F-425B-9269-BB788B682B80}"/>
                  </a:ext>
                </a:extLst>
              </p:cNvPr>
              <p:cNvSpPr txBox="1"/>
              <p:nvPr/>
            </p:nvSpPr>
            <p:spPr>
              <a:xfrm>
                <a:off x="1174072" y="5782394"/>
                <a:ext cx="719928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Rulăm instrucțiune cu instrucțiune Q(Q): </a:t>
                </a:r>
                <a:r>
                  <a:rPr lang="ro-RO" dirty="0" err="1">
                    <a:latin typeface="TITUS Cyberbit Basic"/>
                  </a:rPr>
                  <a:t>if</a:t>
                </a:r>
                <a:r>
                  <a:rPr lang="ro-RO" dirty="0">
                    <a:latin typeface="TITUS Cyberbit Basic"/>
                  </a:rPr>
                  <a:t>(HALT(Q,Q)) </a:t>
                </a:r>
                <a14:m>
                  <m:oMath xmlns:m="http://schemas.openxmlformats.org/officeDocument/2006/math">
                    <m:r>
                      <a:rPr lang="en-US" sz="1800" b="0" dirty="0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o-RO" dirty="0">
                    <a:latin typeface="TITUS Cyberbit Basic"/>
                  </a:rPr>
                  <a:t> </a:t>
                </a:r>
                <a:r>
                  <a:rPr lang="ro-RO" dirty="0" err="1">
                    <a:latin typeface="TITUS Cyberbit Basic"/>
                  </a:rPr>
                  <a:t>if</a:t>
                </a:r>
                <a:r>
                  <a:rPr lang="ro-RO" dirty="0">
                    <a:latin typeface="TITUS Cyberbit Basic"/>
                  </a:rPr>
                  <a:t>(1)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ro-RO" dirty="0">
                  <a:latin typeface="TITUS Cyberbit Basic"/>
                </a:endParaRPr>
              </a:p>
              <a:p>
                <a:endParaRPr lang="ro-RO" dirty="0">
                  <a:latin typeface="TITUS Cyberbit Basic"/>
                </a:endParaRPr>
              </a:p>
            </p:txBody>
          </p:sp>
        </mc:Choice>
        <mc:Fallback>
          <p:sp>
            <p:nvSpPr>
              <p:cNvPr id="65" name="CasetăText 64">
                <a:extLst>
                  <a:ext uri="{FF2B5EF4-FFF2-40B4-BE49-F238E27FC236}">
                    <a16:creationId xmlns:a16="http://schemas.microsoft.com/office/drawing/2014/main" id="{F6CD5F36-963F-425B-9269-BB788B68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72" y="5782394"/>
                <a:ext cx="7199283" cy="646331"/>
              </a:xfrm>
              <a:prstGeom prst="rect">
                <a:avLst/>
              </a:prstGeom>
              <a:blipFill>
                <a:blip r:embed="rId11"/>
                <a:stretch>
                  <a:fillRect l="-762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setăText 66">
            <a:extLst>
              <a:ext uri="{FF2B5EF4-FFF2-40B4-BE49-F238E27FC236}">
                <a16:creationId xmlns:a16="http://schemas.microsoft.com/office/drawing/2014/main" id="{664F8254-0049-4A69-8C14-2024F3D20483}"/>
              </a:ext>
            </a:extLst>
          </p:cNvPr>
          <p:cNvSpPr txBox="1"/>
          <p:nvPr/>
        </p:nvSpPr>
        <p:spPr>
          <a:xfrm>
            <a:off x="10079900" y="4594490"/>
            <a:ext cx="653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242729"/>
                </a:solidFill>
                <a:effectLst/>
                <a:latin typeface="MathJax_Main"/>
              </a:rPr>
              <a:t>⇒</a:t>
            </a:r>
            <a:r>
              <a:rPr lang="en-US" sz="1800" b="1" i="0" u="none" strike="noStrike" dirty="0">
                <a:solidFill>
                  <a:srgbClr val="242729"/>
                </a:solidFill>
                <a:effectLst/>
                <a:latin typeface="MathJax_Main"/>
              </a:rPr>
              <a:t>⇐</a:t>
            </a:r>
            <a:endParaRPr lang="en-US" sz="1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9FB5080-ACE8-457F-A659-3D2148BF2AF5}"/>
              </a:ext>
            </a:extLst>
          </p:cNvPr>
          <p:cNvSpPr/>
          <p:nvPr/>
        </p:nvSpPr>
        <p:spPr>
          <a:xfrm>
            <a:off x="7728012" y="5712249"/>
            <a:ext cx="484884" cy="446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9" name="CasetăText 68">
            <a:extLst>
              <a:ext uri="{FF2B5EF4-FFF2-40B4-BE49-F238E27FC236}">
                <a16:creationId xmlns:a16="http://schemas.microsoft.com/office/drawing/2014/main" id="{138F4009-6122-461A-BD23-56E82020C881}"/>
              </a:ext>
            </a:extLst>
          </p:cNvPr>
          <p:cNvSpPr txBox="1"/>
          <p:nvPr/>
        </p:nvSpPr>
        <p:spPr>
          <a:xfrm>
            <a:off x="7634962" y="5745192"/>
            <a:ext cx="653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242729"/>
                </a:solidFill>
                <a:effectLst/>
                <a:latin typeface="MathJax_Main"/>
              </a:rPr>
              <a:t>⇒</a:t>
            </a:r>
            <a:r>
              <a:rPr lang="en-US" sz="1800" b="1" i="0" u="none" strike="noStrike" dirty="0">
                <a:solidFill>
                  <a:srgbClr val="242729"/>
                </a:solidFill>
                <a:effectLst/>
                <a:latin typeface="MathJax_Main"/>
              </a:rPr>
              <a:t>⇐</a:t>
            </a:r>
            <a:endParaRPr lang="en-US" sz="1800" b="1" dirty="0"/>
          </a:p>
        </p:txBody>
      </p:sp>
      <p:sp>
        <p:nvSpPr>
          <p:cNvPr id="73" name="CasetăText 72">
            <a:extLst>
              <a:ext uri="{FF2B5EF4-FFF2-40B4-BE49-F238E27FC236}">
                <a16:creationId xmlns:a16="http://schemas.microsoft.com/office/drawing/2014/main" id="{D996EEBD-FCA6-4AFB-A295-5B09E360D9DE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816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6A65F1EB-07EE-4372-B269-27350A8D48C0}"/>
                  </a:ext>
                </a:extLst>
              </p:cNvPr>
              <p:cNvSpPr txBox="1"/>
              <p:nvPr/>
            </p:nvSpPr>
            <p:spPr>
              <a:xfrm>
                <a:off x="881109" y="870928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b) Q(Q) nu se oprește </a:t>
                </a:r>
                <a14:m>
                  <m:oMath xmlns:m="http://schemas.openxmlformats.org/officeDocument/2006/math">
                    <m:r>
                      <a:rPr lang="en-US" sz="1800" b="0" dirty="0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o-RO" dirty="0">
                    <a:latin typeface="TITUS Cyberbit Basic"/>
                  </a:rPr>
                  <a:t> HALT(Q,Q) == 0</a:t>
                </a:r>
              </a:p>
              <a:p>
                <a:endParaRPr lang="en-US" dirty="0">
                  <a:latin typeface="TITUS Cyberbit Basic"/>
                </a:endParaRPr>
              </a:p>
            </p:txBody>
          </p:sp>
        </mc:Choice>
        <mc:Fallback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6A65F1EB-07EE-4372-B269-27350A8D4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9" y="870928"/>
                <a:ext cx="6094520" cy="646331"/>
              </a:xfrm>
              <a:prstGeom prst="rect">
                <a:avLst/>
              </a:prstGeom>
              <a:blipFill>
                <a:blip r:embed="rId2"/>
                <a:stretch>
                  <a:fillRect l="-90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892140F1-7560-4FC2-BC1F-D11F361BC4DB}"/>
                  </a:ext>
                </a:extLst>
              </p:cNvPr>
              <p:cNvSpPr txBox="1"/>
              <p:nvPr/>
            </p:nvSpPr>
            <p:spPr>
              <a:xfrm>
                <a:off x="1577110" y="1247654"/>
                <a:ext cx="13649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Q</a:t>
                </a:r>
                <a:r>
                  <a:rPr lang="ro-RO" sz="1800" dirty="0">
                    <a:latin typeface="TITUS Cyberbit Basic"/>
                  </a:rPr>
                  <a:t>(</a:t>
                </a:r>
                <a:r>
                  <a:rPr lang="ro-RO" dirty="0">
                    <a:latin typeface="TITUS Cyberbit Basic"/>
                  </a:rPr>
                  <a:t>Q</a:t>
                </a:r>
                <a:r>
                  <a:rPr lang="ro-RO" sz="1800" dirty="0">
                    <a:latin typeface="TITUS Cyberbit Basic"/>
                  </a:rPr>
                  <a:t>) </a:t>
                </a:r>
                <a:r>
                  <a:rPr lang="ro-RO" dirty="0">
                    <a:latin typeface="Century Gothic" panose="020B0502020202020204" pitchFamily="34" charset="0"/>
                  </a:rPr>
                  <a:t>=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r>
                      <a:rPr lang="ro-RO" sz="1800" b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ro-RO" sz="1800" dirty="0">
                  <a:latin typeface="TITUS Cyberbit Basic"/>
                </a:endParaRPr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892140F1-7560-4FC2-BC1F-D11F361BC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10" y="1247654"/>
                <a:ext cx="1364942" cy="369332"/>
              </a:xfrm>
              <a:prstGeom prst="rect">
                <a:avLst/>
              </a:prstGeom>
              <a:blipFill>
                <a:blip r:embed="rId3"/>
                <a:stretch>
                  <a:fillRect l="-4018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E9151195-A033-47FF-A773-E57791D17B70}"/>
                  </a:ext>
                </a:extLst>
              </p:cNvPr>
              <p:cNvSpPr txBox="1"/>
              <p:nvPr/>
            </p:nvSpPr>
            <p:spPr>
              <a:xfrm>
                <a:off x="881109" y="1626045"/>
                <a:ext cx="7579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TUS Cyberbit Basic"/>
                  </a:rPr>
                  <a:t>Rulăm instrucțiune cu instrucțiune Q(Q): </a:t>
                </a:r>
                <a:r>
                  <a:rPr lang="ro-RO" dirty="0" err="1">
                    <a:latin typeface="TITUS Cyberbit Basic"/>
                  </a:rPr>
                  <a:t>if</a:t>
                </a:r>
                <a:r>
                  <a:rPr lang="ro-RO" dirty="0">
                    <a:latin typeface="TITUS Cyberbit Basic"/>
                  </a:rPr>
                  <a:t>(HALT(Q,Q)) </a:t>
                </a:r>
                <a14:m>
                  <m:oMath xmlns:m="http://schemas.openxmlformats.org/officeDocument/2006/math">
                    <m:r>
                      <a:rPr lang="en-US" sz="1800" b="0" dirty="0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o-RO" dirty="0">
                    <a:latin typeface="TITUS Cyberbit Basic"/>
                  </a:rPr>
                  <a:t> </a:t>
                </a:r>
                <a:r>
                  <a:rPr lang="ro-RO" dirty="0" err="1">
                    <a:latin typeface="TITUS Cyberbit Basic"/>
                  </a:rPr>
                  <a:t>if</a:t>
                </a:r>
                <a:r>
                  <a:rPr lang="ro-RO" dirty="0">
                    <a:latin typeface="TITUS Cyberbit Basic"/>
                  </a:rPr>
                  <a:t>(0)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o-RO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dirty="0">
                    <a:latin typeface="TITUS Cyberbit Basic"/>
                  </a:rPr>
                  <a:t> Q(Q) </a:t>
                </a:r>
                <a:r>
                  <a:rPr lang="ro-RO" dirty="0">
                    <a:latin typeface="Century Gothic" panose="020B0502020202020204" pitchFamily="34" charset="0"/>
                  </a:rPr>
                  <a:t>≠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ro-RO" dirty="0">
                  <a:latin typeface="TITUS Cyberbit Basic"/>
                </a:endParaRP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E9151195-A033-47FF-A773-E57791D17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9" y="1626045"/>
                <a:ext cx="7579310" cy="369332"/>
              </a:xfrm>
              <a:prstGeom prst="rect">
                <a:avLst/>
              </a:prstGeom>
              <a:blipFill>
                <a:blip r:embed="rId4"/>
                <a:stretch>
                  <a:fillRect l="-724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D88FC17-F671-4293-896E-775EE35EDFF6}"/>
              </a:ext>
            </a:extLst>
          </p:cNvPr>
          <p:cNvSpPr/>
          <p:nvPr/>
        </p:nvSpPr>
        <p:spPr>
          <a:xfrm>
            <a:off x="8824069" y="1587483"/>
            <a:ext cx="484884" cy="446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45789A88-F957-4754-954D-BEE7CC39D6A3}"/>
              </a:ext>
            </a:extLst>
          </p:cNvPr>
          <p:cNvSpPr txBox="1"/>
          <p:nvPr/>
        </p:nvSpPr>
        <p:spPr>
          <a:xfrm>
            <a:off x="8739909" y="1616986"/>
            <a:ext cx="653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242729"/>
                </a:solidFill>
                <a:effectLst/>
                <a:latin typeface="MathJax_Main"/>
              </a:rPr>
              <a:t>⇒</a:t>
            </a:r>
            <a:r>
              <a:rPr lang="en-US" sz="1800" b="1" i="0" u="none" strike="noStrike" dirty="0">
                <a:solidFill>
                  <a:srgbClr val="242729"/>
                </a:solidFill>
                <a:effectLst/>
                <a:latin typeface="MathJax_Main"/>
              </a:rPr>
              <a:t>⇐</a:t>
            </a:r>
            <a:endParaRPr lang="en-US" sz="1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tăText 15">
                <a:extLst>
                  <a:ext uri="{FF2B5EF4-FFF2-40B4-BE49-F238E27FC236}">
                    <a16:creationId xmlns:a16="http://schemas.microsoft.com/office/drawing/2014/main" id="{8D4A2378-5080-4B14-83C8-3D2B5DC480B4}"/>
                  </a:ext>
                </a:extLst>
              </p:cNvPr>
              <p:cNvSpPr txBox="1"/>
              <p:nvPr/>
            </p:nvSpPr>
            <p:spPr>
              <a:xfrm>
                <a:off x="4065973" y="2537871"/>
                <a:ext cx="63031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dirty="0">
                    <a:latin typeface="TITUS Cyberbit Basic"/>
                  </a:rPr>
                  <a:t>Presupunerea inițială este incorectă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o-RO" sz="2400" b="1" i="1" dirty="0">
                    <a:latin typeface="TITUS Cyberbit Basic"/>
                  </a:rPr>
                  <a:t>M</a:t>
                </a:r>
                <a:r>
                  <a:rPr lang="ro-RO" sz="2400" b="1" i="1" baseline="-25000" dirty="0">
                    <a:latin typeface="TITUS Cyberbit Basic"/>
                  </a:rPr>
                  <a:t>T 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ro-RO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R</a:t>
                </a:r>
                <a:r>
                  <a:rPr lang="ro-RO" sz="2400" dirty="0">
                    <a:latin typeface="TITUS Cyberbit Basic"/>
                  </a:rPr>
                  <a:t>  </a:t>
                </a:r>
              </a:p>
            </p:txBody>
          </p:sp>
        </mc:Choice>
        <mc:Fallback>
          <p:sp>
            <p:nvSpPr>
              <p:cNvPr id="16" name="CasetăText 15">
                <a:extLst>
                  <a:ext uri="{FF2B5EF4-FFF2-40B4-BE49-F238E27FC236}">
                    <a16:creationId xmlns:a16="http://schemas.microsoft.com/office/drawing/2014/main" id="{8D4A2378-5080-4B14-83C8-3D2B5DC48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73" y="2537871"/>
                <a:ext cx="6303145" cy="461665"/>
              </a:xfrm>
              <a:prstGeom prst="rect">
                <a:avLst/>
              </a:prstGeom>
              <a:blipFill>
                <a:blip r:embed="rId5"/>
                <a:stretch>
                  <a:fillRect l="-1547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ăgeată: dreapta 17">
            <a:extLst>
              <a:ext uri="{FF2B5EF4-FFF2-40B4-BE49-F238E27FC236}">
                <a16:creationId xmlns:a16="http://schemas.microsoft.com/office/drawing/2014/main" id="{446BD8BD-9F05-4BD5-B316-4103BAAA269C}"/>
              </a:ext>
            </a:extLst>
          </p:cNvPr>
          <p:cNvSpPr/>
          <p:nvPr/>
        </p:nvSpPr>
        <p:spPr>
          <a:xfrm>
            <a:off x="3928369" y="3628583"/>
            <a:ext cx="1100830" cy="5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a),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6B859B1-D7CA-42CF-957C-762C0DBB1660}"/>
              </a:ext>
            </a:extLst>
          </p:cNvPr>
          <p:cNvSpPr txBox="1"/>
          <p:nvPr/>
        </p:nvSpPr>
        <p:spPr>
          <a:xfrm>
            <a:off x="5089863" y="3635571"/>
            <a:ext cx="3771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latin typeface="TITUS Cyberbit Basic"/>
              </a:rPr>
              <a:t>HALT este </a:t>
            </a:r>
            <a:r>
              <a:rPr lang="ro-RO" sz="2400" b="1" dirty="0" err="1">
                <a:latin typeface="TITUS Cyberbit Basic"/>
              </a:rPr>
              <a:t>semidecidabilă</a:t>
            </a:r>
            <a:r>
              <a:rPr lang="ro-RO" sz="2400" b="1" dirty="0">
                <a:latin typeface="TITUS Cyberbit Basic"/>
              </a:rPr>
              <a:t>!!!</a:t>
            </a:r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EFB949F2-B85A-458F-A7E8-1A1C029DE9A2}"/>
              </a:ext>
            </a:extLst>
          </p:cNvPr>
          <p:cNvSpPr/>
          <p:nvPr/>
        </p:nvSpPr>
        <p:spPr>
          <a:xfrm>
            <a:off x="2827539" y="2537871"/>
            <a:ext cx="1100830" cy="5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EE23E973-0946-499F-A6B6-9102DA41B8D4}"/>
              </a:ext>
            </a:extLst>
          </p:cNvPr>
          <p:cNvSpPr txBox="1"/>
          <p:nvPr/>
        </p:nvSpPr>
        <p:spPr>
          <a:xfrm>
            <a:off x="2529014" y="4671354"/>
            <a:ext cx="7133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latin typeface="TITUS Cyberbit Basic"/>
              </a:rPr>
              <a:t>INTERPRETARE HALT: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TUS Cyberbit Basic"/>
              </a:rPr>
              <a:t>RE</a:t>
            </a:r>
            <a:r>
              <a:rPr lang="en-US" sz="2400" dirty="0">
                <a:latin typeface="TITUS Cyberbit Basic"/>
              </a:rPr>
              <a:t>\</a:t>
            </a:r>
            <a:r>
              <a:rPr lang="ro-RO" sz="2400" dirty="0">
                <a:latin typeface="TITUS Cyberbit Basic"/>
              </a:rPr>
              <a:t>R = mulțimea programelor care se termină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TUS Cyberbit Basic"/>
              </a:rPr>
              <a:t>NR = mulțimea programelor care </a:t>
            </a:r>
            <a:r>
              <a:rPr lang="ro-RO" sz="2400" b="1" dirty="0">
                <a:latin typeface="TITUS Cyberbit Basic"/>
              </a:rPr>
              <a:t>nu</a:t>
            </a:r>
            <a:r>
              <a:rPr lang="ro-RO" sz="2400" dirty="0">
                <a:latin typeface="TITUS Cyberbit Basic"/>
              </a:rPr>
              <a:t> se termină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B890CD95-2FCF-4F12-9F60-25182B010C5F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788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6FCDA1-5B3B-41D1-B3B8-4EBE19C0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Reducere Turing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FC6B081A-A88E-4B9B-A5EF-5EF5259A6D30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02891448-CF6E-4390-824B-0C0938CE145F}"/>
                  </a:ext>
                </a:extLst>
              </p:cNvPr>
              <p:cNvSpPr txBox="1"/>
              <p:nvPr/>
            </p:nvSpPr>
            <p:spPr>
              <a:xfrm>
                <a:off x="674702" y="2435998"/>
                <a:ext cx="10795248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000" dirty="0">
                    <a:latin typeface="TITUS Cyberbit Basic"/>
                  </a:rPr>
                  <a:t>Fie 2 probleme de decizie: A, B.</a:t>
                </a:r>
              </a:p>
              <a:p>
                <a:endParaRPr lang="ro-RO" sz="2000" dirty="0">
                  <a:latin typeface="TITUS Cyberbit Basic"/>
                </a:endParaRPr>
              </a:p>
              <a:p>
                <a:r>
                  <a:rPr lang="ro-RO" sz="2000" dirty="0">
                    <a:latin typeface="TITUS Cyberbit Basic"/>
                  </a:rPr>
                  <a:t>A: </a:t>
                </a:r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I</a:t>
                </a:r>
                <a:r>
                  <a:rPr lang="ro-RO" sz="2000" baseline="-25000" dirty="0">
                    <a:solidFill>
                      <a:srgbClr val="202122"/>
                    </a:solidFill>
                    <a:latin typeface="TITUS Cyberbit Basic"/>
                  </a:rPr>
                  <a:t>A</a:t>
                </a:r>
                <a:r>
                  <a:rPr lang="ro-RO" sz="20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dirty="0">
                        <a:latin typeface="TITUS Cyberbit Basic"/>
                      </a:rPr>
                      <m:t>→</m:t>
                    </m:r>
                  </m:oMath>
                </a14:m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{0, 1}</a:t>
                </a:r>
                <a:endParaRPr lang="ro-RO" sz="2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000" dirty="0">
                    <a:latin typeface="TITUS Cyberbit Basic"/>
                  </a:rPr>
                  <a:t>B: </a:t>
                </a:r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I</a:t>
                </a:r>
                <a:r>
                  <a:rPr lang="ro-RO" sz="2000" baseline="-25000" dirty="0">
                    <a:solidFill>
                      <a:srgbClr val="202122"/>
                    </a:solidFill>
                    <a:latin typeface="TITUS Cyberbit Basic"/>
                  </a:rPr>
                  <a:t>B</a:t>
                </a:r>
                <a:r>
                  <a:rPr lang="ro-RO" sz="20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dirty="0">
                        <a:latin typeface="TITUS Cyberbit Basic"/>
                      </a:rPr>
                      <m:t>→</m:t>
                    </m:r>
                  </m:oMath>
                </a14:m>
                <a:r>
                  <a:rPr lang="ro-RO" sz="20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TITUS Cyberbit Basic"/>
                  </a:rPr>
                  <a:t>{0, 1}</a:t>
                </a:r>
                <a:endParaRPr lang="ro-RO" sz="2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Spunem că problema </a:t>
                </a:r>
                <a:r>
                  <a:rPr lang="ro-RO" sz="2400" b="1" dirty="0">
                    <a:solidFill>
                      <a:srgbClr val="202122"/>
                    </a:solidFill>
                    <a:latin typeface="TITUS Cyberbit Basic"/>
                  </a:rPr>
                  <a:t>A se reduce Turing la problema B 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(și notăm A ≤ </a:t>
                </a:r>
                <a:r>
                  <a:rPr lang="ro-RO" sz="2400" baseline="-25000" dirty="0">
                    <a:solidFill>
                      <a:srgbClr val="202122"/>
                    </a:solidFill>
                    <a:latin typeface="TITUS Cyberbit Basic"/>
                  </a:rPr>
                  <a:t>T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B) dacă:</a:t>
                </a:r>
              </a:p>
              <a:p>
                <a:r>
                  <a:rPr lang="ro-RO" sz="2000" i="1" dirty="0">
                    <a:solidFill>
                      <a:srgbClr val="202122"/>
                    </a:solidFill>
                    <a:latin typeface="TITUS Cyberbit Basic"/>
                  </a:rPr>
                  <a:t>                                         A e mai ușoară sau la fel de grea ca problema B.</a:t>
                </a:r>
              </a:p>
              <a:p>
                <a:endParaRPr lang="ro-RO" sz="2000" i="1" dirty="0">
                  <a:solidFill>
                    <a:srgbClr val="202122"/>
                  </a:solidFill>
                  <a:latin typeface="TITUS Cyberbit Basic"/>
                </a:endParaRPr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02891448-CF6E-4390-824B-0C0938CE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2" y="2435998"/>
                <a:ext cx="10795248" cy="2616101"/>
              </a:xfrm>
              <a:prstGeom prst="rect">
                <a:avLst/>
              </a:prstGeom>
              <a:blipFill>
                <a:blip r:embed="rId2"/>
                <a:stretch>
                  <a:fillRect l="-903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B4F5509-A1E5-4504-9394-4E8213C85E17}"/>
                  </a:ext>
                </a:extLst>
              </p:cNvPr>
              <p:cNvSpPr txBox="1"/>
              <p:nvPr/>
            </p:nvSpPr>
            <p:spPr>
              <a:xfrm>
                <a:off x="3503350" y="4976468"/>
                <a:ext cx="513795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roman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: I</a:t>
                </a:r>
                <a:r>
                  <a:rPr lang="ro-RO" sz="2400" baseline="-25000" dirty="0">
                    <a:solidFill>
                      <a:srgbClr val="202122"/>
                    </a:solidFill>
                    <a:latin typeface="TITUS Cyberbit Basic"/>
                  </a:rPr>
                  <a:t>A</a:t>
                </a:r>
                <a:r>
                  <a:rPr lang="ro-RO" sz="24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I</a:t>
                </a:r>
                <a:r>
                  <a:rPr lang="ro-RO" sz="2400" baseline="-25000" dirty="0">
                    <a:solidFill>
                      <a:srgbClr val="202122"/>
                    </a:solidFill>
                    <a:latin typeface="TITUS Cyberbit Basic"/>
                  </a:rPr>
                  <a:t>B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, Turing calculabilă</a:t>
                </a:r>
                <a:endParaRPr lang="ro-RO" sz="2400" baseline="-25000" dirty="0">
                  <a:solidFill>
                    <a:srgbClr val="202122"/>
                  </a:solidFill>
                  <a:latin typeface="TITUS Cyberbit Basic"/>
                </a:endParaRPr>
              </a:p>
              <a:p>
                <a:pPr marL="514350" indent="-514350">
                  <a:buAutoNum type="romanLcParenR"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  <m:r>
                      <m:rPr>
                        <m:sty m:val="p"/>
                      </m:rPr>
                      <a:rPr lang="ro-RO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I</a:t>
                </a:r>
                <a:r>
                  <a:rPr lang="ro-RO" sz="2400" baseline="-25000" dirty="0">
                    <a:solidFill>
                      <a:srgbClr val="202122"/>
                    </a:solidFill>
                    <a:latin typeface="TITUS Cyberbit Basic"/>
                  </a:rPr>
                  <a:t>A 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; A(i) == 1 </a:t>
                </a:r>
                <a14:m>
                  <m:oMath xmlns:m="http://schemas.openxmlformats.org/officeDocument/2006/math">
                    <m:r>
                      <a:rPr lang="en-US" sz="2400" dirty="0">
                        <a:ln w="12700"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B(F(i)) == 1</a:t>
                </a: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                                      </a:t>
                </a: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B4F5509-A1E5-4504-9394-4E8213C8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50" y="4976468"/>
                <a:ext cx="5137951" cy="1200329"/>
              </a:xfrm>
              <a:prstGeom prst="rect">
                <a:avLst/>
              </a:prstGeom>
              <a:blipFill>
                <a:blip r:embed="rId3"/>
                <a:stretch>
                  <a:fillRect l="-1779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tăText 8">
            <a:extLst>
              <a:ext uri="{FF2B5EF4-FFF2-40B4-BE49-F238E27FC236}">
                <a16:creationId xmlns:a16="http://schemas.microsoft.com/office/drawing/2014/main" id="{C3B935B1-E275-4B1C-9AA2-1CA5A4FCD152}"/>
              </a:ext>
            </a:extLst>
          </p:cNvPr>
          <p:cNvSpPr txBox="1"/>
          <p:nvPr/>
        </p:nvSpPr>
        <p:spPr>
          <a:xfrm>
            <a:off x="6234343" y="5715132"/>
            <a:ext cx="2172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0                        0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7914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TM02900722[[fn=Sală de ședințe (ion)]]</Template>
  <TotalTime>537</TotalTime>
  <Words>1157</Words>
  <Application>Microsoft Office PowerPoint</Application>
  <PresentationFormat>Ecran lat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Century Gothic</vt:lpstr>
      <vt:lpstr>MathJax_Main</vt:lpstr>
      <vt:lpstr>TITUS Cyberbit Basic</vt:lpstr>
      <vt:lpstr>Wingdings 3</vt:lpstr>
      <vt:lpstr>Directorial</vt:lpstr>
      <vt:lpstr>ANALIZA ALGORITMILOR</vt:lpstr>
      <vt:lpstr>Teza Church-Turing - Recapitulare</vt:lpstr>
      <vt:lpstr>Mașina Turing</vt:lpstr>
      <vt:lpstr>Prezentare PowerPoint</vt:lpstr>
      <vt:lpstr>Prezentare PowerPoint</vt:lpstr>
      <vt:lpstr>Probleme semidecidabile</vt:lpstr>
      <vt:lpstr>Prezentare PowerPoint</vt:lpstr>
      <vt:lpstr>Prezentare PowerPoint</vt:lpstr>
      <vt:lpstr>Reducere Turing</vt:lpstr>
      <vt:lpstr>Prezentare PowerPoint</vt:lpstr>
      <vt:lpstr>PCP (Problema corespospondețelor lui Post)</vt:lpstr>
      <vt:lpstr>Prezentare PowerPoint</vt:lpstr>
      <vt:lpstr>Teorema lui 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ALGORITMILOR</dc:title>
  <dc:creator>Andreea Tătulescu</dc:creator>
  <cp:lastModifiedBy>Andreea Tătulescu</cp:lastModifiedBy>
  <cp:revision>11</cp:revision>
  <dcterms:created xsi:type="dcterms:W3CDTF">2020-10-19T08:13:40Z</dcterms:created>
  <dcterms:modified xsi:type="dcterms:W3CDTF">2020-10-19T17:11:14Z</dcterms:modified>
</cp:coreProperties>
</file>