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410" r:id="rId3"/>
    <p:sldId id="415" r:id="rId4"/>
    <p:sldId id="429" r:id="rId5"/>
    <p:sldId id="470" r:id="rId6"/>
    <p:sldId id="411" r:id="rId7"/>
    <p:sldId id="412" r:id="rId8"/>
    <p:sldId id="423" r:id="rId9"/>
    <p:sldId id="510" r:id="rId10"/>
  </p:sldIdLst>
  <p:sldSz cx="9144000" cy="6858000" type="overhead"/>
  <p:notesSz cx="6858000" cy="228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D61"/>
    <a:srgbClr val="B67FDB"/>
    <a:srgbClr val="E674D8"/>
    <a:srgbClr val="8FD3F9"/>
    <a:srgbClr val="CDDF25"/>
    <a:srgbClr val="F779F7"/>
    <a:srgbClr val="3EE0AE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7751A-DEE0-E449-A696-C73AA4D23093}" v="1" dt="2021-09-21T12:46:40.006"/>
    <p1510:client id="{35096ACD-59D4-8FD8-BB9F-46988FED38A3}" v="69" dt="2021-09-21T12:44:14.816"/>
    <p1510:client id="{F7D88EE9-6F2A-69FE-8AFD-07A49A4AF04B}" v="27" dt="2021-10-05T18:01:30.355"/>
    <p1510:client id="{FD03CB36-E4A1-49C5-A257-94E28CD1D54C}" v="38" dt="2021-10-04T15:37:0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103" d="100"/>
          <a:sy n="103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628" y="0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0082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9628" y="9760082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A78B2C-B2F9-EA44-9BF8-D858500C1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2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65" y="4862247"/>
            <a:ext cx="5206770" cy="460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2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E6682EEF-4F4C-8E43-ADDA-7FCF758E8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ヒラギノ角ゴ Pro W3" pitchFamily="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/>
                <a:ea typeface="ヒラギノ角ゴ Pro W3"/>
                <a:cs typeface="Times New Roman"/>
              </a:rPr>
              <a:t>Max 20min, cu </a:t>
            </a:r>
            <a:r>
              <a:rPr lang="en-US" err="1">
                <a:latin typeface="Times New Roman"/>
                <a:ea typeface="ヒラギノ角ゴ Pro W3"/>
                <a:cs typeface="Times New Roman"/>
              </a:rPr>
              <a:t>răspuns</a:t>
            </a:r>
            <a:r>
              <a:rPr lang="en-US">
                <a:latin typeface="Times New Roman"/>
                <a:ea typeface="ヒラギノ角ゴ Pro W3"/>
                <a:cs typeface="Times New Roman"/>
              </a:rPr>
              <a:t> la </a:t>
            </a:r>
            <a:r>
              <a:rPr lang="en-US" err="1">
                <a:latin typeface="Times New Roman"/>
                <a:ea typeface="ヒラギノ角ゴ Pro W3"/>
                <a:cs typeface="Times New Roman"/>
              </a:rPr>
              <a:t>întrebări</a:t>
            </a:r>
            <a:r>
              <a:rPr lang="en-US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err="1">
                <a:latin typeface="Times New Roman"/>
                <a:ea typeface="ヒラギノ角ゴ Pro W3"/>
                <a:cs typeface="Times New Roman"/>
              </a:rPr>
              <a:t>despre</a:t>
            </a:r>
            <a:r>
              <a:rPr lang="en-US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err="1">
                <a:latin typeface="Times New Roman"/>
                <a:ea typeface="ヒラギノ角ゴ Pro W3"/>
                <a:cs typeface="Times New Roman"/>
              </a:rPr>
              <a:t>gestiunea</a:t>
            </a:r>
            <a:r>
              <a:rPr lang="en-US">
                <a:latin typeface="Times New Roman"/>
                <a:ea typeface="ヒラギノ角ゴ Pro W3"/>
                <a:cs typeface="Times New Roman"/>
              </a:rPr>
              <a:t> </a:t>
            </a:r>
            <a:r>
              <a:rPr lang="en-US" err="1">
                <a:latin typeface="Times New Roman"/>
                <a:ea typeface="ヒラギノ角ゴ Pro W3"/>
                <a:cs typeface="Times New Roman"/>
              </a:rPr>
              <a:t>cursului</a:t>
            </a:r>
            <a:r>
              <a:rPr lang="en-US">
                <a:latin typeface="Times New Roman"/>
                <a:ea typeface="ヒラギノ角ゴ Pro W3"/>
                <a:cs typeface="Times New Roman"/>
              </a:rPr>
              <a:t>. </a:t>
            </a:r>
            <a:endParaRPr lang="en-US">
              <a:cs typeface="Times New Roman"/>
            </a:endParaRPr>
          </a:p>
          <a:p>
            <a:endParaRPr lang="en-US">
              <a:latin typeface="Times New Roman"/>
              <a:ea typeface="ヒラギノ角ゴ Pro W3"/>
              <a:cs typeface="Times New Roman"/>
            </a:endParaRPr>
          </a:p>
          <a:p>
            <a:r>
              <a:rPr lang="en-US">
                <a:latin typeface="Times New Roman"/>
                <a:ea typeface="ヒラギノ角ゴ Pro W3"/>
                <a:cs typeface="Times New Roman"/>
              </a:rPr>
              <a:t> </a:t>
            </a:r>
            <a:endParaRPr lang="en-US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ヒラギノ角ゴ Pro W3"/>
                <a:cs typeface="Calibri"/>
              </a:rPr>
              <a:t>Slide-urile sunt </a:t>
            </a:r>
            <a:r>
              <a:rPr lang="en-US" err="1">
                <a:latin typeface="Calibri"/>
                <a:ea typeface="ヒラギノ角ゴ Pro W3"/>
                <a:cs typeface="Calibri"/>
              </a:rPr>
              <a:t>pentru</a:t>
            </a:r>
            <a:r>
              <a:rPr lang="en-US">
                <a:latin typeface="Calibri"/>
                <a:ea typeface="ヒラギノ角ゴ Pro W3"/>
                <a:cs typeface="Calibri"/>
              </a:rPr>
              <a:t> </a:t>
            </a:r>
            <a:r>
              <a:rPr lang="en-US" err="1">
                <a:latin typeface="Calibri"/>
                <a:ea typeface="ヒラギノ角ゴ Pro W3"/>
                <a:cs typeface="Calibri"/>
              </a:rPr>
              <a:t>titulari</a:t>
            </a:r>
            <a:r>
              <a:rPr lang="en-US">
                <a:latin typeface="Calibri"/>
                <a:ea typeface="ヒラギノ角ゴ Pro W3"/>
                <a:cs typeface="Calibri"/>
              </a:rPr>
              <a:t>, </a:t>
            </a:r>
            <a:r>
              <a:rPr lang="en-US" err="1">
                <a:latin typeface="Calibri"/>
                <a:ea typeface="ヒラギノ角ゴ Pro W3"/>
                <a:cs typeface="Calibri"/>
              </a:rPr>
              <a:t>doar</a:t>
            </a:r>
            <a:r>
              <a:rPr lang="en-US">
                <a:latin typeface="Calibri"/>
                <a:ea typeface="ヒラギノ角ゴ Pro W3"/>
                <a:cs typeface="Calibri"/>
              </a:rPr>
              <a:t> un </a:t>
            </a:r>
            <a:r>
              <a:rPr lang="en-US" err="1">
                <a:latin typeface="Calibri"/>
                <a:ea typeface="ヒラギノ角ゴ Pro W3"/>
                <a:cs typeface="Calibri"/>
              </a:rPr>
              <a:t>cuprins</a:t>
            </a:r>
            <a:r>
              <a:rPr lang="en-US">
                <a:latin typeface="Calibri"/>
                <a:ea typeface="ヒラギノ角ゴ Pro W3"/>
                <a:cs typeface="Calibri"/>
              </a:rPr>
              <a:t> al </a:t>
            </a:r>
            <a:r>
              <a:rPr lang="en-US" err="1">
                <a:latin typeface="Calibri"/>
                <a:ea typeface="ヒラギノ角ゴ Pro W3"/>
                <a:cs typeface="Calibri"/>
              </a:rPr>
              <a:t>subiectelor</a:t>
            </a:r>
            <a:r>
              <a:rPr lang="en-US">
                <a:latin typeface="Calibri"/>
                <a:ea typeface="ヒラギノ角ゴ Pro W3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8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Page </a:t>
            </a:r>
            <a:fld id="{D7BF05A4-78DB-4275-9C77-9CA7989F1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00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1570"/>
            <a:ext cx="7772400" cy="3989070"/>
          </a:xfrm>
        </p:spPr>
        <p:txBody>
          <a:bodyPr/>
          <a:lstStyle/>
          <a:p>
            <a:r>
              <a:rPr lang="en-US" sz="3600" dirty="0">
                <a:latin typeface="Constantia"/>
                <a:ea typeface="ヒラギノ角ゴ Pro W3"/>
              </a:rPr>
              <a:t>IOCLA (</a:t>
            </a:r>
            <a:r>
              <a:rPr lang="en-US" sz="3600" dirty="0" err="1">
                <a:latin typeface="Constantia"/>
                <a:ea typeface="ヒラギノ角ゴ Pro W3"/>
              </a:rPr>
              <a:t>Programare</a:t>
            </a:r>
            <a:r>
              <a:rPr lang="en-US" sz="3600" dirty="0">
                <a:latin typeface="Constantia"/>
                <a:ea typeface="ヒラギノ角ゴ Pro W3"/>
              </a:rPr>
              <a:t> 2)</a:t>
            </a:r>
            <a:br>
              <a:rPr lang="en-US" sz="3600" dirty="0">
                <a:latin typeface="Constantia"/>
                <a:ea typeface="ヒラギノ角ゴ Pro W3"/>
              </a:rPr>
            </a:br>
            <a:br>
              <a:rPr lang="en-US" sz="3600" dirty="0">
                <a:latin typeface="Constantia"/>
                <a:ea typeface="ヒラギノ角ゴ Pro W3"/>
              </a:rPr>
            </a:br>
            <a:r>
              <a:rPr lang="en-US" sz="3600" dirty="0" err="1">
                <a:latin typeface="Constantia"/>
                <a:ea typeface="ヒラギノ角ゴ Pro W3"/>
              </a:rPr>
              <a:t>Introducere</a:t>
            </a:r>
            <a:r>
              <a:rPr lang="en-US" sz="3600" dirty="0">
                <a:latin typeface="Constantia"/>
                <a:ea typeface="ヒラギノ角ゴ Pro W3"/>
              </a:rPr>
              <a:t> in </a:t>
            </a:r>
            <a:r>
              <a:rPr lang="en-US" sz="3600" dirty="0" err="1">
                <a:latin typeface="Constantia"/>
                <a:ea typeface="ヒラギノ角ゴ Pro W3"/>
              </a:rPr>
              <a:t>organizarea</a:t>
            </a:r>
            <a:r>
              <a:rPr lang="en-US" sz="3600" dirty="0">
                <a:latin typeface="Constantia"/>
                <a:ea typeface="ヒラギノ角ゴ Pro W3"/>
              </a:rPr>
              <a:t> </a:t>
            </a:r>
            <a:br>
              <a:rPr lang="en-US" sz="3600" dirty="0">
                <a:latin typeface="Constantia"/>
                <a:ea typeface="ヒラギノ角ゴ Pro W3"/>
              </a:rPr>
            </a:br>
            <a:r>
              <a:rPr lang="en-US" sz="3600" dirty="0" err="1">
                <a:latin typeface="Constantia"/>
                <a:ea typeface="ヒラギノ角ゴ Pro W3"/>
              </a:rPr>
              <a:t>calculatoarelor</a:t>
            </a:r>
            <a:r>
              <a:rPr lang="en-US" sz="3600" dirty="0">
                <a:latin typeface="Constantia"/>
                <a:ea typeface="ヒラギノ角ゴ Pro W3"/>
              </a:rPr>
              <a:t> </a:t>
            </a:r>
            <a:r>
              <a:rPr lang="en-US" sz="3600" dirty="0" err="1">
                <a:latin typeface="Constantia"/>
                <a:ea typeface="ヒラギノ角ゴ Pro W3"/>
              </a:rPr>
              <a:t>și</a:t>
            </a:r>
            <a:r>
              <a:rPr lang="en-US" sz="3600" dirty="0">
                <a:latin typeface="Constantia"/>
                <a:ea typeface="ヒラギノ角ゴ Pro W3"/>
              </a:rPr>
              <a:t> </a:t>
            </a:r>
            <a:br>
              <a:rPr lang="en-US" sz="3600" dirty="0">
                <a:latin typeface="Constantia"/>
                <a:ea typeface="ヒラギノ角ゴ Pro W3"/>
              </a:rPr>
            </a:br>
            <a:r>
              <a:rPr lang="en-US" sz="3600" dirty="0" err="1">
                <a:latin typeface="Constantia"/>
                <a:ea typeface="ヒラギノ角ゴ Pro W3"/>
              </a:rPr>
              <a:t>limbaj</a:t>
            </a:r>
            <a:r>
              <a:rPr lang="en-US" sz="3600" dirty="0">
                <a:latin typeface="Constantia"/>
                <a:ea typeface="ヒラギノ角ゴ Pro W3"/>
              </a:rPr>
              <a:t> de </a:t>
            </a:r>
            <a:r>
              <a:rPr lang="en-US" sz="3600" dirty="0" err="1">
                <a:latin typeface="Constantia"/>
                <a:ea typeface="ヒラギノ角ゴ Pro W3"/>
              </a:rPr>
              <a:t>asamblare</a:t>
            </a:r>
            <a:endParaRPr lang="en-US" sz="3600" dirty="0" err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048000" y="5097780"/>
            <a:ext cx="2874505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dirty="0" err="1">
                <a:latin typeface="Candara"/>
                <a:ea typeface="ヒラギノ角ゴ Pro W3"/>
              </a:rPr>
              <a:t>Modificat</a:t>
            </a:r>
            <a:r>
              <a:rPr lang="en-US" dirty="0">
                <a:latin typeface="Candara"/>
                <a:ea typeface="ヒラギノ角ゴ Pro W3"/>
              </a:rPr>
              <a:t>  </a:t>
            </a:r>
            <a:fld id="{EA7F8862-05D1-4840-9081-35FA0BFE9E52}" type="datetime1">
              <a:rPr lang="ro-RO" smtClean="0">
                <a:latin typeface="Candara"/>
                <a:ea typeface="ヒラギノ角ゴ Pro W3"/>
              </a:rPr>
              <a:t>18.11.2021</a:t>
            </a:fld>
            <a:endParaRPr lang="en-US" dirty="0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Echipa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17230" cy="5410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None/>
              <a:defRPr/>
            </a:pPr>
            <a:r>
              <a:rPr lang="vi-VN" sz="2000" dirty="0" err="1">
                <a:latin typeface="Candara"/>
                <a:ea typeface="ヒラギノ角ゴ Pro W3"/>
              </a:rPr>
              <a:t>Răzvan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Deaconescu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Voichița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Iancu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Dragoș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Niculescu</a:t>
            </a:r>
            <a:r>
              <a:rPr lang="vi-VN" sz="2000" dirty="0">
                <a:latin typeface="Candara"/>
                <a:ea typeface="ヒラギノ角ゴ Pro W3"/>
              </a:rPr>
              <a:t>, Dan </a:t>
            </a:r>
            <a:r>
              <a:rPr lang="vi-VN" sz="2000" dirty="0" err="1">
                <a:latin typeface="Candara"/>
                <a:ea typeface="ヒラギノ角ゴ Pro W3"/>
              </a:rPr>
              <a:t>Novischi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Răzvan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Nițu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Alexandra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Pîrvulescu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Radu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Nicolau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Andrei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Albișoru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Darius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Mihai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Daniel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Băluță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Ionuț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Mihalache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Viorica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Mancaș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Dorin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Geman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Ștefan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Brătescu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Liza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Babu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Bogdan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Firuți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Ștefan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Teodorescu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Laurențiu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Ștefan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Daniel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Dincă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Cătălin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Mareș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Teodor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Duțu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Paul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Ungureanu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Alice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Șuiu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Teodor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Apostol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Cristian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Vijelie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Antonio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Macovei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Arina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Răileanu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Gabi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Mocanu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Cristian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Baciu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Alexandru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Ioniță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Mădălina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Moga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Adina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Smeu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Cristian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Mărgineanu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Vlad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Neculae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David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Gherghiță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Iulian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Olaru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Andrei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Martin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Andreea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Stoican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Rareș-Cosmin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Niculescu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Sergiu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Toader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Marian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Gabriel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Burcea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Radu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Nichita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Teodor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Matei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Alexandru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Ghiculescu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Robert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Delicostea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Bianca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Fodor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Sebastian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Samoilescu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Cristian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Crețan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Cristian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Olaru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Roxana-Elena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Știucă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Robert-Ionut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Alexa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Andrei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Gherghe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Lucian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Iliescu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Tudor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Gaină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Oliviwa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Oprea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Georgian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Comana</a:t>
            </a:r>
            <a:r>
              <a:rPr lang="vi-VN" sz="2000" dirty="0">
                <a:latin typeface="Candara"/>
                <a:ea typeface="ヒラギノ角ゴ Pro W3"/>
              </a:rPr>
              <a:t>, </a:t>
            </a:r>
            <a:r>
              <a:rPr lang="vi-VN" sz="2000" dirty="0" err="1">
                <a:latin typeface="Candara"/>
                <a:ea typeface="ヒラギノ角ゴ Pro W3"/>
              </a:rPr>
              <a:t>Robert</a:t>
            </a:r>
            <a:r>
              <a:rPr lang="vi-VN" sz="2000" dirty="0">
                <a:latin typeface="Candara"/>
                <a:ea typeface="ヒラギノ角ゴ Pro W3"/>
              </a:rPr>
              <a:t> </a:t>
            </a:r>
            <a:r>
              <a:rPr lang="vi-VN" sz="2000" dirty="0" err="1">
                <a:latin typeface="Candara"/>
                <a:ea typeface="ヒラギノ角ゴ Pro W3"/>
              </a:rPr>
              <a:t>Lică</a:t>
            </a:r>
            <a:endParaRPr lang="en-US" dirty="0" err="1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3584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/>
              <a:t>Resurse curs</a:t>
            </a:r>
            <a:endParaRPr lang="en-US" alt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3954780"/>
          </a:xfrm>
        </p:spPr>
        <p:txBody>
          <a:bodyPr/>
          <a:lstStyle/>
          <a:p>
            <a:r>
              <a:rPr lang="ro-RO" altLang="en-US" dirty="0">
                <a:latin typeface="Candara"/>
                <a:ea typeface="ヒラギノ角ゴ Pro W3"/>
              </a:rPr>
              <a:t>Instanța de pe curs.upb.ro</a:t>
            </a:r>
            <a:endParaRPr lang="en-GB" altLang="en-US" dirty="0">
              <a:latin typeface="Candara"/>
              <a:ea typeface="ヒラギノ角ゴ Pro W3"/>
            </a:endParaRPr>
          </a:p>
          <a:p>
            <a:pPr lvl="1"/>
            <a:r>
              <a:rPr lang="ro-RO" altLang="en-US" dirty="0">
                <a:latin typeface="Candara"/>
                <a:ea typeface="ヒラギノ角ゴ Pro W3"/>
              </a:rPr>
              <a:t>4 instanțe per serie (le folosim doar pentru feedback)</a:t>
            </a:r>
          </a:p>
          <a:p>
            <a:pPr lvl="1"/>
            <a:r>
              <a:rPr lang="ro-RO" altLang="en-US" dirty="0">
                <a:latin typeface="Candara"/>
                <a:ea typeface="ヒラギノ角ゴ Pro W3"/>
              </a:rPr>
              <a:t>O instanță comună:</a:t>
            </a:r>
          </a:p>
          <a:p>
            <a:pPr lvl="2"/>
            <a:r>
              <a:rPr lang="ro-RO" dirty="0">
                <a:solidFill>
                  <a:srgbClr val="262699"/>
                </a:solidFill>
                <a:latin typeface="Candara"/>
                <a:ea typeface="ヒラギノ角ゴ Pro W3"/>
              </a:rPr>
              <a:t>https://curs.upb.ro/course/view.php?id=?????</a:t>
            </a:r>
            <a:endParaRPr lang="ro-RO" altLang="en-US" dirty="0">
              <a:solidFill>
                <a:srgbClr val="262699"/>
              </a:solidFill>
              <a:latin typeface="Candara"/>
              <a:ea typeface="ヒラギノ角ゴ Pro W3"/>
            </a:endParaRPr>
          </a:p>
          <a:p>
            <a:r>
              <a:rPr lang="en-GB" altLang="en-US" dirty="0">
                <a:latin typeface="Candara"/>
                <a:ea typeface="ヒラギノ角ゴ Pro W3"/>
              </a:rPr>
              <a:t>Wiki: </a:t>
            </a:r>
            <a:r>
              <a:rPr lang="en-GB" altLang="en-US" dirty="0">
                <a:solidFill>
                  <a:srgbClr val="0070C0"/>
                </a:solidFill>
                <a:latin typeface="Candara"/>
                <a:ea typeface="ヒラギノ角ゴ Pro W3"/>
              </a:rPr>
              <a:t>http://ocw.cs.pub.ro/iocla</a:t>
            </a:r>
          </a:p>
          <a:p>
            <a:r>
              <a:rPr lang="en-GB" altLang="en-US" dirty="0">
                <a:latin typeface="Candara"/>
                <a:ea typeface="ヒラギノ角ゴ Pro W3"/>
              </a:rPr>
              <a:t>Repo: </a:t>
            </a:r>
            <a:r>
              <a:rPr lang="en-GB" dirty="0">
                <a:latin typeface="Candara"/>
                <a:ea typeface="ヒラギノ角ゴ Pro W3"/>
                <a:hlinkClick r:id="rId2"/>
              </a:rPr>
              <a:t>https://github.com/systems-cs-pub-ro/iocla/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ro-RO" altLang="en-US" dirty="0">
                <a:latin typeface="Candara"/>
                <a:ea typeface="ヒラギノ角ゴ Pro W3"/>
              </a:rPr>
              <a:t>Săli de laborator: online</a:t>
            </a:r>
            <a:br>
              <a:rPr lang="ro-RO" altLang="en-US" dirty="0">
                <a:latin typeface="Candara"/>
                <a:ea typeface="ヒラギノ角ゴ Pro W3"/>
              </a:rPr>
            </a:br>
            <a:r>
              <a:rPr lang="en-GB" altLang="en-US" dirty="0" err="1">
                <a:latin typeface="Candara"/>
                <a:ea typeface="ヒラギノ角ゴ Pro W3"/>
              </a:rPr>
              <a:t>Săli</a:t>
            </a:r>
            <a:r>
              <a:rPr lang="en-GB" altLang="en-US" dirty="0">
                <a:latin typeface="Candara"/>
                <a:ea typeface="ヒラギノ角ゴ Pro W3"/>
              </a:rPr>
              <a:t> de curs: online</a:t>
            </a:r>
            <a:endParaRPr lang="en-GB" altLang="en-US" dirty="0"/>
          </a:p>
          <a:p>
            <a:r>
              <a:rPr lang="en-GB" altLang="en-US" dirty="0">
                <a:latin typeface="Candara"/>
                <a:ea typeface="ヒラギノ角ゴ Pro W3"/>
              </a:rPr>
              <a:t>Textbook:  Sivarama P. Dandamudi  </a:t>
            </a:r>
            <a:r>
              <a:rPr lang="en-US" altLang="en-US" i="1" dirty="0">
                <a:latin typeface="Candara"/>
                <a:ea typeface="ヒラギノ角ゴ Pro W3"/>
              </a:rPr>
              <a:t>Introduction to Assembly Language Programming For Pentium and RISC Processors, 2nd Edition, </a:t>
            </a:r>
            <a:r>
              <a:rPr lang="en-US" altLang="en-US" dirty="0">
                <a:latin typeface="Candara"/>
                <a:ea typeface="ヒラギノ角ゴ Pro W3"/>
              </a:rPr>
              <a:t>Springer 2005</a:t>
            </a:r>
            <a:endParaRPr lang="en-GB" altLang="en-US" i="1" dirty="0"/>
          </a:p>
          <a:p>
            <a:endParaRPr lang="en-US" altLang="en-US"/>
          </a:p>
        </p:txBody>
      </p:sp>
      <p:sp>
        <p:nvSpPr>
          <p:cNvPr id="4" name="Rounded Rectangular Callout 3"/>
          <p:cNvSpPr/>
          <p:nvPr/>
        </p:nvSpPr>
        <p:spPr bwMode="auto">
          <a:xfrm rot="-960000">
            <a:off x="5124630" y="4498136"/>
            <a:ext cx="4286250" cy="695325"/>
          </a:xfrm>
          <a:prstGeom prst="wedgeRoundRectCallout">
            <a:avLst>
              <a:gd name="adj1" fmla="val -42017"/>
              <a:gd name="adj2" fmla="val -102119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err="1">
                <a:latin typeface="+mn-lt"/>
              </a:rPr>
              <a:t>Toate</a:t>
            </a:r>
            <a:r>
              <a:rPr lang="en-US" sz="1800" dirty="0">
                <a:latin typeface="+mn-lt"/>
              </a:rPr>
              <a:t> </a:t>
            </a:r>
            <a:r>
              <a:rPr lang="en-US" sz="1800" err="1">
                <a:latin typeface="+mn-lt"/>
              </a:rPr>
              <a:t>indicațiile</a:t>
            </a:r>
            <a:r>
              <a:rPr lang="en-US" sz="1800" dirty="0">
                <a:latin typeface="+mn-lt"/>
              </a:rPr>
              <a:t> “de </a:t>
            </a:r>
            <a:r>
              <a:rPr lang="en-US" sz="1800" err="1">
                <a:latin typeface="+mn-lt"/>
              </a:rPr>
              <a:t>citit</a:t>
            </a:r>
            <a:r>
              <a:rPr lang="en-US" sz="1800" dirty="0">
                <a:latin typeface="+mn-lt"/>
              </a:rPr>
              <a:t>” </a:t>
            </a:r>
            <a:r>
              <a:rPr lang="en-US" sz="1800" err="1">
                <a:latin typeface="+mn-lt"/>
              </a:rPr>
              <a:t>capitole</a:t>
            </a:r>
            <a:r>
              <a:rPr lang="en-US" sz="1800" dirty="0">
                <a:latin typeface="+mn-lt"/>
              </a:rPr>
              <a:t>/</a:t>
            </a:r>
            <a:r>
              <a:rPr lang="en-US" sz="1800" err="1">
                <a:latin typeface="+mn-lt"/>
              </a:rPr>
              <a:t>anexe</a:t>
            </a:r>
            <a:r>
              <a:rPr lang="en-US" sz="1800" dirty="0">
                <a:latin typeface="+mn-lt"/>
              </a:rPr>
              <a:t> se </a:t>
            </a:r>
            <a:r>
              <a:rPr lang="en-US" sz="1800" err="1">
                <a:latin typeface="+mn-lt"/>
              </a:rPr>
              <a:t>referă</a:t>
            </a:r>
            <a:r>
              <a:rPr lang="en-US" sz="1800" dirty="0">
                <a:latin typeface="+mn-lt"/>
              </a:rPr>
              <a:t> la </a:t>
            </a:r>
            <a:r>
              <a:rPr lang="en-US" sz="1800" err="1">
                <a:latin typeface="+mn-lt"/>
              </a:rPr>
              <a:t>această</a:t>
            </a:r>
            <a:r>
              <a:rPr lang="en-US" sz="1800" dirty="0">
                <a:latin typeface="+mn-lt"/>
              </a:rPr>
              <a:t> carte. </a:t>
            </a: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Bibliografie</a:t>
            </a:r>
            <a:r>
              <a:rPr lang="en-GB"/>
              <a:t> </a:t>
            </a:r>
            <a:r>
              <a:rPr lang="en-GB" err="1"/>
              <a:t>extins</a:t>
            </a:r>
            <a:r>
              <a:rPr lang="ro-RO"/>
              <a:t>ă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OBLIGATORIU</a:t>
            </a:r>
          </a:p>
          <a:p>
            <a:r>
              <a:rPr lang="en-US" altLang="en-US" sz="2000" b="1" err="1"/>
              <a:t>Sivarama</a:t>
            </a:r>
            <a:r>
              <a:rPr lang="en-US" altLang="en-US" sz="2000" b="1"/>
              <a:t> P. </a:t>
            </a:r>
            <a:r>
              <a:rPr lang="en-US" altLang="en-US" sz="2000" b="1" err="1"/>
              <a:t>Dandamudi</a:t>
            </a:r>
            <a:r>
              <a:rPr lang="en-US" altLang="en-US" sz="2000" b="1"/>
              <a:t> – “Introduction to Assembly Language Programming For Pentium and RISC Processors”, Springer, 2005 </a:t>
            </a:r>
          </a:p>
          <a:p>
            <a:r>
              <a:rPr lang="en-US" sz="2000"/>
              <a:t>Ray </a:t>
            </a:r>
            <a:r>
              <a:rPr lang="en-US" sz="2000" err="1"/>
              <a:t>Sefarth</a:t>
            </a:r>
            <a:r>
              <a:rPr lang="en-US" sz="2000"/>
              <a:t>, “Introduction to 64 Bit Intel Assembly Language Programming for Linux”, 2011, cap 16 (</a:t>
            </a:r>
            <a:r>
              <a:rPr lang="en-US" sz="2000" err="1"/>
              <a:t>optimizări</a:t>
            </a:r>
            <a:r>
              <a:rPr lang="en-US" sz="2000"/>
              <a:t>)</a:t>
            </a:r>
          </a:p>
          <a:p>
            <a:r>
              <a:rPr lang="en-US" sz="2000"/>
              <a:t>Richard Blum, “Professional Assembly Language” , Wiley 2005, cap 15 (</a:t>
            </a:r>
            <a:r>
              <a:rPr lang="en-US" sz="2000" err="1"/>
              <a:t>optimizări</a:t>
            </a:r>
            <a:r>
              <a:rPr lang="en-US" sz="2000"/>
              <a:t>)</a:t>
            </a:r>
          </a:p>
          <a:p>
            <a:pPr>
              <a:buNone/>
            </a:pPr>
            <a:endParaRPr lang="en-US" altLang="en-US" sz="2000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en-US" sz="2000" b="1">
                <a:solidFill>
                  <a:srgbClr val="002060"/>
                </a:solidFill>
              </a:rPr>
              <a:t>SUPLIMENTAR</a:t>
            </a:r>
          </a:p>
          <a:p>
            <a:r>
              <a:rPr lang="en-GB" sz="2000"/>
              <a:t>Kip R. Irvine - Assembly Language for x86 Processors (7th Edition), Pearson, 2015  -  Windows, MASM, </a:t>
            </a:r>
            <a:r>
              <a:rPr lang="en-GB" sz="2000" err="1"/>
              <a:t>VisualC</a:t>
            </a:r>
            <a:r>
              <a:rPr lang="en-GB" sz="2000"/>
              <a:t> </a:t>
            </a:r>
          </a:p>
          <a:p>
            <a:r>
              <a:rPr lang="en-US" sz="2000"/>
              <a:t>Jeff </a:t>
            </a:r>
            <a:r>
              <a:rPr lang="en-US" sz="2000" err="1"/>
              <a:t>Dunteman</a:t>
            </a:r>
            <a:r>
              <a:rPr lang="en-US" sz="2000"/>
              <a:t> - Assembly Language Step By Step, 3rd Edition. Wiley, 2009, Linux, NASM</a:t>
            </a:r>
          </a:p>
          <a:p>
            <a:endParaRPr lang="en-US" sz="2000"/>
          </a:p>
          <a:p>
            <a:r>
              <a:rPr lang="en-US" sz="2400"/>
              <a:t>NU </a:t>
            </a:r>
            <a:r>
              <a:rPr lang="en-US" sz="2400" err="1"/>
              <a:t>învățați</a:t>
            </a:r>
            <a:r>
              <a:rPr lang="en-US" sz="2400"/>
              <a:t> </a:t>
            </a:r>
            <a:r>
              <a:rPr lang="en-US" sz="2400" err="1"/>
              <a:t>după</a:t>
            </a:r>
            <a:r>
              <a:rPr lang="en-US" sz="2400"/>
              <a:t> slide-</a:t>
            </a:r>
            <a:r>
              <a:rPr lang="en-US" sz="2400" err="1"/>
              <a:t>uri</a:t>
            </a:r>
            <a:r>
              <a:rPr lang="en-US" sz="2400"/>
              <a:t>, </a:t>
            </a:r>
            <a:r>
              <a:rPr lang="en-US" sz="2400" err="1"/>
              <a:t>cartea</a:t>
            </a:r>
            <a:r>
              <a:rPr lang="en-US" sz="2400"/>
              <a:t> </a:t>
            </a:r>
            <a:r>
              <a:rPr lang="en-US" sz="2400" err="1"/>
              <a:t>este</a:t>
            </a:r>
            <a:r>
              <a:rPr lang="en-US" sz="2400"/>
              <a:t> </a:t>
            </a:r>
            <a:r>
              <a:rPr lang="en-US" altLang="en-US" sz="2400" b="1">
                <a:solidFill>
                  <a:srgbClr val="FF0000"/>
                </a:solidFill>
              </a:rPr>
              <a:t>OBLIGATORIE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91800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/>
          </a:p>
          <a:p>
            <a:endParaRPr lang="en-US" sz="2000">
              <a:latin typeface="Candara"/>
              <a:ea typeface="ヒラギノ角ゴ Pro W3"/>
            </a:endParaRPr>
          </a:p>
          <a:p>
            <a:endParaRPr lang="en-US" sz="2000">
              <a:latin typeface="Candara"/>
              <a:ea typeface="ヒラギノ角ゴ Pro W3"/>
            </a:endParaRPr>
          </a:p>
          <a:p>
            <a:endParaRPr lang="en-US" sz="2000">
              <a:latin typeface="Candara"/>
              <a:ea typeface="ヒラギノ角ゴ Pro W3"/>
            </a:endParaRPr>
          </a:p>
          <a:p>
            <a:endParaRPr lang="en-US" sz="2000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 sz="2400">
                <a:latin typeface="Candara"/>
                <a:ea typeface="ヒラギノ角ゴ Pro W3"/>
              </a:rPr>
              <a:t>NU </a:t>
            </a:r>
            <a:r>
              <a:rPr lang="en-US" sz="2400" err="1">
                <a:latin typeface="Candara"/>
                <a:ea typeface="ヒラギノ角ゴ Pro W3"/>
              </a:rPr>
              <a:t>învățați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după</a:t>
            </a:r>
            <a:r>
              <a:rPr lang="en-US" sz="2400">
                <a:latin typeface="Candara"/>
                <a:ea typeface="ヒラギノ角ゴ Pro W3"/>
              </a:rPr>
              <a:t> slide-</a:t>
            </a:r>
            <a:r>
              <a:rPr lang="en-US" sz="2400" err="1">
                <a:latin typeface="Candara"/>
                <a:ea typeface="ヒラギノ角ゴ Pro W3"/>
              </a:rPr>
              <a:t>uri</a:t>
            </a:r>
            <a:r>
              <a:rPr lang="en-US" sz="2400">
                <a:latin typeface="Candara"/>
                <a:ea typeface="ヒラギノ角ゴ Pro W3"/>
              </a:rPr>
              <a:t>, </a:t>
            </a:r>
            <a:r>
              <a:rPr lang="en-US" sz="2400" err="1">
                <a:latin typeface="Candara"/>
                <a:ea typeface="ヒラギノ角ゴ Pro W3"/>
              </a:rPr>
              <a:t>cartea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este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Candara"/>
                <a:ea typeface="ヒラギノ角ゴ Pro W3"/>
              </a:rPr>
              <a:t>OBLIGATORIE</a:t>
            </a:r>
            <a:endParaRPr lang="en-GB" sz="2400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938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Cuprins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Candara"/>
                <a:ea typeface="ヒラギノ角ゴ Pro W3"/>
              </a:rPr>
              <a:t>Cap 01: Programe și sistemul de calcul (4)</a:t>
            </a:r>
            <a:endParaRPr lang="en-US" sz="2000" dirty="0">
              <a:latin typeface="Candara"/>
              <a:ea typeface="ヒラギノ角ゴ Pro W3"/>
            </a:endParaRPr>
          </a:p>
          <a:p>
            <a:r>
              <a:rPr lang="en-US" sz="2000">
                <a:latin typeface="Candara"/>
                <a:ea typeface="ヒラギノ角ゴ Pro W3"/>
              </a:rPr>
              <a:t>Cap 02: Investigarea programelor (2)</a:t>
            </a:r>
            <a:endParaRPr lang="en-US"/>
          </a:p>
          <a:p>
            <a:r>
              <a:rPr lang="en-US" sz="2000">
                <a:latin typeface="Candara"/>
                <a:ea typeface="ヒラギノ角ゴ Pro W3"/>
              </a:rPr>
              <a:t>Cap 03: Arhitectura sistemului de calcul (2)</a:t>
            </a:r>
            <a:endParaRPr lang="en-US"/>
          </a:p>
          <a:p>
            <a:r>
              <a:rPr lang="en-US" sz="2000">
                <a:latin typeface="Candara"/>
                <a:ea typeface="ヒラギノ角ゴ Pro W3"/>
              </a:rPr>
              <a:t>Cap 04: Reprezentarea numerelor (4)</a:t>
            </a:r>
            <a:endParaRPr lang="en-US"/>
          </a:p>
          <a:p>
            <a:r>
              <a:rPr lang="en-US" sz="2000"/>
              <a:t>Cap 05: Interfața hardware-software x86 (6)</a:t>
            </a:r>
            <a:endParaRPr lang="en-US"/>
          </a:p>
          <a:p>
            <a:r>
              <a:rPr lang="en-US" sz="2000">
                <a:latin typeface="Candara"/>
                <a:ea typeface="ヒラギノ角ゴ Pro W3"/>
              </a:rPr>
              <a:t>Cap 05: Interfața hardware-software x86 (2)</a:t>
            </a:r>
            <a:endParaRPr lang="en-US"/>
          </a:p>
          <a:p>
            <a:r>
              <a:rPr lang="en-US" sz="2000"/>
              <a:t>Cap 06: Stiva (2)</a:t>
            </a:r>
            <a:endParaRPr lang="en-US"/>
          </a:p>
          <a:p>
            <a:r>
              <a:rPr lang="en-US" sz="2000">
                <a:latin typeface="Candara"/>
                <a:ea typeface="ヒラギノ角ゴ Pro W3"/>
              </a:rPr>
              <a:t>Cap 07: Funcții (2)</a:t>
            </a:r>
            <a:endParaRPr lang="en-US"/>
          </a:p>
          <a:p>
            <a:r>
              <a:rPr lang="en-US" sz="2000">
                <a:latin typeface="Candara"/>
                <a:ea typeface="ヒラギノ角ゴ Pro W3"/>
              </a:rPr>
              <a:t>Cap 07: Funcții (2)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sz="2000"/>
              <a:t>Cap 08: Interfața binară a funcțiilor (2)</a:t>
            </a:r>
            <a:endParaRPr lang="en-US"/>
          </a:p>
          <a:p>
            <a:r>
              <a:rPr lang="en-US" sz="2000">
                <a:latin typeface="Candara"/>
                <a:ea typeface="ヒラギノ角ゴ Pro W3"/>
              </a:rPr>
              <a:t>Cap 09: Gestiunea bufferelor (2)</a:t>
            </a:r>
            <a:endParaRPr lang="en-US"/>
          </a:p>
          <a:p>
            <a:r>
              <a:rPr lang="en-US" sz="2000">
                <a:latin typeface="Candara"/>
                <a:ea typeface="ヒラギノ角ゴ Pro W3"/>
              </a:rPr>
              <a:t>Cap 09: Gestiunea bufferelor (4)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sz="2000">
                <a:latin typeface="Candara"/>
                <a:ea typeface="ヒラギノ角ゴ Pro W3"/>
              </a:rPr>
              <a:t>Cap 10: Curs ales de titular (2)</a:t>
            </a:r>
            <a:endParaRPr lang="en-US"/>
          </a:p>
          <a:p>
            <a:r>
              <a:rPr lang="en-US" sz="2000">
                <a:latin typeface="Candara"/>
                <a:ea typeface="ヒラギノ角ゴ Pro W3"/>
              </a:rPr>
              <a:t>Cap 11: Curs ales de studenți (2)</a:t>
            </a:r>
            <a:endParaRPr lang="en-US">
              <a:latin typeface="Candara"/>
              <a:ea typeface="ヒラギノ角ゴ Pro W3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/>
              <a:t>Sistem de notare</a:t>
            </a:r>
            <a:endParaRPr lang="en-US" alt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en-US" b="1" dirty="0">
                <a:latin typeface="Candara"/>
                <a:ea typeface="ヒラギノ角ゴ Pro W3"/>
              </a:rPr>
              <a:t>[50%] Curs</a:t>
            </a:r>
          </a:p>
          <a:p>
            <a:pPr lvl="1"/>
            <a:r>
              <a:rPr lang="en-US" altLang="en-US">
                <a:latin typeface="Candara"/>
                <a:ea typeface="ヒラギノ角ゴ Pro W3"/>
              </a:rPr>
              <a:t>[10%] teste</a:t>
            </a:r>
            <a:endParaRPr lang="en-US" altLang="en-US" dirty="0">
              <a:latin typeface="Candara"/>
              <a:ea typeface="ヒラギノ角ゴ Pro W3"/>
            </a:endParaRPr>
          </a:p>
          <a:p>
            <a:pPr lvl="2"/>
            <a:r>
              <a:rPr lang="en-US" sz="1800">
                <a:solidFill>
                  <a:schemeClr val="accent6"/>
                </a:solidFill>
                <a:latin typeface="Candara"/>
                <a:ea typeface="ヒラギノ角ゴ Pro W3"/>
              </a:rPr>
              <a:t>Pentru fiecare curs va exista un test de 5 întrebări pe Moodle</a:t>
            </a:r>
          </a:p>
          <a:p>
            <a:pPr lvl="1"/>
            <a:r>
              <a:rPr lang="en-US" altLang="en-US">
                <a:latin typeface="Candara"/>
                <a:ea typeface="ヒラギノ角ゴ Pro W3"/>
              </a:rPr>
              <a:t>[40%] examen</a:t>
            </a:r>
            <a:endParaRPr lang="en-US"/>
          </a:p>
          <a:p>
            <a:pPr lvl="2"/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oral (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întrebări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concept 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și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discutat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cu 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snippeturi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de cod)</a:t>
            </a:r>
          </a:p>
          <a:p>
            <a:pPr lvl="2"/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ținem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dechisă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opțiunea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de examen 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practic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live (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dacă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 se </a:t>
            </a:r>
            <a:r>
              <a:rPr lang="en-US" altLang="en-US" err="1">
                <a:solidFill>
                  <a:srgbClr val="262699"/>
                </a:solidFill>
                <a:latin typeface="Candara"/>
                <a:ea typeface="ヒラギノ角ゴ Pro W3"/>
              </a:rPr>
              <a:t>poate</a:t>
            </a:r>
            <a:r>
              <a:rPr lang="en-US" altLang="en-US" dirty="0">
                <a:solidFill>
                  <a:srgbClr val="262699"/>
                </a:solidFill>
                <a:latin typeface="Candara"/>
                <a:ea typeface="ヒラギノ角ゴ Pro W3"/>
              </a:rPr>
              <a:t>)</a:t>
            </a:r>
          </a:p>
          <a:p>
            <a:r>
              <a:rPr lang="en-US" altLang="en-US" b="1" dirty="0">
                <a:latin typeface="Candara"/>
                <a:ea typeface="ヒラギノ角ゴ Pro W3"/>
              </a:rPr>
              <a:t>[50%] </a:t>
            </a:r>
            <a:r>
              <a:rPr lang="en-US" altLang="en-US" b="1" err="1">
                <a:latin typeface="Candara"/>
                <a:ea typeface="ヒラギノ角ゴ Pro W3"/>
              </a:rPr>
              <a:t>Laborator</a:t>
            </a:r>
            <a:endParaRPr lang="en-US" altLang="en-US" b="1">
              <a:latin typeface="Candara"/>
              <a:ea typeface="ヒラギノ角ゴ Pro W3"/>
            </a:endParaRP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[10%] </a:t>
            </a:r>
            <a:r>
              <a:rPr lang="en-US" altLang="en-US" err="1">
                <a:latin typeface="Candara"/>
                <a:ea typeface="ヒラギノ角ゴ Pro W3"/>
              </a:rPr>
              <a:t>Activitate</a:t>
            </a:r>
            <a:r>
              <a:rPr lang="en-US" altLang="en-US" dirty="0">
                <a:latin typeface="Candara"/>
                <a:ea typeface="ヒラギノ角ゴ Pro W3"/>
              </a:rPr>
              <a:t> de </a:t>
            </a:r>
            <a:r>
              <a:rPr lang="en-US" altLang="en-US" err="1">
                <a:latin typeface="Candara"/>
                <a:ea typeface="ヒラギノ角ゴ Pro W3"/>
              </a:rPr>
              <a:t>laborator</a:t>
            </a:r>
            <a:r>
              <a:rPr lang="en-US" altLang="en-US" dirty="0">
                <a:latin typeface="Candara"/>
                <a:ea typeface="ヒラギノ角ゴ Pro W3"/>
              </a:rPr>
              <a:t> (12 </a:t>
            </a:r>
            <a:r>
              <a:rPr lang="en-US" altLang="en-US" err="1">
                <a:latin typeface="Candara"/>
                <a:ea typeface="ヒラギノ角ゴ Pro W3"/>
              </a:rPr>
              <a:t>laboratoare</a:t>
            </a:r>
            <a:r>
              <a:rPr lang="en-US" altLang="en-US" dirty="0">
                <a:latin typeface="Candara"/>
                <a:ea typeface="ヒラギノ角ゴ Pro W3"/>
              </a:rPr>
              <a:t>)</a:t>
            </a:r>
          </a:p>
          <a:p>
            <a:pPr lvl="1"/>
            <a:r>
              <a:rPr lang="en-US" altLang="en-US" dirty="0">
                <a:latin typeface="Candara"/>
                <a:ea typeface="ヒラギノ角ゴ Pro W3"/>
              </a:rPr>
              <a:t>[40%] Teme de </a:t>
            </a:r>
            <a:r>
              <a:rPr lang="en-US" altLang="en-US" err="1">
                <a:latin typeface="Candara"/>
                <a:ea typeface="ヒラギノ角ゴ Pro W3"/>
              </a:rPr>
              <a:t>casă</a:t>
            </a:r>
            <a:r>
              <a:rPr lang="en-US" altLang="en-US" dirty="0">
                <a:latin typeface="Candara"/>
                <a:ea typeface="ヒラギノ角ゴ Pro W3"/>
              </a:rPr>
              <a:t> (4 </a:t>
            </a:r>
            <a:r>
              <a:rPr lang="en-US" altLang="en-US" err="1">
                <a:latin typeface="Candara"/>
                <a:ea typeface="ヒラギノ角ゴ Pro W3"/>
              </a:rPr>
              <a:t>teme</a:t>
            </a:r>
            <a:r>
              <a:rPr lang="en-US" altLang="en-US" dirty="0">
                <a:latin typeface="Candara"/>
                <a:ea typeface="ヒラギノ角ゴ Pro W3"/>
              </a:rPr>
              <a:t>)</a:t>
            </a:r>
          </a:p>
          <a:p>
            <a:pPr lvl="1"/>
            <a:endParaRPr lang="en-US" altLang="en-US"/>
          </a:p>
          <a:p>
            <a:pPr lvl="1">
              <a:buNone/>
            </a:pPr>
            <a:endParaRPr lang="en-US" altLang="en-US">
              <a:solidFill>
                <a:srgbClr val="262699"/>
              </a:solidFill>
            </a:endParaRPr>
          </a:p>
          <a:p>
            <a:r>
              <a:rPr lang="en-US" altLang="en-US" b="1" err="1">
                <a:latin typeface="Candara"/>
                <a:ea typeface="ヒラギノ角ゴ Pro W3"/>
              </a:rPr>
              <a:t>Atenție</a:t>
            </a:r>
            <a:r>
              <a:rPr lang="en-US" altLang="en-US" b="1" dirty="0">
                <a:latin typeface="Candara"/>
                <a:ea typeface="ヒラギノ角ゴ Pro W3"/>
              </a:rPr>
              <a:t>: Este </a:t>
            </a:r>
            <a:r>
              <a:rPr lang="en-US" altLang="en-US" b="1" err="1">
                <a:latin typeface="Candara"/>
                <a:ea typeface="ヒラギノ角ゴ Pro W3"/>
              </a:rPr>
              <a:t>necesară</a:t>
            </a:r>
            <a:r>
              <a:rPr lang="en-US" altLang="en-US" b="1" dirty="0">
                <a:latin typeface="Candara"/>
                <a:ea typeface="ヒラギノ角ゴ Pro W3"/>
              </a:rPr>
              <a:t> </a:t>
            </a:r>
            <a:r>
              <a:rPr lang="en-US" altLang="en-US" b="1" err="1">
                <a:latin typeface="Candara"/>
                <a:ea typeface="ヒラギノ角ゴ Pro W3"/>
              </a:rPr>
              <a:t>promovarea</a:t>
            </a:r>
            <a:r>
              <a:rPr lang="en-US" altLang="en-US" b="1" dirty="0">
                <a:latin typeface="Candara"/>
                <a:ea typeface="ヒラギノ角ゴ Pro W3"/>
              </a:rPr>
              <a:t> </a:t>
            </a:r>
            <a:r>
              <a:rPr lang="en-US" altLang="en-US" b="1" err="1">
                <a:latin typeface="Candara"/>
                <a:ea typeface="ヒラギノ角ゴ Pro W3"/>
              </a:rPr>
              <a:t>independentă</a:t>
            </a:r>
            <a:r>
              <a:rPr lang="en-US" altLang="en-US" b="1" dirty="0">
                <a:latin typeface="Candara"/>
                <a:ea typeface="ヒラギノ角ゴ Pro W3"/>
              </a:rPr>
              <a:t> curs + </a:t>
            </a:r>
            <a:r>
              <a:rPr lang="en-US" altLang="en-US" b="1" err="1">
                <a:latin typeface="Candara"/>
                <a:ea typeface="ヒラギノ角ゴ Pro W3"/>
              </a:rPr>
              <a:t>laborator</a:t>
            </a:r>
            <a:r>
              <a:rPr lang="en-US" altLang="en-US" b="1" dirty="0">
                <a:latin typeface="Candara"/>
                <a:ea typeface="ヒラギノ角ゴ Pro W3"/>
              </a:rPr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2362200"/>
            <a:ext cx="6096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Candara" pitchFamily="34" charset="0"/>
              </a:rPr>
              <a:t>OC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09800" y="2971800"/>
            <a:ext cx="6096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bg1"/>
                </a:solidFill>
                <a:latin typeface="Candara" pitchFamily="34" charset="0"/>
              </a:rPr>
              <a:t>LA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9934" y="1981200"/>
            <a:ext cx="662066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/>
              </a:rPr>
              <a:t>CN1</a:t>
            </a:r>
            <a:endParaRPr lang="en-US" sz="18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9934" y="3276600"/>
            <a:ext cx="662066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SO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81600" y="1600200"/>
            <a:ext cx="662066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/>
              </a:rPr>
              <a:t>CN2</a:t>
            </a:r>
            <a:endParaRPr lang="en-US" sz="18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1600" y="2222916"/>
            <a:ext cx="662066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PM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81600" y="2819400"/>
            <a:ext cx="8382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ASC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3600" y="3935542"/>
            <a:ext cx="750133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Prog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72856" y="4191000"/>
            <a:ext cx="662066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PC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87846" y="3581400"/>
            <a:ext cx="662066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SO2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57600" y="5257800"/>
            <a:ext cx="160020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Algoritmi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Limbaje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Grafică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Inteligență 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...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21666" y="4682552"/>
            <a:ext cx="750133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POO</a:t>
            </a:r>
          </a:p>
        </p:txBody>
      </p:sp>
      <p:sp>
        <p:nvSpPr>
          <p:cNvPr id="17" name="Freeform 16"/>
          <p:cNvSpPr/>
          <p:nvPr/>
        </p:nvSpPr>
        <p:spPr>
          <a:xfrm>
            <a:off x="2667000" y="1997777"/>
            <a:ext cx="1254177" cy="363174"/>
          </a:xfrm>
          <a:custGeom>
            <a:avLst/>
            <a:gdLst>
              <a:gd name="connsiteX0" fmla="*/ 0 w 1139252"/>
              <a:gd name="connsiteY0" fmla="*/ 363174 h 363174"/>
              <a:gd name="connsiteX1" fmla="*/ 412229 w 1139252"/>
              <a:gd name="connsiteY1" fmla="*/ 25895 h 363174"/>
              <a:gd name="connsiteX2" fmla="*/ 1139252 w 1139252"/>
              <a:gd name="connsiteY2" fmla="*/ 48380 h 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252" h="363174">
                <a:moveTo>
                  <a:pt x="0" y="363174"/>
                </a:moveTo>
                <a:cubicBezTo>
                  <a:pt x="111177" y="220767"/>
                  <a:pt x="222354" y="78361"/>
                  <a:pt x="412229" y="25895"/>
                </a:cubicBezTo>
                <a:cubicBezTo>
                  <a:pt x="602104" y="-26571"/>
                  <a:pt x="870678" y="10904"/>
                  <a:pt x="1139252" y="48380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594548" y="1600200"/>
            <a:ext cx="2587052" cy="744174"/>
          </a:xfrm>
          <a:custGeom>
            <a:avLst/>
            <a:gdLst>
              <a:gd name="connsiteX0" fmla="*/ 0 w 1139252"/>
              <a:gd name="connsiteY0" fmla="*/ 363174 h 363174"/>
              <a:gd name="connsiteX1" fmla="*/ 412229 w 1139252"/>
              <a:gd name="connsiteY1" fmla="*/ 25895 h 363174"/>
              <a:gd name="connsiteX2" fmla="*/ 1139252 w 1139252"/>
              <a:gd name="connsiteY2" fmla="*/ 48380 h 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252" h="363174">
                <a:moveTo>
                  <a:pt x="0" y="363174"/>
                </a:moveTo>
                <a:cubicBezTo>
                  <a:pt x="111177" y="220767"/>
                  <a:pt x="222354" y="78361"/>
                  <a:pt x="412229" y="25895"/>
                </a:cubicBezTo>
                <a:cubicBezTo>
                  <a:pt x="602104" y="-26571"/>
                  <a:pt x="870678" y="10904"/>
                  <a:pt x="1139252" y="48380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 flipV="1">
            <a:off x="2819400" y="2612776"/>
            <a:ext cx="2362200" cy="359024"/>
          </a:xfrm>
          <a:custGeom>
            <a:avLst/>
            <a:gdLst>
              <a:gd name="connsiteX0" fmla="*/ 0 w 1139252"/>
              <a:gd name="connsiteY0" fmla="*/ 363174 h 363174"/>
              <a:gd name="connsiteX1" fmla="*/ 412229 w 1139252"/>
              <a:gd name="connsiteY1" fmla="*/ 25895 h 363174"/>
              <a:gd name="connsiteX2" fmla="*/ 1139252 w 1139252"/>
              <a:gd name="connsiteY2" fmla="*/ 48380 h 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252" h="363174">
                <a:moveTo>
                  <a:pt x="0" y="363174"/>
                </a:moveTo>
                <a:cubicBezTo>
                  <a:pt x="111177" y="220767"/>
                  <a:pt x="222354" y="78361"/>
                  <a:pt x="412229" y="25895"/>
                </a:cubicBezTo>
                <a:cubicBezTo>
                  <a:pt x="602104" y="-26571"/>
                  <a:pt x="870678" y="10904"/>
                  <a:pt x="1139252" y="48380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804410" y="2473377"/>
            <a:ext cx="2360951" cy="278801"/>
          </a:xfrm>
          <a:custGeom>
            <a:avLst/>
            <a:gdLst>
              <a:gd name="connsiteX0" fmla="*/ 0 w 2360951"/>
              <a:gd name="connsiteY0" fmla="*/ 0 h 278801"/>
              <a:gd name="connsiteX1" fmla="*/ 1191718 w 2360951"/>
              <a:gd name="connsiteY1" fmla="*/ 277318 h 278801"/>
              <a:gd name="connsiteX2" fmla="*/ 2360951 w 2360951"/>
              <a:gd name="connsiteY2" fmla="*/ 89941 h 27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951" h="278801">
                <a:moveTo>
                  <a:pt x="0" y="0"/>
                </a:moveTo>
                <a:cubicBezTo>
                  <a:pt x="399113" y="131164"/>
                  <a:pt x="798226" y="262328"/>
                  <a:pt x="1191718" y="277318"/>
                </a:cubicBezTo>
                <a:cubicBezTo>
                  <a:pt x="1585210" y="292308"/>
                  <a:pt x="1973080" y="191124"/>
                  <a:pt x="2360951" y="89941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580744" y="1806315"/>
            <a:ext cx="592112" cy="314793"/>
          </a:xfrm>
          <a:custGeom>
            <a:avLst/>
            <a:gdLst>
              <a:gd name="connsiteX0" fmla="*/ 0 w 592112"/>
              <a:gd name="connsiteY0" fmla="*/ 314793 h 314793"/>
              <a:gd name="connsiteX1" fmla="*/ 262328 w 592112"/>
              <a:gd name="connsiteY1" fmla="*/ 59960 h 314793"/>
              <a:gd name="connsiteX2" fmla="*/ 592112 w 592112"/>
              <a:gd name="connsiteY2" fmla="*/ 0 h 31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112" h="314793">
                <a:moveTo>
                  <a:pt x="0" y="314793"/>
                </a:moveTo>
                <a:cubicBezTo>
                  <a:pt x="81821" y="213609"/>
                  <a:pt x="163643" y="112425"/>
                  <a:pt x="262328" y="59960"/>
                </a:cubicBezTo>
                <a:cubicBezTo>
                  <a:pt x="361013" y="7495"/>
                  <a:pt x="476562" y="3747"/>
                  <a:pt x="592112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4572000" y="2171700"/>
            <a:ext cx="593361" cy="190500"/>
          </a:xfrm>
          <a:custGeom>
            <a:avLst/>
            <a:gdLst>
              <a:gd name="connsiteX0" fmla="*/ 0 w 592112"/>
              <a:gd name="connsiteY0" fmla="*/ 314793 h 314793"/>
              <a:gd name="connsiteX1" fmla="*/ 262328 w 592112"/>
              <a:gd name="connsiteY1" fmla="*/ 59960 h 314793"/>
              <a:gd name="connsiteX2" fmla="*/ 592112 w 592112"/>
              <a:gd name="connsiteY2" fmla="*/ 0 h 31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112" h="314793">
                <a:moveTo>
                  <a:pt x="0" y="314793"/>
                </a:moveTo>
                <a:cubicBezTo>
                  <a:pt x="81821" y="213609"/>
                  <a:pt x="163643" y="112425"/>
                  <a:pt x="262328" y="59960"/>
                </a:cubicBezTo>
                <a:cubicBezTo>
                  <a:pt x="361013" y="7495"/>
                  <a:pt x="476562" y="3747"/>
                  <a:pt x="592112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4572000" y="2286000"/>
            <a:ext cx="593361" cy="609600"/>
          </a:xfrm>
          <a:custGeom>
            <a:avLst/>
            <a:gdLst>
              <a:gd name="connsiteX0" fmla="*/ 0 w 592112"/>
              <a:gd name="connsiteY0" fmla="*/ 314793 h 314793"/>
              <a:gd name="connsiteX1" fmla="*/ 262328 w 592112"/>
              <a:gd name="connsiteY1" fmla="*/ 59960 h 314793"/>
              <a:gd name="connsiteX2" fmla="*/ 592112 w 592112"/>
              <a:gd name="connsiteY2" fmla="*/ 0 h 31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112" h="314793">
                <a:moveTo>
                  <a:pt x="0" y="314793"/>
                </a:moveTo>
                <a:cubicBezTo>
                  <a:pt x="81821" y="213609"/>
                  <a:pt x="163643" y="112425"/>
                  <a:pt x="262328" y="59960"/>
                </a:cubicBezTo>
                <a:cubicBezTo>
                  <a:pt x="361013" y="7495"/>
                  <a:pt x="476562" y="3747"/>
                  <a:pt x="592112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417058" y="2735705"/>
            <a:ext cx="97542" cy="247338"/>
          </a:xfrm>
          <a:custGeom>
            <a:avLst/>
            <a:gdLst>
              <a:gd name="connsiteX0" fmla="*/ 97542 w 97542"/>
              <a:gd name="connsiteY0" fmla="*/ 0 h 247338"/>
              <a:gd name="connsiteX1" fmla="*/ 105 w 97542"/>
              <a:gd name="connsiteY1" fmla="*/ 97436 h 247338"/>
              <a:gd name="connsiteX2" fmla="*/ 82551 w 97542"/>
              <a:gd name="connsiteY2" fmla="*/ 247338 h 2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42" h="247338">
                <a:moveTo>
                  <a:pt x="97542" y="0"/>
                </a:moveTo>
                <a:cubicBezTo>
                  <a:pt x="50072" y="28106"/>
                  <a:pt x="2603" y="56213"/>
                  <a:pt x="105" y="97436"/>
                </a:cubicBezTo>
                <a:cubicBezTo>
                  <a:pt x="-2393" y="138659"/>
                  <a:pt x="40079" y="192998"/>
                  <a:pt x="82551" y="247338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 flipH="1" flipV="1">
            <a:off x="2569458" y="2743200"/>
            <a:ext cx="97542" cy="247338"/>
          </a:xfrm>
          <a:custGeom>
            <a:avLst/>
            <a:gdLst>
              <a:gd name="connsiteX0" fmla="*/ 97542 w 97542"/>
              <a:gd name="connsiteY0" fmla="*/ 0 h 247338"/>
              <a:gd name="connsiteX1" fmla="*/ 105 w 97542"/>
              <a:gd name="connsiteY1" fmla="*/ 97436 h 247338"/>
              <a:gd name="connsiteX2" fmla="*/ 82551 w 97542"/>
              <a:gd name="connsiteY2" fmla="*/ 247338 h 2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42" h="247338">
                <a:moveTo>
                  <a:pt x="97542" y="0"/>
                </a:moveTo>
                <a:cubicBezTo>
                  <a:pt x="50072" y="28106"/>
                  <a:pt x="2603" y="56213"/>
                  <a:pt x="105" y="97436"/>
                </a:cubicBezTo>
                <a:cubicBezTo>
                  <a:pt x="-2393" y="138659"/>
                  <a:pt x="40079" y="192998"/>
                  <a:pt x="82551" y="247338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819399" y="2666999"/>
            <a:ext cx="1071797" cy="713282"/>
          </a:xfrm>
          <a:custGeom>
            <a:avLst/>
            <a:gdLst>
              <a:gd name="connsiteX0" fmla="*/ 0 w 1079292"/>
              <a:gd name="connsiteY0" fmla="*/ 0 h 764498"/>
              <a:gd name="connsiteX1" fmla="*/ 652072 w 1079292"/>
              <a:gd name="connsiteY1" fmla="*/ 337278 h 764498"/>
              <a:gd name="connsiteX2" fmla="*/ 1079292 w 1079292"/>
              <a:gd name="connsiteY2" fmla="*/ 764498 h 764498"/>
              <a:gd name="connsiteX0" fmla="*/ 0 w 1071797"/>
              <a:gd name="connsiteY0" fmla="*/ 0 h 678893"/>
              <a:gd name="connsiteX1" fmla="*/ 652072 w 1071797"/>
              <a:gd name="connsiteY1" fmla="*/ 337278 h 678893"/>
              <a:gd name="connsiteX2" fmla="*/ 1071797 w 1071797"/>
              <a:gd name="connsiteY2" fmla="*/ 678893 h 67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797" h="678893">
                <a:moveTo>
                  <a:pt x="0" y="0"/>
                </a:moveTo>
                <a:cubicBezTo>
                  <a:pt x="236095" y="104931"/>
                  <a:pt x="473439" y="224129"/>
                  <a:pt x="652072" y="337278"/>
                </a:cubicBezTo>
                <a:cubicBezTo>
                  <a:pt x="830705" y="450427"/>
                  <a:pt x="948128" y="528991"/>
                  <a:pt x="1071797" y="678893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766934" y="2750695"/>
            <a:ext cx="1116768" cy="719528"/>
          </a:xfrm>
          <a:custGeom>
            <a:avLst/>
            <a:gdLst>
              <a:gd name="connsiteX0" fmla="*/ 1116768 w 1116768"/>
              <a:gd name="connsiteY0" fmla="*/ 816964 h 816964"/>
              <a:gd name="connsiteX1" fmla="*/ 337279 w 1116768"/>
              <a:gd name="connsiteY1" fmla="*/ 382249 h 816964"/>
              <a:gd name="connsiteX2" fmla="*/ 0 w 1116768"/>
              <a:gd name="connsiteY2" fmla="*/ 0 h 81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768" h="816964">
                <a:moveTo>
                  <a:pt x="1116768" y="816964"/>
                </a:moveTo>
                <a:cubicBezTo>
                  <a:pt x="820087" y="667687"/>
                  <a:pt x="523407" y="518410"/>
                  <a:pt x="337279" y="382249"/>
                </a:cubicBezTo>
                <a:cubicBezTo>
                  <a:pt x="151151" y="246088"/>
                  <a:pt x="75575" y="123044"/>
                  <a:pt x="0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417058" y="3334062"/>
            <a:ext cx="97542" cy="601480"/>
          </a:xfrm>
          <a:custGeom>
            <a:avLst/>
            <a:gdLst>
              <a:gd name="connsiteX0" fmla="*/ 97542 w 97542"/>
              <a:gd name="connsiteY0" fmla="*/ 0 h 247338"/>
              <a:gd name="connsiteX1" fmla="*/ 105 w 97542"/>
              <a:gd name="connsiteY1" fmla="*/ 97436 h 247338"/>
              <a:gd name="connsiteX2" fmla="*/ 82551 w 97542"/>
              <a:gd name="connsiteY2" fmla="*/ 247338 h 2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42" h="247338">
                <a:moveTo>
                  <a:pt x="97542" y="0"/>
                </a:moveTo>
                <a:cubicBezTo>
                  <a:pt x="50072" y="28106"/>
                  <a:pt x="2603" y="56213"/>
                  <a:pt x="105" y="97436"/>
                </a:cubicBezTo>
                <a:cubicBezTo>
                  <a:pt x="-2393" y="138659"/>
                  <a:pt x="40079" y="192998"/>
                  <a:pt x="82551" y="247338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 flipH="1" flipV="1">
            <a:off x="2594548" y="3352800"/>
            <a:ext cx="93794" cy="582742"/>
          </a:xfrm>
          <a:custGeom>
            <a:avLst/>
            <a:gdLst>
              <a:gd name="connsiteX0" fmla="*/ 97542 w 97542"/>
              <a:gd name="connsiteY0" fmla="*/ 0 h 247338"/>
              <a:gd name="connsiteX1" fmla="*/ 105 w 97542"/>
              <a:gd name="connsiteY1" fmla="*/ 97436 h 247338"/>
              <a:gd name="connsiteX2" fmla="*/ 82551 w 97542"/>
              <a:gd name="connsiteY2" fmla="*/ 247338 h 2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42" h="247338">
                <a:moveTo>
                  <a:pt x="97542" y="0"/>
                </a:moveTo>
                <a:cubicBezTo>
                  <a:pt x="50072" y="28106"/>
                  <a:pt x="2603" y="56213"/>
                  <a:pt x="105" y="97436"/>
                </a:cubicBezTo>
                <a:cubicBezTo>
                  <a:pt x="-2393" y="138659"/>
                  <a:pt x="40079" y="192998"/>
                  <a:pt x="82551" y="247338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417058" y="4324662"/>
            <a:ext cx="97542" cy="357890"/>
          </a:xfrm>
          <a:custGeom>
            <a:avLst/>
            <a:gdLst>
              <a:gd name="connsiteX0" fmla="*/ 97542 w 97542"/>
              <a:gd name="connsiteY0" fmla="*/ 0 h 247338"/>
              <a:gd name="connsiteX1" fmla="*/ 105 w 97542"/>
              <a:gd name="connsiteY1" fmla="*/ 97436 h 247338"/>
              <a:gd name="connsiteX2" fmla="*/ 82551 w 97542"/>
              <a:gd name="connsiteY2" fmla="*/ 247338 h 2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42" h="247338">
                <a:moveTo>
                  <a:pt x="97542" y="0"/>
                </a:moveTo>
                <a:cubicBezTo>
                  <a:pt x="50072" y="28106"/>
                  <a:pt x="2603" y="56213"/>
                  <a:pt x="105" y="97436"/>
                </a:cubicBezTo>
                <a:cubicBezTo>
                  <a:pt x="-2393" y="138659"/>
                  <a:pt x="40079" y="192998"/>
                  <a:pt x="82551" y="247338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057400" y="3352800"/>
            <a:ext cx="277371" cy="1329752"/>
          </a:xfrm>
          <a:custGeom>
            <a:avLst/>
            <a:gdLst>
              <a:gd name="connsiteX0" fmla="*/ 97542 w 97542"/>
              <a:gd name="connsiteY0" fmla="*/ 0 h 247338"/>
              <a:gd name="connsiteX1" fmla="*/ 105 w 97542"/>
              <a:gd name="connsiteY1" fmla="*/ 97436 h 247338"/>
              <a:gd name="connsiteX2" fmla="*/ 82551 w 97542"/>
              <a:gd name="connsiteY2" fmla="*/ 247338 h 2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42" h="247338">
                <a:moveTo>
                  <a:pt x="97542" y="0"/>
                </a:moveTo>
                <a:cubicBezTo>
                  <a:pt x="50072" y="28106"/>
                  <a:pt x="2603" y="56213"/>
                  <a:pt x="105" y="97436"/>
                </a:cubicBezTo>
                <a:cubicBezTo>
                  <a:pt x="-2393" y="138659"/>
                  <a:pt x="40079" y="192998"/>
                  <a:pt x="82551" y="247338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886856" y="3530184"/>
            <a:ext cx="1004341" cy="434714"/>
          </a:xfrm>
          <a:custGeom>
            <a:avLst/>
            <a:gdLst>
              <a:gd name="connsiteX0" fmla="*/ 0 w 1004341"/>
              <a:gd name="connsiteY0" fmla="*/ 434714 h 434714"/>
              <a:gd name="connsiteX1" fmla="*/ 404734 w 1004341"/>
              <a:gd name="connsiteY1" fmla="*/ 89941 h 434714"/>
              <a:gd name="connsiteX2" fmla="*/ 1004341 w 1004341"/>
              <a:gd name="connsiteY2" fmla="*/ 0 h 43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41" h="434714">
                <a:moveTo>
                  <a:pt x="0" y="434714"/>
                </a:moveTo>
                <a:cubicBezTo>
                  <a:pt x="118672" y="298553"/>
                  <a:pt x="237344" y="162393"/>
                  <a:pt x="404734" y="89941"/>
                </a:cubicBezTo>
                <a:cubicBezTo>
                  <a:pt x="572124" y="17489"/>
                  <a:pt x="788232" y="8744"/>
                  <a:pt x="1004341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 flipH="1" flipV="1">
            <a:off x="2895600" y="3657600"/>
            <a:ext cx="1004341" cy="434714"/>
          </a:xfrm>
          <a:custGeom>
            <a:avLst/>
            <a:gdLst>
              <a:gd name="connsiteX0" fmla="*/ 0 w 1004341"/>
              <a:gd name="connsiteY0" fmla="*/ 434714 h 434714"/>
              <a:gd name="connsiteX1" fmla="*/ 404734 w 1004341"/>
              <a:gd name="connsiteY1" fmla="*/ 89941 h 434714"/>
              <a:gd name="connsiteX2" fmla="*/ 1004341 w 1004341"/>
              <a:gd name="connsiteY2" fmla="*/ 0 h 43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41" h="434714">
                <a:moveTo>
                  <a:pt x="0" y="434714"/>
                </a:moveTo>
                <a:cubicBezTo>
                  <a:pt x="118672" y="298553"/>
                  <a:pt x="237344" y="162393"/>
                  <a:pt x="404734" y="89941"/>
                </a:cubicBezTo>
                <a:cubicBezTo>
                  <a:pt x="572124" y="17489"/>
                  <a:pt x="788232" y="8744"/>
                  <a:pt x="1004341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235970" y="2360951"/>
            <a:ext cx="0" cy="906905"/>
          </a:xfrm>
          <a:custGeom>
            <a:avLst/>
            <a:gdLst>
              <a:gd name="connsiteX0" fmla="*/ 0 w 0"/>
              <a:gd name="connsiteY0" fmla="*/ 906905 h 906905"/>
              <a:gd name="connsiteX1" fmla="*/ 0 w 0"/>
              <a:gd name="connsiteY1" fmla="*/ 0 h 90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06905">
                <a:moveTo>
                  <a:pt x="0" y="906905"/>
                </a:moveTo>
                <a:lnTo>
                  <a:pt x="0" y="0"/>
                </a:ln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348397" y="2600793"/>
            <a:ext cx="839449" cy="659568"/>
          </a:xfrm>
          <a:custGeom>
            <a:avLst/>
            <a:gdLst>
              <a:gd name="connsiteX0" fmla="*/ 0 w 839449"/>
              <a:gd name="connsiteY0" fmla="*/ 659568 h 659568"/>
              <a:gd name="connsiteX1" fmla="*/ 299803 w 839449"/>
              <a:gd name="connsiteY1" fmla="*/ 217358 h 659568"/>
              <a:gd name="connsiteX2" fmla="*/ 839449 w 839449"/>
              <a:gd name="connsiteY2" fmla="*/ 0 h 65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449" h="659568">
                <a:moveTo>
                  <a:pt x="0" y="659568"/>
                </a:moveTo>
                <a:cubicBezTo>
                  <a:pt x="79947" y="493427"/>
                  <a:pt x="159895" y="327286"/>
                  <a:pt x="299803" y="217358"/>
                </a:cubicBezTo>
                <a:cubicBezTo>
                  <a:pt x="439711" y="107430"/>
                  <a:pt x="639580" y="53715"/>
                  <a:pt x="839449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580745" y="3467101"/>
            <a:ext cx="607102" cy="266699"/>
          </a:xfrm>
          <a:custGeom>
            <a:avLst/>
            <a:gdLst>
              <a:gd name="connsiteX0" fmla="*/ 0 w 577121"/>
              <a:gd name="connsiteY0" fmla="*/ 3699 h 393443"/>
              <a:gd name="connsiteX1" fmla="*/ 202367 w 577121"/>
              <a:gd name="connsiteY1" fmla="*/ 56165 h 393443"/>
              <a:gd name="connsiteX2" fmla="*/ 577121 w 577121"/>
              <a:gd name="connsiteY2" fmla="*/ 393443 h 39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121" h="393443">
                <a:moveTo>
                  <a:pt x="0" y="3699"/>
                </a:moveTo>
                <a:cubicBezTo>
                  <a:pt x="53090" y="-2547"/>
                  <a:pt x="106180" y="-8792"/>
                  <a:pt x="202367" y="56165"/>
                </a:cubicBezTo>
                <a:cubicBezTo>
                  <a:pt x="298554" y="121122"/>
                  <a:pt x="437837" y="257282"/>
                  <a:pt x="577121" y="393443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340902" y="3657600"/>
            <a:ext cx="846944" cy="685800"/>
          </a:xfrm>
          <a:custGeom>
            <a:avLst/>
            <a:gdLst>
              <a:gd name="connsiteX0" fmla="*/ 0 w 846944"/>
              <a:gd name="connsiteY0" fmla="*/ 0 h 1026826"/>
              <a:gd name="connsiteX1" fmla="*/ 359764 w 846944"/>
              <a:gd name="connsiteY1" fmla="*/ 644577 h 1026826"/>
              <a:gd name="connsiteX2" fmla="*/ 846944 w 846944"/>
              <a:gd name="connsiteY2" fmla="*/ 1026826 h 102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944" h="1026826">
                <a:moveTo>
                  <a:pt x="0" y="0"/>
                </a:moveTo>
                <a:cubicBezTo>
                  <a:pt x="109303" y="236719"/>
                  <a:pt x="218607" y="473439"/>
                  <a:pt x="359764" y="644577"/>
                </a:cubicBezTo>
                <a:cubicBezTo>
                  <a:pt x="500921" y="815715"/>
                  <a:pt x="846944" y="1026826"/>
                  <a:pt x="846944" y="1026826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894351" y="4219731"/>
            <a:ext cx="2278505" cy="737067"/>
          </a:xfrm>
          <a:custGeom>
            <a:avLst/>
            <a:gdLst>
              <a:gd name="connsiteX0" fmla="*/ 0 w 2278505"/>
              <a:gd name="connsiteY0" fmla="*/ 0 h 737067"/>
              <a:gd name="connsiteX1" fmla="*/ 1214203 w 2278505"/>
              <a:gd name="connsiteY1" fmla="*/ 674558 h 737067"/>
              <a:gd name="connsiteX2" fmla="*/ 2278505 w 2278505"/>
              <a:gd name="connsiteY2" fmla="*/ 667062 h 73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505" h="737067">
                <a:moveTo>
                  <a:pt x="0" y="0"/>
                </a:moveTo>
                <a:cubicBezTo>
                  <a:pt x="417226" y="281690"/>
                  <a:pt x="834452" y="563381"/>
                  <a:pt x="1214203" y="674558"/>
                </a:cubicBezTo>
                <a:cubicBezTo>
                  <a:pt x="1593954" y="785735"/>
                  <a:pt x="1936229" y="726398"/>
                  <a:pt x="2278505" y="667062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2721964" y="4339652"/>
            <a:ext cx="951875" cy="994348"/>
          </a:xfrm>
          <a:custGeom>
            <a:avLst/>
            <a:gdLst>
              <a:gd name="connsiteX0" fmla="*/ 0 w 951875"/>
              <a:gd name="connsiteY0" fmla="*/ 0 h 914400"/>
              <a:gd name="connsiteX1" fmla="*/ 367259 w 951875"/>
              <a:gd name="connsiteY1" fmla="*/ 547141 h 914400"/>
              <a:gd name="connsiteX2" fmla="*/ 951875 w 951875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1875" h="914400">
                <a:moveTo>
                  <a:pt x="0" y="0"/>
                </a:moveTo>
                <a:cubicBezTo>
                  <a:pt x="104306" y="197370"/>
                  <a:pt x="208613" y="394741"/>
                  <a:pt x="367259" y="547141"/>
                </a:cubicBezTo>
                <a:cubicBezTo>
                  <a:pt x="525905" y="699541"/>
                  <a:pt x="738890" y="806970"/>
                  <a:pt x="951875" y="91440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886856" y="5029200"/>
            <a:ext cx="779488" cy="762000"/>
          </a:xfrm>
          <a:custGeom>
            <a:avLst/>
            <a:gdLst>
              <a:gd name="connsiteX0" fmla="*/ 0 w 779488"/>
              <a:gd name="connsiteY0" fmla="*/ 0 h 502170"/>
              <a:gd name="connsiteX1" fmla="*/ 344774 w 779488"/>
              <a:gd name="connsiteY1" fmla="*/ 314793 h 502170"/>
              <a:gd name="connsiteX2" fmla="*/ 779488 w 779488"/>
              <a:gd name="connsiteY2" fmla="*/ 502170 h 5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488" h="502170">
                <a:moveTo>
                  <a:pt x="0" y="0"/>
                </a:moveTo>
                <a:cubicBezTo>
                  <a:pt x="107429" y="115549"/>
                  <a:pt x="214859" y="231098"/>
                  <a:pt x="344774" y="314793"/>
                </a:cubicBezTo>
                <a:cubicBezTo>
                  <a:pt x="474689" y="398488"/>
                  <a:pt x="627088" y="450329"/>
                  <a:pt x="779488" y="50217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705600" y="3810000"/>
            <a:ext cx="1600200" cy="14421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Sisteme: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Rețele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Securitate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Mobile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...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705600" y="1600200"/>
            <a:ext cx="1600200" cy="14421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Hardware</a:t>
            </a:r>
          </a:p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...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09600" y="2341251"/>
            <a:ext cx="662066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Candara" pitchFamily="34" charset="0"/>
              </a:rPr>
              <a:t>PL</a:t>
            </a:r>
          </a:p>
        </p:txBody>
      </p:sp>
      <p:sp>
        <p:nvSpPr>
          <p:cNvPr id="55" name="Freeform 54"/>
          <p:cNvSpPr/>
          <p:nvPr/>
        </p:nvSpPr>
        <p:spPr>
          <a:xfrm>
            <a:off x="1275413" y="2360232"/>
            <a:ext cx="934387" cy="154367"/>
          </a:xfrm>
          <a:custGeom>
            <a:avLst/>
            <a:gdLst>
              <a:gd name="connsiteX0" fmla="*/ 0 w 1011836"/>
              <a:gd name="connsiteY0" fmla="*/ 143124 h 143124"/>
              <a:gd name="connsiteX1" fmla="*/ 359764 w 1011836"/>
              <a:gd name="connsiteY1" fmla="*/ 718 h 143124"/>
              <a:gd name="connsiteX2" fmla="*/ 1011836 w 1011836"/>
              <a:gd name="connsiteY2" fmla="*/ 98154 h 1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836" h="143124">
                <a:moveTo>
                  <a:pt x="0" y="143124"/>
                </a:moveTo>
                <a:cubicBezTo>
                  <a:pt x="95562" y="75668"/>
                  <a:pt x="191125" y="8213"/>
                  <a:pt x="359764" y="718"/>
                </a:cubicBezTo>
                <a:cubicBezTo>
                  <a:pt x="528403" y="-6777"/>
                  <a:pt x="770119" y="45688"/>
                  <a:pt x="1011836" y="98154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ctr">
              <a:defRPr/>
            </a:pPr>
            <a:r>
              <a:rPr kumimoji="0" lang="en-US" sz="3600" b="0" i="0" u="none" strike="noStrike" kern="0" cap="none" spc="0" normalizeH="0" noProof="0" err="1">
                <a:ln>
                  <a:noFill/>
                </a:ln>
                <a:effectLst/>
                <a:uLnTx/>
                <a:uFillTx/>
                <a:latin typeface="Constantia"/>
                <a:ea typeface="ヒラギノ角ゴ Pro W3"/>
                <a:cs typeface="Constantia" pitchFamily="18" charset="0"/>
              </a:rPr>
              <a:t>Importanța</a:t>
            </a:r>
            <a:r>
              <a:rPr kumimoji="0" lang="en-US" sz="3600" b="0" i="0" u="none" strike="noStrike" kern="0" cap="none" spc="0" normalizeH="0" noProof="0">
                <a:ln>
                  <a:noFill/>
                </a:ln>
                <a:effectLst/>
                <a:uLnTx/>
                <a:uFillTx/>
                <a:latin typeface="Constantia"/>
                <a:ea typeface="ヒラギノ角ゴ Pro W3"/>
                <a:cs typeface="Constantia" pitchFamily="18" charset="0"/>
              </a:rPr>
              <a:t> </a:t>
            </a:r>
            <a:r>
              <a:rPr lang="en-US" sz="3600" kern="0">
                <a:latin typeface="Constantia"/>
                <a:ea typeface="ヒラギノ角ゴ Pro W3"/>
                <a:cs typeface="Constantia" pitchFamily="18" charset="0"/>
              </a:rPr>
              <a:t>IOCLA în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nstantia"/>
                <a:ea typeface="ヒラギノ角ゴ Pro W3"/>
                <a:cs typeface="Constantia" pitchFamily="18" charset="0"/>
              </a:rPr>
              <a:t> cs.pub.ro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nstantia"/>
              <a:ea typeface="ヒラギノ角ゴ Pro W3"/>
              <a:cs typeface="Constantia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181600" y="4724400"/>
            <a:ext cx="114300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latin typeface="Candara" pitchFamily="34" charset="0"/>
              </a:rPr>
              <a:t>Compil</a:t>
            </a:r>
            <a:endParaRPr lang="en-US" sz="1800">
              <a:solidFill>
                <a:schemeClr val="tx1"/>
              </a:solidFill>
              <a:latin typeface="Candara" pitchFamily="34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819400" y="3352800"/>
            <a:ext cx="2362200" cy="1143000"/>
          </a:xfrm>
          <a:custGeom>
            <a:avLst/>
            <a:gdLst>
              <a:gd name="connsiteX0" fmla="*/ 0 w 2278505"/>
              <a:gd name="connsiteY0" fmla="*/ 0 h 737067"/>
              <a:gd name="connsiteX1" fmla="*/ 1214203 w 2278505"/>
              <a:gd name="connsiteY1" fmla="*/ 674558 h 737067"/>
              <a:gd name="connsiteX2" fmla="*/ 2278505 w 2278505"/>
              <a:gd name="connsiteY2" fmla="*/ 667062 h 73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505" h="737067">
                <a:moveTo>
                  <a:pt x="0" y="0"/>
                </a:moveTo>
                <a:cubicBezTo>
                  <a:pt x="417226" y="281690"/>
                  <a:pt x="834452" y="563381"/>
                  <a:pt x="1214203" y="674558"/>
                </a:cubicBezTo>
                <a:cubicBezTo>
                  <a:pt x="1593954" y="785735"/>
                  <a:pt x="1936229" y="726398"/>
                  <a:pt x="2278505" y="667062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2895600" y="4114801"/>
            <a:ext cx="2278505" cy="457200"/>
          </a:xfrm>
          <a:custGeom>
            <a:avLst/>
            <a:gdLst>
              <a:gd name="connsiteX0" fmla="*/ 0 w 2278505"/>
              <a:gd name="connsiteY0" fmla="*/ 0 h 737067"/>
              <a:gd name="connsiteX1" fmla="*/ 1214203 w 2278505"/>
              <a:gd name="connsiteY1" fmla="*/ 674558 h 737067"/>
              <a:gd name="connsiteX2" fmla="*/ 2278505 w 2278505"/>
              <a:gd name="connsiteY2" fmla="*/ 667062 h 73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505" h="737067">
                <a:moveTo>
                  <a:pt x="0" y="0"/>
                </a:moveTo>
                <a:cubicBezTo>
                  <a:pt x="417226" y="281690"/>
                  <a:pt x="834452" y="563381"/>
                  <a:pt x="1214203" y="674558"/>
                </a:cubicBezTo>
                <a:cubicBezTo>
                  <a:pt x="1593954" y="785735"/>
                  <a:pt x="1936229" y="726398"/>
                  <a:pt x="2278505" y="667062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2743200" y="3352800"/>
            <a:ext cx="2438400" cy="1752600"/>
          </a:xfrm>
          <a:custGeom>
            <a:avLst/>
            <a:gdLst>
              <a:gd name="connsiteX0" fmla="*/ 0 w 2278505"/>
              <a:gd name="connsiteY0" fmla="*/ 0 h 737067"/>
              <a:gd name="connsiteX1" fmla="*/ 1214203 w 2278505"/>
              <a:gd name="connsiteY1" fmla="*/ 674558 h 737067"/>
              <a:gd name="connsiteX2" fmla="*/ 2278505 w 2278505"/>
              <a:gd name="connsiteY2" fmla="*/ 667062 h 73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505" h="737067">
                <a:moveTo>
                  <a:pt x="0" y="0"/>
                </a:moveTo>
                <a:cubicBezTo>
                  <a:pt x="417226" y="281690"/>
                  <a:pt x="834452" y="563381"/>
                  <a:pt x="1214203" y="674558"/>
                </a:cubicBezTo>
                <a:cubicBezTo>
                  <a:pt x="1593954" y="785735"/>
                  <a:pt x="1936229" y="726398"/>
                  <a:pt x="2278505" y="667062"/>
                </a:cubicBezTo>
              </a:path>
            </a:pathLst>
          </a:custGeom>
          <a:ln w="317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latin typeface="Candar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133600" y="2286000"/>
            <a:ext cx="7620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3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Intreb</a:t>
            </a:r>
            <a:r>
              <a:rPr lang="ro-RO"/>
              <a:t>ă</a:t>
            </a:r>
            <a:r>
              <a:rPr lang="en-GB" err="1"/>
              <a:t>ri</a:t>
            </a:r>
            <a:r>
              <a:rPr lang="en-GB"/>
              <a:t>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35" y="2181199"/>
            <a:ext cx="4184297" cy="41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9521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rsuri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625</Words>
  <Application>Microsoft Office PowerPoint</Application>
  <PresentationFormat>Proiecție</PresentationFormat>
  <Paragraphs>95</Paragraphs>
  <Slides>9</Slides>
  <Notes>3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1_Blank Presentation</vt:lpstr>
      <vt:lpstr>IOCLA (Programare 2)  Introducere in organizarea  calculatoarelor și  limbaj de asamblare</vt:lpstr>
      <vt:lpstr>Echipa</vt:lpstr>
      <vt:lpstr>Resurse curs</vt:lpstr>
      <vt:lpstr>Bibliografie extinsă</vt:lpstr>
      <vt:lpstr>Prezentare PowerPoint</vt:lpstr>
      <vt:lpstr>Cuprins</vt:lpstr>
      <vt:lpstr>Sistem de notare</vt:lpstr>
      <vt:lpstr>Prezentare PowerPoint</vt:lpstr>
      <vt:lpstr>Intrebări?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lastModifiedBy>Dragos Stefan Niculescu (23370)</cp:lastModifiedBy>
  <cp:revision>67</cp:revision>
  <cp:lastPrinted>1999-05-15T17:52:18Z</cp:lastPrinted>
  <dcterms:created xsi:type="dcterms:W3CDTF">2016-09-25T12:08:19Z</dcterms:created>
  <dcterms:modified xsi:type="dcterms:W3CDTF">2021-11-18T16:01:33Z</dcterms:modified>
</cp:coreProperties>
</file>