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471" r:id="rId2"/>
    <p:sldId id="391" r:id="rId3"/>
    <p:sldId id="513" r:id="rId4"/>
    <p:sldId id="392" r:id="rId5"/>
    <p:sldId id="472" r:id="rId6"/>
    <p:sldId id="476" r:id="rId7"/>
    <p:sldId id="477" r:id="rId8"/>
    <p:sldId id="478" r:id="rId9"/>
    <p:sldId id="475" r:id="rId10"/>
    <p:sldId id="473" r:id="rId11"/>
    <p:sldId id="479" r:id="rId12"/>
    <p:sldId id="480" r:id="rId13"/>
    <p:sldId id="474" r:id="rId14"/>
    <p:sldId id="481" r:id="rId15"/>
    <p:sldId id="482" r:id="rId16"/>
    <p:sldId id="483" r:id="rId17"/>
    <p:sldId id="514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507" r:id="rId32"/>
    <p:sldId id="497" r:id="rId33"/>
    <p:sldId id="498" r:id="rId34"/>
    <p:sldId id="508" r:id="rId35"/>
    <p:sldId id="499" r:id="rId36"/>
    <p:sldId id="500" r:id="rId37"/>
    <p:sldId id="509" r:id="rId38"/>
    <p:sldId id="501" r:id="rId39"/>
    <p:sldId id="502" r:id="rId40"/>
    <p:sldId id="510" r:id="rId41"/>
    <p:sldId id="511" r:id="rId42"/>
    <p:sldId id="515" r:id="rId43"/>
    <p:sldId id="512" r:id="rId44"/>
    <p:sldId id="519" r:id="rId45"/>
    <p:sldId id="517" r:id="rId46"/>
    <p:sldId id="520" r:id="rId47"/>
    <p:sldId id="521" r:id="rId48"/>
    <p:sldId id="518" r:id="rId49"/>
    <p:sldId id="522" r:id="rId50"/>
    <p:sldId id="516" r:id="rId51"/>
    <p:sldId id="523" r:id="rId52"/>
    <p:sldId id="524" r:id="rId53"/>
    <p:sldId id="503" r:id="rId54"/>
    <p:sldId id="525" r:id="rId55"/>
    <p:sldId id="526" r:id="rId56"/>
    <p:sldId id="505" r:id="rId57"/>
    <p:sldId id="527" r:id="rId58"/>
    <p:sldId id="528" r:id="rId59"/>
    <p:sldId id="461" r:id="rId60"/>
    <p:sldId id="432" r:id="rId61"/>
  </p:sldIdLst>
  <p:sldSz cx="12192000" cy="6858000"/>
  <p:notesSz cx="6858000" cy="228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za-Elena BABU (78556)" initials="L(" lastIdx="1" clrIdx="0">
    <p:extLst>
      <p:ext uri="{19B8F6BF-5375-455C-9EA6-DF929625EA0E}">
        <p15:presenceInfo xmlns:p15="http://schemas.microsoft.com/office/powerpoint/2012/main" userId="S::liza_elena.babu@stud.acs.upb.ro::ebdf97d8-1221-401e-8e16-cc3929fee086" providerId="AD"/>
      </p:ext>
    </p:extLst>
  </p:cmAuthor>
  <p:cmAuthor id="2" name="Adrian Razvan DEACONESCU (24407)" initials="A(" lastIdx="1" clrIdx="1">
    <p:extLst>
      <p:ext uri="{19B8F6BF-5375-455C-9EA6-DF929625EA0E}">
        <p15:presenceInfo xmlns:p15="http://schemas.microsoft.com/office/powerpoint/2012/main" userId="S::razvan.deaconescu@upb.ro::2447333c-0392-4710-b3a9-864981bcf4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D61"/>
    <a:srgbClr val="B67FDB"/>
    <a:srgbClr val="E674D8"/>
    <a:srgbClr val="8FD3F9"/>
    <a:srgbClr val="CDDF25"/>
    <a:srgbClr val="F779F7"/>
    <a:srgbClr val="3EE0AE"/>
    <a:srgbClr val="515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8FF5A-FF93-1238-B320-7CB8B01DFDB0}" v="16" dt="2021-10-06T10:49:15.480"/>
    <p1510:client id="{3666DC51-4D5A-F23F-F04C-6B5EF08CE553}" v="40" dt="2021-10-08T08:02:48.160"/>
    <p1510:client id="{3B5171CA-6FDA-89E7-E3AE-824FE73C5CB2}" v="1965" dt="2021-10-06T20:16:56.272"/>
    <p1510:client id="{9861450D-F73B-4FC8-DF02-53494655C949}" v="5" dt="2021-10-05T17:56:30.064"/>
    <p1510:client id="{BF889063-E003-2B45-9696-8EE05E4E4CF1}" v="4" dt="2021-09-21T12:55:41.722"/>
    <p1510:client id="{FCB8FBA2-66F2-366E-53CF-45BA75284515}" v="104" dt="2021-10-04T20:50:57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2022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9628" y="0"/>
            <a:ext cx="3113565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60082"/>
            <a:ext cx="3112022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9628" y="9760082"/>
            <a:ext cx="3113565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A78B2C-B2F9-EA44-9BF8-D858500C15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82" y="1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265" y="4862247"/>
            <a:ext cx="5206770" cy="460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98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b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82" y="9722798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fld id="{E6682EEF-4F4C-8E43-ADDA-7FCF758E8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" charset="0"/>
        <a:ea typeface="ヒラギノ角ゴ Pro W3" pitchFamily="4" charset="-128"/>
        <a:cs typeface="ヒラギノ角ゴ Pro W3" pitchFamily="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" charset="0"/>
        <a:ea typeface="ヒラギノ角ゴ Pro W3" pitchFamily="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" charset="0"/>
        <a:ea typeface="ヒラギノ角ゴ Pro W3" pitchFamily="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" charset="0"/>
        <a:ea typeface="ヒラギノ角ゴ Pro W3" pitchFamily="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" charset="0"/>
        <a:ea typeface="ヒラギノ角ゴ Pro W3" pitchFamily="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/>
                <a:ea typeface="ヒラギノ角ゴ Pro W3"/>
                <a:cs typeface="Times New Roman"/>
              </a:rPr>
              <a:t>1.5h – curs1 (după intro)  </a:t>
            </a:r>
          </a:p>
          <a:p>
            <a:r>
              <a:rPr lang="en-US">
                <a:latin typeface="Times New Roman"/>
                <a:ea typeface="ヒラギノ角ゴ Pro W3"/>
                <a:cs typeface="Times New Roman"/>
              </a:rPr>
              <a:t>2h – curs2  </a:t>
            </a:r>
          </a:p>
          <a:p>
            <a:r>
              <a:rPr lang="en-US">
                <a:latin typeface="Times New Roman"/>
                <a:ea typeface="ヒラギノ角ゴ Pro W3"/>
                <a:cs typeface="Times New Roman"/>
              </a:rPr>
              <a:t>06.05.2021: </a:t>
            </a:r>
            <a:r>
              <a:rPr lang="en-US" err="1">
                <a:latin typeface="Times New Roman"/>
                <a:ea typeface="ヒラギノ角ゴ Pro W3"/>
                <a:cs typeface="Times New Roman"/>
              </a:rPr>
              <a:t>trebuie</a:t>
            </a:r>
            <a:r>
              <a:rPr lang="en-US" dirty="0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err="1">
                <a:latin typeface="Times New Roman"/>
                <a:ea typeface="ヒラギノ角ゴ Pro W3"/>
                <a:cs typeface="Times New Roman"/>
              </a:rPr>
              <a:t>adăugat</a:t>
            </a:r>
            <a:r>
              <a:rPr lang="en-US">
                <a:latin typeface="Times New Roman"/>
                <a:ea typeface="ヒラギノ角ゴ Pro W3"/>
                <a:cs typeface="Times New Roman"/>
              </a:rPr>
              <a:t> cam 1h de </a:t>
            </a:r>
            <a:r>
              <a:rPr lang="en-US" err="1">
                <a:latin typeface="Times New Roman"/>
                <a:ea typeface="ヒラギノ角ゴ Pro W3"/>
                <a:cs typeface="Times New Roman"/>
              </a:rPr>
              <a:t>limbaj</a:t>
            </a:r>
            <a:r>
              <a:rPr lang="en-US">
                <a:latin typeface="Times New Roman"/>
                <a:ea typeface="ヒラギノ角ゴ Pro W3"/>
                <a:cs typeface="Times New Roman"/>
              </a:rPr>
              <a:t> C, pointeri, memorie </a:t>
            </a:r>
            <a:endParaRPr lang="en-US">
              <a:latin typeface="Times New Roman"/>
              <a:cs typeface="Times New Roman"/>
            </a:endParaRPr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FEE48-B5B4-46B6-8A42-97203FC8E608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5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82EEF-4F4C-8E43-ADDA-7FCF758E8BCA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8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ヒラギノ角ゴ Pro W3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82EEF-4F4C-8E43-ADDA-7FCF758E8BCA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914400"/>
            <a:ext cx="11176000" cy="28194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3848100"/>
            <a:ext cx="11176000" cy="25527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176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08000" y="914400"/>
            <a:ext cx="11176000" cy="5486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176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4478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447800"/>
            <a:ext cx="508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6400" y="6248400"/>
            <a:ext cx="3251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3: Page </a:t>
            </a:r>
            <a:fld id="{D7BF05A4-78DB-4275-9C77-9CA7989F1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7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0"/>
            <a:ext cx="5486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990600"/>
            <a:ext cx="5588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14401"/>
            <a:ext cx="5488517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174874"/>
            <a:ext cx="5488517" cy="4225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1"/>
            <a:ext cx="5490633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490633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176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0"/>
            <a:ext cx="1117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990600"/>
            <a:ext cx="11176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06401" y="6412468"/>
            <a:ext cx="168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Candara" pitchFamily="34" charset="0"/>
              </a:rPr>
              <a:t>Curs 01 - 02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508000" y="838200"/>
            <a:ext cx="11176000" cy="158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11176000" y="6443246"/>
            <a:ext cx="521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ABE2B4-FE47-415C-8EDA-C6D825717137}" type="slidenum">
              <a:rPr lang="en-US" sz="1600" smtClean="0">
                <a:latin typeface="Candara" pitchFamily="34" charset="0"/>
              </a:rPr>
              <a:pPr/>
              <a:t>‹#›</a:t>
            </a:fld>
            <a:endParaRPr lang="en-US" sz="1600">
              <a:latin typeface="Candara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508000" y="6475412"/>
            <a:ext cx="111760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nstantia" pitchFamily="18" charset="0"/>
          <a:ea typeface="ヒラギノ角ゴ Pro W3" pitchFamily="4" charset="-128"/>
          <a:cs typeface="Constantia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ndara" pitchFamily="34" charset="0"/>
          <a:ea typeface="ヒラギノ角ゴ Pro W3" pitchFamily="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Symbol" pitchFamily="4" charset="2"/>
        <a:buChar char="*"/>
        <a:defRPr sz="2400">
          <a:solidFill>
            <a:schemeClr val="accent2">
              <a:lumMod val="75000"/>
            </a:schemeClr>
          </a:solidFill>
          <a:latin typeface="Candara" pitchFamily="34" charset="0"/>
          <a:ea typeface="ヒラギノ角ゴ Pro W3" pitchFamily="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elonsoftware.com/2002/11/11/the-law-of-leaky-abstraction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tems-cs-pub-ro/iocl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tems-cs-pub-ro/iocl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tems-cs-pub-ro/iocla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tems-cs-pub-ro/iocla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tems-cs-pub-ro/iocl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tems-cs-pub-ro/iocla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tems-cs-pub-ro/iocl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tems-cs-pub-ro/iocla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tems-cs-pub-ro/iocla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tems-cs-pub-ro/iocla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r>
              <a:rPr lang="en-US" sz="3600" dirty="0">
                <a:latin typeface="Constantia"/>
                <a:ea typeface="ヒラギノ角ゴ Pro W3"/>
              </a:rPr>
              <a:t>IOCLA: </a:t>
            </a:r>
            <a:r>
              <a:rPr lang="en-US" sz="3600" dirty="0" err="1">
                <a:latin typeface="Constantia"/>
                <a:ea typeface="ヒラギノ角ゴ Pro W3"/>
              </a:rPr>
              <a:t>Capitolul</a:t>
            </a:r>
            <a:r>
              <a:rPr lang="en-US" sz="3600" dirty="0">
                <a:latin typeface="Constantia"/>
                <a:ea typeface="ヒラギノ角ゴ Pro W3"/>
              </a:rPr>
              <a:t> 01:</a:t>
            </a:r>
            <a:br>
              <a:rPr lang="en-US" sz="3600" dirty="0">
                <a:latin typeface="Constantia"/>
                <a:ea typeface="ヒラギノ角ゴ Pro W3"/>
              </a:rPr>
            </a:br>
            <a:r>
              <a:rPr lang="en-US" sz="3600" dirty="0" err="1">
                <a:latin typeface="Constantia"/>
                <a:ea typeface="ヒラギノ角ゴ Pro W3"/>
              </a:rPr>
              <a:t>Programe</a:t>
            </a:r>
            <a:r>
              <a:rPr lang="en-US" sz="3600" dirty="0">
                <a:latin typeface="Constantia"/>
                <a:ea typeface="ヒラギノ角ゴ Pro W3"/>
              </a:rPr>
              <a:t> </a:t>
            </a:r>
            <a:r>
              <a:rPr lang="en-US" sz="3600" dirty="0" err="1">
                <a:latin typeface="Constantia"/>
                <a:ea typeface="ヒラギノ角ゴ Pro W3"/>
              </a:rPr>
              <a:t>și</a:t>
            </a:r>
            <a:r>
              <a:rPr lang="en-US" sz="3600" dirty="0">
                <a:latin typeface="Constantia"/>
                <a:ea typeface="ヒラギノ角ゴ Pro W3"/>
              </a:rPr>
              <a:t> </a:t>
            </a:r>
            <a:r>
              <a:rPr lang="en-US" sz="3600" dirty="0" err="1">
                <a:latin typeface="Constantia"/>
                <a:ea typeface="ヒラギノ角ゴ Pro W3"/>
              </a:rPr>
              <a:t>sistemul</a:t>
            </a:r>
            <a:r>
              <a:rPr lang="en-US" sz="3600" dirty="0">
                <a:latin typeface="Constantia"/>
                <a:ea typeface="ヒラギノ角ゴ Pro W3"/>
              </a:rPr>
              <a:t> de </a:t>
            </a:r>
            <a:r>
              <a:rPr lang="en-US" sz="3600" dirty="0" err="1">
                <a:latin typeface="Constantia"/>
                <a:ea typeface="ヒラギノ角ゴ Pro W3"/>
              </a:rPr>
              <a:t>calcul</a:t>
            </a:r>
            <a:endParaRPr lang="en-US" dirty="0" err="1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ea typeface="ヒラギノ角ゴ Pro W3"/>
            </a:endParaRPr>
          </a:p>
          <a:p>
            <a:endParaRPr lang="en-US">
              <a:ea typeface="ヒラギノ角ゴ Pro W3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4800601"/>
            <a:ext cx="3237470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err="1">
                <a:latin typeface="Candara"/>
                <a:ea typeface="ヒラギノ角ゴ Pro W3"/>
              </a:rPr>
              <a:t>Modificat</a:t>
            </a:r>
            <a:r>
              <a:rPr lang="en-US" sz="2400">
                <a:latin typeface="Candara"/>
                <a:ea typeface="ヒラギノ角ゴ Pro W3"/>
              </a:rPr>
              <a:t>:  </a:t>
            </a:r>
            <a:fld id="{3538F62C-2899-B144-8487-C35EF16F4798}" type="datetime1">
              <a:rPr lang="ro-RO" sz="2400" smtClean="0">
                <a:latin typeface="Candara"/>
                <a:ea typeface="ヒラギノ角ゴ Pro W3"/>
              </a:rPr>
              <a:t>18.11.2021</a:t>
            </a:fld>
            <a:endParaRPr lang="en-US" sz="2400">
              <a:latin typeface="Candara" pitchFamily="34" charset="0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98239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1066-69A4-484B-ACB3-8EE6C4F5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 la cod </a:t>
            </a:r>
            <a:r>
              <a:rPr lang="en-US" err="1">
                <a:latin typeface="Constantia"/>
                <a:ea typeface="ヒラギノ角ゴ Pro W3"/>
              </a:rPr>
              <a:t>sursă</a:t>
            </a:r>
            <a:r>
              <a:rPr lang="en-US">
                <a:latin typeface="Constantia"/>
                <a:ea typeface="ヒラギノ角ゴ Pro W3"/>
              </a:rPr>
              <a:t> la </a:t>
            </a:r>
            <a:r>
              <a:rPr lang="en-US" err="1">
                <a:latin typeface="Constantia"/>
                <a:ea typeface="ヒラギノ角ゴ Pro W3"/>
              </a:rPr>
              <a:t>executabil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83CFBE8-109E-43D6-8B6E-7D4BA83B5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405" y="957215"/>
            <a:ext cx="3314268" cy="5433560"/>
          </a:xfrm>
        </p:spPr>
      </p:pic>
    </p:spTree>
    <p:extLst>
      <p:ext uri="{BB962C8B-B14F-4D97-AF65-F5344CB8AC3E}">
        <p14:creationId xmlns:p14="http://schemas.microsoft.com/office/powerpoint/2010/main" val="145208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E6F5-8903-415F-A61C-5DC68BF6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Interfața software-hardware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C8EDF-AFCA-4C30-90DB-96316BDA9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Software: </a:t>
            </a:r>
            <a:r>
              <a:rPr lang="en-US" err="1">
                <a:latin typeface="Candara"/>
                <a:ea typeface="ヒラギノ角ゴ Pro W3"/>
              </a:rPr>
              <a:t>colecție</a:t>
            </a:r>
            <a:r>
              <a:rPr lang="en-US">
                <a:latin typeface="Candara"/>
                <a:ea typeface="ヒラギノ角ゴ Pro W3"/>
              </a:rPr>
              <a:t> de date </a:t>
            </a:r>
            <a:r>
              <a:rPr lang="en-US" err="1">
                <a:latin typeface="Candara"/>
                <a:ea typeface="ヒラギノ角ゴ Pro W3"/>
              </a:rPr>
              <a:t>și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instrucțiuni</a:t>
            </a:r>
            <a:endParaRPr lang="en-US" err="1"/>
          </a:p>
          <a:p>
            <a:r>
              <a:rPr lang="en-US" err="1">
                <a:latin typeface="Candara"/>
                <a:ea typeface="ヒラギノ角ゴ Pro W3"/>
              </a:rPr>
              <a:t>Instrucțiuni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trebuie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să</a:t>
            </a:r>
            <a:r>
              <a:rPr lang="en-US">
                <a:latin typeface="Candara"/>
                <a:ea typeface="ヒラギノ角ゴ Pro W3"/>
              </a:rPr>
              <a:t> fie </a:t>
            </a:r>
            <a:r>
              <a:rPr lang="en-US" err="1">
                <a:latin typeface="Candara"/>
                <a:ea typeface="ヒラギノ角ゴ Pro W3"/>
              </a:rPr>
              <a:t>înțelese</a:t>
            </a:r>
            <a:r>
              <a:rPr lang="en-US">
                <a:latin typeface="Candara"/>
                <a:ea typeface="ヒラギノ角ゴ Pro W3"/>
              </a:rPr>
              <a:t> de hardware (de </a:t>
            </a:r>
            <a:r>
              <a:rPr lang="en-US" err="1">
                <a:latin typeface="Candara"/>
                <a:ea typeface="ヒラギノ角ゴ Pro W3"/>
              </a:rPr>
              <a:t>procesor</a:t>
            </a:r>
            <a:r>
              <a:rPr lang="en-US">
                <a:latin typeface="Candara"/>
                <a:ea typeface="ヒラギノ角ゴ Pro W3"/>
              </a:rPr>
              <a:t>)</a:t>
            </a:r>
          </a:p>
          <a:p>
            <a:pPr lvl="1"/>
            <a:r>
              <a:rPr lang="en-US" err="1">
                <a:latin typeface="Candara"/>
                <a:ea typeface="ヒラギノ角ゴ Pro W3"/>
              </a:rPr>
              <a:t>Procesorul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interpretează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instrucțiunile</a:t>
            </a:r>
          </a:p>
          <a:p>
            <a:pPr lvl="1"/>
            <a:r>
              <a:rPr lang="en-US">
                <a:latin typeface="Candara"/>
                <a:ea typeface="ヒラギノ角ゴ Pro W3"/>
              </a:rPr>
              <a:t>O </a:t>
            </a:r>
            <a:r>
              <a:rPr lang="en-US" err="1">
                <a:latin typeface="Candara"/>
                <a:ea typeface="ヒラギノ角ゴ Pro W3"/>
              </a:rPr>
              <a:t>instrucțiune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este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decodificată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și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executată</a:t>
            </a:r>
          </a:p>
          <a:p>
            <a:r>
              <a:rPr lang="en-US" err="1">
                <a:latin typeface="Candara"/>
                <a:ea typeface="ヒラギノ角ゴ Pro W3"/>
              </a:rPr>
              <a:t>Instrucțiunile</a:t>
            </a:r>
            <a:r>
              <a:rPr lang="en-US">
                <a:latin typeface="Candara"/>
                <a:ea typeface="ヒラギノ角ゴ Pro W3"/>
              </a:rPr>
              <a:t> sunt </a:t>
            </a:r>
            <a:r>
              <a:rPr lang="en-US" err="1">
                <a:latin typeface="Candara"/>
                <a:ea typeface="ヒラギノ角ゴ Pro W3"/>
              </a:rPr>
              <a:t>secvențe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binare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cunoscute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procesorului</a:t>
            </a:r>
            <a:endParaRPr lang="en-US" err="1"/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cod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mașină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/ machine code</a:t>
            </a:r>
          </a:p>
          <a:p>
            <a:pPr>
              <a:buFont typeface="Symbol" pitchFamily="4" charset="2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Fișierele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executabile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,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fișierele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obiect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,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bibliotecile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conțin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cod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mașină</a:t>
            </a:r>
          </a:p>
        </p:txBody>
      </p:sp>
    </p:spTree>
    <p:extLst>
      <p:ext uri="{BB962C8B-B14F-4D97-AF65-F5344CB8AC3E}">
        <p14:creationId xmlns:p14="http://schemas.microsoft.com/office/powerpoint/2010/main" val="94309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2245-6495-4B41-A129-A4B3A5B7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Limbaje și compilatoare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FC73-3A24-470F-B00D-DF4F3E96C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Scriem cod sursă într-un limbaj (de nivel înalt)</a:t>
            </a:r>
          </a:p>
          <a:p>
            <a:pPr lvl="1">
              <a:buFont typeface="Symbol"/>
              <a:buChar char="*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C, C++, Java, Python</a:t>
            </a:r>
          </a:p>
          <a:p>
            <a:pPr>
              <a:buFont typeface="Symbo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Codul nu este rulabil pe procesor</a:t>
            </a:r>
          </a:p>
          <a:p>
            <a:pPr lvl="1">
              <a:buFont typeface="Symbo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Trebuie convertit în cod mașină</a:t>
            </a:r>
          </a:p>
          <a:p>
            <a:pPr>
              <a:buFont typeface="Symbo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Compilatorul convertește / traduce codul sursă în cod mașină</a:t>
            </a:r>
          </a:p>
        </p:txBody>
      </p:sp>
    </p:spTree>
    <p:extLst>
      <p:ext uri="{BB962C8B-B14F-4D97-AF65-F5344CB8AC3E}">
        <p14:creationId xmlns:p14="http://schemas.microsoft.com/office/powerpoint/2010/main" val="264993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77FE-7AED-4D40-8077-8030F2A1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Funcționarea compilatorului</a:t>
            </a:r>
            <a:endParaRPr lang="en-US"/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615367FF-7548-4B4C-BF95-EBD4A461B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404" y="990600"/>
            <a:ext cx="3299192" cy="5410200"/>
          </a:xfrm>
        </p:spPr>
      </p:pic>
    </p:spTree>
    <p:extLst>
      <p:ext uri="{BB962C8B-B14F-4D97-AF65-F5344CB8AC3E}">
        <p14:creationId xmlns:p14="http://schemas.microsoft.com/office/powerpoint/2010/main" val="48427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0FB4-ADF3-42CE-9C07-6DAFBCAD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Rolul compilatorului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218C-51D1-4996-A375-52DF13C4A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Ascunde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complexitatea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codului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mașină</a:t>
            </a:r>
          </a:p>
          <a:p>
            <a:pPr lvl="1"/>
            <a:r>
              <a:rPr lang="en-US" err="1">
                <a:latin typeface="Candara"/>
                <a:ea typeface="ヒラギノ角ゴ Pro W3"/>
              </a:rPr>
              <a:t>Dezvoltatorul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este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preocupat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doar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limbajul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nivel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înalt</a:t>
            </a:r>
            <a:endParaRPr lang="en-US" err="1"/>
          </a:p>
          <a:p>
            <a:pPr>
              <a:buFont typeface="Symbol" pitchFamily="4" charset="2"/>
              <a:buChar char="•"/>
            </a:pP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Portabilitate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între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diferite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arhitecturi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de </a:t>
            </a: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procesor</a:t>
            </a:r>
          </a:p>
          <a:p>
            <a:pPr>
              <a:buFont typeface="Symbol" pitchFamily="4" charset="2"/>
            </a:pP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Optimizări</a:t>
            </a:r>
          </a:p>
        </p:txBody>
      </p:sp>
    </p:spTree>
    <p:extLst>
      <p:ext uri="{BB962C8B-B14F-4D97-AF65-F5344CB8AC3E}">
        <p14:creationId xmlns:p14="http://schemas.microsoft.com/office/powerpoint/2010/main" val="1231583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4205-D50C-4EE3-83AF-EDCA5B39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Arhitecturi de procesor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3DDF1-EEFF-4BD1-9CE9-2F03B091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/>
                <a:ea typeface="ヒラギノ角ゴ Pro W3"/>
              </a:rPr>
              <a:t>x86, ARM, MIPS, PowerPC</a:t>
            </a:r>
          </a:p>
          <a:p>
            <a:r>
              <a:rPr lang="en-US" dirty="0" err="1">
                <a:latin typeface="Candara"/>
                <a:ea typeface="ヒラギノ角ゴ Pro W3"/>
              </a:rPr>
              <a:t>Interfața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expusă</a:t>
            </a:r>
            <a:r>
              <a:rPr lang="en-US" dirty="0">
                <a:latin typeface="Candara"/>
                <a:ea typeface="ヒラギノ角ゴ Pro W3"/>
              </a:rPr>
              <a:t> de </a:t>
            </a:r>
            <a:r>
              <a:rPr lang="en-US" dirty="0" err="1">
                <a:latin typeface="Candara"/>
                <a:ea typeface="ヒラギノ角ゴ Pro W3"/>
              </a:rPr>
              <a:t>procesor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către</a:t>
            </a:r>
            <a:r>
              <a:rPr lang="en-US" dirty="0">
                <a:latin typeface="Candara"/>
                <a:ea typeface="ヒラギノ角ゴ Pro W3"/>
              </a:rPr>
              <a:t> software</a:t>
            </a:r>
          </a:p>
          <a:p>
            <a:r>
              <a:rPr lang="en-US" dirty="0" err="1">
                <a:latin typeface="Candara"/>
                <a:ea typeface="ヒラギノ角ゴ Pro W3"/>
              </a:rPr>
              <a:t>În</a:t>
            </a:r>
            <a:r>
              <a:rPr lang="en-US" dirty="0">
                <a:latin typeface="Candara"/>
                <a:ea typeface="ヒラギノ角ゴ Pro W3"/>
              </a:rPr>
              <a:t> general </a:t>
            </a:r>
            <a:r>
              <a:rPr lang="en-US" dirty="0" err="1">
                <a:latin typeface="Candara"/>
                <a:ea typeface="ヒラギノ角ゴ Pro W3"/>
              </a:rPr>
              <a:t>numite</a:t>
            </a:r>
            <a:r>
              <a:rPr lang="en-US" dirty="0">
                <a:latin typeface="Candara"/>
                <a:ea typeface="ヒラギノ角ゴ Pro W3"/>
              </a:rPr>
              <a:t> ISA</a:t>
            </a:r>
          </a:p>
          <a:p>
            <a:pPr lvl="1"/>
            <a:r>
              <a:rPr lang="en-US" dirty="0">
                <a:latin typeface="Candara"/>
                <a:ea typeface="ヒラギノ角ゴ Pro W3"/>
              </a:rPr>
              <a:t>Instruction Set Architecture</a:t>
            </a:r>
          </a:p>
          <a:p>
            <a:r>
              <a:rPr lang="en-US" dirty="0" err="1">
                <a:latin typeface="Candara"/>
                <a:ea typeface="ヒラギノ角ゴ Pro W3"/>
              </a:rPr>
              <a:t>Specificația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codului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mașină</a:t>
            </a:r>
            <a:endParaRPr lang="en-US" dirty="0">
              <a:latin typeface="Candara"/>
              <a:ea typeface="ヒラギノ角ゴ Pro W3"/>
            </a:endParaRPr>
          </a:p>
          <a:p>
            <a:r>
              <a:rPr lang="en-US" dirty="0">
                <a:latin typeface="Candara"/>
                <a:ea typeface="ヒラギノ角ゴ Pro W3"/>
              </a:rPr>
              <a:t>Un compilator </a:t>
            </a:r>
            <a:r>
              <a:rPr lang="en-US" dirty="0" err="1">
                <a:latin typeface="Candara"/>
                <a:ea typeface="ヒラギノ角ゴ Pro W3"/>
              </a:rPr>
              <a:t>poate</a:t>
            </a:r>
            <a:r>
              <a:rPr lang="en-US" dirty="0">
                <a:latin typeface="Candara"/>
                <a:ea typeface="ヒラギノ角ゴ Pro W3"/>
              </a:rPr>
              <a:t> genera </a:t>
            </a:r>
            <a:r>
              <a:rPr lang="en-US" dirty="0" err="1">
                <a:latin typeface="Candara"/>
                <a:ea typeface="ヒラギノ角ゴ Pro W3"/>
              </a:rPr>
              <a:t>fișiere</a:t>
            </a:r>
            <a:r>
              <a:rPr lang="en-US" dirty="0">
                <a:latin typeface="Candara"/>
                <a:ea typeface="ヒラギノ角ゴ Pro W3"/>
              </a:rPr>
              <a:t> cod </a:t>
            </a:r>
            <a:r>
              <a:rPr lang="en-US" dirty="0" err="1">
                <a:latin typeface="Candara"/>
                <a:ea typeface="ヒラギノ角ゴ Pro W3"/>
              </a:rPr>
              <a:t>mașină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pentru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diferite</a:t>
            </a:r>
            <a:r>
              <a:rPr lang="en-US" dirty="0">
                <a:latin typeface="Candara"/>
                <a:ea typeface="ヒラギノ角ゴ Pro W3"/>
              </a:rPr>
              <a:t> ISA de la </a:t>
            </a:r>
            <a:r>
              <a:rPr lang="en-US" dirty="0" err="1">
                <a:latin typeface="Candara"/>
                <a:ea typeface="ヒラギノ角ゴ Pro W3"/>
              </a:rPr>
              <a:t>același</a:t>
            </a:r>
            <a:r>
              <a:rPr lang="en-US" dirty="0">
                <a:latin typeface="Candara"/>
                <a:ea typeface="ヒラギノ角ゴ Pro W3"/>
              </a:rPr>
              <a:t> cod </a:t>
            </a:r>
            <a:r>
              <a:rPr lang="en-US" dirty="0" err="1">
                <a:latin typeface="Candara"/>
                <a:ea typeface="ヒラギノ角ゴ Pro W3"/>
              </a:rPr>
              <a:t>sursă</a:t>
            </a:r>
            <a:endParaRPr lang="en-US" dirty="0">
              <a:latin typeface="Candara"/>
              <a:ea typeface="ヒラギノ角ゴ Pro W3"/>
            </a:endParaRPr>
          </a:p>
          <a:p>
            <a:r>
              <a:rPr lang="en-US" dirty="0">
                <a:latin typeface="Candara"/>
                <a:ea typeface="ヒラギノ角ゴ Pro W3"/>
              </a:rPr>
              <a:t>Mai </a:t>
            </a:r>
            <a:r>
              <a:rPr lang="en-US" dirty="0" err="1">
                <a:latin typeface="Candara"/>
                <a:ea typeface="ヒラギノ角ゴ Pro W3"/>
              </a:rPr>
              <a:t>multe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în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Capitolul</a:t>
            </a:r>
            <a:r>
              <a:rPr lang="en-US" dirty="0">
                <a:latin typeface="Candara"/>
                <a:ea typeface="ヒラギノ角ゴ Pro W3"/>
              </a:rPr>
              <a:t> 03: </a:t>
            </a:r>
            <a:r>
              <a:rPr lang="en-US" dirty="0" err="1">
                <a:latin typeface="Candara"/>
                <a:ea typeface="ヒラギノ角ゴ Pro W3"/>
              </a:rPr>
              <a:t>Arhitectura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sistemelor</a:t>
            </a:r>
            <a:r>
              <a:rPr lang="en-US" dirty="0">
                <a:latin typeface="Candara"/>
                <a:ea typeface="ヒラギノ角ゴ Pro W3"/>
              </a:rPr>
              <a:t> de </a:t>
            </a:r>
            <a:r>
              <a:rPr lang="en-US" dirty="0" err="1">
                <a:latin typeface="Candara"/>
                <a:ea typeface="ヒラギノ角ゴ Pro W3"/>
              </a:rPr>
              <a:t>calcul</a:t>
            </a:r>
            <a:endParaRPr lang="en-US" dirty="0"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28820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FE40-E06E-40E3-8AC4-ACEDDED1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Memoria și procesorul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C4DC-3D44-459A-9F1B-32052DE4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Memoria stochează date și instrucțiuni cod mașină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Procesorul:</a:t>
            </a:r>
            <a:endParaRPr lang="en-US"/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Preia instrucțiuni din memorie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Decodifică instrucțiunile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Dacă este cazul, preia date din memorie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Execută instrucțiunile decodificate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Dacă este cazul scrie rezultatul în memorie</a:t>
            </a:r>
          </a:p>
          <a:p>
            <a:pPr>
              <a:buFont typeface="Symbol" pitchFamily="4" charset="2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Datele din memorie provin de la</a:t>
            </a:r>
          </a:p>
          <a:p>
            <a:pPr lvl="1">
              <a:buFont typeface="Symbol" pitchFamily="4" charset="2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Program (la încărcarea programului – loading)</a:t>
            </a:r>
          </a:p>
          <a:p>
            <a:pPr lvl="1">
              <a:buFont typeface="Symbol" pitchFamily="4" charset="2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I/O (citire de la / scriere la dispozitive periferice)</a:t>
            </a:r>
          </a:p>
        </p:txBody>
      </p:sp>
    </p:spTree>
    <p:extLst>
      <p:ext uri="{BB962C8B-B14F-4D97-AF65-F5344CB8AC3E}">
        <p14:creationId xmlns:p14="http://schemas.microsoft.com/office/powerpoint/2010/main" val="4265816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C2F4-DF2A-4482-985E-2943EA53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/>
                <a:ea typeface="ヒラギノ角ゴ Pro W3"/>
              </a:rPr>
              <a:t>C </a:t>
            </a:r>
            <a:r>
              <a:rPr lang="en-US" dirty="0" err="1">
                <a:latin typeface="Constantia"/>
                <a:ea typeface="ヒラギノ角ゴ Pro W3"/>
              </a:rPr>
              <a:t>și</a:t>
            </a:r>
            <a:r>
              <a:rPr lang="en-US" dirty="0">
                <a:latin typeface="Constantia"/>
                <a:ea typeface="ヒラギノ角ゴ Pro W3"/>
              </a:rPr>
              <a:t> Memoria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23E0-7BBD-4514-A57D-5DC010564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4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8489-B0B1-4B3B-9D14-89513229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 la C la memorie și procesor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78417-998F-4A1A-89C8-AFF66723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ourier New"/>
                <a:ea typeface="ヒラギノ角ゴ Pro W3"/>
              </a:rPr>
              <a:t>a = 10;</a:t>
            </a:r>
            <a:endParaRPr lang="en-US" dirty="0">
              <a:latin typeface="Courier New"/>
            </a:endParaRPr>
          </a:p>
          <a:p>
            <a:endParaRPr lang="en-US"/>
          </a:p>
          <a:p>
            <a:r>
              <a:rPr lang="en-US" dirty="0">
                <a:latin typeface="Candara"/>
                <a:ea typeface="ヒラギノ角ゴ Pro W3"/>
              </a:rPr>
              <a:t>Cum se "</a:t>
            </a:r>
            <a:r>
              <a:rPr lang="en-US" dirty="0" err="1">
                <a:latin typeface="Candara"/>
                <a:ea typeface="ヒラギノ角ゴ Pro W3"/>
              </a:rPr>
              <a:t>prezintă</a:t>
            </a:r>
            <a:r>
              <a:rPr lang="en-US" dirty="0">
                <a:latin typeface="Candara"/>
                <a:ea typeface="ヒラギノ角ゴ Pro W3"/>
              </a:rPr>
              <a:t>" </a:t>
            </a:r>
            <a:r>
              <a:rPr lang="en-US" dirty="0" err="1">
                <a:latin typeface="Candara"/>
                <a:ea typeface="ヒラギノ角ゴ Pro W3"/>
              </a:rPr>
              <a:t>instrucțiunea</a:t>
            </a:r>
            <a:r>
              <a:rPr lang="en-US" dirty="0">
                <a:latin typeface="Candara"/>
                <a:ea typeface="ヒラギノ角ゴ Pro W3"/>
              </a:rPr>
              <a:t> C de </a:t>
            </a:r>
            <a:r>
              <a:rPr lang="en-US" dirty="0" err="1">
                <a:latin typeface="Candara"/>
                <a:ea typeface="ヒラギノ角ゴ Pro W3"/>
              </a:rPr>
              <a:t>mai</a:t>
            </a:r>
            <a:r>
              <a:rPr lang="en-US" dirty="0">
                <a:latin typeface="Candara"/>
                <a:ea typeface="ヒラギノ角ゴ Pro W3"/>
              </a:rPr>
              <a:t> sus </a:t>
            </a:r>
            <a:r>
              <a:rPr lang="en-US" dirty="0" err="1">
                <a:latin typeface="Candara"/>
                <a:ea typeface="ヒラギノ角ゴ Pro W3"/>
              </a:rPr>
              <a:t>în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memorie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și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procesor</a:t>
            </a:r>
            <a:r>
              <a:rPr lang="en-US" dirty="0">
                <a:latin typeface="Candara"/>
                <a:ea typeface="ヒラギノ角ゴ Pro W3"/>
              </a:rPr>
              <a:t>?</a:t>
            </a:r>
          </a:p>
          <a:p>
            <a:endParaRPr lang="en-US">
              <a:latin typeface="Candara"/>
              <a:ea typeface="ヒラギノ角ゴ Pro W3"/>
            </a:endParaRPr>
          </a:p>
          <a:p>
            <a:r>
              <a:rPr lang="en-US" dirty="0" err="1">
                <a:latin typeface="Candara"/>
                <a:ea typeface="ヒラギノ角ゴ Pro W3"/>
              </a:rPr>
              <a:t>În</a:t>
            </a:r>
            <a:r>
              <a:rPr lang="en-US" dirty="0">
                <a:latin typeface="Candara"/>
                <a:ea typeface="ヒラギノ角ゴ Pro W3"/>
              </a:rPr>
              <a:t> zona de date </a:t>
            </a:r>
            <a:r>
              <a:rPr lang="en-US" u="sng" dirty="0" err="1">
                <a:latin typeface="Candara"/>
                <a:ea typeface="ヒラギノ角ゴ Pro W3"/>
              </a:rPr>
              <a:t>există</a:t>
            </a:r>
            <a:r>
              <a:rPr lang="en-US" u="sng" dirty="0">
                <a:latin typeface="Candara"/>
                <a:ea typeface="ヒラギノ角ゴ Pro W3"/>
              </a:rPr>
              <a:t> un loc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pentru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variabila</a:t>
            </a:r>
            <a:r>
              <a:rPr lang="en-US" dirty="0">
                <a:latin typeface="Candara"/>
                <a:ea typeface="ヒラギノ角ゴ Pro W3"/>
              </a:rPr>
              <a:t> a (memory location)</a:t>
            </a:r>
          </a:p>
          <a:p>
            <a:r>
              <a:rPr lang="en-US" dirty="0" err="1">
                <a:latin typeface="Candara"/>
                <a:ea typeface="ヒラギノ角ゴ Pro W3"/>
              </a:rPr>
              <a:t>În</a:t>
            </a:r>
            <a:r>
              <a:rPr lang="en-US" dirty="0">
                <a:latin typeface="Candara"/>
                <a:ea typeface="ヒラギノ角ゴ Pro W3"/>
              </a:rPr>
              <a:t> zona de cod </a:t>
            </a:r>
            <a:r>
              <a:rPr lang="en-US" u="sng" dirty="0" err="1">
                <a:latin typeface="Candara"/>
                <a:ea typeface="ヒラギノ角ゴ Pro W3"/>
              </a:rPr>
              <a:t>există</a:t>
            </a:r>
            <a:r>
              <a:rPr lang="en-US" u="sng" dirty="0">
                <a:latin typeface="Candara"/>
                <a:ea typeface="ヒラギノ角ゴ Pro W3"/>
              </a:rPr>
              <a:t> o </a:t>
            </a:r>
            <a:r>
              <a:rPr lang="en-US" u="sng" dirty="0" err="1">
                <a:latin typeface="Candara"/>
                <a:ea typeface="ヒラギノ角ゴ Pro W3"/>
              </a:rPr>
              <a:t>instrucțiune</a:t>
            </a:r>
            <a:r>
              <a:rPr lang="en-US" dirty="0">
                <a:latin typeface="Candara"/>
                <a:ea typeface="ヒラギノ角ゴ Pro W3"/>
              </a:rPr>
              <a:t> care </a:t>
            </a:r>
            <a:r>
              <a:rPr lang="en-US" dirty="0" err="1">
                <a:latin typeface="Candara"/>
                <a:ea typeface="ヒラギノ角ゴ Pro W3"/>
              </a:rPr>
              <a:t>atribuie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valoarea</a:t>
            </a:r>
            <a:r>
              <a:rPr lang="en-US" dirty="0">
                <a:latin typeface="Candara"/>
                <a:ea typeface="ヒラギノ角ゴ Pro W3"/>
              </a:rPr>
              <a:t> 10 </a:t>
            </a:r>
            <a:r>
              <a:rPr lang="en-US" dirty="0" err="1">
                <a:latin typeface="Candara"/>
                <a:ea typeface="ヒラギノ角ゴ Pro W3"/>
              </a:rPr>
              <a:t>în</a:t>
            </a:r>
            <a:r>
              <a:rPr lang="en-US" dirty="0">
                <a:latin typeface="Candara"/>
                <a:ea typeface="ヒラギノ角ゴ Pro W3"/>
              </a:rPr>
              <a:t> zona de </a:t>
            </a:r>
            <a:r>
              <a:rPr lang="en-US" dirty="0" err="1">
                <a:latin typeface="Candara"/>
                <a:ea typeface="ヒラギノ角ゴ Pro W3"/>
              </a:rPr>
              <a:t>memorie</a:t>
            </a:r>
            <a:r>
              <a:rPr lang="en-US" dirty="0">
                <a:latin typeface="Candara"/>
                <a:ea typeface="ヒラギノ角ゴ Pro W3"/>
              </a:rPr>
              <a:t> a </a:t>
            </a:r>
            <a:r>
              <a:rPr lang="en-US" dirty="0" err="1">
                <a:latin typeface="Candara"/>
                <a:ea typeface="ヒラギノ角ゴ Pro W3"/>
              </a:rPr>
              <a:t>variabilei</a:t>
            </a:r>
            <a:r>
              <a:rPr lang="en-US" dirty="0">
                <a:latin typeface="Candara"/>
                <a:ea typeface="ヒラギノ角ゴ Pro W3"/>
              </a:rPr>
              <a:t> a</a:t>
            </a:r>
          </a:p>
          <a:p>
            <a:r>
              <a:rPr lang="en-US" dirty="0" err="1">
                <a:latin typeface="Candara"/>
                <a:ea typeface="ヒラギノ角ゴ Pro W3"/>
              </a:rPr>
              <a:t>Procesorul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va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citi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și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va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executa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instrucțiunea</a:t>
            </a:r>
          </a:p>
          <a:p>
            <a:r>
              <a:rPr lang="en-US" dirty="0">
                <a:latin typeface="Candara"/>
                <a:ea typeface="ヒラギノ角ゴ Pro W3"/>
              </a:rPr>
              <a:t>La final, </a:t>
            </a:r>
            <a:r>
              <a:rPr lang="en-US" dirty="0" err="1">
                <a:latin typeface="Candara"/>
                <a:ea typeface="ヒラギノ角ゴ Pro W3"/>
              </a:rPr>
              <a:t>în</a:t>
            </a:r>
            <a:r>
              <a:rPr lang="en-US" dirty="0">
                <a:latin typeface="Candara"/>
                <a:ea typeface="ヒラギノ角ゴ Pro W3"/>
              </a:rPr>
              <a:t> zona de </a:t>
            </a:r>
            <a:r>
              <a:rPr lang="en-US" dirty="0" err="1">
                <a:latin typeface="Candara"/>
                <a:ea typeface="ヒラギノ角ゴ Pro W3"/>
              </a:rPr>
              <a:t>memorie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va</a:t>
            </a:r>
            <a:r>
              <a:rPr lang="en-US" dirty="0">
                <a:latin typeface="Candara"/>
                <a:ea typeface="ヒラギノ角ゴ Pro W3"/>
              </a:rPr>
              <a:t> fi </a:t>
            </a:r>
            <a:r>
              <a:rPr lang="en-US" dirty="0" err="1">
                <a:latin typeface="Candara"/>
                <a:ea typeface="ヒラギノ角ゴ Pro W3"/>
              </a:rPr>
              <a:t>valoarea</a:t>
            </a:r>
            <a:r>
              <a:rPr lang="en-US" dirty="0">
                <a:latin typeface="Candara"/>
                <a:ea typeface="ヒラギノ角ゴ Pro W3"/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22514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8EDC-2F1B-4DDA-B857-2BD64C51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 la C la memorie și procesor (2)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01A417-7D49-4E12-91BB-AE4B006A965B}"/>
              </a:ext>
            </a:extLst>
          </p:cNvPr>
          <p:cNvSpPr/>
          <p:nvPr/>
        </p:nvSpPr>
        <p:spPr bwMode="auto">
          <a:xfrm>
            <a:off x="2269330" y="1316829"/>
            <a:ext cx="1652586" cy="450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50F37-43C6-4456-9CD3-CED76E212789}"/>
              </a:ext>
            </a:extLst>
          </p:cNvPr>
          <p:cNvSpPr/>
          <p:nvPr/>
        </p:nvSpPr>
        <p:spPr bwMode="auto">
          <a:xfrm>
            <a:off x="2269330" y="1769266"/>
            <a:ext cx="1652586" cy="450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A0EC1-FC58-4E87-9E78-62910E5BB67A}"/>
              </a:ext>
            </a:extLst>
          </p:cNvPr>
          <p:cNvSpPr/>
          <p:nvPr/>
        </p:nvSpPr>
        <p:spPr bwMode="auto">
          <a:xfrm>
            <a:off x="2269330" y="2221704"/>
            <a:ext cx="1652586" cy="450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5DB29F-8421-4EA3-BCEB-EDCFC674BA2C}"/>
              </a:ext>
            </a:extLst>
          </p:cNvPr>
          <p:cNvSpPr/>
          <p:nvPr/>
        </p:nvSpPr>
        <p:spPr bwMode="auto">
          <a:xfrm>
            <a:off x="2257424" y="3424234"/>
            <a:ext cx="1652586" cy="450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1BAEDD-CC16-4A25-9280-04BAC93A676E}"/>
              </a:ext>
            </a:extLst>
          </p:cNvPr>
          <p:cNvSpPr/>
          <p:nvPr/>
        </p:nvSpPr>
        <p:spPr bwMode="auto">
          <a:xfrm>
            <a:off x="2257424" y="3876672"/>
            <a:ext cx="1652586" cy="450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1DB71A-767A-4E4B-8025-93772EA36B25}"/>
              </a:ext>
            </a:extLst>
          </p:cNvPr>
          <p:cNvSpPr/>
          <p:nvPr/>
        </p:nvSpPr>
        <p:spPr bwMode="auto">
          <a:xfrm>
            <a:off x="2257424" y="4329109"/>
            <a:ext cx="1652586" cy="450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2206C-EEA1-40A3-BA8F-0E9FE2443FE8}"/>
              </a:ext>
            </a:extLst>
          </p:cNvPr>
          <p:cNvSpPr txBox="1"/>
          <p:nvPr/>
        </p:nvSpPr>
        <p:spPr>
          <a:xfrm>
            <a:off x="2664618" y="902493"/>
            <a:ext cx="862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date</a:t>
            </a:r>
            <a:endParaRPr lang="en-US" sz="1600"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FE8F3-20F3-457A-8544-9ABC0DA5B770}"/>
              </a:ext>
            </a:extLst>
          </p:cNvPr>
          <p:cNvSpPr txBox="1"/>
          <p:nvPr/>
        </p:nvSpPr>
        <p:spPr>
          <a:xfrm>
            <a:off x="2235994" y="4926805"/>
            <a:ext cx="169544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cod / instrucțiuni</a:t>
            </a:r>
            <a:endParaRPr lang="en-US" sz="1600"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9FB64-38EF-4779-8BBB-CBCF646AB5C2}"/>
              </a:ext>
            </a:extLst>
          </p:cNvPr>
          <p:cNvSpPr txBox="1"/>
          <p:nvPr/>
        </p:nvSpPr>
        <p:spPr>
          <a:xfrm>
            <a:off x="3807619" y="1819276"/>
            <a:ext cx="86201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latin typeface="Courier New"/>
                <a:cs typeface="Courier New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83102-544D-4EE7-A64C-0ADFC6C7DBB4}"/>
              </a:ext>
            </a:extLst>
          </p:cNvPr>
          <p:cNvSpPr txBox="1"/>
          <p:nvPr/>
        </p:nvSpPr>
        <p:spPr>
          <a:xfrm>
            <a:off x="1473993" y="1819275"/>
            <a:ext cx="86201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latin typeface="Courier New"/>
                <a:cs typeface="Courier New"/>
              </a:rPr>
              <a:t>0x500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D9E060-7130-4EF9-8B41-9BDF9BA4F4BB}"/>
              </a:ext>
            </a:extLst>
          </p:cNvPr>
          <p:cNvSpPr txBox="1"/>
          <p:nvPr/>
        </p:nvSpPr>
        <p:spPr>
          <a:xfrm>
            <a:off x="3807619" y="3926682"/>
            <a:ext cx="114776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latin typeface="Courier New"/>
                <a:cs typeface="Courier New"/>
              </a:rPr>
              <a:t>// a = 10;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41BE1B-308E-4A00-A722-871631854D68}"/>
              </a:ext>
            </a:extLst>
          </p:cNvPr>
          <p:cNvSpPr txBox="1"/>
          <p:nvPr/>
        </p:nvSpPr>
        <p:spPr>
          <a:xfrm>
            <a:off x="2307432" y="3926682"/>
            <a:ext cx="154066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latin typeface="Courier New"/>
                <a:cs typeface="Courier New"/>
              </a:rPr>
              <a:t>store 0x500, 10</a:t>
            </a:r>
          </a:p>
        </p:txBody>
      </p:sp>
      <p:pic>
        <p:nvPicPr>
          <p:cNvPr id="19" name="Picture 19" descr="A picture containing qr code&#10;&#10;Description automatically generated">
            <a:extLst>
              <a:ext uri="{FF2B5EF4-FFF2-40B4-BE49-F238E27FC236}">
                <a16:creationId xmlns:a16="http://schemas.microsoft.com/office/drawing/2014/main" id="{4758DF63-4715-4BDB-8297-E2A46383B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681" y="2876038"/>
            <a:ext cx="1302544" cy="1284519"/>
          </a:xfrm>
          <a:prstGeom prst="rect">
            <a:avLst/>
          </a:prstGeom>
        </p:spPr>
      </p:pic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C89188D-0C28-4C9A-BB03-EA3244A12B17}"/>
              </a:ext>
            </a:extLst>
          </p:cNvPr>
          <p:cNvCxnSpPr/>
          <p:nvPr/>
        </p:nvCxnSpPr>
        <p:spPr bwMode="auto">
          <a:xfrm flipV="1">
            <a:off x="3912393" y="3481387"/>
            <a:ext cx="1545430" cy="538163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857A69A-2037-465C-826B-07E21BC82A5E}"/>
              </a:ext>
            </a:extLst>
          </p:cNvPr>
          <p:cNvSpPr/>
          <p:nvPr/>
        </p:nvSpPr>
        <p:spPr bwMode="auto">
          <a:xfrm>
            <a:off x="7936705" y="1376359"/>
            <a:ext cx="1652586" cy="450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4B6774-5256-4502-9981-6640B273C1A4}"/>
              </a:ext>
            </a:extLst>
          </p:cNvPr>
          <p:cNvSpPr/>
          <p:nvPr/>
        </p:nvSpPr>
        <p:spPr bwMode="auto">
          <a:xfrm>
            <a:off x="7936705" y="1828797"/>
            <a:ext cx="1652586" cy="450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3F0F18-689F-4CD4-8756-0B02BD6AEE4C}"/>
              </a:ext>
            </a:extLst>
          </p:cNvPr>
          <p:cNvSpPr/>
          <p:nvPr/>
        </p:nvSpPr>
        <p:spPr bwMode="auto">
          <a:xfrm>
            <a:off x="7936705" y="2281234"/>
            <a:ext cx="1652586" cy="450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5D69F3-9562-4F27-9FAC-60A0782B71AF}"/>
              </a:ext>
            </a:extLst>
          </p:cNvPr>
          <p:cNvSpPr/>
          <p:nvPr/>
        </p:nvSpPr>
        <p:spPr bwMode="auto">
          <a:xfrm>
            <a:off x="7924799" y="3483765"/>
            <a:ext cx="1652586" cy="450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04C6A-AD68-4686-B0CF-044B3C94CFD6}"/>
              </a:ext>
            </a:extLst>
          </p:cNvPr>
          <p:cNvSpPr/>
          <p:nvPr/>
        </p:nvSpPr>
        <p:spPr bwMode="auto">
          <a:xfrm>
            <a:off x="7924799" y="3936203"/>
            <a:ext cx="1652586" cy="450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7C37FA-DCC5-4038-86BD-77045ADD5221}"/>
              </a:ext>
            </a:extLst>
          </p:cNvPr>
          <p:cNvSpPr/>
          <p:nvPr/>
        </p:nvSpPr>
        <p:spPr bwMode="auto">
          <a:xfrm>
            <a:off x="7924799" y="4388640"/>
            <a:ext cx="1652586" cy="450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389DBB-EF08-4808-B7B4-47F5D842DF22}"/>
              </a:ext>
            </a:extLst>
          </p:cNvPr>
          <p:cNvSpPr txBox="1"/>
          <p:nvPr/>
        </p:nvSpPr>
        <p:spPr>
          <a:xfrm>
            <a:off x="8331993" y="962024"/>
            <a:ext cx="862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date</a:t>
            </a:r>
            <a:endParaRPr lang="en-US" sz="1600">
              <a:cs typeface="Times New Roman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206592-CD0D-4D36-98F9-19624BEF4636}"/>
              </a:ext>
            </a:extLst>
          </p:cNvPr>
          <p:cNvSpPr txBox="1"/>
          <p:nvPr/>
        </p:nvSpPr>
        <p:spPr>
          <a:xfrm>
            <a:off x="7903369" y="4986336"/>
            <a:ext cx="169544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cod / instrucțiuni</a:t>
            </a:r>
            <a:endParaRPr lang="en-US" sz="1600">
              <a:cs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52D248-2521-4E27-A1A0-06CA97ED18E7}"/>
              </a:ext>
            </a:extLst>
          </p:cNvPr>
          <p:cNvSpPr txBox="1"/>
          <p:nvPr/>
        </p:nvSpPr>
        <p:spPr>
          <a:xfrm>
            <a:off x="9474993" y="1878807"/>
            <a:ext cx="86201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latin typeface="Courier New"/>
                <a:cs typeface="Courier New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38B7BD-86F4-46D1-9803-36004B9E9DA9}"/>
              </a:ext>
            </a:extLst>
          </p:cNvPr>
          <p:cNvSpPr txBox="1"/>
          <p:nvPr/>
        </p:nvSpPr>
        <p:spPr>
          <a:xfrm>
            <a:off x="7141368" y="1878806"/>
            <a:ext cx="86201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latin typeface="Courier New"/>
                <a:cs typeface="Courier New"/>
              </a:rPr>
              <a:t>0x500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A804C9-ABD5-47C9-9080-0D67FF9C4CA1}"/>
              </a:ext>
            </a:extLst>
          </p:cNvPr>
          <p:cNvSpPr txBox="1"/>
          <p:nvPr/>
        </p:nvSpPr>
        <p:spPr>
          <a:xfrm>
            <a:off x="9474994" y="3986213"/>
            <a:ext cx="114776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latin typeface="Times New Roman"/>
                <a:cs typeface="Times New Roman"/>
              </a:rPr>
              <a:t>// a = 10;</a:t>
            </a:r>
            <a:endParaRPr lang="en-US" sz="1000" b="1">
              <a:cs typeface="Times New Roman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3C8721-C051-4290-AE6C-A6F39EDD4BAC}"/>
              </a:ext>
            </a:extLst>
          </p:cNvPr>
          <p:cNvSpPr txBox="1"/>
          <p:nvPr/>
        </p:nvSpPr>
        <p:spPr>
          <a:xfrm>
            <a:off x="7974806" y="3986213"/>
            <a:ext cx="154066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latin typeface="Courier New"/>
                <a:cs typeface="Courier New"/>
              </a:rPr>
              <a:t>store 0x500,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CA4AE0-6F35-46DA-BED5-AE8B58C88920}"/>
              </a:ext>
            </a:extLst>
          </p:cNvPr>
          <p:cNvSpPr txBox="1"/>
          <p:nvPr/>
        </p:nvSpPr>
        <p:spPr>
          <a:xfrm>
            <a:off x="7998619" y="1878807"/>
            <a:ext cx="154066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latin typeface="Courier New"/>
                <a:cs typeface="Courier New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9061B8-A3B2-4690-8BB7-00962501617F}"/>
              </a:ext>
            </a:extLst>
          </p:cNvPr>
          <p:cNvSpPr txBox="1"/>
          <p:nvPr/>
        </p:nvSpPr>
        <p:spPr>
          <a:xfrm>
            <a:off x="2307431" y="1819276"/>
            <a:ext cx="154066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latin typeface="Courier New"/>
                <a:cs typeface="Courier New"/>
              </a:rPr>
              <a:t>nerelevant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43783A2E-998F-4BE3-B274-7B699173821E}"/>
              </a:ext>
            </a:extLst>
          </p:cNvPr>
          <p:cNvCxnSpPr>
            <a:cxnSpLocks/>
          </p:cNvCxnSpPr>
          <p:nvPr/>
        </p:nvCxnSpPr>
        <p:spPr bwMode="auto">
          <a:xfrm flipV="1">
            <a:off x="6710362" y="2135979"/>
            <a:ext cx="1223962" cy="1383506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5276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Constantia"/>
                <a:ea typeface="ヒラギノ角ゴ Pro W3"/>
              </a:rPr>
              <a:t>Cuprins</a:t>
            </a:r>
            <a:endParaRPr lang="en-US" sz="3600" dirty="0" err="1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09800" y="1447800"/>
            <a:ext cx="4114800" cy="4648200"/>
          </a:xfrm>
        </p:spPr>
        <p:txBody>
          <a:bodyPr/>
          <a:lstStyle/>
          <a:p>
            <a:r>
              <a:rPr lang="en-US" sz="2400">
                <a:latin typeface="Candara"/>
                <a:ea typeface="ヒラギノ角ゴ Pro W3"/>
              </a:rPr>
              <a:t>Software și hardware</a:t>
            </a:r>
            <a:endParaRPr lang="en-US" sz="2400"/>
          </a:p>
          <a:p>
            <a:r>
              <a:rPr lang="en-US" sz="2400">
                <a:solidFill>
                  <a:srgbClr val="000000"/>
                </a:solidFill>
                <a:latin typeface="Candara"/>
                <a:ea typeface="ヒラギノ角ゴ Pro W3"/>
              </a:rPr>
              <a:t>Cod sursă</a:t>
            </a:r>
          </a:p>
          <a:p>
            <a:r>
              <a:rPr lang="en-US" sz="2400">
                <a:solidFill>
                  <a:srgbClr val="000000"/>
                </a:solidFill>
                <a:latin typeface="Candara"/>
                <a:ea typeface="ヒラギノ角ゴ Pro W3"/>
              </a:rPr>
              <a:t>Cod mașină</a:t>
            </a:r>
          </a:p>
          <a:p>
            <a:r>
              <a:rPr lang="en-US" sz="2400">
                <a:solidFill>
                  <a:srgbClr val="000000"/>
                </a:solidFill>
                <a:latin typeface="Candara"/>
                <a:ea typeface="ヒラギノ角ゴ Pro W3"/>
              </a:rPr>
              <a:t>Fișier executabil</a:t>
            </a:r>
          </a:p>
          <a:p>
            <a:r>
              <a:rPr lang="en-US" sz="2400">
                <a:solidFill>
                  <a:srgbClr val="000000"/>
                </a:solidFill>
                <a:latin typeface="Candara"/>
                <a:ea typeface="ヒラギノ角ゴ Pro W3"/>
              </a:rPr>
              <a:t>Compilator</a:t>
            </a:r>
          </a:p>
          <a:p>
            <a:r>
              <a:rPr lang="en-US" sz="2400">
                <a:solidFill>
                  <a:srgbClr val="000000"/>
                </a:solidFill>
                <a:latin typeface="Candara"/>
                <a:ea typeface="ヒラギノ角ゴ Pro W3"/>
              </a:rPr>
              <a:t>ISA</a:t>
            </a:r>
          </a:p>
          <a:p>
            <a:r>
              <a:rPr lang="en-US" sz="2400">
                <a:solidFill>
                  <a:srgbClr val="000000"/>
                </a:solidFill>
                <a:latin typeface="Candara"/>
                <a:ea typeface="ヒラギノ角ゴ Pro W3"/>
              </a:rPr>
              <a:t>Memorie</a:t>
            </a:r>
          </a:p>
          <a:p>
            <a:r>
              <a:rPr lang="en-US" sz="2400">
                <a:solidFill>
                  <a:srgbClr val="000000"/>
                </a:solidFill>
                <a:latin typeface="Candara"/>
                <a:ea typeface="ヒラギノ角ゴ Pro W3"/>
              </a:rPr>
              <a:t>Procesor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096000" y="1443038"/>
            <a:ext cx="4191000" cy="4957763"/>
          </a:xfrm>
        </p:spPr>
        <p:txBody>
          <a:bodyPr/>
          <a:lstStyle/>
          <a:p>
            <a:r>
              <a:rPr lang="en-US" sz="2400" dirty="0">
                <a:latin typeface="Candara"/>
                <a:ea typeface="ヒラギノ角ゴ Pro W3"/>
              </a:rPr>
              <a:t>De </a:t>
            </a:r>
            <a:r>
              <a:rPr lang="en-US" sz="2400" dirty="0" err="1">
                <a:latin typeface="Candara"/>
                <a:ea typeface="ヒラギノ角ゴ Pro W3"/>
              </a:rPr>
              <a:t>ce</a:t>
            </a:r>
            <a:r>
              <a:rPr lang="en-US" sz="2400" dirty="0">
                <a:latin typeface="Candara"/>
                <a:ea typeface="ヒラギノ角ゴ Pro W3"/>
              </a:rPr>
              <a:t> </a:t>
            </a:r>
            <a:r>
              <a:rPr lang="en-US" sz="2400" dirty="0" err="1">
                <a:latin typeface="Candara"/>
                <a:ea typeface="ヒラギノ角ゴ Pro W3"/>
              </a:rPr>
              <a:t>să</a:t>
            </a:r>
            <a:r>
              <a:rPr lang="en-US" sz="2400" dirty="0">
                <a:latin typeface="Candara"/>
                <a:ea typeface="ヒラギノ角ゴ Pro W3"/>
              </a:rPr>
              <a:t> </a:t>
            </a:r>
            <a:r>
              <a:rPr lang="en-US" sz="2400" dirty="0" err="1">
                <a:latin typeface="Candara"/>
                <a:ea typeface="ヒラギノ角ゴ Pro W3"/>
              </a:rPr>
              <a:t>știm</a:t>
            </a:r>
            <a:r>
              <a:rPr lang="en-US" sz="2400" dirty="0">
                <a:latin typeface="Candara"/>
                <a:ea typeface="ヒラギノ角ゴ Pro W3"/>
              </a:rPr>
              <a:t> </a:t>
            </a:r>
            <a:r>
              <a:rPr lang="en-US" sz="2400" dirty="0" err="1">
                <a:latin typeface="Candara"/>
                <a:ea typeface="ヒラギノ角ゴ Pro W3"/>
              </a:rPr>
              <a:t>interfața</a:t>
            </a:r>
            <a:r>
              <a:rPr lang="en-US" sz="2400" dirty="0">
                <a:latin typeface="Candara"/>
                <a:ea typeface="ヒラギノ角ゴ Pro W3"/>
              </a:rPr>
              <a:t> hardware / software?</a:t>
            </a:r>
            <a:endParaRPr lang="en-US" sz="2400" dirty="0"/>
          </a:p>
          <a:p>
            <a:r>
              <a:rPr lang="en-US" sz="2400" dirty="0">
                <a:latin typeface="Candara"/>
                <a:ea typeface="ヒラギノ角ゴ Pro W3"/>
              </a:rPr>
              <a:t>Date </a:t>
            </a:r>
            <a:r>
              <a:rPr lang="en-US" sz="2400" dirty="0" err="1">
                <a:latin typeface="Candara"/>
                <a:ea typeface="ヒラギノ角ゴ Pro W3"/>
              </a:rPr>
              <a:t>și</a:t>
            </a:r>
            <a:r>
              <a:rPr lang="en-US" sz="2400" dirty="0">
                <a:latin typeface="Candara"/>
                <a:ea typeface="ヒラギノ角ゴ Pro W3"/>
              </a:rPr>
              <a:t> cod</a:t>
            </a:r>
            <a:endParaRPr lang="en-US" sz="2400" dirty="0"/>
          </a:p>
          <a:p>
            <a:r>
              <a:rPr lang="en-US" sz="2400" dirty="0" err="1">
                <a:latin typeface="Candara"/>
                <a:ea typeface="ヒラギノ角ゴ Pro W3"/>
              </a:rPr>
              <a:t>Variabile</a:t>
            </a:r>
            <a:r>
              <a:rPr lang="en-US" sz="2400" dirty="0">
                <a:latin typeface="Candara"/>
                <a:ea typeface="ヒラギノ角ゴ Pro W3"/>
              </a:rPr>
              <a:t> </a:t>
            </a:r>
            <a:r>
              <a:rPr lang="en-US" sz="2400" dirty="0" err="1">
                <a:latin typeface="Candara"/>
                <a:ea typeface="ヒラギノ角ゴ Pro W3"/>
              </a:rPr>
              <a:t>în</a:t>
            </a:r>
            <a:r>
              <a:rPr lang="en-US" sz="2400" dirty="0">
                <a:latin typeface="Candara"/>
                <a:ea typeface="ヒラギノ角ゴ Pro W3"/>
              </a:rPr>
              <a:t> C</a:t>
            </a:r>
          </a:p>
          <a:p>
            <a:r>
              <a:rPr lang="en-US" sz="2400" dirty="0" err="1">
                <a:latin typeface="Candara"/>
                <a:ea typeface="ヒラギノ角ゴ Pro W3"/>
              </a:rPr>
              <a:t>Pointeri</a:t>
            </a:r>
            <a:r>
              <a:rPr lang="en-US" sz="2400" dirty="0">
                <a:latin typeface="Candara"/>
                <a:ea typeface="ヒラギノ角ゴ Pro W3"/>
              </a:rPr>
              <a:t> </a:t>
            </a:r>
            <a:r>
              <a:rPr lang="en-US" sz="2400" dirty="0" err="1">
                <a:latin typeface="Candara"/>
                <a:ea typeface="ヒラギノ角ゴ Pro W3"/>
              </a:rPr>
              <a:t>în</a:t>
            </a:r>
            <a:r>
              <a:rPr lang="en-US" sz="2400" dirty="0">
                <a:latin typeface="Candara"/>
                <a:ea typeface="ヒラギノ角ゴ Pro W3"/>
              </a:rPr>
              <a:t> C</a:t>
            </a:r>
          </a:p>
          <a:p>
            <a:r>
              <a:rPr lang="en-US" sz="2400" dirty="0" err="1">
                <a:latin typeface="Candara"/>
                <a:ea typeface="ヒラギノ角ゴ Pro W3"/>
              </a:rPr>
              <a:t>Structuri</a:t>
            </a:r>
            <a:r>
              <a:rPr lang="en-US" sz="2400" dirty="0">
                <a:latin typeface="Candara"/>
                <a:ea typeface="ヒラギノ角ゴ Pro W3"/>
              </a:rPr>
              <a:t> </a:t>
            </a:r>
            <a:r>
              <a:rPr lang="en-US" sz="2400" dirty="0" err="1">
                <a:latin typeface="Candara"/>
                <a:ea typeface="ヒラギノ角ゴ Pro W3"/>
              </a:rPr>
              <a:t>în</a:t>
            </a:r>
            <a:r>
              <a:rPr lang="en-US" sz="2400" dirty="0">
                <a:latin typeface="Candara"/>
                <a:ea typeface="ヒラギノ角ゴ Pro W3"/>
              </a:rPr>
              <a:t> C</a:t>
            </a:r>
          </a:p>
          <a:p>
            <a:r>
              <a:rPr lang="en-US" sz="2400" dirty="0" err="1">
                <a:latin typeface="Candara"/>
                <a:ea typeface="ヒラギノ角ゴ Pro W3"/>
              </a:rPr>
              <a:t>Fazele</a:t>
            </a:r>
            <a:r>
              <a:rPr lang="en-US" sz="2400" dirty="0">
                <a:latin typeface="Candara"/>
                <a:ea typeface="ヒラギノ角ゴ Pro W3"/>
              </a:rPr>
              <a:t> </a:t>
            </a:r>
            <a:r>
              <a:rPr lang="en-US" sz="2400" dirty="0" err="1">
                <a:latin typeface="Candara"/>
                <a:ea typeface="ヒラギノ角ゴ Pro W3"/>
              </a:rPr>
              <a:t>compilării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9D60-5C4A-42B1-8FD6-0087AAC6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 ce să știu asta?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3DAAF-29E7-433A-B945-84E8A830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Informal: Pentru că ești inginer de calculatoare, în pana mea!</a:t>
            </a:r>
          </a:p>
          <a:p>
            <a:r>
              <a:rPr lang="en-US">
                <a:latin typeface="Candara"/>
                <a:ea typeface="ヒラギノ角ゴ Pro W3"/>
              </a:rPr>
              <a:t>Mai formal: Pentru că vei înțelege ce se întâmplă cu aplicația ta, cum folosește resursele hardware.</a:t>
            </a:r>
            <a:endParaRPr lang="en-US"/>
          </a:p>
          <a:p>
            <a:pPr lvl="1" indent="-342900">
              <a:buFont typeface="Symbol"/>
              <a:buChar char="*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Devii un programator mai bun.</a:t>
            </a:r>
          </a:p>
          <a:p>
            <a:pPr lvl="1" indent="-342900">
              <a:buFont typeface="Symbol"/>
              <a:buChar char="*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Piloții foarte buni sunt și mecanici foarte buni.</a:t>
            </a:r>
          </a:p>
          <a:p>
            <a:pPr lvl="1" indent="-342900">
              <a:buFont typeface="Symbol"/>
              <a:buChar char="*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Te vei simți mai confortabil cu aplicații mari, cu sisteme complexe: procesoare multiple, calcul eterogen</a:t>
            </a:r>
          </a:p>
          <a:p>
            <a:pPr>
              <a:buFont typeface="Symbo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Vei crea aplicații / sisteme mai sigure, mai robuste, mai performante</a:t>
            </a:r>
          </a:p>
          <a:p>
            <a:pPr>
              <a:buFont typeface="Symbo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Vei depana mai ușor ce nu funcționează</a:t>
            </a:r>
          </a:p>
        </p:txBody>
      </p:sp>
    </p:spTree>
    <p:extLst>
      <p:ext uri="{BB962C8B-B14F-4D97-AF65-F5344CB8AC3E}">
        <p14:creationId xmlns:p14="http://schemas.microsoft.com/office/powerpoint/2010/main" val="323595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09C9-F0F6-46C3-93B0-4942A64F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Law of Leaky Abstractions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BFA6-64A3-418D-A53E-F89F2B6C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Joel </a:t>
            </a:r>
            <a:r>
              <a:rPr lang="en-US" err="1">
                <a:latin typeface="Candara"/>
                <a:ea typeface="ヒラギノ角ゴ Pro W3"/>
              </a:rPr>
              <a:t>Spolsky</a:t>
            </a:r>
            <a:r>
              <a:rPr lang="en-US">
                <a:latin typeface="Candara"/>
                <a:ea typeface="ヒラギノ角ゴ Pro W3"/>
              </a:rPr>
              <a:t>, 2002</a:t>
            </a:r>
            <a:endParaRPr lang="en-US"/>
          </a:p>
          <a:p>
            <a:r>
              <a:rPr lang="en-US">
                <a:latin typeface="Candara"/>
                <a:ea typeface="ヒラギノ角ゴ Pro W3"/>
                <a:hlinkClick r:id="rId2"/>
              </a:rPr>
              <a:t>https://www.joelonsoftware.com/2002/11/11/the-law-of-leaky-abstractions/</a:t>
            </a:r>
            <a:endParaRPr lang="en-US">
              <a:hlinkClick r:id="rId2"/>
            </a:endParaRPr>
          </a:p>
          <a:p>
            <a:endParaRPr lang="en-US"/>
          </a:p>
          <a:p>
            <a:pPr marL="0" indent="0">
              <a:buNone/>
            </a:pPr>
            <a:r>
              <a:rPr lang="en-US">
                <a:latin typeface="Candara"/>
                <a:ea typeface="ヒラギノ角ゴ Pro W3"/>
              </a:rPr>
              <a:t>"And while these great tools, like modern OO forms-based languages, let us get a lot of work done incredibly quickly, suddenly one day we need to figure out a problem where the abstraction leaked, and it takes 2 weeks."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74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1CC2-4FA4-4E02-831D-B56E8D04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/>
                <a:ea typeface="ヒラギノ角ゴ Pro W3"/>
              </a:rPr>
              <a:t>char message[128];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A43F-FBEB-4DB4-9DF9-3182B1A20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Ce efect are în memorie și procesor?</a:t>
            </a:r>
          </a:p>
          <a:p>
            <a:endParaRPr lang="en-US"/>
          </a:p>
          <a:p>
            <a:r>
              <a:rPr lang="en-US">
                <a:latin typeface="Candara"/>
                <a:ea typeface="ヒラギノ角ゴ Pro W3"/>
              </a:rPr>
              <a:t>Nici un efect în procesor, nu execută nimic.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128 de octeți în memorie, în zona de date</a:t>
            </a:r>
          </a:p>
        </p:txBody>
      </p:sp>
    </p:spTree>
    <p:extLst>
      <p:ext uri="{BB962C8B-B14F-4D97-AF65-F5344CB8AC3E}">
        <p14:creationId xmlns:p14="http://schemas.microsoft.com/office/powerpoint/2010/main" val="3836766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5159-9C90-48F3-A40B-6A8D2229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/>
                <a:ea typeface="ヒラギノ角ゴ Pro W3"/>
              </a:rPr>
              <a:t>char message[128];</a:t>
            </a:r>
            <a:r>
              <a:rPr lang="en-US">
                <a:latin typeface="Constantia"/>
                <a:ea typeface="ヒラギノ角ゴ Pro W3"/>
              </a:rPr>
              <a:t>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59E40A-3E11-4F11-9DF5-88E6506A5CC9}"/>
              </a:ext>
            </a:extLst>
          </p:cNvPr>
          <p:cNvSpPr/>
          <p:nvPr/>
        </p:nvSpPr>
        <p:spPr bwMode="auto">
          <a:xfrm>
            <a:off x="4817268" y="2090735"/>
            <a:ext cx="1652586" cy="450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EF763A-80B3-4488-994E-2E089C651590}"/>
              </a:ext>
            </a:extLst>
          </p:cNvPr>
          <p:cNvSpPr/>
          <p:nvPr/>
        </p:nvSpPr>
        <p:spPr bwMode="auto">
          <a:xfrm>
            <a:off x="4817268" y="2543172"/>
            <a:ext cx="1652586" cy="450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2910CD-C453-49D3-8FDF-CC9210341AC7}"/>
              </a:ext>
            </a:extLst>
          </p:cNvPr>
          <p:cNvSpPr/>
          <p:nvPr/>
        </p:nvSpPr>
        <p:spPr bwMode="auto">
          <a:xfrm>
            <a:off x="4817268" y="2995610"/>
            <a:ext cx="1652586" cy="450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68AED-CC37-4E60-A2D2-200A87A60BD3}"/>
              </a:ext>
            </a:extLst>
          </p:cNvPr>
          <p:cNvSpPr txBox="1"/>
          <p:nvPr/>
        </p:nvSpPr>
        <p:spPr>
          <a:xfrm>
            <a:off x="5212556" y="1676399"/>
            <a:ext cx="862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date</a:t>
            </a:r>
            <a:endParaRPr lang="en-US" sz="1600"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47A513-DA30-47B9-98EF-B5B48C11451A}"/>
              </a:ext>
            </a:extLst>
          </p:cNvPr>
          <p:cNvSpPr txBox="1"/>
          <p:nvPr/>
        </p:nvSpPr>
        <p:spPr>
          <a:xfrm>
            <a:off x="6379369" y="2593181"/>
            <a:ext cx="13501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message</a:t>
            </a:r>
            <a:endParaRPr lang="en-US" sz="1600"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63BE60-4C00-4884-A8C7-4D044F1A76E5}"/>
              </a:ext>
            </a:extLst>
          </p:cNvPr>
          <p:cNvSpPr txBox="1"/>
          <p:nvPr/>
        </p:nvSpPr>
        <p:spPr>
          <a:xfrm>
            <a:off x="4021931" y="2593180"/>
            <a:ext cx="862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0x1200</a:t>
            </a:r>
            <a:endParaRPr lang="en-US" sz="1600"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D7E20F-8FC5-4BA4-A83C-70D97932F6C1}"/>
              </a:ext>
            </a:extLst>
          </p:cNvPr>
          <p:cNvSpPr txBox="1"/>
          <p:nvPr/>
        </p:nvSpPr>
        <p:spPr>
          <a:xfrm>
            <a:off x="4855369" y="2593181"/>
            <a:ext cx="15406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nerelevant</a:t>
            </a:r>
            <a:endParaRPr lang="en-US" sz="1600"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98E403-AD61-49D4-8E1E-831F9E7B4C31}"/>
              </a:ext>
            </a:extLst>
          </p:cNvPr>
          <p:cNvSpPr txBox="1"/>
          <p:nvPr/>
        </p:nvSpPr>
        <p:spPr>
          <a:xfrm>
            <a:off x="4891088" y="3045619"/>
            <a:ext cx="15406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nerelevant</a:t>
            </a:r>
            <a:endParaRPr lang="en-US" sz="1600">
              <a:cs typeface="Times New Roman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221386-10AC-4DBB-B135-2F1BE095E760}"/>
              </a:ext>
            </a:extLst>
          </p:cNvPr>
          <p:cNvSpPr/>
          <p:nvPr/>
        </p:nvSpPr>
        <p:spPr bwMode="auto">
          <a:xfrm>
            <a:off x="4817268" y="3448047"/>
            <a:ext cx="1652586" cy="450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9FFB90-68EE-401D-B334-CB335F45CFD8}"/>
              </a:ext>
            </a:extLst>
          </p:cNvPr>
          <p:cNvSpPr txBox="1"/>
          <p:nvPr/>
        </p:nvSpPr>
        <p:spPr>
          <a:xfrm>
            <a:off x="6292185" y="4210895"/>
            <a:ext cx="15406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nerelevant</a:t>
            </a:r>
            <a:endParaRPr lang="en-US" sz="1600"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CCBFEF-841A-43EB-91FF-70FFDD6B4498}"/>
              </a:ext>
            </a:extLst>
          </p:cNvPr>
          <p:cNvSpPr txBox="1"/>
          <p:nvPr/>
        </p:nvSpPr>
        <p:spPr>
          <a:xfrm>
            <a:off x="4021931" y="3045618"/>
            <a:ext cx="862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0x1201</a:t>
            </a:r>
            <a:endParaRPr lang="en-US" sz="1600"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65384A-9877-4946-83F8-CC9F32F988F5}"/>
              </a:ext>
            </a:extLst>
          </p:cNvPr>
          <p:cNvSpPr txBox="1"/>
          <p:nvPr/>
        </p:nvSpPr>
        <p:spPr>
          <a:xfrm>
            <a:off x="3998119" y="3498055"/>
            <a:ext cx="862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0x1202</a:t>
            </a:r>
            <a:endParaRPr lang="en-US" sz="1600"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6CD6C7-CF05-45A2-9C8B-B64BD8D93610}"/>
              </a:ext>
            </a:extLst>
          </p:cNvPr>
          <p:cNvSpPr txBox="1"/>
          <p:nvPr/>
        </p:nvSpPr>
        <p:spPr>
          <a:xfrm>
            <a:off x="5212556" y="4033837"/>
            <a:ext cx="862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.</a:t>
            </a:r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83D0CF-E49C-422E-9C13-0D5260249D10}"/>
              </a:ext>
            </a:extLst>
          </p:cNvPr>
          <p:cNvSpPr txBox="1"/>
          <p:nvPr/>
        </p:nvSpPr>
        <p:spPr>
          <a:xfrm>
            <a:off x="5212556" y="4212431"/>
            <a:ext cx="862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.</a:t>
            </a:r>
            <a:endParaRPr lang="en-US" sz="2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146692-8222-41D0-BCB1-EB5B207D13E4}"/>
              </a:ext>
            </a:extLst>
          </p:cNvPr>
          <p:cNvSpPr txBox="1"/>
          <p:nvPr/>
        </p:nvSpPr>
        <p:spPr>
          <a:xfrm>
            <a:off x="5212556" y="4402931"/>
            <a:ext cx="8620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84810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8509-B420-4399-A240-B3C843D2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/>
                <a:ea typeface="ヒラギノ角ゴ Pro W3"/>
              </a:rPr>
              <a:t>0x500, 0x1200</a:t>
            </a:r>
            <a:endParaRPr lang="en-US">
              <a:latin typeface="Courier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A053-75E3-4C27-9E71-DE01A3551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Adrese de memorie</a:t>
            </a:r>
          </a:p>
          <a:p>
            <a:r>
              <a:rPr lang="en-US">
                <a:latin typeface="Courier New"/>
                <a:ea typeface="ヒラギノ角ゴ Pro W3"/>
              </a:rPr>
              <a:t>0x500</a:t>
            </a:r>
            <a:r>
              <a:rPr lang="en-US">
                <a:latin typeface="Candara"/>
                <a:ea typeface="ヒラギノ角ゴ Pro W3"/>
              </a:rPr>
              <a:t> – adresa variabilei </a:t>
            </a:r>
            <a:r>
              <a:rPr lang="en-US">
                <a:latin typeface="Courier New"/>
                <a:ea typeface="ヒラギノ角ゴ Pro W3"/>
              </a:rPr>
              <a:t>a</a:t>
            </a:r>
          </a:p>
          <a:p>
            <a:r>
              <a:rPr lang="en-US">
                <a:latin typeface="Courier New"/>
                <a:ea typeface="ヒラギノ角ゴ Pro W3"/>
              </a:rPr>
              <a:t>0x1200 </a:t>
            </a:r>
            <a:r>
              <a:rPr lang="en-US">
                <a:latin typeface="Candara"/>
                <a:ea typeface="ヒラギノ角ゴ Pro W3"/>
              </a:rPr>
              <a:t>– adresa de început a vectorului </a:t>
            </a:r>
            <a:r>
              <a:rPr lang="en-US">
                <a:latin typeface="Courier New"/>
                <a:ea typeface="ヒラギノ角ゴ Pro W3"/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457759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114A-098A-470A-9BB4-81A7CCF5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Ce este, din punct de vedere logic, memoria?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9DDA-04AD-48E3-9B10-07DBEBEF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Un vector de octeți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Fiecare octet are o adresă</a:t>
            </a:r>
          </a:p>
          <a:p>
            <a:endParaRPr lang="en-US">
              <a:latin typeface="Candara"/>
              <a:ea typeface="ヒラギノ角ゴ Pro W3"/>
            </a:endParaRPr>
          </a:p>
          <a:p>
            <a:r>
              <a:rPr lang="en-US">
                <a:latin typeface="Candara"/>
                <a:ea typeface="ヒラギノ角ゴ Pro W3"/>
              </a:rPr>
              <a:t>Ce este o adresă de memorie?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Un index în vectorul de octeți ce reprezintă memoria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Adresa 0x500 este al 0x500-le octet din memorie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În general adresele le scriem în hexazecimal</a:t>
            </a:r>
          </a:p>
        </p:txBody>
      </p:sp>
    </p:spTree>
    <p:extLst>
      <p:ext uri="{BB962C8B-B14F-4D97-AF65-F5344CB8AC3E}">
        <p14:creationId xmlns:p14="http://schemas.microsoft.com/office/powerpoint/2010/main" val="1668700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68C3-9A56-4B9C-A227-5504FE3F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Ce este o variabilă?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7FFA2-926D-4B4E-AD52-F72B8F6E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O zonă de memorie</a:t>
            </a:r>
          </a:p>
          <a:p>
            <a:pPr lvl="1">
              <a:buFont typeface="Symbol"/>
              <a:buChar char="*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O adresă (de start)</a:t>
            </a:r>
          </a:p>
          <a:p>
            <a:pPr lvl="1">
              <a:buFont typeface="Symbol"/>
              <a:buChar char="*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O dimensiune (număr de octeți)</a:t>
            </a:r>
          </a:p>
          <a:p>
            <a:pPr lvl="1">
              <a:buFont typeface="Symbol"/>
              <a:buChar char="*"/>
            </a:pP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>
              <a:buFont typeface="Symbol"/>
              <a:buChar char="•"/>
            </a:pPr>
            <a:r>
              <a:rPr lang="en-US">
                <a:solidFill>
                  <a:srgbClr val="000000"/>
                </a:solidFill>
                <a:latin typeface="Courier New"/>
                <a:ea typeface="ヒラギノ角ゴ Pro W3"/>
              </a:rPr>
              <a:t>int a;</a:t>
            </a:r>
          </a:p>
          <a:p>
            <a:pPr lvl="1">
              <a:buFont typeface="Symbo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Începe de la o adresă dată</a:t>
            </a:r>
          </a:p>
          <a:p>
            <a:pPr lvl="1">
              <a:buFont typeface="Symbo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Ocupă 4 octeți</a:t>
            </a:r>
          </a:p>
          <a:p>
            <a:pPr lvl="1">
              <a:buFont typeface="Symbol"/>
              <a:buChar char="•"/>
            </a:pP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>
              <a:buFont typeface="Symbo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char c;</a:t>
            </a:r>
          </a:p>
          <a:p>
            <a:pPr lvl="1">
              <a:buFont typeface="Symbo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Începe de la o adresă dată</a:t>
            </a:r>
          </a:p>
          <a:p>
            <a:pPr lvl="1">
              <a:buFont typeface="Symbo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Ocupă 1 octet</a:t>
            </a:r>
          </a:p>
        </p:txBody>
      </p:sp>
    </p:spTree>
    <p:extLst>
      <p:ext uri="{BB962C8B-B14F-4D97-AF65-F5344CB8AC3E}">
        <p14:creationId xmlns:p14="http://schemas.microsoft.com/office/powerpoint/2010/main" val="3119830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7C86-D27E-44E5-9DE8-81EF8A07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Ce este o variabilă (2)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BA29-67C1-4E7D-9371-2C43295B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Courier New"/>
                <a:ea typeface="ヒラギノ角ゴ Pro W3"/>
              </a:rPr>
              <a:t>char message[128];</a:t>
            </a:r>
          </a:p>
          <a:p>
            <a:pPr lvl="1">
              <a:buFont typeface="Symbol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Începe de la o adresă dată</a:t>
            </a:r>
            <a:endParaRPr lang="en-US">
              <a:solidFill>
                <a:srgbClr val="000000"/>
              </a:solidFill>
            </a:endParaRPr>
          </a:p>
          <a:p>
            <a:pPr lvl="1">
              <a:buFont typeface="Symbol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Ocupă 128 de octeți</a:t>
            </a:r>
          </a:p>
          <a:p>
            <a:pPr lvl="1">
              <a:buFont typeface="Symbol"/>
            </a:pP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>
              <a:buFont typeface="Symbol"/>
              <a:buChar char="•"/>
            </a:pPr>
            <a:r>
              <a:rPr lang="en-US">
                <a:solidFill>
                  <a:srgbClr val="000000"/>
                </a:solidFill>
                <a:latin typeface="Courier New"/>
                <a:ea typeface="ヒラギノ角ゴ Pro W3"/>
              </a:rPr>
              <a:t>int key[256];</a:t>
            </a:r>
          </a:p>
          <a:p>
            <a:pPr lvl="1">
              <a:buFont typeface="Symbo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Începe de la o adresă dată</a:t>
            </a:r>
          </a:p>
          <a:p>
            <a:pPr lvl="1">
              <a:buFont typeface="Symbo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Ocupă 256 * 4 = 1024 de octeți</a:t>
            </a:r>
          </a:p>
        </p:txBody>
      </p:sp>
    </p:spTree>
    <p:extLst>
      <p:ext uri="{BB962C8B-B14F-4D97-AF65-F5344CB8AC3E}">
        <p14:creationId xmlns:p14="http://schemas.microsoft.com/office/powerpoint/2010/main" val="264913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971-30AE-4E18-AE79-0E7A5A3F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Valoarea, adresa și dimensiunea unei variabile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F12C6-07BB-4605-AE8E-7253EC6C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/>
              <a:buChar char="•"/>
            </a:pPr>
            <a:r>
              <a:rPr lang="en-US">
                <a:solidFill>
                  <a:srgbClr val="000000"/>
                </a:solidFill>
                <a:latin typeface="Courier New"/>
                <a:ea typeface="ヒラギノ角ゴ Pro W3"/>
              </a:rPr>
              <a:t>a = 10;</a:t>
            </a:r>
          </a:p>
          <a:p>
            <a:pPr lvl="1"/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În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locul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ocupat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de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variabila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sz="2800">
                <a:solidFill>
                  <a:srgbClr val="000000"/>
                </a:solidFill>
                <a:latin typeface="Courier New"/>
                <a:ea typeface="ヒラギノ角ゴ Pro W3"/>
              </a:rPr>
              <a:t>a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(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adresă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,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dimensiune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)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scriem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10</a:t>
            </a:r>
            <a:endParaRPr lang="en-US">
              <a:solidFill>
                <a:srgbClr val="262699"/>
              </a:solidFill>
            </a:endParaRPr>
          </a:p>
          <a:p>
            <a:pPr>
              <a:buFont typeface="Symbol"/>
              <a:buChar char="•"/>
            </a:pPr>
            <a:r>
              <a:rPr lang="en-US">
                <a:solidFill>
                  <a:srgbClr val="000000"/>
                </a:solidFill>
                <a:latin typeface="Courier New"/>
                <a:ea typeface="ヒラギノ角ゴ Pro W3"/>
              </a:rPr>
              <a:t>b = a;</a:t>
            </a:r>
          </a:p>
          <a:p>
            <a:pPr lvl="1">
              <a:buFont typeface="Symbol" pitchFamily="4" charset="2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În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locul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ocupat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de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variabila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sz="2800">
                <a:solidFill>
                  <a:srgbClr val="000000"/>
                </a:solidFill>
                <a:latin typeface="Courier New"/>
                <a:ea typeface="ヒラギノ角ゴ Pro W3"/>
              </a:rPr>
              <a:t>b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(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adresă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,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dimensiune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)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scriem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valoarea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din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locul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ocupat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de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variabila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sz="2800">
                <a:solidFill>
                  <a:srgbClr val="000000"/>
                </a:solidFill>
                <a:latin typeface="Courier New"/>
                <a:ea typeface="ヒラギノ角ゴ Pro W3"/>
              </a:rPr>
              <a:t>a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(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adresă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,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dimensiune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)</a:t>
            </a:r>
          </a:p>
          <a:p>
            <a:pPr>
              <a:buFont typeface="Symbol" pitchFamily="4" charset="2"/>
              <a:buChar char="•"/>
            </a:pPr>
            <a:r>
              <a:rPr lang="en-US">
                <a:solidFill>
                  <a:srgbClr val="000000"/>
                </a:solidFill>
                <a:latin typeface="Courier New"/>
                <a:ea typeface="ヒラギノ角ゴ Pro W3"/>
              </a:rPr>
              <a:t>&amp;a</a:t>
            </a:r>
          </a:p>
          <a:p>
            <a:pPr lvl="1">
              <a:buFont typeface="Symbol" pitchFamily="4" charset="2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adresa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variabilei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sz="2800">
                <a:solidFill>
                  <a:srgbClr val="000000"/>
                </a:solidFill>
                <a:latin typeface="Courier New"/>
                <a:ea typeface="ヒラギノ角ゴ Pro W3"/>
              </a:rPr>
              <a:t>a</a:t>
            </a:r>
            <a:endParaRPr lang="en-US" sz="2800">
              <a:solidFill>
                <a:srgbClr val="000000"/>
              </a:solidFill>
              <a:latin typeface="Courier New"/>
              <a:ea typeface="ヒラギノ角ゴ Pro W3"/>
              <a:cs typeface="Courier New"/>
            </a:endParaRPr>
          </a:p>
          <a:p>
            <a:pPr>
              <a:buFont typeface="Symbol" pitchFamily="4" charset="2"/>
              <a:buChar char="•"/>
            </a:pPr>
            <a:r>
              <a:rPr lang="en-US" err="1">
                <a:solidFill>
                  <a:srgbClr val="000000"/>
                </a:solidFill>
                <a:latin typeface="Courier New"/>
                <a:ea typeface="ヒラギノ角ゴ Pro W3"/>
              </a:rPr>
              <a:t>sizeof</a:t>
            </a:r>
            <a:r>
              <a:rPr lang="en-US">
                <a:solidFill>
                  <a:srgbClr val="000000"/>
                </a:solidFill>
                <a:latin typeface="Courier New"/>
                <a:ea typeface="ヒラギノ角ゴ Pro W3"/>
              </a:rPr>
              <a:t>(a)</a:t>
            </a:r>
          </a:p>
          <a:p>
            <a:pPr lvl="1">
              <a:buFont typeface="Symbol" pitchFamily="4" charset="2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dimensiunea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variabilei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>
                <a:solidFill>
                  <a:srgbClr val="000000"/>
                </a:solidFill>
                <a:latin typeface="Courier New"/>
                <a:ea typeface="ヒラギノ角ゴ Pro W3"/>
                <a:cs typeface="Courier New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63285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AEB6-BAC8-4D8F-A1E5-5B033880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Demo: Vizualizarea variabilelor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3B98-89F7-402E-AB0B-A15FBC39E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/>
                <a:ea typeface="ヒラギノ角ゴ Pro W3"/>
                <a:hlinkClick r:id="rId2"/>
              </a:rPr>
              <a:t>https://github.com/systems-cs-pub-ro/iocla</a:t>
            </a:r>
            <a:endParaRPr lang="en-US" dirty="0"/>
          </a:p>
          <a:p>
            <a:r>
              <a:rPr lang="en-US" dirty="0">
                <a:latin typeface="Candara"/>
                <a:ea typeface="ヒラギノ角ゴ Pro W3"/>
              </a:rPr>
              <a:t>curs-01-prog/01-pointers/</a:t>
            </a:r>
            <a:r>
              <a:rPr lang="en-US" dirty="0" err="1">
                <a:latin typeface="Candara"/>
                <a:ea typeface="ヒラギノ角ゴ Pro W3"/>
              </a:rPr>
              <a:t>inspect_vars.c</a:t>
            </a:r>
          </a:p>
          <a:p>
            <a:r>
              <a:rPr lang="en-US" dirty="0">
                <a:latin typeface="Candara"/>
                <a:ea typeface="ヒラギノ角ゴ Pro W3"/>
              </a:rPr>
              <a:t>make</a:t>
            </a:r>
          </a:p>
          <a:p>
            <a:r>
              <a:rPr lang="en-US" dirty="0">
                <a:latin typeface="Candara"/>
                <a:ea typeface="ヒラギノ角ゴ Pro W3"/>
              </a:rPr>
              <a:t>./</a:t>
            </a:r>
            <a:r>
              <a:rPr lang="en-US" dirty="0" err="1">
                <a:latin typeface="Candara"/>
                <a:ea typeface="ヒラギノ角ゴ Pro W3"/>
              </a:rPr>
              <a:t>inspect_vars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19785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41D3-1B84-4036-8CC7-F7C6CB5C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/>
                <a:ea typeface="ヒラギノ角ゴ Pro W3"/>
              </a:rPr>
              <a:t>Software </a:t>
            </a:r>
            <a:r>
              <a:rPr lang="en-US" dirty="0" err="1">
                <a:latin typeface="Constantia"/>
                <a:ea typeface="ヒラギノ角ゴ Pro W3"/>
              </a:rPr>
              <a:t>și</a:t>
            </a:r>
            <a:r>
              <a:rPr lang="en-US" dirty="0">
                <a:latin typeface="Constantia"/>
                <a:ea typeface="ヒラギノ角ゴ Pro W3"/>
              </a:rPr>
              <a:t>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51C6-576F-493F-861B-191C939F8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70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4DDA-C570-4371-B71D-64CFB2AE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Valoarea unui vector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31DE4-986C-4427-9FA1-743A912E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ヒラギノ角ゴ Pro W3"/>
                <a:cs typeface="Courier New"/>
              </a:rPr>
              <a:t>int key[256];</a:t>
            </a:r>
          </a:p>
          <a:p>
            <a:endParaRPr lang="en-US">
              <a:latin typeface="Candara"/>
              <a:ea typeface="ヒラギノ角ゴ Pro W3"/>
            </a:endParaRPr>
          </a:p>
          <a:p>
            <a:r>
              <a:rPr lang="en-US">
                <a:latin typeface="Candara"/>
                <a:ea typeface="ヒラギノ角ゴ Pro W3"/>
              </a:rPr>
              <a:t>Ce este </a:t>
            </a:r>
            <a:r>
              <a:rPr lang="en-US" sz="2400">
                <a:solidFill>
                  <a:srgbClr val="000000"/>
                </a:solidFill>
                <a:latin typeface="Courier New"/>
                <a:ea typeface="ヒラギノ角ゴ Pro W3"/>
                <a:cs typeface="Courier New"/>
              </a:rPr>
              <a:t>key</a:t>
            </a:r>
            <a:r>
              <a:rPr lang="en-US">
                <a:latin typeface="Candara"/>
                <a:ea typeface="ヒラギノ角ゴ Pro W3"/>
              </a:rPr>
              <a:t>?</a:t>
            </a:r>
          </a:p>
          <a:p>
            <a:r>
              <a:rPr lang="en-US">
                <a:latin typeface="Candara"/>
                <a:ea typeface="ヒラギノ角ゴ Pro W3"/>
              </a:rPr>
              <a:t>Ce este </a:t>
            </a:r>
            <a:r>
              <a:rPr lang="en-US" sz="2400">
                <a:solidFill>
                  <a:srgbClr val="000000"/>
                </a:solidFill>
                <a:latin typeface="Courier New"/>
                <a:ea typeface="ヒラギノ角ゴ Pro W3"/>
                <a:cs typeface="Courier New"/>
              </a:rPr>
              <a:t>&amp;key</a:t>
            </a:r>
            <a:r>
              <a:rPr lang="en-US">
                <a:latin typeface="Candara"/>
                <a:ea typeface="ヒラギノ角ゴ Pro W3"/>
              </a:rPr>
              <a:t>?</a:t>
            </a:r>
          </a:p>
          <a:p>
            <a:r>
              <a:rPr lang="en-US">
                <a:latin typeface="Candara"/>
                <a:ea typeface="ヒラギノ角ゴ Pro W3"/>
              </a:rPr>
              <a:t>Ce este </a:t>
            </a:r>
            <a:r>
              <a:rPr lang="en-US" sz="2400">
                <a:solidFill>
                  <a:srgbClr val="000000"/>
                </a:solidFill>
                <a:latin typeface="Courier New"/>
                <a:ea typeface="ヒラギノ角ゴ Pro W3"/>
                <a:cs typeface="Courier New"/>
              </a:rPr>
              <a:t>key + 10</a:t>
            </a:r>
            <a:r>
              <a:rPr lang="en-US">
                <a:latin typeface="Candara"/>
                <a:ea typeface="ヒラギノ角ゴ Pro W3"/>
              </a:rPr>
              <a:t>?</a:t>
            </a:r>
          </a:p>
          <a:p>
            <a:r>
              <a:rPr lang="en-US">
                <a:latin typeface="Candara"/>
                <a:ea typeface="ヒラギノ角ゴ Pro W3"/>
              </a:rPr>
              <a:t>Ce este </a:t>
            </a:r>
            <a:r>
              <a:rPr lang="en-US" sz="2400">
                <a:solidFill>
                  <a:srgbClr val="000000"/>
                </a:solidFill>
                <a:latin typeface="Courier New"/>
                <a:ea typeface="ヒラギノ角ゴ Pro W3"/>
                <a:cs typeface="Courier New"/>
              </a:rPr>
              <a:t>key[10]</a:t>
            </a:r>
            <a:r>
              <a:rPr lang="en-US">
                <a:latin typeface="Candara"/>
                <a:ea typeface="ヒラギノ角ゴ Pro W3"/>
              </a:rPr>
              <a:t>?</a:t>
            </a:r>
          </a:p>
          <a:p>
            <a:r>
              <a:rPr lang="en-US">
                <a:latin typeface="Candara"/>
                <a:ea typeface="ヒラギノ角ゴ Pro W3"/>
              </a:rPr>
              <a:t>Ce este </a:t>
            </a:r>
            <a:r>
              <a:rPr lang="en-US" sz="2400">
                <a:solidFill>
                  <a:srgbClr val="000000"/>
                </a:solidFill>
                <a:latin typeface="Courier New"/>
                <a:ea typeface="ヒラギノ角ゴ Pro W3"/>
                <a:cs typeface="Courier New"/>
              </a:rPr>
              <a:t>&amp;key[10]</a:t>
            </a:r>
            <a:r>
              <a:rPr lang="en-US">
                <a:latin typeface="Candara"/>
                <a:ea typeface="ヒラギノ角ゴ Pro W3"/>
              </a:rPr>
              <a:t>?</a:t>
            </a:r>
          </a:p>
          <a:p>
            <a:r>
              <a:rPr lang="en-US">
                <a:latin typeface="Candara"/>
                <a:ea typeface="ヒラギノ角ゴ Pro W3"/>
              </a:rPr>
              <a:t>Cât este </a:t>
            </a:r>
            <a:r>
              <a:rPr lang="en-US" sz="2400">
                <a:solidFill>
                  <a:srgbClr val="000000"/>
                </a:solidFill>
                <a:latin typeface="Courier New"/>
                <a:ea typeface="ヒラギノ角ゴ Pro W3"/>
                <a:cs typeface="Courier New"/>
              </a:rPr>
              <a:t>sizeof(key)</a:t>
            </a:r>
            <a:r>
              <a:rPr lang="en-US">
                <a:latin typeface="Candara"/>
                <a:ea typeface="ヒラギノ角ゴ Pro W3"/>
              </a:rPr>
              <a:t>?</a:t>
            </a:r>
          </a:p>
          <a:p>
            <a:r>
              <a:rPr lang="en-US">
                <a:latin typeface="Candara"/>
                <a:ea typeface="ヒラギノ角ゴ Pro W3"/>
              </a:rPr>
              <a:t>Cât este </a:t>
            </a:r>
            <a:r>
              <a:rPr lang="en-US" sz="2400">
                <a:solidFill>
                  <a:srgbClr val="000000"/>
                </a:solidFill>
                <a:latin typeface="Courier New"/>
                <a:ea typeface="ヒラギノ角ゴ Pro W3"/>
                <a:cs typeface="Courier New"/>
              </a:rPr>
              <a:t>sizeof(key[10])</a:t>
            </a:r>
            <a:r>
              <a:rPr lang="en-US">
                <a:latin typeface="Candara"/>
                <a:ea typeface="ヒラギノ角ゴ Pro W3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7310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AEB6-BAC8-4D8F-A1E5-5B033880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Demo: Adrese și valori de vectori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3B98-89F7-402E-AB0B-A15FBC39E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/>
                <a:ea typeface="ヒラギノ角ゴ Pro W3"/>
                <a:hlinkClick r:id="rId2"/>
              </a:rPr>
              <a:t>https://github.com/systems-cs-pub-ro/iocla</a:t>
            </a:r>
            <a:endParaRPr lang="en-US" dirty="0"/>
          </a:p>
          <a:p>
            <a:r>
              <a:rPr lang="en-US" dirty="0">
                <a:latin typeface="Candara"/>
                <a:ea typeface="ヒラギノ角ゴ Pro W3"/>
              </a:rPr>
              <a:t>chap-01-prog/demo/</a:t>
            </a:r>
            <a:r>
              <a:rPr lang="en-US" dirty="0" err="1">
                <a:latin typeface="Candara"/>
                <a:ea typeface="ヒラギノ角ゴ Pro W3"/>
              </a:rPr>
              <a:t>inspect_array.c</a:t>
            </a:r>
            <a:endParaRPr lang="en-US" dirty="0">
              <a:latin typeface="Candara"/>
              <a:ea typeface="ヒラギノ角ゴ Pro W3"/>
            </a:endParaRPr>
          </a:p>
          <a:p>
            <a:r>
              <a:rPr lang="en-US" dirty="0">
                <a:latin typeface="Candara"/>
                <a:ea typeface="ヒラギノ角ゴ Pro W3"/>
              </a:rPr>
              <a:t>make</a:t>
            </a:r>
          </a:p>
          <a:p>
            <a:r>
              <a:rPr lang="en-US" dirty="0">
                <a:latin typeface="Candara"/>
                <a:ea typeface="ヒラギノ角ゴ Pro W3"/>
              </a:rPr>
              <a:t>./</a:t>
            </a:r>
            <a:r>
              <a:rPr lang="en-US" dirty="0" err="1">
                <a:latin typeface="Candara"/>
                <a:ea typeface="ヒラギノ角ゴ Pro W3"/>
              </a:rPr>
              <a:t>inspect_array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524426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6FBE-5510-4177-BA75-1D238E48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Ce este un pointer?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68179-A740-4B0A-B536-DD2FA0B4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O </a:t>
            </a:r>
            <a:r>
              <a:rPr lang="en-US" err="1">
                <a:latin typeface="Candara"/>
                <a:ea typeface="ヒラギノ角ゴ Pro W3"/>
              </a:rPr>
              <a:t>variabilă</a:t>
            </a:r>
            <a:r>
              <a:rPr lang="en-US">
                <a:latin typeface="Candara"/>
                <a:ea typeface="ヒラギノ角ゴ Pro W3"/>
              </a:rPr>
              <a:t> (</a:t>
            </a:r>
            <a:r>
              <a:rPr lang="en-US" err="1">
                <a:latin typeface="Candara"/>
                <a:ea typeface="ヒラギノ角ゴ Pro W3"/>
              </a:rPr>
              <a:t>adresă</a:t>
            </a:r>
            <a:r>
              <a:rPr lang="en-US">
                <a:latin typeface="Candara"/>
                <a:ea typeface="ヒラギノ角ゴ Pro W3"/>
              </a:rPr>
              <a:t> de start, </a:t>
            </a:r>
            <a:r>
              <a:rPr lang="en-US" err="1">
                <a:latin typeface="Candara"/>
                <a:ea typeface="ヒラギノ角ゴ Pro W3"/>
              </a:rPr>
              <a:t>valoare</a:t>
            </a:r>
            <a:r>
              <a:rPr lang="en-US">
                <a:latin typeface="Candara"/>
                <a:ea typeface="ヒラギノ角ゴ Pro W3"/>
              </a:rPr>
              <a:t>, </a:t>
            </a:r>
            <a:r>
              <a:rPr lang="en-US" err="1">
                <a:latin typeface="Candara"/>
                <a:ea typeface="ヒラギノ角ゴ Pro W3"/>
              </a:rPr>
              <a:t>dimensiune</a:t>
            </a:r>
            <a:r>
              <a:rPr lang="en-US">
                <a:latin typeface="Candara"/>
                <a:ea typeface="ヒラギノ角ゴ Pro W3"/>
              </a:rPr>
              <a:t>)</a:t>
            </a:r>
            <a:endParaRPr lang="en-US"/>
          </a:p>
          <a:p>
            <a:r>
              <a:rPr lang="en-US" err="1">
                <a:latin typeface="Candara"/>
                <a:ea typeface="ヒラギノ角ゴ Pro W3"/>
              </a:rPr>
              <a:t>Valoarea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pointerului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este</a:t>
            </a:r>
            <a:r>
              <a:rPr lang="en-US">
                <a:latin typeface="Candara"/>
                <a:ea typeface="ヒラギノ角ゴ Pro W3"/>
              </a:rPr>
              <a:t> o </a:t>
            </a:r>
            <a:r>
              <a:rPr lang="en-US" err="1">
                <a:latin typeface="Candara"/>
                <a:ea typeface="ヒラギノ角ゴ Pro W3"/>
              </a:rPr>
              <a:t>adresă</a:t>
            </a:r>
          </a:p>
          <a:p>
            <a:r>
              <a:rPr lang="en-US">
                <a:latin typeface="Candara"/>
                <a:ea typeface="ヒラギノ角ゴ Pro W3"/>
              </a:rPr>
              <a:t>int a = 10;</a:t>
            </a:r>
          </a:p>
          <a:p>
            <a:pPr lvl="1"/>
            <a:r>
              <a:rPr lang="en-US">
                <a:latin typeface="Candara"/>
                <a:ea typeface="ヒラギノ角ゴ Pro W3"/>
              </a:rPr>
              <a:t>a </a:t>
            </a:r>
            <a:r>
              <a:rPr lang="en-US" err="1">
                <a:latin typeface="Candara"/>
                <a:ea typeface="ヒラギノ角ゴ Pro W3"/>
              </a:rPr>
              <a:t>este</a:t>
            </a:r>
            <a:r>
              <a:rPr lang="en-US">
                <a:latin typeface="Candara"/>
                <a:ea typeface="ヒラギノ角ゴ Pro W3"/>
              </a:rPr>
              <a:t> o </a:t>
            </a:r>
            <a:r>
              <a:rPr lang="en-US" err="1">
                <a:latin typeface="Candara"/>
                <a:ea typeface="ヒラギノ角ゴ Pro W3"/>
              </a:rPr>
              <a:t>variabilă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întreagă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ce</a:t>
            </a:r>
            <a:r>
              <a:rPr lang="en-US">
                <a:latin typeface="Candara"/>
                <a:ea typeface="ヒラギノ角ゴ Pro W3"/>
              </a:rPr>
              <a:t> are </a:t>
            </a:r>
            <a:r>
              <a:rPr lang="en-US" err="1">
                <a:latin typeface="Candara"/>
                <a:ea typeface="ヒラギノ角ゴ Pro W3"/>
              </a:rPr>
              <a:t>valoarea</a:t>
            </a:r>
            <a:r>
              <a:rPr lang="en-US">
                <a:latin typeface="Candara"/>
                <a:ea typeface="ヒラギノ角ゴ Pro W3"/>
              </a:rPr>
              <a:t> 10</a:t>
            </a:r>
          </a:p>
          <a:p>
            <a:r>
              <a:rPr lang="en-US">
                <a:latin typeface="Candara"/>
                <a:ea typeface="ヒラギノ角ゴ Pro W3"/>
              </a:rPr>
              <a:t>int *p = 10;</a:t>
            </a:r>
            <a:endParaRPr lang="en-US"/>
          </a:p>
          <a:p>
            <a:pPr lvl="1"/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p </a:t>
            </a: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este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o </a:t>
            </a: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variabilă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de tip pointer </a:t>
            </a: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ce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are </a:t>
            </a: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valoarea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10</a:t>
            </a:r>
          </a:p>
          <a:p>
            <a:pPr lvl="1"/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adică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referă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adresa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de </a:t>
            </a: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memorie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10</a:t>
            </a:r>
          </a:p>
          <a:p>
            <a:pPr>
              <a:buFont typeface="Symbol" pitchFamily="4" charset="2"/>
            </a:pPr>
            <a:r>
              <a:rPr lang="en-US">
                <a:latin typeface="Candara"/>
                <a:ea typeface="ヒラギノ角ゴ Pro W3"/>
              </a:rPr>
              <a:t>int *p = &amp;a;</a:t>
            </a:r>
            <a:endParaRPr lang="en-US"/>
          </a:p>
          <a:p>
            <a:pPr lvl="1"/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p </a:t>
            </a: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este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o </a:t>
            </a: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variabilă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de tip pointer </a:t>
            </a: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ce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are ca </a:t>
            </a: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valoare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adresa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variabilei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a</a:t>
            </a:r>
            <a:endParaRPr lang="en-US">
              <a:latin typeface="Candara"/>
              <a:ea typeface="ヒラギノ角ゴ Pro W3"/>
            </a:endParaRPr>
          </a:p>
          <a:p>
            <a:pPr lvl="1"/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adică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referă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variabila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a (zona </a:t>
            </a: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ei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de </a:t>
            </a:r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memorie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)</a:t>
            </a:r>
            <a:endParaRPr lang="en-US"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790621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E8EA-DE4B-444F-A297-047CA500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Pointer vs Adresă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0BAB-10E2-48AB-B411-ADB0D6F29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Adresa este un index în memorie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orice informație stocată în memorie are o adresă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variabile, funcții</a:t>
            </a:r>
          </a:p>
          <a:p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Un pointer este o variabilă care reține o adresă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Pentru că un pointer este o variabilă, are și acesta o adresă</a:t>
            </a:r>
          </a:p>
          <a:p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int *p = &amp;a;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p este o variabilă pointer ce reține adresa variabilei a</a:t>
            </a:r>
          </a:p>
          <a:p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&amp;p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adresa variabilei p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ca orice variabilă, p are o adresă</a:t>
            </a:r>
          </a:p>
        </p:txBody>
      </p:sp>
    </p:spTree>
    <p:extLst>
      <p:ext uri="{BB962C8B-B14F-4D97-AF65-F5344CB8AC3E}">
        <p14:creationId xmlns:p14="http://schemas.microsoft.com/office/powerpoint/2010/main" val="4270359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AEB6-BAC8-4D8F-A1E5-5B033880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Demo: Adrese și pointeri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3B98-89F7-402E-AB0B-A15FBC39E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/>
                <a:ea typeface="ヒラギノ角ゴ Pro W3"/>
                <a:hlinkClick r:id="rId2"/>
              </a:rPr>
              <a:t>https://github.com/systems-cs-pub-ro/iocla</a:t>
            </a:r>
            <a:endParaRPr lang="en-US" dirty="0"/>
          </a:p>
          <a:p>
            <a:r>
              <a:rPr lang="en-US" dirty="0">
                <a:latin typeface="Candara"/>
                <a:ea typeface="ヒラギノ角ゴ Pro W3"/>
              </a:rPr>
              <a:t>chap-01-prog/demo/</a:t>
            </a:r>
            <a:r>
              <a:rPr lang="en-US" dirty="0" err="1">
                <a:latin typeface="Candara"/>
                <a:ea typeface="ヒラギノ角ゴ Pro W3"/>
              </a:rPr>
              <a:t>inspect_ptr.c</a:t>
            </a:r>
          </a:p>
          <a:p>
            <a:r>
              <a:rPr lang="en-US" dirty="0">
                <a:latin typeface="Candara"/>
                <a:ea typeface="ヒラギノ角ゴ Pro W3"/>
              </a:rPr>
              <a:t>make</a:t>
            </a:r>
          </a:p>
          <a:p>
            <a:r>
              <a:rPr lang="en-US" dirty="0">
                <a:latin typeface="Candara"/>
                <a:ea typeface="ヒラギノ角ゴ Pro W3"/>
              </a:rPr>
              <a:t>./</a:t>
            </a:r>
            <a:r>
              <a:rPr lang="en-US" dirty="0" err="1">
                <a:latin typeface="Candara"/>
                <a:ea typeface="ヒラギノ角ゴ Pro W3"/>
              </a:rPr>
              <a:t>inspect_ptr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832212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1D9F-9679-4145-9E20-DEAC3CB2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&amp;a = 10; - De ce nu funcționează?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B594-C051-4A4B-8DAC-A91F1830D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x = y;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La adresa variabilei x se pune valoarea de la adresa variabilei y</a:t>
            </a:r>
          </a:p>
          <a:p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x = 10;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La adresa variabilei x se pune valorea 10</a:t>
            </a:r>
          </a:p>
          <a:p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10 = x;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Nu se poate, 10, nu este o variabilă, nu are o zonă de memorie</a:t>
            </a:r>
          </a:p>
          <a:p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&amp;a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este o valoare, nu este o variabilă</a:t>
            </a:r>
          </a:p>
          <a:p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&amp;a = x;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similar cu 10 = x; nu funcționează</a:t>
            </a:r>
          </a:p>
        </p:txBody>
      </p:sp>
    </p:spTree>
    <p:extLst>
      <p:ext uri="{BB962C8B-B14F-4D97-AF65-F5344CB8AC3E}">
        <p14:creationId xmlns:p14="http://schemas.microsoft.com/office/powerpoint/2010/main" val="1530807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C8BA-A1F6-453E-9999-A613F197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Ce este o funcție?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79C8-B03C-458E-9356-9DB3D8D0F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O adresă într-o zonă de memorie de cod</a:t>
            </a:r>
          </a:p>
          <a:p>
            <a:r>
              <a:rPr lang="en-US">
                <a:latin typeface="Candara"/>
                <a:ea typeface="ヒラギノ角ゴ Pro W3"/>
              </a:rPr>
              <a:t>Echivalentul unui vector/pointer read-only</a:t>
            </a:r>
          </a:p>
          <a:p>
            <a:r>
              <a:rPr lang="en-US">
                <a:latin typeface="Candara"/>
                <a:ea typeface="ヒラギノ角ゴ Pro W3"/>
              </a:rPr>
              <a:t>main</a:t>
            </a:r>
            <a:endParaRPr lang="en-US"/>
          </a:p>
          <a:p>
            <a:pPr lvl="1"/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adresa funcției main</a:t>
            </a:r>
          </a:p>
          <a:p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&amp;main</a:t>
            </a:r>
          </a:p>
          <a:p>
            <a:pPr lvl="1"/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Tot adresa funcției main</a:t>
            </a:r>
          </a:p>
          <a:p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void (*f)(void) = main;</a:t>
            </a:r>
          </a:p>
          <a:p>
            <a:pPr lvl="1"/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f este variabilă de tip pointer de funcție</a:t>
            </a:r>
          </a:p>
          <a:p>
            <a:pPr lvl="1"/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reține adresa functiei main</a:t>
            </a:r>
          </a:p>
          <a:p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jmp main (în limbaj de asamblare)</a:t>
            </a:r>
          </a:p>
          <a:p>
            <a:pPr lvl="1"/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se duce execuția la adresa funcției main</a:t>
            </a:r>
          </a:p>
        </p:txBody>
      </p:sp>
    </p:spTree>
    <p:extLst>
      <p:ext uri="{BB962C8B-B14F-4D97-AF65-F5344CB8AC3E}">
        <p14:creationId xmlns:p14="http://schemas.microsoft.com/office/powerpoint/2010/main" val="357703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AEB6-BAC8-4D8F-A1E5-5B033880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Demo: Funcții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3B98-89F7-402E-AB0B-A15FBC39E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/>
                <a:ea typeface="ヒラギノ角ゴ Pro W3"/>
                <a:hlinkClick r:id="rId2"/>
              </a:rPr>
              <a:t>https://github.com/systems-cs-pub-ro/iocla</a:t>
            </a:r>
            <a:endParaRPr lang="en-US" dirty="0"/>
          </a:p>
          <a:p>
            <a:r>
              <a:rPr lang="en-US" dirty="0">
                <a:latin typeface="Candara"/>
                <a:ea typeface="ヒラギノ角ゴ Pro W3"/>
              </a:rPr>
              <a:t>chap-01-prog/01-pointers/</a:t>
            </a:r>
            <a:r>
              <a:rPr lang="en-US" dirty="0" err="1">
                <a:latin typeface="Candara"/>
                <a:ea typeface="ヒラギノ角ゴ Pro W3"/>
              </a:rPr>
              <a:t>inspect_func.c</a:t>
            </a:r>
          </a:p>
          <a:p>
            <a:r>
              <a:rPr lang="en-US" dirty="0">
                <a:latin typeface="Candara"/>
                <a:ea typeface="ヒラギノ角ゴ Pro W3"/>
              </a:rPr>
              <a:t>make</a:t>
            </a:r>
          </a:p>
          <a:p>
            <a:r>
              <a:rPr lang="en-US" dirty="0">
                <a:latin typeface="Candara"/>
                <a:ea typeface="ヒラギノ角ゴ Pro W3"/>
              </a:rPr>
              <a:t>./</a:t>
            </a:r>
            <a:r>
              <a:rPr lang="en-US" dirty="0" err="1">
                <a:latin typeface="Candara"/>
                <a:ea typeface="ヒラギノ角ゴ Pro W3"/>
              </a:rPr>
              <a:t>inspect_func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739660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A0AE-718F-4947-9A04-51E7E249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Adrese valide / nevalide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4786-7A75-48A2-B669-58E94627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"alocarea" memoriei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zona respectivă devine "validă"</a:t>
            </a:r>
          </a:p>
          <a:p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validă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accesele la acea zonă funcționează</a:t>
            </a:r>
          </a:p>
          <a:p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nevalidă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accesul cauzează eroare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"excepție de acces la memorie"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"invalid memory access"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segmentation fault</a:t>
            </a:r>
          </a:p>
        </p:txBody>
      </p:sp>
    </p:spTree>
    <p:extLst>
      <p:ext uri="{BB962C8B-B14F-4D97-AF65-F5344CB8AC3E}">
        <p14:creationId xmlns:p14="http://schemas.microsoft.com/office/powerpoint/2010/main" val="668670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5A2E-6244-4788-9FE6-034FAFA0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Segmentation fault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AAEA6-7E4E-4411-8771-BB83365AF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Acces nevalid la memorie</a:t>
            </a:r>
          </a:p>
          <a:p>
            <a:r>
              <a:rPr lang="en-US">
                <a:latin typeface="Candara"/>
                <a:ea typeface="ヒラギノ角ゴ Pro W3"/>
              </a:rPr>
              <a:t>Dereferențiem o variabilă de tip pointer cu adresă nevalidă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Cel mai simplu: int *p = NULL; *p = 10;</a:t>
            </a:r>
            <a:endParaRPr lang="en-US"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5127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tantia"/>
                <a:ea typeface="ヒラギノ角ゴ Pro W3"/>
              </a:rPr>
              <a:t>Utilizator</a:t>
            </a:r>
            <a:r>
              <a:rPr lang="en-US">
                <a:latin typeface="Constantia"/>
                <a:ea typeface="ヒラギノ角ゴ Pro W3"/>
              </a:rPr>
              <a:t> – software – hardware</a:t>
            </a:r>
            <a:endParaRPr lang="en-US"/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73586A95-6648-4BE9-A4F2-BF77DEEAD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2863" y="1247775"/>
            <a:ext cx="4486275" cy="4895850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AEB6-BAC8-4D8F-A1E5-5B033880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Demo: Segmentation fault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3B98-89F7-402E-AB0B-A15FBC39E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/>
                <a:ea typeface="ヒラギノ角ゴ Pro W3"/>
                <a:hlinkClick r:id="rId2"/>
              </a:rPr>
              <a:t>https://github.com/systems-cs-pub-ro/iocla</a:t>
            </a:r>
            <a:endParaRPr lang="en-US" dirty="0"/>
          </a:p>
          <a:p>
            <a:r>
              <a:rPr lang="en-US" dirty="0">
                <a:latin typeface="Candara"/>
                <a:ea typeface="ヒラギノ角ゴ Pro W3"/>
              </a:rPr>
              <a:t>chap-01-prog/01-pointers/</a:t>
            </a:r>
            <a:r>
              <a:rPr lang="en-US" dirty="0" err="1">
                <a:latin typeface="Candara"/>
                <a:ea typeface="ヒラギノ角ゴ Pro W3"/>
              </a:rPr>
              <a:t>segfault.c</a:t>
            </a:r>
          </a:p>
          <a:p>
            <a:r>
              <a:rPr lang="en-US" dirty="0">
                <a:latin typeface="Candara"/>
                <a:ea typeface="ヒラギノ角ゴ Pro W3"/>
              </a:rPr>
              <a:t>make</a:t>
            </a:r>
          </a:p>
          <a:p>
            <a:r>
              <a:rPr lang="en-US" dirty="0">
                <a:latin typeface="Candara"/>
                <a:ea typeface="ヒラギノ角ゴ Pro W3"/>
              </a:rPr>
              <a:t>./</a:t>
            </a:r>
            <a:r>
              <a:rPr lang="en-US" dirty="0" err="1">
                <a:latin typeface="Candara"/>
                <a:ea typeface="ヒラギノ角ゴ Pro W3"/>
              </a:rPr>
              <a:t>segfault</a:t>
            </a:r>
          </a:p>
          <a:p>
            <a:r>
              <a:rPr lang="en-US" dirty="0" err="1">
                <a:latin typeface="Candara"/>
                <a:ea typeface="ヒラギノ角ゴ Pro W3"/>
              </a:rPr>
              <a:t>dmesg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782344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F021-22A4-48AB-AEFB-F02B8CF6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C8BC-69B7-48F4-B3C4-33BECA9A5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ndara"/>
                <a:ea typeface="ヒラギノ角ゴ Pro W3"/>
              </a:rPr>
              <a:t>Colecții</a:t>
            </a:r>
            <a:r>
              <a:rPr lang="en-US" dirty="0">
                <a:latin typeface="Candara"/>
                <a:ea typeface="ヒラギノ角ゴ Pro W3"/>
              </a:rPr>
              <a:t> de </a:t>
            </a:r>
            <a:r>
              <a:rPr lang="en-US" dirty="0" err="1">
                <a:latin typeface="Candara"/>
                <a:ea typeface="ヒラギノ角ゴ Pro W3"/>
              </a:rPr>
              <a:t>variabile</a:t>
            </a:r>
          </a:p>
          <a:p>
            <a:r>
              <a:rPr lang="en-US" dirty="0" err="1">
                <a:latin typeface="Candara"/>
                <a:ea typeface="ヒラギノ角ゴ Pro W3"/>
              </a:rPr>
              <a:t>Plasate</a:t>
            </a:r>
            <a:r>
              <a:rPr lang="en-US" dirty="0">
                <a:latin typeface="Candara"/>
                <a:ea typeface="ヒラギノ角ゴ Pro W3"/>
              </a:rPr>
              <a:t> la un loc </a:t>
            </a:r>
            <a:r>
              <a:rPr lang="en-US" dirty="0" err="1">
                <a:latin typeface="Candara"/>
                <a:ea typeface="ヒラギノ角ゴ Pro W3"/>
              </a:rPr>
              <a:t>în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memorie</a:t>
            </a:r>
          </a:p>
          <a:p>
            <a:r>
              <a:rPr lang="en-US" dirty="0" err="1">
                <a:latin typeface="Candara"/>
                <a:ea typeface="ヒラギノ角ゴ Pro W3"/>
              </a:rPr>
              <a:t>Fiecare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câmp</a:t>
            </a:r>
            <a:r>
              <a:rPr lang="en-US" dirty="0">
                <a:latin typeface="Candara"/>
                <a:ea typeface="ヒラギノ角ゴ Pro W3"/>
              </a:rPr>
              <a:t> al </a:t>
            </a:r>
            <a:r>
              <a:rPr lang="en-US" dirty="0" err="1">
                <a:latin typeface="Candara"/>
                <a:ea typeface="ヒラギノ角ゴ Pro W3"/>
              </a:rPr>
              <a:t>structurii</a:t>
            </a:r>
            <a:r>
              <a:rPr lang="en-US" dirty="0">
                <a:latin typeface="Candara"/>
                <a:ea typeface="ヒラギノ角ゴ Pro W3"/>
              </a:rPr>
              <a:t> are un offset </a:t>
            </a:r>
            <a:r>
              <a:rPr lang="en-US" dirty="0" err="1">
                <a:latin typeface="Candara"/>
                <a:ea typeface="ヒラギノ角ゴ Pro W3"/>
              </a:rPr>
              <a:t>în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cadrul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structurii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997387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9C4E-5268-49B8-B8C1-59E83F1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tantia"/>
                <a:ea typeface="ヒラギノ角ゴ Pro W3"/>
              </a:rPr>
              <a:t>Alinierea</a:t>
            </a:r>
            <a:r>
              <a:rPr lang="en-US" dirty="0">
                <a:latin typeface="Constantia"/>
                <a:ea typeface="ヒラギノ角ゴ Pro W3"/>
              </a:rPr>
              <a:t> </a:t>
            </a:r>
            <a:r>
              <a:rPr lang="en-US" dirty="0" err="1">
                <a:latin typeface="Constantia"/>
                <a:ea typeface="ヒラギノ角ゴ Pro W3"/>
              </a:rPr>
              <a:t>câmpurilor</a:t>
            </a:r>
            <a:r>
              <a:rPr lang="en-US" dirty="0">
                <a:latin typeface="Constantia"/>
                <a:ea typeface="ヒラギノ角ゴ Pro W3"/>
              </a:rPr>
              <a:t> structurilor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DE3ED-75E6-4BE0-81A0-A2BB39256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ndara"/>
                <a:ea typeface="ヒラギノ角ゴ Pro W3"/>
              </a:rPr>
              <a:t>Procesorul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citește</a:t>
            </a:r>
            <a:r>
              <a:rPr lang="en-US" dirty="0">
                <a:latin typeface="Candara"/>
                <a:ea typeface="ヒラギノ角ゴ Pro W3"/>
              </a:rPr>
              <a:t> din </a:t>
            </a:r>
            <a:r>
              <a:rPr lang="en-US" dirty="0" err="1">
                <a:latin typeface="Candara"/>
                <a:ea typeface="ヒラギノ角ゴ Pro W3"/>
              </a:rPr>
              <a:t>memorie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multiplu</a:t>
            </a:r>
            <a:r>
              <a:rPr lang="en-US" dirty="0">
                <a:latin typeface="Candara"/>
                <a:ea typeface="ヒラギノ角ゴ Pro W3"/>
              </a:rPr>
              <a:t> de </a:t>
            </a:r>
            <a:r>
              <a:rPr lang="en-US" dirty="0" err="1">
                <a:latin typeface="Candara"/>
                <a:ea typeface="ヒラギノ角ゴ Pro W3"/>
              </a:rPr>
              <a:t>cuvânt</a:t>
            </a:r>
            <a:r>
              <a:rPr lang="en-US" dirty="0">
                <a:latin typeface="Candara"/>
                <a:ea typeface="ヒラギノ角ゴ Pro W3"/>
              </a:rPr>
              <a:t>: 32 / 64 de </a:t>
            </a:r>
            <a:r>
              <a:rPr lang="en-US" dirty="0" err="1">
                <a:latin typeface="Candara"/>
                <a:ea typeface="ヒラギノ角ゴ Pro W3"/>
              </a:rPr>
              <a:t>biți</a:t>
            </a:r>
          </a:p>
          <a:p>
            <a:r>
              <a:rPr lang="en-US" dirty="0" err="1">
                <a:latin typeface="Candara"/>
                <a:ea typeface="ヒラギノ角ゴ Pro W3"/>
              </a:rPr>
              <a:t>Datele</a:t>
            </a:r>
            <a:r>
              <a:rPr lang="en-US" dirty="0">
                <a:latin typeface="Candara"/>
                <a:ea typeface="ヒラギノ角ゴ Pro W3"/>
              </a:rPr>
              <a:t> se </a:t>
            </a:r>
            <a:r>
              <a:rPr lang="en-US" dirty="0" err="1">
                <a:latin typeface="Candara"/>
                <a:ea typeface="ヒラギノ角ゴ Pro W3"/>
              </a:rPr>
              <a:t>aliniaza</a:t>
            </a:r>
            <a:r>
              <a:rPr lang="en-US" dirty="0">
                <a:latin typeface="Candara"/>
                <a:ea typeface="ヒラギノ角ゴ Pro W3"/>
              </a:rPr>
              <a:t> la 32 de </a:t>
            </a:r>
            <a:r>
              <a:rPr lang="en-US" dirty="0" err="1">
                <a:latin typeface="Candara"/>
                <a:ea typeface="ヒラギノ角ゴ Pro W3"/>
              </a:rPr>
              <a:t>biți</a:t>
            </a:r>
            <a:r>
              <a:rPr lang="en-US" dirty="0">
                <a:latin typeface="Candara"/>
                <a:ea typeface="ヒラギノ角ゴ Pro W3"/>
              </a:rPr>
              <a:t> (4 </a:t>
            </a:r>
            <a:r>
              <a:rPr lang="en-US" dirty="0" err="1">
                <a:latin typeface="Candara"/>
                <a:ea typeface="ヒラギノ角ゴ Pro W3"/>
              </a:rPr>
              <a:t>octeți</a:t>
            </a:r>
            <a:r>
              <a:rPr lang="en-US" dirty="0">
                <a:latin typeface="Candara"/>
                <a:ea typeface="ヒラギノ角ゴ Pro W3"/>
              </a:rPr>
              <a:t>) / 64 de </a:t>
            </a:r>
            <a:r>
              <a:rPr lang="en-US" dirty="0" err="1">
                <a:latin typeface="Candara"/>
                <a:ea typeface="ヒラギノ角ゴ Pro W3"/>
              </a:rPr>
              <a:t>biți</a:t>
            </a:r>
            <a:r>
              <a:rPr lang="en-US" dirty="0">
                <a:latin typeface="Candara"/>
                <a:ea typeface="ヒラギノ角ゴ Pro W3"/>
              </a:rPr>
              <a:t> (8 </a:t>
            </a:r>
            <a:r>
              <a:rPr lang="en-US" dirty="0" err="1">
                <a:latin typeface="Candara"/>
                <a:ea typeface="ヒラギノ角ゴ Pro W3"/>
              </a:rPr>
              <a:t>octeți</a:t>
            </a:r>
            <a:r>
              <a:rPr lang="en-US" dirty="0">
                <a:latin typeface="Candara"/>
                <a:ea typeface="ヒラギノ角ゴ Pro W3"/>
              </a:rPr>
              <a:t>)</a:t>
            </a:r>
          </a:p>
          <a:p>
            <a:r>
              <a:rPr lang="en-US" dirty="0">
                <a:latin typeface="Candara"/>
                <a:ea typeface="ヒラギノ角ゴ Pro W3"/>
              </a:rPr>
              <a:t>De </a:t>
            </a:r>
            <a:r>
              <a:rPr lang="en-US" dirty="0" err="1">
                <a:latin typeface="Candara"/>
                <a:ea typeface="ヒラギノ角ゴ Pro W3"/>
              </a:rPr>
              <a:t>aceea</a:t>
            </a:r>
            <a:r>
              <a:rPr lang="en-US" dirty="0">
                <a:latin typeface="Candara"/>
                <a:ea typeface="ヒラギノ角ゴ Pro W3"/>
              </a:rPr>
              <a:t> pot </a:t>
            </a:r>
            <a:r>
              <a:rPr lang="en-US" dirty="0" err="1">
                <a:latin typeface="Candara"/>
                <a:ea typeface="ヒラギノ角ゴ Pro W3"/>
              </a:rPr>
              <a:t>rămâne</a:t>
            </a:r>
            <a:r>
              <a:rPr lang="en-US" dirty="0">
                <a:latin typeface="Candara"/>
                <a:ea typeface="ヒラギノ角ゴ Pro W3"/>
              </a:rPr>
              <a:t> "</a:t>
            </a:r>
            <a:r>
              <a:rPr lang="en-US" dirty="0" err="1">
                <a:latin typeface="Candara"/>
                <a:ea typeface="ヒラギノ角ゴ Pro W3"/>
              </a:rPr>
              <a:t>găuri</a:t>
            </a:r>
            <a:r>
              <a:rPr lang="en-US" dirty="0">
                <a:latin typeface="Candara"/>
                <a:ea typeface="ヒラギノ角ゴ Pro W3"/>
              </a:rPr>
              <a:t>" </a:t>
            </a:r>
            <a:r>
              <a:rPr lang="en-US" dirty="0" err="1">
                <a:latin typeface="Candara"/>
                <a:ea typeface="ヒラギノ角ゴ Pro W3"/>
              </a:rPr>
              <a:t>în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cadrul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structurii</a:t>
            </a:r>
            <a:endParaRPr lang="en-US" dirty="0" err="1"/>
          </a:p>
          <a:p>
            <a:r>
              <a:rPr lang="en-US" dirty="0" err="1">
                <a:latin typeface="Candara"/>
                <a:ea typeface="ヒラギノ角ゴ Pro W3"/>
              </a:rPr>
              <a:t>sizeof</a:t>
            </a:r>
            <a:r>
              <a:rPr lang="en-US" dirty="0">
                <a:latin typeface="Candara"/>
                <a:ea typeface="ヒラギノ角ゴ Pro W3"/>
              </a:rPr>
              <a:t>(struct) &gt; sum(</a:t>
            </a:r>
            <a:r>
              <a:rPr lang="en-US" dirty="0" err="1">
                <a:latin typeface="Candara"/>
                <a:ea typeface="ヒラギノ角ゴ Pro W3"/>
              </a:rPr>
              <a:t>sizeof</a:t>
            </a:r>
            <a:r>
              <a:rPr lang="en-US" dirty="0">
                <a:latin typeface="Candara"/>
                <a:ea typeface="ヒラギノ角ゴ Pro W3"/>
              </a:rPr>
              <a:t>(</a:t>
            </a:r>
            <a:r>
              <a:rPr lang="en-US" dirty="0" err="1">
                <a:latin typeface="Candara"/>
                <a:ea typeface="ヒラギノ角ゴ Pro W3"/>
              </a:rPr>
              <a:t>member_of_struct</a:t>
            </a:r>
            <a:r>
              <a:rPr lang="en-US" dirty="0">
                <a:latin typeface="Candara"/>
                <a:ea typeface="ヒラギノ角ゴ Pro W3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35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AEB6-BAC8-4D8F-A1E5-5B033880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Demo: Structuri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3B98-89F7-402E-AB0B-A15FBC39E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/>
                <a:ea typeface="ヒラギノ角ゴ Pro W3"/>
                <a:hlinkClick r:id="rId2"/>
              </a:rPr>
              <a:t>https://github.com/systems-cs-pub-ro/iocla</a:t>
            </a:r>
            <a:endParaRPr lang="en-US" dirty="0"/>
          </a:p>
          <a:p>
            <a:r>
              <a:rPr lang="en-US" dirty="0">
                <a:latin typeface="Candara"/>
                <a:ea typeface="ヒラギノ角ゴ Pro W3"/>
              </a:rPr>
              <a:t>chap-01-prog/01-pointers/</a:t>
            </a:r>
            <a:r>
              <a:rPr lang="en-US" dirty="0" err="1">
                <a:latin typeface="Candara"/>
                <a:ea typeface="ヒラギノ角ゴ Pro W3"/>
              </a:rPr>
              <a:t>inspect_struct.c</a:t>
            </a:r>
          </a:p>
          <a:p>
            <a:r>
              <a:rPr lang="en-US" dirty="0">
                <a:latin typeface="Candara"/>
                <a:ea typeface="ヒラギノ角ゴ Pro W3"/>
              </a:rPr>
              <a:t>make</a:t>
            </a:r>
          </a:p>
          <a:p>
            <a:r>
              <a:rPr lang="en-US" dirty="0">
                <a:latin typeface="Candara"/>
                <a:ea typeface="ヒラギノ角ゴ Pro W3"/>
              </a:rPr>
              <a:t>./</a:t>
            </a:r>
            <a:r>
              <a:rPr lang="en-US" dirty="0" err="1">
                <a:latin typeface="Candara"/>
                <a:ea typeface="ヒラギノ角ゴ Pro W3"/>
              </a:rPr>
              <a:t>inspect_struct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255381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81BE-AF90-4FD8-9137-7503153B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tantia"/>
                <a:ea typeface="ヒラギノ角ゴ Pro W3"/>
              </a:rPr>
              <a:t>Conținutul</a:t>
            </a:r>
            <a:r>
              <a:rPr lang="en-US" dirty="0">
                <a:latin typeface="Constantia"/>
                <a:ea typeface="ヒラギノ角ゴ Pro W3"/>
              </a:rPr>
              <a:t> </a:t>
            </a:r>
            <a:r>
              <a:rPr lang="en-US" dirty="0" err="1">
                <a:latin typeface="Constantia"/>
                <a:ea typeface="ヒラギノ角ゴ Pro W3"/>
              </a:rPr>
              <a:t>memoriei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FE92-9AE3-4955-92D8-141F7F11C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/>
                <a:ea typeface="ヒラギノ角ゴ Pro W3"/>
              </a:rPr>
              <a:t>Memory dumping</a:t>
            </a:r>
            <a:endParaRPr lang="en-US" dirty="0"/>
          </a:p>
          <a:p>
            <a:r>
              <a:rPr lang="en-US" dirty="0">
                <a:latin typeface="Candara"/>
                <a:ea typeface="ヒラギノ角ゴ Pro W3"/>
              </a:rPr>
              <a:t>De </a:t>
            </a:r>
            <a:r>
              <a:rPr lang="en-US" dirty="0" err="1">
                <a:latin typeface="Candara"/>
                <a:ea typeface="ヒラギノ角ゴ Pro W3"/>
              </a:rPr>
              <a:t>obicei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afișăm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conținut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în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hexazecimal</a:t>
            </a:r>
            <a:endParaRPr lang="en-US" dirty="0" err="1"/>
          </a:p>
          <a:p>
            <a:r>
              <a:rPr lang="en-US" dirty="0">
                <a:latin typeface="Candara"/>
                <a:ea typeface="ヒラギノ角ゴ Pro W3"/>
              </a:rPr>
              <a:t>Se </a:t>
            </a:r>
            <a:r>
              <a:rPr lang="en-US" dirty="0" err="1">
                <a:latin typeface="Candara"/>
                <a:ea typeface="ヒラギノ角ゴ Pro W3"/>
              </a:rPr>
              <a:t>poate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afișa</a:t>
            </a:r>
            <a:r>
              <a:rPr lang="en-US" dirty="0">
                <a:latin typeface="Candara"/>
                <a:ea typeface="ヒラギノ角ゴ Pro W3"/>
              </a:rPr>
              <a:t> cu </a:t>
            </a:r>
            <a:r>
              <a:rPr lang="en-US" dirty="0" err="1">
                <a:latin typeface="Candara"/>
                <a:ea typeface="ヒラギノ角ゴ Pro W3"/>
              </a:rPr>
              <a:t>instrumente</a:t>
            </a:r>
            <a:r>
              <a:rPr lang="en-US" dirty="0">
                <a:latin typeface="Candara"/>
                <a:ea typeface="ヒラギノ角ゴ Pro W3"/>
              </a:rPr>
              <a:t> de </a:t>
            </a:r>
            <a:r>
              <a:rPr lang="en-US" dirty="0" err="1">
                <a:latin typeface="Candara"/>
                <a:ea typeface="ヒラギノ角ゴ Pro W3"/>
              </a:rPr>
              <a:t>analiză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statică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sau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dinamică</a:t>
            </a:r>
            <a:endParaRPr lang="en-US" dirty="0" err="1"/>
          </a:p>
          <a:p>
            <a:pPr lvl="1">
              <a:buFont typeface="Symbol"/>
            </a:pP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Mai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multe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în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capitolul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02: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Investigarea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programelor</a:t>
            </a:r>
            <a:endParaRPr lang="en-US" dirty="0" err="1">
              <a:solidFill>
                <a:srgbClr val="000000"/>
              </a:solidFill>
            </a:endParaRPr>
          </a:p>
          <a:p>
            <a:pPr>
              <a:buFont typeface="Symbo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Sau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programatic</a:t>
            </a:r>
          </a:p>
          <a:p>
            <a:pPr lvl="1">
              <a:buFont typeface="Symbol"/>
              <a:buChar char="•"/>
            </a:pP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Adresă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de start</a:t>
            </a:r>
          </a:p>
          <a:p>
            <a:pPr lvl="1">
              <a:buFont typeface="Symbol"/>
              <a:buChar char="•"/>
            </a:pP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Dimensiune</a:t>
            </a:r>
          </a:p>
          <a:p>
            <a:pPr lvl="1">
              <a:buFont typeface="Symbol"/>
              <a:buChar char="•"/>
            </a:pP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Afișare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octet cu octet cu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ajutorul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unui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iterator</a:t>
            </a:r>
          </a:p>
        </p:txBody>
      </p:sp>
    </p:spTree>
    <p:extLst>
      <p:ext uri="{BB962C8B-B14F-4D97-AF65-F5344CB8AC3E}">
        <p14:creationId xmlns:p14="http://schemas.microsoft.com/office/powerpoint/2010/main" val="3588551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AEB6-BAC8-4D8F-A1E5-5B033880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Demo: Continutul memoriei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3B98-89F7-402E-AB0B-A15FBC39E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/>
                <a:ea typeface="ヒラギノ角ゴ Pro W3"/>
                <a:hlinkClick r:id="rId2"/>
              </a:rPr>
              <a:t>https://github.com/systems-cs-pub-ro/iocla</a:t>
            </a:r>
            <a:endParaRPr lang="en-US" dirty="0"/>
          </a:p>
          <a:p>
            <a:r>
              <a:rPr lang="en-US" dirty="0">
                <a:latin typeface="Candara"/>
                <a:ea typeface="ヒラギノ角ゴ Pro W3"/>
              </a:rPr>
              <a:t>chap-01-prog/02-memory/</a:t>
            </a:r>
            <a:r>
              <a:rPr lang="en-US" dirty="0" err="1">
                <a:latin typeface="Candara"/>
                <a:ea typeface="ヒラギノ角ゴ Pro W3"/>
              </a:rPr>
              <a:t>mem_dump.c</a:t>
            </a:r>
          </a:p>
          <a:p>
            <a:r>
              <a:rPr lang="en-US" dirty="0">
                <a:latin typeface="Candara"/>
                <a:ea typeface="ヒラギノ角ゴ Pro W3"/>
              </a:rPr>
              <a:t>make</a:t>
            </a:r>
          </a:p>
          <a:p>
            <a:r>
              <a:rPr lang="en-US" dirty="0">
                <a:latin typeface="Candara"/>
                <a:ea typeface="ヒラギノ角ゴ Pro W3"/>
              </a:rPr>
              <a:t>./</a:t>
            </a:r>
            <a:r>
              <a:rPr lang="en-US" dirty="0" err="1">
                <a:latin typeface="Candara"/>
                <a:ea typeface="ヒラギノ角ゴ Pro W3"/>
              </a:rPr>
              <a:t>mem_dump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693465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81BE-AF90-4FD8-9137-7503153B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/>
                <a:ea typeface="ヒラギノ角ゴ Pro W3"/>
              </a:rPr>
              <a:t>Zone de </a:t>
            </a:r>
            <a:r>
              <a:rPr lang="en-US" dirty="0" err="1">
                <a:latin typeface="Constantia"/>
                <a:ea typeface="ヒラギノ角ゴ Pro W3"/>
              </a:rPr>
              <a:t>memorie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FE92-9AE3-4955-92D8-141F7F11C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/>
                <a:ea typeface="ヒラギノ角ゴ Pro W3"/>
              </a:rPr>
              <a:t>Un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program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deține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zone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diferite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memorie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Roluri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diferite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Separarea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datelor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/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instrucțiunilor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Permisiuni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diferite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Când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programul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este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încărcat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în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memorie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se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alocă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zonele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efectiv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 lvl="1">
              <a:buFont typeface="Symbol"/>
              <a:buChar char="*"/>
            </a:pP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Se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stabilesc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permisiunile</a:t>
            </a:r>
          </a:p>
          <a:p>
            <a:pPr lvl="1">
              <a:buFont typeface="Symbol"/>
              <a:buChar char="*"/>
            </a:pP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Acces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la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permisiuni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incorecte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duce la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eroare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memorie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segfault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90237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D34C-3F20-4CA9-97E2-62D27B09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tantia"/>
                <a:ea typeface="ヒラギノ角ゴ Pro W3"/>
              </a:rPr>
              <a:t>Zone de </a:t>
            </a:r>
            <a:r>
              <a:rPr lang="en-US" dirty="0" err="1">
                <a:latin typeface="Constantia"/>
                <a:ea typeface="ヒラギノ角ゴ Pro W3"/>
              </a:rPr>
              <a:t>memorie</a:t>
            </a:r>
            <a:r>
              <a:rPr lang="en-US" dirty="0">
                <a:latin typeface="Constantia"/>
                <a:ea typeface="ヒラギノ角ゴ Pro W3"/>
              </a:rPr>
              <a:t> </a:t>
            </a:r>
            <a:r>
              <a:rPr lang="en-US" dirty="0" err="1">
                <a:latin typeface="Constantia"/>
                <a:ea typeface="ヒラギノ角ゴ Pro W3"/>
              </a:rPr>
              <a:t>uzuale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9A8C6-B5CB-4757-B647-B6C710E3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/>
                <a:ea typeface="ヒラギノ角ゴ Pro W3"/>
              </a:rPr>
              <a:t>.text</a:t>
            </a:r>
            <a:endParaRPr lang="en-US" dirty="0"/>
          </a:p>
          <a:p>
            <a:pPr lvl="1"/>
            <a:r>
              <a:rPr lang="en-US" dirty="0">
                <a:latin typeface="Candara"/>
                <a:ea typeface="ヒラギノ角ゴ Pro W3"/>
              </a:rPr>
              <a:t>zona de cod / </a:t>
            </a:r>
            <a:r>
              <a:rPr lang="en-US" dirty="0" err="1">
                <a:latin typeface="Candara"/>
                <a:ea typeface="ヒラギノ角ゴ Pro W3"/>
              </a:rPr>
              <a:t>instrucțiuni</a:t>
            </a:r>
            <a:endParaRPr lang="en-US" dirty="0">
              <a:latin typeface="Candara"/>
              <a:ea typeface="ヒラギノ角ゴ Pro W3"/>
            </a:endParaRPr>
          </a:p>
          <a:p>
            <a:pPr lvl="1"/>
            <a:r>
              <a:rPr lang="en-US" dirty="0" err="1">
                <a:latin typeface="Candara"/>
                <a:ea typeface="ヒラギノ角ゴ Pro W3"/>
              </a:rPr>
              <a:t>permisiuni</a:t>
            </a:r>
            <a:r>
              <a:rPr lang="en-US" dirty="0">
                <a:latin typeface="Candara"/>
                <a:ea typeface="ヒラギノ角ゴ Pro W3"/>
              </a:rPr>
              <a:t> de </a:t>
            </a:r>
            <a:r>
              <a:rPr lang="en-US" dirty="0" err="1">
                <a:latin typeface="Candara"/>
                <a:ea typeface="ヒラギノ角ゴ Pro W3"/>
              </a:rPr>
              <a:t>citire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și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execuție</a:t>
            </a:r>
            <a:r>
              <a:rPr lang="en-US" dirty="0">
                <a:latin typeface="Candara"/>
                <a:ea typeface="ヒラギノ角ゴ Pro W3"/>
              </a:rPr>
              <a:t> (read-execute)</a:t>
            </a:r>
          </a:p>
          <a:p>
            <a:r>
              <a:rPr lang="en-US" dirty="0">
                <a:latin typeface="Candara"/>
                <a:ea typeface="ヒラギノ角ゴ Pro W3"/>
              </a:rPr>
              <a:t>.data / .</a:t>
            </a:r>
            <a:r>
              <a:rPr lang="en-US" dirty="0" err="1">
                <a:latin typeface="Candara"/>
                <a:ea typeface="ヒラギノ角ゴ Pro W3"/>
              </a:rPr>
              <a:t>bss</a:t>
            </a:r>
            <a:endParaRPr lang="en-US" dirty="0" err="1"/>
          </a:p>
          <a:p>
            <a:pPr lvl="1"/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zone de date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permisiuni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citire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și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scriere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(read-write)</a:t>
            </a:r>
          </a:p>
          <a:p>
            <a:pPr>
              <a:buFont typeface="Symbol" pitchFamily="4" charset="2"/>
            </a:pP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rodata</a:t>
            </a:r>
          </a:p>
          <a:p>
            <a:pPr lvl="1">
              <a:buFont typeface="Symbol" pitchFamily="4" charset="2"/>
              <a:buChar char="•"/>
            </a:pP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constante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și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literali</a:t>
            </a:r>
            <a:endParaRPr lang="en-US" dirty="0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 lvl="1">
              <a:buFont typeface="Symbol" pitchFamily="4" charset="2"/>
              <a:buChar char="•"/>
            </a:pP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rermisiuni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citire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(read-only)</a:t>
            </a:r>
          </a:p>
          <a:p>
            <a:pPr>
              <a:buFont typeface="Symbol" pitchFamily="4" charset="2"/>
              <a:buChar char="•"/>
            </a:pP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stivă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, heap</a:t>
            </a:r>
          </a:p>
          <a:p>
            <a:pPr lvl="1">
              <a:buFont typeface="Symbol" pitchFamily="4" charset="2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zone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dinamice</a:t>
            </a:r>
            <a:endParaRPr lang="en-US" dirty="0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 lvl="1">
              <a:buFont typeface="Symbol" pitchFamily="4" charset="2"/>
              <a:buChar char="•"/>
            </a:pP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discutăm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despre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stivă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în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partea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doua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semestrului</a:t>
            </a:r>
          </a:p>
        </p:txBody>
      </p:sp>
    </p:spTree>
    <p:extLst>
      <p:ext uri="{BB962C8B-B14F-4D97-AF65-F5344CB8AC3E}">
        <p14:creationId xmlns:p14="http://schemas.microsoft.com/office/powerpoint/2010/main" val="2463338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AEB6-BAC8-4D8F-A1E5-5B033880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Demo: Zone de memorie ale programului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3B98-89F7-402E-AB0B-A15FBC39E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/>
                <a:ea typeface="ヒラギノ角ゴ Pro W3"/>
                <a:hlinkClick r:id="rId2"/>
              </a:rPr>
              <a:t>https://github.com/systems-cs-pub-ro/iocla</a:t>
            </a:r>
            <a:endParaRPr lang="en-US"/>
          </a:p>
          <a:p>
            <a:r>
              <a:rPr lang="en-US" dirty="0">
                <a:latin typeface="Candara"/>
                <a:ea typeface="ヒラギノ角ゴ Pro W3"/>
              </a:rPr>
              <a:t>chap-01-prog/02-memory/</a:t>
            </a:r>
            <a:r>
              <a:rPr lang="en-US" dirty="0" err="1">
                <a:latin typeface="Candara"/>
                <a:ea typeface="ヒラギノ角ゴ Pro W3"/>
              </a:rPr>
              <a:t>mem_areas.c</a:t>
            </a:r>
          </a:p>
          <a:p>
            <a:r>
              <a:rPr lang="en-US" dirty="0">
                <a:latin typeface="Candara"/>
                <a:ea typeface="ヒラギノ角ゴ Pro W3"/>
              </a:rPr>
              <a:t>make</a:t>
            </a:r>
          </a:p>
          <a:p>
            <a:r>
              <a:rPr lang="en-US" dirty="0">
                <a:latin typeface="Candara"/>
                <a:ea typeface="ヒラギノ角ゴ Pro W3"/>
              </a:rPr>
              <a:t>./</a:t>
            </a:r>
            <a:r>
              <a:rPr lang="en-US" dirty="0" err="1">
                <a:latin typeface="Candara"/>
                <a:ea typeface="ヒラギノ角ゴ Pro W3"/>
              </a:rPr>
              <a:t>mem_areas</a:t>
            </a:r>
          </a:p>
        </p:txBody>
      </p:sp>
    </p:spTree>
    <p:extLst>
      <p:ext uri="{BB962C8B-B14F-4D97-AF65-F5344CB8AC3E}">
        <p14:creationId xmlns:p14="http://schemas.microsoft.com/office/powerpoint/2010/main" val="10889283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AE80-B213-43A6-AEFE-517841C1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tantia"/>
                <a:ea typeface="ヒラギノ角ゴ Pro W3"/>
              </a:rPr>
              <a:t>Fazele</a:t>
            </a:r>
            <a:r>
              <a:rPr lang="en-US" dirty="0">
                <a:latin typeface="Constantia"/>
                <a:ea typeface="ヒラギノ角ゴ Pro W3"/>
              </a:rPr>
              <a:t> </a:t>
            </a:r>
            <a:r>
              <a:rPr lang="en-US" dirty="0" err="1">
                <a:latin typeface="Constantia"/>
                <a:ea typeface="ヒラギノ角ゴ Pro W3"/>
              </a:rPr>
              <a:t>compilării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19C6-92B7-4F02-87EC-8BA158B4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9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ED48-AFA9-4985-93AC-11C12880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Utilizator – software - OS - hardware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948E576-9098-40C3-8ABC-5CEA215D6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826" y="979840"/>
            <a:ext cx="5134313" cy="5410200"/>
          </a:xfrm>
        </p:spPr>
      </p:pic>
    </p:spTree>
    <p:extLst>
      <p:ext uri="{BB962C8B-B14F-4D97-AF65-F5344CB8AC3E}">
        <p14:creationId xmlns:p14="http://schemas.microsoft.com/office/powerpoint/2010/main" val="2210545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C73F-C432-45A9-BB2F-9BF8B536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tantia"/>
                <a:ea typeface="ヒラギノ角ゴ Pro W3"/>
              </a:rPr>
              <a:t>Compilare</a:t>
            </a:r>
            <a:r>
              <a:rPr lang="en-US" dirty="0">
                <a:latin typeface="Constantia"/>
                <a:ea typeface="ヒラギノ角ゴ Pro W3"/>
              </a:rPr>
              <a:t> / 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1AA7-EB2D-4140-A078-EAFE239F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/>
                <a:ea typeface="ヒラギノ角ゴ Pro W3"/>
              </a:rPr>
              <a:t>De la </a:t>
            </a:r>
            <a:r>
              <a:rPr lang="en-US" err="1">
                <a:latin typeface="Candara"/>
                <a:ea typeface="ヒラギノ角ゴ Pro W3"/>
              </a:rPr>
              <a:t>codul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sursă</a:t>
            </a:r>
            <a:r>
              <a:rPr lang="en-US">
                <a:latin typeface="Candara"/>
                <a:ea typeface="ヒラギノ角ゴ Pro W3"/>
              </a:rPr>
              <a:t> la executabil</a:t>
            </a:r>
          </a:p>
          <a:p>
            <a:r>
              <a:rPr lang="en-US" dirty="0">
                <a:latin typeface="Candara"/>
                <a:ea typeface="ヒラギノ角ゴ Pro W3"/>
              </a:rPr>
              <a:t>Cod </a:t>
            </a:r>
            <a:r>
              <a:rPr lang="en-US" dirty="0" err="1">
                <a:latin typeface="Candara"/>
                <a:ea typeface="ヒラギノ角ゴ Pro W3"/>
              </a:rPr>
              <a:t>sursă</a:t>
            </a:r>
            <a:r>
              <a:rPr lang="en-US" dirty="0">
                <a:latin typeface="Candara"/>
                <a:ea typeface="ヒラギノ角ゴ Pro W3"/>
              </a:rPr>
              <a:t> -&gt; </a:t>
            </a:r>
            <a:r>
              <a:rPr lang="en-US" dirty="0" err="1">
                <a:latin typeface="Candara"/>
                <a:ea typeface="ヒラギノ角ゴ Pro W3"/>
              </a:rPr>
              <a:t>preprocesare</a:t>
            </a:r>
            <a:r>
              <a:rPr lang="en-US">
                <a:latin typeface="Candara"/>
                <a:ea typeface="ヒラギノ角ゴ Pro W3"/>
              </a:rPr>
              <a:t> -&gt; cod preprocesat</a:t>
            </a:r>
            <a:endParaRPr lang="en-US" dirty="0"/>
          </a:p>
          <a:p>
            <a:r>
              <a:rPr lang="en-US" dirty="0">
                <a:latin typeface="Candara"/>
                <a:ea typeface="ヒラギノ角ゴ Pro W3"/>
              </a:rPr>
              <a:t>Cod </a:t>
            </a:r>
            <a:r>
              <a:rPr lang="en-US" dirty="0" err="1">
                <a:latin typeface="Candara"/>
                <a:ea typeface="ヒラギノ角ゴ Pro W3"/>
              </a:rPr>
              <a:t>preprocesat</a:t>
            </a:r>
            <a:r>
              <a:rPr lang="en-US" dirty="0">
                <a:latin typeface="Candara"/>
                <a:ea typeface="ヒラギノ角ゴ Pro W3"/>
              </a:rPr>
              <a:t> -&gt; </a:t>
            </a:r>
            <a:r>
              <a:rPr lang="en-US" dirty="0" err="1">
                <a:latin typeface="Candara"/>
                <a:ea typeface="ヒラギノ角ゴ Pro W3"/>
              </a:rPr>
              <a:t>compilare</a:t>
            </a:r>
            <a:r>
              <a:rPr lang="en-US" dirty="0">
                <a:latin typeface="Candara"/>
                <a:ea typeface="ヒラギノ角ゴ Pro W3"/>
              </a:rPr>
              <a:t> -&gt; cod </a:t>
            </a:r>
            <a:r>
              <a:rPr lang="en-US" dirty="0" err="1">
                <a:latin typeface="Candara"/>
                <a:ea typeface="ヒラギノ角ゴ Pro W3"/>
              </a:rPr>
              <a:t>în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limbaj</a:t>
            </a:r>
            <a:r>
              <a:rPr lang="en-US">
                <a:latin typeface="Candara"/>
                <a:ea typeface="ヒラギノ角ゴ Pro W3"/>
              </a:rPr>
              <a:t> de asamblare</a:t>
            </a:r>
            <a:endParaRPr lang="en-US" dirty="0"/>
          </a:p>
          <a:p>
            <a:r>
              <a:rPr lang="en-US" dirty="0">
                <a:latin typeface="Candara"/>
                <a:ea typeface="ヒラギノ角ゴ Pro W3"/>
              </a:rPr>
              <a:t>Cod </a:t>
            </a:r>
            <a:r>
              <a:rPr lang="en-US" dirty="0" err="1">
                <a:latin typeface="Candara"/>
                <a:ea typeface="ヒラギノ角ゴ Pro W3"/>
              </a:rPr>
              <a:t>în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limbaj</a:t>
            </a:r>
            <a:r>
              <a:rPr lang="en-US" dirty="0">
                <a:latin typeface="Candara"/>
                <a:ea typeface="ヒラギノ角ゴ Pro W3"/>
              </a:rPr>
              <a:t> de </a:t>
            </a:r>
            <a:r>
              <a:rPr lang="en-US" dirty="0" err="1">
                <a:latin typeface="Candara"/>
                <a:ea typeface="ヒラギノ角ゴ Pro W3"/>
              </a:rPr>
              <a:t>asamblare</a:t>
            </a:r>
            <a:r>
              <a:rPr lang="en-US" dirty="0">
                <a:latin typeface="Candara"/>
                <a:ea typeface="ヒラギノ角ゴ Pro W3"/>
              </a:rPr>
              <a:t> -&gt; </a:t>
            </a:r>
            <a:r>
              <a:rPr lang="en-US" dirty="0" err="1">
                <a:latin typeface="Candara"/>
                <a:ea typeface="ヒラギノ角ゴ Pro W3"/>
              </a:rPr>
              <a:t>asamblare</a:t>
            </a:r>
            <a:r>
              <a:rPr lang="en-US">
                <a:latin typeface="Candara"/>
                <a:ea typeface="ヒラギノ角ゴ Pro W3"/>
              </a:rPr>
              <a:t> -&gt; cod obiect</a:t>
            </a:r>
            <a:endParaRPr lang="en-US" dirty="0">
              <a:latin typeface="Candara"/>
              <a:ea typeface="ヒラギノ角ゴ Pro W3"/>
            </a:endParaRPr>
          </a:p>
          <a:p>
            <a:r>
              <a:rPr lang="en-US" dirty="0">
                <a:latin typeface="Candara"/>
                <a:ea typeface="ヒラギノ角ゴ Pro W3"/>
              </a:rPr>
              <a:t>Cod </a:t>
            </a:r>
            <a:r>
              <a:rPr lang="en-US" dirty="0" err="1">
                <a:latin typeface="Candara"/>
                <a:ea typeface="ヒラギノ角ゴ Pro W3"/>
              </a:rPr>
              <a:t>obiect</a:t>
            </a:r>
            <a:r>
              <a:rPr lang="en-US">
                <a:latin typeface="Candara"/>
                <a:ea typeface="ヒラギノ角ゴ Pro W3"/>
              </a:rPr>
              <a:t> -&gt; linking -&gt; fișier executabil</a:t>
            </a:r>
            <a:endParaRPr lang="en-US" dirty="0"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2908667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0FD5-3EA4-4263-82A6-9B219288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Preprocesare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9A82-562D-4478-82EB-60CC64364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Directivele #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În general înlocuire literală</a:t>
            </a:r>
          </a:p>
          <a:p>
            <a:r>
              <a:rPr lang="en-US">
                <a:latin typeface="Candara"/>
                <a:ea typeface="ヒラギノ角ゴ Pro W3"/>
              </a:rPr>
              <a:t>Fișierele preprocesate au, în GCC, extensia .i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454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CD46-DE9C-42E8-B839-4569341F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C9DE3-211B-4A08-980A-ABE3625C2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Traducerea codului high-level în limbaj de asamblare specific procesorului</a:t>
            </a:r>
          </a:p>
          <a:p>
            <a:r>
              <a:rPr lang="en-US">
                <a:latin typeface="Candara"/>
                <a:ea typeface="ヒラギノ角ゴ Pro W3"/>
              </a:rPr>
              <a:t>Aici pot avea loc optimizări</a:t>
            </a:r>
            <a:endParaRPr lang="en-US" dirty="0"/>
          </a:p>
          <a:p>
            <a:r>
              <a:rPr lang="en-US">
                <a:latin typeface="Candara"/>
                <a:ea typeface="ヒラギノ角ゴ Pro W3"/>
              </a:rPr>
              <a:t>Codul poate arăta diferit în funcție de compilator</a:t>
            </a:r>
          </a:p>
          <a:p>
            <a:r>
              <a:rPr lang="en-US">
                <a:latin typeface="Candara"/>
                <a:ea typeface="ヒラギノ角ゴ Pro W3"/>
              </a:rPr>
              <a:t>Fișierele în limbaj de asamblare au, în GCC, extensia .s</a:t>
            </a:r>
          </a:p>
          <a:p>
            <a:pPr lvl="1">
              <a:buFont typeface="Symbol"/>
              <a:buChar char="*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Au extensia .asm în alte suite de compilator</a:t>
            </a:r>
            <a:endParaRPr lang="en-US" dirty="0">
              <a:solidFill>
                <a:srgbClr val="000000"/>
              </a:solidFill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7612336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792E-2453-4BC4-BF6D-0981693D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Demo: godbolt.org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E5B07-F81B-4872-965A-6814559C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  <a:hlinkClick r:id="rId2"/>
              </a:rPr>
              <a:t>https://godbolt.org/</a:t>
            </a:r>
            <a:endParaRPr lang="en-US"/>
          </a:p>
          <a:p>
            <a:endParaRPr lang="en-US"/>
          </a:p>
          <a:p>
            <a:r>
              <a:rPr lang="en-US">
                <a:latin typeface="Candara"/>
                <a:ea typeface="ヒラギノ角ゴ Pro W3"/>
              </a:rPr>
              <a:t>Putem vedea cum se traduce un program în limbaj de asamblare</a:t>
            </a:r>
          </a:p>
          <a:p>
            <a:pPr lvl="1"/>
            <a:r>
              <a:rPr lang="en-US">
                <a:latin typeface="Candara"/>
                <a:ea typeface="ヒラギノ角ゴ Pro W3"/>
              </a:rPr>
              <a:t>wrapper peste cod mașină</a:t>
            </a:r>
          </a:p>
        </p:txBody>
      </p:sp>
    </p:spTree>
    <p:extLst>
      <p:ext uri="{BB962C8B-B14F-4D97-AF65-F5344CB8AC3E}">
        <p14:creationId xmlns:p14="http://schemas.microsoft.com/office/powerpoint/2010/main" val="2577450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CD46-DE9C-42E8-B839-4569341F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Asamblare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C9DE3-211B-4A08-980A-ABE3625C2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Traducere codul în limbaj de asamblare în cod obiect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Traducere 1-la-1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Operația inversă este dezasamblare</a:t>
            </a:r>
            <a:endParaRPr lang="en-US" dirty="0"/>
          </a:p>
          <a:p>
            <a:r>
              <a:rPr lang="en-US">
                <a:latin typeface="Candara"/>
                <a:ea typeface="ヒラギノ角ゴ Pro W3"/>
              </a:rPr>
              <a:t>Fișierele cod obiect au, în GCC, extensia .o</a:t>
            </a:r>
            <a:endParaRPr lang="en-US"/>
          </a:p>
          <a:p>
            <a:pPr lvl="1">
              <a:buFont typeface="Symbol"/>
              <a:buChar char="*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Au extensia .obj în alte suite de compilator</a:t>
            </a:r>
          </a:p>
        </p:txBody>
      </p:sp>
    </p:spTree>
    <p:extLst>
      <p:ext uri="{BB962C8B-B14F-4D97-AF65-F5344CB8AC3E}">
        <p14:creationId xmlns:p14="http://schemas.microsoft.com/office/powerpoint/2010/main" val="13292891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CD46-DE9C-42E8-B839-4569341F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Linking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C9DE3-211B-4A08-980A-ABE3625C2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Unificarea mai multor module obiect într-un executabil</a:t>
            </a:r>
          </a:p>
          <a:p>
            <a:r>
              <a:rPr lang="en-US">
                <a:latin typeface="Candara"/>
                <a:ea typeface="ヒラギノ角ゴ Pro W3"/>
              </a:rPr>
              <a:t>Executabilul are un "entry point" - punct de start - funcția main</a:t>
            </a:r>
            <a:endParaRPr lang="en-US" dirty="0">
              <a:latin typeface="Candara"/>
              <a:ea typeface="ヒラギノ角ゴ Pro W3"/>
            </a:endParaRPr>
          </a:p>
          <a:p>
            <a:r>
              <a:rPr lang="en-US">
                <a:latin typeface="Candara"/>
                <a:ea typeface="ヒラギノ角ゴ Pro W3"/>
              </a:rPr>
              <a:t>Executabilul / programul poate porni un proces (loading)</a:t>
            </a:r>
            <a:endParaRPr lang="en-US" dirty="0">
              <a:latin typeface="Candara"/>
              <a:ea typeface="ヒラギノ角ゴ Pro W3"/>
            </a:endParaRPr>
          </a:p>
          <a:p>
            <a:r>
              <a:rPr lang="en-US">
                <a:latin typeface="Candara"/>
                <a:ea typeface="ヒラギノ角ゴ Pro W3"/>
              </a:rPr>
              <a:t>Mai multe despre linking în capitolul 02: Investigarea programelor</a:t>
            </a:r>
            <a:endParaRPr lang="en-US" dirty="0"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6422904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F56E-97FA-4B65-A297-D9B82323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Next on IOCLA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19718-DBD5-4188-8908-DF7DB1635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ndara"/>
                <a:ea typeface="ヒラギノ角ゴ Pro W3"/>
              </a:rPr>
              <a:t>Capitolul</a:t>
            </a:r>
            <a:r>
              <a:rPr lang="en-US" dirty="0">
                <a:latin typeface="Candara"/>
                <a:ea typeface="ヒラギノ角ゴ Pro W3"/>
              </a:rPr>
              <a:t> 02: </a:t>
            </a:r>
            <a:r>
              <a:rPr lang="en-US" dirty="0" err="1">
                <a:latin typeface="Candara"/>
                <a:ea typeface="ヒラギノ角ゴ Pro W3"/>
              </a:rPr>
              <a:t>Investigarea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programelor</a:t>
            </a:r>
            <a:endParaRPr lang="en-US" dirty="0" err="1"/>
          </a:p>
          <a:p>
            <a:pPr lvl="1"/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Analiză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statică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executabile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Analiză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dinamică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procese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Zone de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memorie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Simboluri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Dezasamblare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Procesul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de linking</a:t>
            </a:r>
            <a:endParaRPr lang="en-US" dirty="0"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542427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3A81-658A-472C-8954-842BAC0E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Demo: Program real în 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00980-9314-43A4-9F00-6499320E0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https://github.com/systems-cs-pub-ro/iocla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chap-01-prog/03-real-c/</a:t>
            </a:r>
          </a:p>
          <a:p>
            <a:r>
              <a:rPr lang="en-US">
                <a:latin typeface="Candara"/>
                <a:ea typeface="ヒラギノ角ゴ Pro W3"/>
              </a:rPr>
              <a:t>make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./main</a:t>
            </a:r>
            <a:endParaRPr lang="en-US"/>
          </a:p>
          <a:p>
            <a:endParaRPr lang="en-US" dirty="0"/>
          </a:p>
          <a:p>
            <a:r>
              <a:rPr lang="en-US">
                <a:latin typeface="Candara"/>
                <a:ea typeface="ヒラギノ角ゴ Pro W3"/>
              </a:rPr>
              <a:t>Urmărit codul, fișierul Makefile</a:t>
            </a:r>
            <a:endParaRPr lang="en-US" dirty="0"/>
          </a:p>
          <a:p>
            <a:r>
              <a:rPr lang="en-US">
                <a:latin typeface="Candara"/>
                <a:ea typeface="ヒラギノ角ゴ Pro W3"/>
              </a:rPr>
              <a:t>Un program multi-modul: cod sursă, fișiere header</a:t>
            </a:r>
          </a:p>
          <a:p>
            <a:r>
              <a:rPr lang="en-US">
                <a:latin typeface="Candara"/>
                <a:ea typeface="ヒラギノ角ゴ Pro W3"/>
              </a:rPr>
              <a:t>Discuție pe marginea codului</a:t>
            </a:r>
            <a:endParaRPr lang="en-US" dirty="0"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0964828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D6C9-BE88-4287-B173-6C84BB1A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Demo: Fazele compilării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36995-E056-48E0-A532-267ED76A7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https://github.com/systems-cs-pub-ro/iocla</a:t>
            </a:r>
            <a:endParaRPr lang="en-US" dirty="0"/>
          </a:p>
          <a:p>
            <a:r>
              <a:rPr lang="en-US">
                <a:latin typeface="Candara"/>
                <a:ea typeface="ヒラギノ角ゴ Pro W3"/>
              </a:rPr>
              <a:t>chap-01-prog/04-build-phases/</a:t>
            </a:r>
            <a:endParaRPr lang="en-US" dirty="0">
              <a:latin typeface="Candara"/>
              <a:ea typeface="ヒラギノ角ゴ Pro W3"/>
            </a:endParaRPr>
          </a:p>
          <a:p>
            <a:r>
              <a:rPr lang="en-US"/>
              <a:t>make</a:t>
            </a:r>
            <a:endParaRPr lang="en-US" dirty="0"/>
          </a:p>
          <a:p>
            <a:r>
              <a:rPr lang="en-US"/>
              <a:t>./main</a:t>
            </a:r>
            <a:endParaRPr lang="en-US" dirty="0"/>
          </a:p>
          <a:p>
            <a:endParaRPr lang="en-US" dirty="0"/>
          </a:p>
          <a:p>
            <a:r>
              <a:rPr lang="en-US">
                <a:latin typeface="Candara"/>
                <a:ea typeface="ヒラギノ角ゴ Pro W3"/>
              </a:rPr>
              <a:t>Urmărit fișierele generate, văzut efectul fiecărei faze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03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Cuvinte cheie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>
                <a:latin typeface="Candara"/>
                <a:ea typeface="ヒラギノ角ゴ Pro W3"/>
              </a:rPr>
              <a:t>Hardware</a:t>
            </a:r>
            <a:endParaRPr lang="en-US" dirty="0"/>
          </a:p>
          <a:p>
            <a:r>
              <a:rPr lang="ro-RO" dirty="0">
                <a:latin typeface="Candara"/>
                <a:ea typeface="ヒラギノ角ゴ Pro W3"/>
              </a:rPr>
              <a:t>Software</a:t>
            </a:r>
            <a:endParaRPr lang="ro-RO" dirty="0"/>
          </a:p>
          <a:p>
            <a:r>
              <a:rPr lang="ro-RO" dirty="0">
                <a:latin typeface="Candara"/>
                <a:ea typeface="ヒラギノ角ゴ Pro W3"/>
              </a:rPr>
              <a:t>Cod sursă</a:t>
            </a:r>
          </a:p>
          <a:p>
            <a:r>
              <a:rPr lang="ro-RO" dirty="0">
                <a:latin typeface="Candara"/>
                <a:ea typeface="ヒラギノ角ゴ Pro W3"/>
              </a:rPr>
              <a:t>Cod mașină</a:t>
            </a:r>
            <a:endParaRPr lang="ro-RO" dirty="0"/>
          </a:p>
          <a:p>
            <a:r>
              <a:rPr lang="ro-RO" dirty="0">
                <a:latin typeface="Candara"/>
                <a:ea typeface="ヒラギノ角ゴ Pro W3"/>
              </a:rPr>
              <a:t>ISA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dirty="0">
                <a:latin typeface="Candara"/>
                <a:ea typeface="ヒラギノ角ゴ Pro W3"/>
              </a:rPr>
              <a:t>Memorie</a:t>
            </a:r>
            <a:endParaRPr lang="en-US" dirty="0"/>
          </a:p>
          <a:p>
            <a:r>
              <a:rPr lang="ro-RO" dirty="0">
                <a:latin typeface="Candara"/>
                <a:ea typeface="ヒラギノ角ゴ Pro W3"/>
              </a:rPr>
              <a:t>Adresă de memorie</a:t>
            </a:r>
          </a:p>
          <a:p>
            <a:r>
              <a:rPr lang="ro-RO" dirty="0">
                <a:latin typeface="Candara"/>
                <a:ea typeface="ヒラギノ角ゴ Pro W3"/>
              </a:rPr>
              <a:t>Variabilă</a:t>
            </a:r>
          </a:p>
          <a:p>
            <a:r>
              <a:rPr lang="ro-RO" dirty="0">
                <a:latin typeface="Candara"/>
                <a:ea typeface="ヒラギノ角ゴ Pro W3"/>
              </a:rPr>
              <a:t>Pointer</a:t>
            </a:r>
          </a:p>
          <a:p>
            <a:r>
              <a:rPr lang="ro-RO" dirty="0"/>
              <a:t>Structură</a:t>
            </a:r>
          </a:p>
          <a:p>
            <a:r>
              <a:rPr lang="ro-RO" dirty="0">
                <a:latin typeface="Candara"/>
                <a:ea typeface="ヒラギノ角ゴ Pro W3"/>
              </a:rPr>
              <a:t>Dimensiune în memorie</a:t>
            </a:r>
          </a:p>
          <a:p>
            <a:r>
              <a:rPr lang="ro-RO" dirty="0">
                <a:latin typeface="Candara"/>
                <a:ea typeface="ヒラギノ角ゴ Pro W3"/>
              </a:rPr>
              <a:t>Aliniere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CD35-3D8E-4B68-B8C3-73931ED0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67BA-396B-497F-AAD5-DC58A04CF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Programe, aplicații</a:t>
            </a:r>
          </a:p>
          <a:p>
            <a:r>
              <a:rPr lang="en-US">
                <a:latin typeface="Candara"/>
                <a:ea typeface="ヒラギノ角ゴ Pro W3"/>
              </a:rPr>
              <a:t>Instrucțiuni și date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Uzual într-un fișier (executabil)</a:t>
            </a:r>
          </a:p>
          <a:p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Specifică ce trebuie să execute hardware-ul</a:t>
            </a:r>
          </a:p>
          <a:p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Firefox, GCC, MS Office, MS Teams</a:t>
            </a:r>
          </a:p>
          <a:p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Avantaje: ușor de dezvoltat, ușor de extins</a:t>
            </a:r>
          </a:p>
          <a:p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Dezavantaje: foarte divers, probleme de portabilitate, funcționare</a:t>
            </a:r>
          </a:p>
        </p:txBody>
      </p:sp>
    </p:spTree>
    <p:extLst>
      <p:ext uri="{BB962C8B-B14F-4D97-AF65-F5344CB8AC3E}">
        <p14:creationId xmlns:p14="http://schemas.microsoft.com/office/powerpoint/2010/main" val="30927332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Intreb</a:t>
            </a:r>
            <a:r>
              <a:rPr lang="ro-RO"/>
              <a:t>ă</a:t>
            </a:r>
            <a:r>
              <a:rPr lang="en-GB" err="1"/>
              <a:t>ri</a:t>
            </a:r>
            <a:r>
              <a:rPr lang="en-GB"/>
              <a:t>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http://en.hdyo.org/assets/ask-question-2-fb180173e13f21ad6ae73ba29b08cd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936" y="2181200"/>
            <a:ext cx="4184297" cy="418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51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87BC-E2E4-4A4E-8D60-8321BC2F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Hardware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2256-9AE5-4403-97A6-2B5D07D6D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ndara"/>
                <a:ea typeface="ヒラギノ角ゴ Pro W3"/>
              </a:rPr>
              <a:t>Componente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electronice</a:t>
            </a:r>
          </a:p>
          <a:p>
            <a:r>
              <a:rPr lang="en-US" dirty="0" err="1">
                <a:latin typeface="Candara"/>
                <a:ea typeface="ヒラギノ角ゴ Pro W3"/>
              </a:rPr>
              <a:t>Rulează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instrucțiuni</a:t>
            </a:r>
            <a:r>
              <a:rPr lang="en-US" dirty="0">
                <a:latin typeface="Candara"/>
                <a:ea typeface="ヒラギノ角ゴ Pro W3"/>
              </a:rPr>
              <a:t>, </a:t>
            </a:r>
            <a:r>
              <a:rPr lang="en-US" dirty="0" err="1">
                <a:latin typeface="Candara"/>
                <a:ea typeface="ヒラギノ角ゴ Pro W3"/>
              </a:rPr>
              <a:t>stochează</a:t>
            </a:r>
            <a:r>
              <a:rPr lang="en-US" dirty="0">
                <a:latin typeface="Candara"/>
                <a:ea typeface="ヒラギノ角ゴ Pro W3"/>
              </a:rPr>
              <a:t> date din </a:t>
            </a:r>
            <a:r>
              <a:rPr lang="en-US" dirty="0" err="1">
                <a:latin typeface="Candara"/>
                <a:ea typeface="ヒラギノ角ゴ Pro W3"/>
              </a:rPr>
              <a:t>sofware</a:t>
            </a:r>
          </a:p>
          <a:p>
            <a:r>
              <a:rPr lang="en-US" dirty="0" err="1">
                <a:latin typeface="Candara"/>
                <a:ea typeface="ヒラギノ角ゴ Pro W3"/>
              </a:rPr>
              <a:t>Asigură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interfațare</a:t>
            </a:r>
            <a:r>
              <a:rPr lang="en-US" dirty="0">
                <a:latin typeface="Candara"/>
                <a:ea typeface="ヒラギノ角ゴ Pro W3"/>
              </a:rPr>
              <a:t> cu </a:t>
            </a:r>
            <a:r>
              <a:rPr lang="en-US" dirty="0" err="1">
                <a:latin typeface="Candara"/>
                <a:ea typeface="ヒラギノ角ゴ Pro W3"/>
              </a:rPr>
              <a:t>utilizatorul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și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alte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sisteme</a:t>
            </a:r>
            <a:endParaRPr lang="en-US" dirty="0">
              <a:latin typeface="Candara"/>
              <a:ea typeface="ヒラギノ角ゴ Pro W3"/>
            </a:endParaRPr>
          </a:p>
          <a:p>
            <a:endParaRPr lang="en-US"/>
          </a:p>
          <a:p>
            <a:r>
              <a:rPr lang="en-US" dirty="0">
                <a:latin typeface="Candara"/>
                <a:ea typeface="ヒラギノ角ゴ Pro W3"/>
              </a:rPr>
              <a:t>Compute / </a:t>
            </a:r>
            <a:r>
              <a:rPr lang="en-US" dirty="0" err="1">
                <a:latin typeface="Candara"/>
                <a:ea typeface="ヒラギノ角ゴ Pro W3"/>
              </a:rPr>
              <a:t>calcul</a:t>
            </a:r>
            <a:r>
              <a:rPr lang="en-US" dirty="0">
                <a:latin typeface="Candara"/>
                <a:ea typeface="ヒラギノ角ゴ Pro W3"/>
              </a:rPr>
              <a:t> (CPU, </a:t>
            </a:r>
            <a:r>
              <a:rPr lang="en-US" dirty="0" err="1">
                <a:latin typeface="Candara"/>
                <a:ea typeface="ヒラギノ角ゴ Pro W3"/>
              </a:rPr>
              <a:t>procesor</a:t>
            </a:r>
            <a:r>
              <a:rPr lang="en-US" dirty="0">
                <a:latin typeface="Candara"/>
                <a:ea typeface="ヒラギノ角ゴ Pro W3"/>
              </a:rPr>
              <a:t>)</a:t>
            </a:r>
            <a:endParaRPr lang="en-US" dirty="0"/>
          </a:p>
          <a:p>
            <a:r>
              <a:rPr lang="en-US" dirty="0" err="1">
                <a:latin typeface="Candara"/>
                <a:ea typeface="ヒラギノ角ゴ Pro W3"/>
              </a:rPr>
              <a:t>Stocare</a:t>
            </a:r>
            <a:r>
              <a:rPr lang="en-US" dirty="0">
                <a:latin typeface="Candara"/>
                <a:ea typeface="ヒラギノ角ゴ Pro W3"/>
              </a:rPr>
              <a:t> date / cod (RAM, </a:t>
            </a:r>
            <a:r>
              <a:rPr lang="en-US" dirty="0" err="1">
                <a:latin typeface="Candara"/>
                <a:ea typeface="ヒラギノ角ゴ Pro W3"/>
              </a:rPr>
              <a:t>memorie</a:t>
            </a:r>
            <a:r>
              <a:rPr lang="en-US" dirty="0">
                <a:latin typeface="Candara"/>
                <a:ea typeface="ヒラギノ角ゴ Pro W3"/>
              </a:rPr>
              <a:t>)</a:t>
            </a:r>
            <a:endParaRPr lang="en-US" dirty="0"/>
          </a:p>
          <a:p>
            <a:r>
              <a:rPr lang="en-US" dirty="0" err="1">
                <a:latin typeface="Candara"/>
                <a:ea typeface="ヒラギノ角ゴ Pro W3"/>
              </a:rPr>
              <a:t>Interfațare</a:t>
            </a:r>
            <a:r>
              <a:rPr lang="en-US" dirty="0">
                <a:latin typeface="Candara"/>
                <a:ea typeface="ヒラギノ角ゴ Pro W3"/>
              </a:rPr>
              <a:t> cu </a:t>
            </a:r>
            <a:r>
              <a:rPr lang="en-US" dirty="0" err="1">
                <a:latin typeface="Candara"/>
                <a:ea typeface="ヒラギノ角ゴ Pro W3"/>
              </a:rPr>
              <a:t>exteriorul</a:t>
            </a:r>
            <a:r>
              <a:rPr lang="en-US" dirty="0">
                <a:latin typeface="Candara"/>
                <a:ea typeface="ヒラギノ角ゴ Pro W3"/>
              </a:rPr>
              <a:t> (I/O, </a:t>
            </a:r>
            <a:r>
              <a:rPr lang="en-US" dirty="0" err="1">
                <a:latin typeface="Candara"/>
                <a:ea typeface="ヒラギノ角ゴ Pro W3"/>
              </a:rPr>
              <a:t>dispozitive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periferice</a:t>
            </a:r>
            <a:r>
              <a:rPr lang="en-US" dirty="0">
                <a:latin typeface="Candara"/>
                <a:ea typeface="ヒラギノ角ゴ Pro W3"/>
              </a:rPr>
              <a:t>)</a:t>
            </a:r>
          </a:p>
          <a:p>
            <a:endParaRPr lang="en-US">
              <a:latin typeface="Candara"/>
              <a:ea typeface="ヒラギノ角ゴ Pro W3"/>
            </a:endParaRPr>
          </a:p>
          <a:p>
            <a:r>
              <a:rPr lang="en-US" dirty="0" err="1">
                <a:latin typeface="Candara"/>
                <a:ea typeface="ヒラギノ角ゴ Pro W3"/>
              </a:rPr>
              <a:t>Avantaj</a:t>
            </a:r>
            <a:r>
              <a:rPr lang="en-US" dirty="0">
                <a:latin typeface="Candara"/>
                <a:ea typeface="ヒラギノ角ゴ Pro W3"/>
              </a:rPr>
              <a:t>: </a:t>
            </a:r>
            <a:r>
              <a:rPr lang="en-US" dirty="0" err="1">
                <a:latin typeface="Candara"/>
                <a:ea typeface="ヒラギノ角ゴ Pro W3"/>
              </a:rPr>
              <a:t>stabil</a:t>
            </a:r>
            <a:r>
              <a:rPr lang="en-US" dirty="0">
                <a:latin typeface="Candara"/>
                <a:ea typeface="ヒラギノ角ゴ Pro W3"/>
              </a:rPr>
              <a:t>, standard</a:t>
            </a:r>
          </a:p>
          <a:p>
            <a:r>
              <a:rPr lang="en-US" dirty="0" err="1">
                <a:latin typeface="Candara"/>
                <a:ea typeface="ヒラギノ角ゴ Pro W3"/>
              </a:rPr>
              <a:t>Dezavantaj</a:t>
            </a:r>
            <a:r>
              <a:rPr lang="en-US" dirty="0">
                <a:latin typeface="Candara"/>
                <a:ea typeface="ヒラギノ角ゴ Pro W3"/>
              </a:rPr>
              <a:t>: rigid, </a:t>
            </a:r>
            <a:r>
              <a:rPr lang="en-US" dirty="0" err="1">
                <a:latin typeface="Candara"/>
                <a:ea typeface="ヒラギノ角ゴ Pro W3"/>
              </a:rPr>
              <a:t>inflexibil</a:t>
            </a:r>
          </a:p>
        </p:txBody>
      </p:sp>
    </p:spTree>
    <p:extLst>
      <p:ext uri="{BB962C8B-B14F-4D97-AF65-F5344CB8AC3E}">
        <p14:creationId xmlns:p14="http://schemas.microsoft.com/office/powerpoint/2010/main" val="104281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CA76-588A-4081-B86B-14F9DE6C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 la hardware la software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657E-ABA0-41D3-84C9-F0BD7A98A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Utilizatorul are o nevoie / idee</a:t>
            </a:r>
          </a:p>
          <a:p>
            <a:r>
              <a:rPr lang="en-US">
                <a:latin typeface="Candara"/>
                <a:ea typeface="ヒラギノ角ゴ Pro W3"/>
              </a:rPr>
              <a:t>Dezvoltă o aplicație / program</a:t>
            </a:r>
            <a:endParaRPr lang="en-US"/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Într-un limbaj de programare</a:t>
            </a:r>
            <a:endParaRPr lang="en-US">
              <a:solidFill>
                <a:srgbClr val="000000"/>
              </a:solidFill>
            </a:endParaRPr>
          </a:p>
          <a:p>
            <a:pPr>
              <a:buFont typeface="Symbol" pitchFamily="4" charset="2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Programul este convertit (compilat) în cod mașină</a:t>
            </a:r>
          </a:p>
          <a:p>
            <a:pPr>
              <a:buFont typeface="Symbol" pitchFamily="4" charset="2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Programul în cod mașină este încărcat în memorie (loaded) și executat (run-time)</a:t>
            </a:r>
          </a:p>
        </p:txBody>
      </p:sp>
    </p:spTree>
    <p:extLst>
      <p:ext uri="{BB962C8B-B14F-4D97-AF65-F5344CB8AC3E}">
        <p14:creationId xmlns:p14="http://schemas.microsoft.com/office/powerpoint/2010/main" val="395164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409A-38CA-4AFF-A010-77F76CE1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Idee, program, sistem de calcul</a:t>
            </a:r>
            <a:endParaRPr lang="en-US"/>
          </a:p>
        </p:txBody>
      </p:sp>
      <p:pic>
        <p:nvPicPr>
          <p:cNvPr id="4" name="Picture 4" descr="Shape, arrow&#10;&#10;Description automatically generated">
            <a:extLst>
              <a:ext uri="{FF2B5EF4-FFF2-40B4-BE49-F238E27FC236}">
                <a16:creationId xmlns:a16="http://schemas.microsoft.com/office/drawing/2014/main" id="{7BA3DF2F-AF41-4191-B325-CE129DA3A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2824366"/>
            <a:ext cx="8382000" cy="1742671"/>
          </a:xfrm>
        </p:spPr>
      </p:pic>
    </p:spTree>
    <p:extLst>
      <p:ext uri="{BB962C8B-B14F-4D97-AF65-F5344CB8AC3E}">
        <p14:creationId xmlns:p14="http://schemas.microsoft.com/office/powerpoint/2010/main" val="1928772509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rsuri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Ecran lat</PresentationFormat>
  <Slides>60</Slides>
  <Notes>3</Notes>
  <HiddenSlides>0</HiddenSlide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60</vt:i4>
      </vt:variant>
    </vt:vector>
  </HeadingPairs>
  <TitlesOfParts>
    <vt:vector size="61" baseType="lpstr">
      <vt:lpstr>1_Blank Presentation</vt:lpstr>
      <vt:lpstr>IOCLA: Capitolul 01: Programe și sistemul de calcul</vt:lpstr>
      <vt:lpstr>Cuprins</vt:lpstr>
      <vt:lpstr>Software și hardware</vt:lpstr>
      <vt:lpstr>Utilizator – software – hardware</vt:lpstr>
      <vt:lpstr>Utilizator – software - OS - hardware</vt:lpstr>
      <vt:lpstr>Software</vt:lpstr>
      <vt:lpstr>Hardware</vt:lpstr>
      <vt:lpstr>De la hardware la software</vt:lpstr>
      <vt:lpstr>Idee, program, sistem de calcul</vt:lpstr>
      <vt:lpstr>De la cod sursă la executabil</vt:lpstr>
      <vt:lpstr>Interfața software-hardware</vt:lpstr>
      <vt:lpstr>Limbaje și compilatoare</vt:lpstr>
      <vt:lpstr>Funcționarea compilatorului</vt:lpstr>
      <vt:lpstr>Rolul compilatorului</vt:lpstr>
      <vt:lpstr>Arhitecturi de procesor</vt:lpstr>
      <vt:lpstr>Memoria și procesorul</vt:lpstr>
      <vt:lpstr>C și Memoria</vt:lpstr>
      <vt:lpstr>De la C la memorie și procesor</vt:lpstr>
      <vt:lpstr>De la C la memorie și procesor (2)</vt:lpstr>
      <vt:lpstr>De ce să știu asta?</vt:lpstr>
      <vt:lpstr>Law of Leaky Abstractions</vt:lpstr>
      <vt:lpstr>char message[128];</vt:lpstr>
      <vt:lpstr>char message[128]; (2)</vt:lpstr>
      <vt:lpstr>0x500, 0x1200</vt:lpstr>
      <vt:lpstr>Ce este, din punct de vedere logic, memoria?</vt:lpstr>
      <vt:lpstr>Ce este o variabilă?</vt:lpstr>
      <vt:lpstr>Ce este o variabilă (2)</vt:lpstr>
      <vt:lpstr>Valoarea, adresa și dimensiunea unei variabile</vt:lpstr>
      <vt:lpstr>Demo: Vizualizarea variabilelor</vt:lpstr>
      <vt:lpstr>Valoarea unui vector</vt:lpstr>
      <vt:lpstr>Demo: Adrese și valori de vectori</vt:lpstr>
      <vt:lpstr>Ce este un pointer?</vt:lpstr>
      <vt:lpstr>Pointer vs Adresă</vt:lpstr>
      <vt:lpstr>Demo: Adrese și pointeri</vt:lpstr>
      <vt:lpstr>&amp;a = 10; - De ce nu funcționează?</vt:lpstr>
      <vt:lpstr>Ce este o funcție?</vt:lpstr>
      <vt:lpstr>Demo: Funcții</vt:lpstr>
      <vt:lpstr>Adrese valide / nevalide</vt:lpstr>
      <vt:lpstr>Segmentation fault</vt:lpstr>
      <vt:lpstr>Demo: Segmentation fault</vt:lpstr>
      <vt:lpstr>Structuri</vt:lpstr>
      <vt:lpstr>Alinierea câmpurilor structurilor</vt:lpstr>
      <vt:lpstr>Demo: Structuri</vt:lpstr>
      <vt:lpstr>Conținutul memoriei</vt:lpstr>
      <vt:lpstr>Demo: Continutul memoriei</vt:lpstr>
      <vt:lpstr>Zone de memorie</vt:lpstr>
      <vt:lpstr>Zone de memorie uzuale</vt:lpstr>
      <vt:lpstr>Demo: Zone de memorie ale programului</vt:lpstr>
      <vt:lpstr>Fazele compilării</vt:lpstr>
      <vt:lpstr>Compilare / build</vt:lpstr>
      <vt:lpstr>Preprocesare</vt:lpstr>
      <vt:lpstr>Compilare</vt:lpstr>
      <vt:lpstr>Demo: godbolt.org</vt:lpstr>
      <vt:lpstr>Asamblare</vt:lpstr>
      <vt:lpstr>Linking</vt:lpstr>
      <vt:lpstr>Next on IOCLA</vt:lpstr>
      <vt:lpstr>Demo: Program real în C</vt:lpstr>
      <vt:lpstr>Demo: Fazele compilării</vt:lpstr>
      <vt:lpstr>Cuvinte cheie</vt:lpstr>
      <vt:lpstr>Intrebări?</vt:lpstr>
    </vt:vector>
  </TitlesOfParts>
  <Company>Carleton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Interrupts &amp; Input/output</dc:title>
  <dc:creator>S. Dandamudi</dc:creator>
  <cp:revision>219</cp:revision>
  <cp:lastPrinted>1999-05-15T17:52:18Z</cp:lastPrinted>
  <dcterms:created xsi:type="dcterms:W3CDTF">2016-09-25T12:08:19Z</dcterms:created>
  <dcterms:modified xsi:type="dcterms:W3CDTF">2021-11-18T16:03:19Z</dcterms:modified>
</cp:coreProperties>
</file>