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409" r:id="rId3"/>
    <p:sldId id="549" r:id="rId4"/>
    <p:sldId id="526" r:id="rId5"/>
    <p:sldId id="560" r:id="rId6"/>
    <p:sldId id="559" r:id="rId7"/>
    <p:sldId id="558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41" r:id="rId16"/>
    <p:sldId id="539" r:id="rId17"/>
    <p:sldId id="540" r:id="rId18"/>
    <p:sldId id="542" r:id="rId19"/>
    <p:sldId id="543" r:id="rId20"/>
    <p:sldId id="545" r:id="rId21"/>
    <p:sldId id="546" r:id="rId22"/>
    <p:sldId id="544" r:id="rId23"/>
    <p:sldId id="547" r:id="rId24"/>
    <p:sldId id="548" r:id="rId25"/>
    <p:sldId id="550" r:id="rId26"/>
    <p:sldId id="553" r:id="rId27"/>
    <p:sldId id="551" r:id="rId28"/>
    <p:sldId id="552" r:id="rId29"/>
    <p:sldId id="554" r:id="rId30"/>
    <p:sldId id="555" r:id="rId31"/>
    <p:sldId id="556" r:id="rId32"/>
    <p:sldId id="557" r:id="rId33"/>
    <p:sldId id="486" r:id="rId34"/>
  </p:sldIdLst>
  <p:sldSz cx="9144000" cy="6858000" type="overhead"/>
  <p:notesSz cx="6858000" cy="83248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AE"/>
    <a:srgbClr val="F9AD61"/>
    <a:srgbClr val="B67FDB"/>
    <a:srgbClr val="E674D8"/>
    <a:srgbClr val="8FD3F9"/>
    <a:srgbClr val="CDDF25"/>
    <a:srgbClr val="F779F7"/>
    <a:srgbClr val="515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2DA8F-6BC1-2849-91DA-6DE8C649A140}" v="9" dt="2021-09-21T13:20:21.871"/>
    <p1510:client id="{F2657B86-9C26-010F-2F9A-4FFDF7F341E4}" v="5" dt="2021-10-11T08:53:08.531"/>
    <p1510:client id="{F3272746-FA85-4E50-9D40-1B2FEB4CCDB2}" v="2" dt="2021-10-11T15:30:22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3213" y="0"/>
            <a:ext cx="3201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3213" y="9142413"/>
            <a:ext cx="3201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8" rIns="91417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306B5-766A-4FC3-8CCE-07F451A90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1" tIns="48240" rIns="96481" bIns="4824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34F9883-8A86-4D7B-92A3-D1E10F307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06.05.2021: era </a:t>
            </a:r>
            <a:r>
              <a:rPr lang="en-GB" err="1">
                <a:latin typeface="Times New Roman"/>
                <a:cs typeface="Times New Roman"/>
              </a:rPr>
              <a:t>numit</a:t>
            </a:r>
            <a:r>
              <a:rPr lang="en-GB" dirty="0">
                <a:latin typeface="Times New Roman"/>
                <a:cs typeface="Times New Roman"/>
              </a:rPr>
              <a:t> linking &amp; loading </a:t>
            </a:r>
            <a:r>
              <a:rPr lang="en-GB" err="1">
                <a:latin typeface="Times New Roman"/>
                <a:cs typeface="Times New Roman"/>
              </a:rPr>
              <a:t>și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avea</a:t>
            </a:r>
            <a:r>
              <a:rPr lang="en-GB" dirty="0">
                <a:latin typeface="Times New Roman"/>
                <a:cs typeface="Times New Roman"/>
              </a:rPr>
              <a:t> tot 2h </a:t>
            </a:r>
          </a:p>
          <a:p>
            <a:r>
              <a:rPr lang="en-GB">
                <a:latin typeface="Times New Roman"/>
                <a:cs typeface="Times New Roman"/>
              </a:rPr>
              <a:t>Are suport foarte bun in romană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F9883-8A86-4D7B-92A3-D1E10F3071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40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17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83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8382000" cy="28194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382000" cy="25527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144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4"/>
            <a:ext cx="4116388" cy="4225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1179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179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18 - 19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4124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itchFamily="34" charset="0"/>
              </a:rPr>
              <a:t>Curs 13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838200"/>
            <a:ext cx="8382000" cy="15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8382000" y="644324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ABE2B4-FE47-415C-8EDA-C6D825717137}" type="slidenum">
              <a:rPr lang="en-US" sz="1600" smtClean="0">
                <a:latin typeface="Candara" pitchFamily="34" charset="0"/>
              </a:rPr>
              <a:pPr/>
              <a:t>‹#›</a:t>
            </a:fld>
            <a:endParaRPr lang="en-US" sz="1600">
              <a:latin typeface="Candar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81000" y="6475412"/>
            <a:ext cx="83820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nstantia" pitchFamily="18" charset="0"/>
          <a:ea typeface="ヒラギノ角ゴ Pro W3" pitchFamily="4" charset="-128"/>
          <a:cs typeface="Constant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  <a:ea typeface="ヒラギノ角ゴ Pro W3" pitchFamily="4" charset="-128"/>
          <a:cs typeface="ヒラギノ角ゴ Pro W3" pitchFamily="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CDDF25"/>
          </a:solidFill>
          <a:latin typeface="Times New Roman" pitchFamily="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ndara" pitchFamily="34" charset="0"/>
          <a:ea typeface="ヒラギノ角ゴ Pro W3" pitchFamily="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4" charset="2"/>
        <a:buChar char="*"/>
        <a:defRPr sz="2400">
          <a:solidFill>
            <a:schemeClr val="accent2">
              <a:lumMod val="75000"/>
            </a:schemeClr>
          </a:solidFill>
          <a:latin typeface="Candara" pitchFamily="34" charset="0"/>
          <a:ea typeface="ヒラギノ角ゴ Pro W3" pitchFamily="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chemeClr val="tx1"/>
          </a:solidFill>
          <a:latin typeface="Candara" pitchFamily="34" charset="0"/>
          <a:ea typeface="ヒラギノ角ゴ Pro W3" pitchFamily="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4" charset="2"/>
        <a:buChar char="Q"/>
        <a:defRPr sz="2000">
          <a:solidFill>
            <a:srgbClr val="CDDF25"/>
          </a:solidFill>
          <a:latin typeface="+mn-lt"/>
          <a:ea typeface="ヒラギノ角ゴ Pro W3" pitchFamily="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tems-cs-pub-ro/iocla/tree/master/curs/chap-02-construire-progra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rswap.com/c_scope_duration_link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Construirea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programelor</a:t>
            </a:r>
            <a:endParaRPr lang="en-US" err="1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C5444-9D22-4FED-8B71-5AE425E9F385}"/>
              </a:ext>
            </a:extLst>
          </p:cNvPr>
          <p:cNvSpPr/>
          <p:nvPr/>
        </p:nvSpPr>
        <p:spPr>
          <a:xfrm>
            <a:off x="3044505" y="4768818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err="1">
                <a:latin typeface="Candara" pitchFamily="34" charset="0"/>
                <a:ea typeface="ヒラギノ角ゴ Pro W3"/>
              </a:rPr>
              <a:t>Modificat</a:t>
            </a:r>
            <a:r>
              <a:rPr lang="en-US">
                <a:latin typeface="Candara" pitchFamily="34" charset="0"/>
                <a:ea typeface="ヒラギノ角ゴ Pro W3"/>
              </a:rPr>
              <a:t>: </a:t>
            </a:r>
            <a:fld id="{40676DBC-4B45-A047-907A-776BA66ECB64}" type="datetime1">
              <a:rPr lang="ro-RO" smtClean="0">
                <a:latin typeface="Candara" pitchFamily="34" charset="0"/>
                <a:ea typeface="ヒラギノ角ゴ Pro W3"/>
              </a:rPr>
              <a:t>18.11.2021</a:t>
            </a:fld>
            <a:endParaRPr lang="en-US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B6E5-45B4-4A1F-B670-B6BA2DD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Momente</a:t>
            </a:r>
            <a:r>
              <a:rPr lang="en-US">
                <a:latin typeface="Constantia"/>
                <a:ea typeface="ヒラギノ角ゴ Pro W3"/>
              </a:rPr>
              <a:t> din </a:t>
            </a:r>
            <a:r>
              <a:rPr lang="en-US" err="1">
                <a:latin typeface="Constantia"/>
                <a:ea typeface="ヒラギノ角ゴ Pro W3"/>
              </a:rPr>
              <a:t>procesul</a:t>
            </a:r>
            <a:r>
              <a:rPr lang="en-US">
                <a:latin typeface="Constantia"/>
                <a:ea typeface="ヒラギノ角ゴ Pro W3"/>
              </a:rPr>
              <a:t> de build / run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2A15-53E7-49FD-BF86-DFDF031E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compile time</a:t>
            </a:r>
            <a:endParaRPr lang="en-US"/>
          </a:p>
          <a:p>
            <a:endParaRPr lang="en-US"/>
          </a:p>
          <a:p>
            <a:r>
              <a:rPr lang="en-US">
                <a:latin typeface="Candara"/>
                <a:ea typeface="ヒラギノ角ゴ Pro W3"/>
              </a:rPr>
              <a:t>link-time</a:t>
            </a:r>
            <a:endParaRPr lang="en-US"/>
          </a:p>
          <a:p>
            <a:endParaRPr lang="en-US"/>
          </a:p>
          <a:p>
            <a:r>
              <a:rPr lang="en-US">
                <a:latin typeface="Candara"/>
                <a:ea typeface="ヒラギノ角ゴ Pro W3"/>
              </a:rPr>
              <a:t>load-time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run-time</a:t>
            </a:r>
          </a:p>
        </p:txBody>
      </p:sp>
    </p:spTree>
    <p:extLst>
      <p:ext uri="{BB962C8B-B14F-4D97-AF65-F5344CB8AC3E}">
        <p14:creationId xmlns:p14="http://schemas.microsoft.com/office/powerpoint/2010/main" val="38445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1BD532-1EFA-488D-9893-8F168A6B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Linking</a:t>
            </a:r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E737045-3781-4CA5-A5C2-60DBA336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10200"/>
          </a:xfrm>
        </p:spPr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module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+ </a:t>
            </a:r>
            <a:r>
              <a:rPr lang="en-US" err="1">
                <a:latin typeface="Candara"/>
                <a:ea typeface="ヒラギノ角ゴ Pro W3"/>
              </a:rPr>
              <a:t>biblioteci</a:t>
            </a:r>
            <a:r>
              <a:rPr lang="en-US">
                <a:latin typeface="Candara"/>
                <a:ea typeface="ヒラギノ角ゴ Pro W3"/>
              </a:rPr>
              <a:t> legate / </a:t>
            </a:r>
            <a:r>
              <a:rPr lang="en-US" err="1">
                <a:latin typeface="Candara"/>
                <a:ea typeface="ヒラギノ角ゴ Pro W3"/>
              </a:rPr>
              <a:t>linkate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rezultă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fișier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r>
              <a:rPr lang="en-US">
                <a:latin typeface="Candara"/>
                <a:ea typeface="ヒラギノ角ゴ Pro W3"/>
              </a:rPr>
              <a:t> (</a:t>
            </a:r>
            <a:r>
              <a:rPr lang="en-US" err="1">
                <a:latin typeface="Candara"/>
                <a:ea typeface="ヒラギノ角ゴ Pro W3"/>
              </a:rPr>
              <a:t>su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biblioteci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dinamice</a:t>
            </a:r>
            <a:r>
              <a:rPr lang="en-US">
                <a:latin typeface="Candara"/>
                <a:ea typeface="ヒラギノ角ゴ Pro W3"/>
              </a:rPr>
              <a:t>)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fișierul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poate</a:t>
            </a:r>
            <a:r>
              <a:rPr lang="en-US">
                <a:latin typeface="Candara"/>
                <a:ea typeface="ヒラギノ角ゴ Pro W3"/>
              </a:rPr>
              <a:t> fi </a:t>
            </a:r>
            <a:r>
              <a:rPr lang="en-US" err="1">
                <a:latin typeface="Candara"/>
                <a:ea typeface="ヒラギノ角ゴ Pro W3"/>
              </a:rPr>
              <a:t>încărcat</a:t>
            </a:r>
            <a:r>
              <a:rPr lang="en-US">
                <a:latin typeface="Candara"/>
                <a:ea typeface="ヒラギノ角ゴ Pro W3"/>
              </a:rPr>
              <a:t> (loaded)</a:t>
            </a:r>
          </a:p>
          <a:p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încărcare</a:t>
            </a:r>
            <a:r>
              <a:rPr lang="en-US">
                <a:latin typeface="Candara"/>
                <a:ea typeface="ヒラギノ角ゴ Pro W3"/>
              </a:rPr>
              <a:t> = </a:t>
            </a:r>
            <a:r>
              <a:rPr lang="en-US" err="1">
                <a:latin typeface="Candara"/>
                <a:ea typeface="ヒラギノ角ゴ Pro W3"/>
              </a:rPr>
              <a:t>crearea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unui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proces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datele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executabilului</a:t>
            </a:r>
            <a:endParaRPr lang="en-US">
              <a:latin typeface="Candara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6545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BEA1-81D8-4CC4-9CE4-7A6A09A8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Fișiere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folosite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8E5E-F4B8-4109-8D5E-858068F9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Cod </a:t>
            </a:r>
            <a:r>
              <a:rPr lang="en-US" err="1">
                <a:latin typeface="Candara"/>
                <a:ea typeface="ヒラギノ角ゴ Pro W3"/>
              </a:rPr>
              <a:t>sursă</a:t>
            </a:r>
            <a:r>
              <a:rPr lang="en-US">
                <a:latin typeface="Candara"/>
                <a:ea typeface="ヒラギノ角ゴ Pro W3"/>
              </a:rPr>
              <a:t> (</a:t>
            </a:r>
            <a:r>
              <a:rPr lang="en-US" err="1">
                <a:latin typeface="Candara"/>
                <a:ea typeface="ヒラギノ角ゴ Pro W3"/>
              </a:rPr>
              <a:t>editabil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programator</a:t>
            </a:r>
            <a:r>
              <a:rPr lang="en-US">
                <a:latin typeface="Candara"/>
                <a:ea typeface="ヒラギノ角ゴ Pro W3"/>
              </a:rPr>
              <a:t>), text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numit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și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compilation unit / translation unit</a:t>
            </a: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cod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modul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obținut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din compilation unit</a:t>
            </a: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Bibliotecă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din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unul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sau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multe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colecție</a:t>
            </a: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Executabil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din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unul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sau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multe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module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selecție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unele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module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pot fi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biblioteci</a:t>
            </a:r>
          </a:p>
        </p:txBody>
      </p:sp>
    </p:spTree>
    <p:extLst>
      <p:ext uri="{BB962C8B-B14F-4D97-AF65-F5344CB8AC3E}">
        <p14:creationId xmlns:p14="http://schemas.microsoft.com/office/powerpoint/2010/main" val="42543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B66A-3B6B-458C-9310-7D7D3D7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Module </a:t>
            </a:r>
            <a:r>
              <a:rPr lang="en-US" err="1">
                <a:latin typeface="Constantia"/>
                <a:ea typeface="ヒラギノ角ゴ Pro W3"/>
              </a:rPr>
              <a:t>obiect</a:t>
            </a:r>
            <a:r>
              <a:rPr lang="en-US">
                <a:latin typeface="Constantia"/>
                <a:ea typeface="ヒラギノ角ゴ Pro W3"/>
              </a:rPr>
              <a:t> vs </a:t>
            </a:r>
            <a:r>
              <a:rPr lang="en-US" err="1">
                <a:latin typeface="Constantia"/>
                <a:ea typeface="ヒラギノ角ゴ Pro W3"/>
              </a:rPr>
              <a:t>fișiere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executabile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AF9D-8B17-465E-9580-173C7BF8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ambele</a:t>
            </a:r>
            <a:r>
              <a:rPr lang="en-US">
                <a:latin typeface="Candara"/>
                <a:ea typeface="ヒラギノ角ゴ Pro W3"/>
              </a:rPr>
              <a:t>: cod </a:t>
            </a:r>
            <a:r>
              <a:rPr lang="en-US" err="1">
                <a:latin typeface="Candara"/>
                <a:ea typeface="ヒラギノ角ゴ Pro W3"/>
              </a:rPr>
              <a:t>mașină</a:t>
            </a:r>
            <a:r>
              <a:rPr lang="en-US">
                <a:latin typeface="Candara"/>
                <a:ea typeface="ヒラギノ角ゴ Pro W3"/>
              </a:rPr>
              <a:t> (</a:t>
            </a:r>
            <a:r>
              <a:rPr lang="en-US" err="1">
                <a:latin typeface="Candara"/>
                <a:ea typeface="ヒラギノ角ゴ Pro W3"/>
              </a:rPr>
              <a:t>poate</a:t>
            </a:r>
            <a:r>
              <a:rPr lang="en-US">
                <a:latin typeface="Candara"/>
                <a:ea typeface="ヒラギノ角ゴ Pro W3"/>
              </a:rPr>
              <a:t> fi </a:t>
            </a:r>
            <a:r>
              <a:rPr lang="en-US" err="1">
                <a:latin typeface="Candara"/>
                <a:ea typeface="ヒラギノ角ゴ Pro W3"/>
              </a:rPr>
              <a:t>dezasamblat</a:t>
            </a:r>
            <a:r>
              <a:rPr lang="en-US">
                <a:latin typeface="Candara"/>
                <a:ea typeface="ヒラギノ角ゴ Pro W3"/>
              </a:rPr>
              <a:t>)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ambele</a:t>
            </a:r>
            <a:r>
              <a:rPr lang="en-US">
                <a:latin typeface="Candara"/>
                <a:ea typeface="ヒラギノ角ゴ Pro W3"/>
              </a:rPr>
              <a:t>: format de </a:t>
            </a:r>
            <a:r>
              <a:rPr lang="en-US" err="1">
                <a:latin typeface="Candara"/>
                <a:ea typeface="ヒラギノ角ゴ Pro W3"/>
              </a:rPr>
              <a:t>fișier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comun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analizabile</a:t>
            </a:r>
            <a:r>
              <a:rPr lang="en-US">
                <a:latin typeface="Candara"/>
                <a:ea typeface="ヒラギノ角ゴ Pro W3"/>
              </a:rPr>
              <a:t> cu </a:t>
            </a:r>
            <a:r>
              <a:rPr lang="en-US" err="1">
                <a:latin typeface="Candara"/>
                <a:ea typeface="ヒラギノ角ゴ Pro W3"/>
              </a:rPr>
              <a:t>utilitare</a:t>
            </a:r>
            <a:r>
              <a:rPr lang="en-US">
                <a:latin typeface="Candara"/>
                <a:ea typeface="ヒラギノ角ゴ Pro W3"/>
              </a:rPr>
              <a:t> separate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doar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fișierul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entry point (de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unde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începe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execuția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poate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fi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încărcat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efective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ale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programului</a:t>
            </a:r>
          </a:p>
          <a:p>
            <a:pPr>
              <a:buFont typeface="Arial" pitchFamily="4" charset="2"/>
              <a:buChar char="•"/>
            </a:pP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doar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simboluri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variabile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,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funcții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nedefinite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sunt definite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alte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9361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E7C-71DC-4A0B-9106-3650309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Ce </a:t>
            </a:r>
            <a:r>
              <a:rPr lang="en-US" err="1">
                <a:latin typeface="Constantia"/>
                <a:ea typeface="ヒラギノ角ゴ Pro W3"/>
              </a:rPr>
              <a:t>conține</a:t>
            </a:r>
            <a:r>
              <a:rPr lang="en-US">
                <a:latin typeface="Constantia"/>
                <a:ea typeface="ヒラギノ角ゴ Pro W3"/>
              </a:rPr>
              <a:t> un </a:t>
            </a:r>
            <a:r>
              <a:rPr lang="en-US" err="1">
                <a:latin typeface="Constantia"/>
                <a:ea typeface="ヒラギノ角ゴ Pro W3"/>
              </a:rPr>
              <a:t>fișier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executabil</a:t>
            </a:r>
            <a:r>
              <a:rPr lang="en-US">
                <a:latin typeface="Constantia"/>
                <a:ea typeface="ヒラギノ角ゴ Pro W3"/>
              </a:rPr>
              <a:t> / </a:t>
            </a:r>
            <a:r>
              <a:rPr lang="en-US" err="1">
                <a:latin typeface="Constantia"/>
                <a:ea typeface="ヒラギノ角ゴ Pro W3"/>
              </a:rPr>
              <a:t>obiect</a:t>
            </a:r>
            <a:r>
              <a:rPr lang="en-US">
                <a:latin typeface="Constantia"/>
                <a:ea typeface="ヒラギノ角ゴ Pro W3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683C-6DD2-451E-9499-F8FC4387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header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secțiuni</a:t>
            </a:r>
            <a:endParaRPr lang="en-US" err="1"/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.text (cod)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.data (date)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.debug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depanare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.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symtab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/ .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strtab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/ .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shstrtab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simboluri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</a:t>
            </a:r>
          </a:p>
          <a:p>
            <a:pPr>
              <a:buFont typeface="Symbo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secțiunile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cod pot fi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dezasamblate</a:t>
            </a:r>
          </a:p>
        </p:txBody>
      </p:sp>
    </p:spTree>
    <p:extLst>
      <p:ext uri="{BB962C8B-B14F-4D97-AF65-F5344CB8AC3E}">
        <p14:creationId xmlns:p14="http://schemas.microsoft.com/office/powerpoint/2010/main" val="349103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19E-0212-4C2D-B2E5-C48A9484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Responsabilitățile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linkerului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48E5-9EB5-4DDC-804B-33B7084E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rezolvarea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simbolurilor</a:t>
            </a:r>
            <a:r>
              <a:rPr lang="en-US">
                <a:latin typeface="Candara"/>
                <a:ea typeface="ヒラギノ角ゴ Pro W3"/>
              </a:rPr>
              <a:t> (symbol resolution)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unificarea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secțiunilor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stabilirea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adreselor</a:t>
            </a:r>
            <a:r>
              <a:rPr lang="en-US">
                <a:latin typeface="Candara"/>
                <a:ea typeface="ヒラギノ角ゴ Pro W3"/>
              </a:rPr>
              <a:t> (address binding)</a:t>
            </a:r>
          </a:p>
          <a:p>
            <a:r>
              <a:rPr lang="en-US" err="1">
                <a:latin typeface="Candara"/>
                <a:ea typeface="ヒラギノ角ゴ Pro W3"/>
              </a:rPr>
              <a:t>relocarea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simbolurilor</a:t>
            </a:r>
            <a:r>
              <a:rPr lang="en-US">
                <a:latin typeface="Candara"/>
                <a:ea typeface="ヒラギノ角ゴ Pro W3"/>
              </a:rPr>
              <a:t> (relocation)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stabilirea</a:t>
            </a:r>
            <a:r>
              <a:rPr lang="en-US">
                <a:latin typeface="Candara"/>
                <a:ea typeface="ヒラギノ角ゴ Pro W3"/>
              </a:rPr>
              <a:t> entry </a:t>
            </a:r>
            <a:r>
              <a:rPr lang="en-US" err="1">
                <a:latin typeface="Candara"/>
                <a:ea typeface="ヒラギノ角ゴ Pro W3"/>
              </a:rPr>
              <a:t>pointului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8687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05C-40D4-4A0E-A087-5468BB51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Stabilirea</a:t>
            </a:r>
            <a:r>
              <a:rPr lang="en-US">
                <a:latin typeface="Constantia"/>
                <a:ea typeface="ヒラギノ角ゴ Pro W3"/>
              </a:rPr>
              <a:t> entry </a:t>
            </a:r>
            <a:r>
              <a:rPr lang="en-US" err="1">
                <a:latin typeface="Constantia"/>
                <a:ea typeface="ヒラギノ角ゴ Pro W3"/>
              </a:rPr>
              <a:t>pointului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A570-ECCE-4091-90E2-B8DF1F7B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adresa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primei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instrucțiuni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executate</a:t>
            </a:r>
            <a:r>
              <a:rPr lang="en-US">
                <a:latin typeface="Candara"/>
                <a:ea typeface="ヒラギノ角ゴ Pro W3"/>
              </a:rPr>
              <a:t> la </a:t>
            </a:r>
            <a:r>
              <a:rPr lang="en-US" err="1">
                <a:latin typeface="Candara"/>
                <a:ea typeface="ヒラギノ角ゴ Pro W3"/>
              </a:rPr>
              <a:t>rulare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localizat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header</a:t>
            </a:r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readelf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-h</a:t>
            </a:r>
          </a:p>
          <a:p>
            <a:r>
              <a:rPr lang="en-US">
                <a:latin typeface="Candara"/>
                <a:ea typeface="ヒラギノ角ゴ Pro W3"/>
              </a:rPr>
              <a:t>nu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main</a:t>
            </a:r>
          </a:p>
          <a:p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uzual</a:t>
            </a:r>
            <a:r>
              <a:rPr lang="en-US">
                <a:latin typeface="Candara"/>
                <a:ea typeface="ヒラギノ角ゴ Pro W3"/>
              </a:rPr>
              <a:t>, _start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latin typeface="Candara"/>
                <a:ea typeface="ヒラギノ角ゴ Pro W3"/>
              </a:rPr>
              <a:t>_start </a:t>
            </a:r>
            <a:r>
              <a:rPr lang="en-US" err="1">
                <a:latin typeface="Candara"/>
                <a:ea typeface="ヒラギノ角ゴ Pro W3"/>
              </a:rPr>
              <a:t>pregătește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mediul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lucru</a:t>
            </a:r>
            <a:r>
              <a:rPr lang="en-US">
                <a:latin typeface="Candara"/>
                <a:ea typeface="ヒラギノ角ゴ Pro W3"/>
              </a:rPr>
              <a:t> (</a:t>
            </a:r>
            <a:r>
              <a:rPr lang="en-US" err="1">
                <a:latin typeface="Candara"/>
                <a:ea typeface="ヒラギノ角ゴ Pro W3"/>
              </a:rPr>
              <a:t>stivă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argumentele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programului</a:t>
            </a:r>
            <a:r>
              <a:rPr lang="en-US">
                <a:latin typeface="Candara"/>
                <a:ea typeface="ヒラギノ角ゴ Pro W3"/>
              </a:rPr>
              <a:t>)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apoi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apelează</a:t>
            </a:r>
            <a:r>
              <a:rPr lang="en-US">
                <a:latin typeface="Candara"/>
                <a:ea typeface="ヒラギノ角ゴ Pro W3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409565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226A-0FA7-406E-A01A-B379D9A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Simboluri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58EC-8CC2-47DD-914D-A7A3A2E2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Variabile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globale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funcții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variabile</a:t>
            </a:r>
            <a:r>
              <a:rPr lang="en-US">
                <a:latin typeface="Candara"/>
                <a:ea typeface="ヒラギノ角ゴ Pro W3"/>
              </a:rPr>
              <a:t> locale statice</a:t>
            </a:r>
          </a:p>
          <a:p>
            <a:r>
              <a:rPr lang="en-US">
                <a:latin typeface="Candara"/>
                <a:ea typeface="ヒラギノ角ゴ Pro W3"/>
              </a:rPr>
              <a:t>Au un </a:t>
            </a:r>
            <a:r>
              <a:rPr lang="en-US" err="1">
                <a:latin typeface="Candara"/>
                <a:ea typeface="ヒラギノ角ゴ Pro W3"/>
              </a:rPr>
              <a:t>nume</a:t>
            </a:r>
            <a:r>
              <a:rPr lang="en-US">
                <a:latin typeface="Candara"/>
                <a:ea typeface="ヒラギノ角ゴ Pro W3"/>
              </a:rPr>
              <a:t>, o </a:t>
            </a:r>
            <a:r>
              <a:rPr lang="en-US" err="1">
                <a:latin typeface="Candara"/>
                <a:ea typeface="ヒラギノ角ゴ Pro W3"/>
              </a:rPr>
              <a:t>adresă</a:t>
            </a:r>
            <a:r>
              <a:rPr lang="en-US">
                <a:latin typeface="Candara"/>
                <a:ea typeface="ヒラギノ角ゴ Pro W3"/>
              </a:rPr>
              <a:t>, un </a:t>
            </a:r>
            <a:r>
              <a:rPr lang="en-US" err="1">
                <a:latin typeface="Candara"/>
                <a:ea typeface="ヒラギノ角ゴ Pro W3"/>
              </a:rPr>
              <a:t>conținut</a:t>
            </a:r>
            <a:r>
              <a:rPr lang="en-US">
                <a:latin typeface="Candara"/>
                <a:ea typeface="ヒラギノ角ゴ Pro W3"/>
              </a:rPr>
              <a:t>, o </a:t>
            </a:r>
            <a:r>
              <a:rPr lang="en-US" err="1">
                <a:latin typeface="Candara"/>
                <a:ea typeface="ヒラギノ角ゴ Pro W3"/>
              </a:rPr>
              <a:t>dimensiune</a:t>
            </a:r>
          </a:p>
          <a:p>
            <a:r>
              <a:rPr lang="en-US" err="1">
                <a:latin typeface="Candara"/>
                <a:ea typeface="ヒラギノ角ゴ Pro W3"/>
              </a:rPr>
              <a:t>Funcțiile</a:t>
            </a:r>
            <a:r>
              <a:rPr lang="en-US">
                <a:latin typeface="Candara"/>
                <a:ea typeface="ヒラギノ角ゴ Pro W3"/>
              </a:rPr>
              <a:t> se </a:t>
            </a:r>
            <a:r>
              <a:rPr lang="en-US" err="1">
                <a:latin typeface="Candara"/>
                <a:ea typeface="ヒラギノ角ゴ Pro W3"/>
              </a:rPr>
              <a:t>găsesc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secțiunea</a:t>
            </a:r>
            <a:r>
              <a:rPr lang="en-US">
                <a:latin typeface="Candara"/>
                <a:ea typeface="ヒラギノ角ゴ Pro W3"/>
              </a:rPr>
              <a:t> .text</a:t>
            </a:r>
          </a:p>
          <a:p>
            <a:r>
              <a:rPr lang="en-US" err="1">
                <a:latin typeface="Candara"/>
                <a:ea typeface="ヒラギノ角ゴ Pro W3"/>
              </a:rPr>
              <a:t>Variabilele</a:t>
            </a:r>
            <a:r>
              <a:rPr lang="en-US">
                <a:latin typeface="Candara"/>
                <a:ea typeface="ヒラギノ角ゴ Pro W3"/>
              </a:rPr>
              <a:t> se </a:t>
            </a:r>
            <a:r>
              <a:rPr lang="en-US" err="1">
                <a:latin typeface="Candara"/>
                <a:ea typeface="ヒラギノ角ゴ Pro W3"/>
              </a:rPr>
              <a:t>găsesc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.data, .</a:t>
            </a:r>
            <a:r>
              <a:rPr lang="en-US" err="1">
                <a:latin typeface="Candara"/>
                <a:ea typeface="ヒラギノ角ゴ Pro W3"/>
              </a:rPr>
              <a:t>bss</a:t>
            </a:r>
            <a:r>
              <a:rPr lang="en-US">
                <a:latin typeface="Candara"/>
                <a:ea typeface="ヒラギノ角ゴ Pro W3"/>
              </a:rPr>
              <a:t>, .</a:t>
            </a:r>
            <a:r>
              <a:rPr lang="en-US" err="1">
                <a:latin typeface="Candara"/>
                <a:ea typeface="ヒラギノ角ゴ Pro W3"/>
              </a:rPr>
              <a:t>rodata</a:t>
            </a:r>
          </a:p>
          <a:p>
            <a:r>
              <a:rPr lang="en-US" err="1">
                <a:latin typeface="Candara"/>
                <a:ea typeface="ヒラギノ角ゴ Pro W3"/>
              </a:rPr>
              <a:t>Definiții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variabile</a:t>
            </a:r>
            <a:r>
              <a:rPr lang="en-US">
                <a:latin typeface="Candara"/>
                <a:ea typeface="ヒラギノ角ゴ Pro W3"/>
              </a:rPr>
              <a:t> – </a:t>
            </a:r>
            <a:r>
              <a:rPr lang="en-US" err="1">
                <a:latin typeface="Candara"/>
                <a:ea typeface="ヒラギノ角ゴ Pro W3"/>
              </a:rPr>
              <a:t>simboluri</a:t>
            </a:r>
            <a:r>
              <a:rPr lang="en-US">
                <a:latin typeface="Candara"/>
                <a:ea typeface="ヒラギノ角ゴ Pro W3"/>
              </a:rPr>
              <a:t> definite</a:t>
            </a:r>
            <a:endParaRPr lang="en-US"/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int var = 10;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int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func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(void) {…}</a:t>
            </a:r>
          </a:p>
          <a:p>
            <a:r>
              <a:rPr lang="en-US" err="1">
                <a:latin typeface="Candara"/>
                <a:ea typeface="ヒラギノ角ゴ Pro W3"/>
              </a:rPr>
              <a:t>Declarații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folosiri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variabile</a:t>
            </a:r>
            <a:r>
              <a:rPr lang="en-US">
                <a:latin typeface="Candara"/>
                <a:ea typeface="ヒラギノ角ゴ Pro W3"/>
              </a:rPr>
              <a:t> / </a:t>
            </a:r>
            <a:r>
              <a:rPr lang="en-US" err="1">
                <a:latin typeface="Candara"/>
                <a:ea typeface="ヒラギノ角ゴ Pro W3"/>
              </a:rPr>
              <a:t>funcții</a:t>
            </a:r>
            <a:r>
              <a:rPr lang="en-US">
                <a:latin typeface="Candara"/>
                <a:ea typeface="ヒラギノ角ゴ Pro W3"/>
              </a:rPr>
              <a:t> - </a:t>
            </a:r>
            <a:r>
              <a:rPr lang="en-US" err="1">
                <a:latin typeface="Candara"/>
                <a:ea typeface="ヒラギノ角ゴ Pro W3"/>
              </a:rPr>
              <a:t>simboluri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nedefinite</a:t>
            </a:r>
            <a:r>
              <a:rPr lang="en-US">
                <a:latin typeface="Candara"/>
                <a:ea typeface="ヒラギノ角ゴ Pro W3"/>
              </a:rPr>
              <a:t>;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extern int var;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int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func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(void);</a:t>
            </a:r>
          </a:p>
        </p:txBody>
      </p:sp>
    </p:spTree>
    <p:extLst>
      <p:ext uri="{BB962C8B-B14F-4D97-AF65-F5344CB8AC3E}">
        <p14:creationId xmlns:p14="http://schemas.microsoft.com/office/powerpoint/2010/main" val="169320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195C-4E44-48BE-87B0-740C99A4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Rezolvarea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simbolurilor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B0A8-E212-447F-8147-B7CE1C8B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fiecare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fișier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se </a:t>
            </a:r>
            <a:r>
              <a:rPr lang="en-US" err="1">
                <a:latin typeface="Candara"/>
                <a:ea typeface="ヒラギノ角ゴ Pro W3"/>
              </a:rPr>
              <a:t>parcurg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simbolurile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nedefinite</a:t>
            </a:r>
            <a:endParaRPr lang="en-US"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localizează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celelalte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dacă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nu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găsesc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eroare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de linking</a:t>
            </a:r>
          </a:p>
          <a:p>
            <a:pPr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investigare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folosind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utilitarul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nm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sau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readelf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-s</a:t>
            </a:r>
          </a:p>
        </p:txBody>
      </p:sp>
    </p:spTree>
    <p:extLst>
      <p:ext uri="{BB962C8B-B14F-4D97-AF65-F5344CB8AC3E}">
        <p14:creationId xmlns:p14="http://schemas.microsoft.com/office/powerpoint/2010/main" val="224408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2520-51FB-48E9-A416-92A23D1D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Secțiuni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2907-A3C9-4565-8B3B-7514DC09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compartimente</a:t>
            </a:r>
            <a:r>
              <a:rPr lang="en-US">
                <a:latin typeface="Candara"/>
                <a:ea typeface="ヒラギノ角ゴ Pro W3"/>
              </a:rPr>
              <a:t> ale </a:t>
            </a:r>
            <a:r>
              <a:rPr lang="en-US" err="1">
                <a:latin typeface="Candara"/>
                <a:ea typeface="ヒラギノ角ゴ Pro W3"/>
              </a:rPr>
              <a:t>fișierelor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/ </a:t>
            </a:r>
            <a:r>
              <a:rPr lang="en-US" err="1">
                <a:latin typeface="Candara"/>
                <a:ea typeface="ヒラギノ角ゴ Pro W3"/>
              </a:rPr>
              <a:t>executabile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conțin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tipuri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comune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informații</a:t>
            </a:r>
            <a:r>
              <a:rPr lang="en-US">
                <a:latin typeface="Candara"/>
                <a:ea typeface="ヒラギノ角ゴ Pro W3"/>
              </a:rPr>
              <a:t>: cod, date </a:t>
            </a:r>
            <a:r>
              <a:rPr lang="en-US" err="1">
                <a:latin typeface="Candara"/>
                <a:ea typeface="ヒラギノ角ゴ Pro W3"/>
              </a:rPr>
              <a:t>inițializate</a:t>
            </a:r>
            <a:r>
              <a:rPr lang="en-US">
                <a:latin typeface="Candara"/>
                <a:ea typeface="ヒラギノ角ゴ Pro W3"/>
              </a:rPr>
              <a:t>, date </a:t>
            </a:r>
            <a:r>
              <a:rPr lang="en-US" err="1">
                <a:latin typeface="Candara"/>
                <a:ea typeface="ヒラギノ角ゴ Pro W3"/>
              </a:rPr>
              <a:t>neinițializate</a:t>
            </a:r>
          </a:p>
          <a:p>
            <a:r>
              <a:rPr lang="en-US">
                <a:latin typeface="Candara"/>
                <a:ea typeface="ヒラギノ角ゴ Pro W3"/>
              </a:rPr>
              <a:t>nu au </a:t>
            </a:r>
            <a:r>
              <a:rPr lang="en-US" err="1">
                <a:latin typeface="Candara"/>
                <a:ea typeface="ヒラギノ角ゴ Pro W3"/>
              </a:rPr>
              <a:t>adrese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stabilite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au </a:t>
            </a:r>
            <a:r>
              <a:rPr lang="en-US" err="1">
                <a:latin typeface="Candara"/>
                <a:ea typeface="ヒラギノ角ゴ Pro W3"/>
              </a:rPr>
              <a:t>adrese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stabilite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fișierul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</a:p>
        </p:txBody>
      </p:sp>
    </p:spTree>
    <p:extLst>
      <p:ext uri="{BB962C8B-B14F-4D97-AF65-F5344CB8AC3E}">
        <p14:creationId xmlns:p14="http://schemas.microsoft.com/office/powerpoint/2010/main" val="15601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37C-494E-4151-9864-D5CBBB1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Suport</a:t>
            </a:r>
            <a:r>
              <a:rPr lang="en-US">
                <a:latin typeface="Constantia"/>
                <a:ea typeface="ヒラギノ角ゴ Pro W3"/>
              </a:rPr>
              <a:t> curs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EC9D-533C-406F-B761-5733D459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/>
                <a:ea typeface="ヒラギノ角ゴ Pro W3"/>
                <a:hlinkClick r:id="rId2"/>
              </a:rPr>
              <a:t>https://github.com/systems-cs-pub-ro/iocla/tree/master/curs/chap-02-construire-programe</a:t>
            </a:r>
            <a:endParaRPr lang="en-US"/>
          </a:p>
          <a:p>
            <a:pPr lvl="1">
              <a:buFont typeface="Arial" pitchFamily="4" charset="2"/>
              <a:buChar char="•"/>
            </a:pPr>
            <a:r>
              <a:rPr lang="en-US" dirty="0">
                <a:latin typeface="Candara"/>
                <a:ea typeface="ヒラギノ角ゴ Pro W3"/>
              </a:rPr>
              <a:t>text: </a:t>
            </a:r>
            <a:r>
              <a:rPr lang="en-US" dirty="0" err="1">
                <a:latin typeface="Candara"/>
                <a:ea typeface="ヒラギノ角ゴ Pro W3"/>
              </a:rPr>
              <a:t>prezentare</a:t>
            </a:r>
            <a:r>
              <a:rPr lang="en-US" dirty="0">
                <a:latin typeface="Candara"/>
                <a:ea typeface="ヒラギノ角ゴ Pro W3"/>
              </a:rPr>
              <a:t>, </a:t>
            </a:r>
            <a:r>
              <a:rPr lang="en-US" dirty="0" err="1">
                <a:latin typeface="Candara"/>
                <a:ea typeface="ヒラギノ角ゴ Pro W3"/>
              </a:rPr>
              <a:t>explicații</a:t>
            </a:r>
            <a:r>
              <a:rPr lang="en-US" dirty="0">
                <a:latin typeface="Candara"/>
                <a:ea typeface="ヒラギノ角ゴ Pro W3"/>
              </a:rPr>
              <a:t>, demo-</a:t>
            </a:r>
            <a:r>
              <a:rPr lang="en-US" dirty="0" err="1">
                <a:latin typeface="Candara"/>
                <a:ea typeface="ヒラギノ角ゴ Pro W3"/>
              </a:rPr>
              <a:t>uri</a:t>
            </a:r>
            <a:endParaRPr lang="en-US" dirty="0" err="1"/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 dirty="0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suport</a:t>
            </a:r>
            <a:r>
              <a:rPr lang="en-US">
                <a:latin typeface="Candara"/>
                <a:ea typeface="ヒラギノ角ゴ Pro W3"/>
              </a:rPr>
              <a:t> demo-uri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D935-F87C-4A10-8573-AB0A1591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Unificarea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secțiunilor</a:t>
            </a:r>
            <a:r>
              <a:rPr lang="en-US">
                <a:latin typeface="Constantia"/>
                <a:ea typeface="ヒラギノ角ゴ Pro W3"/>
              </a:rPr>
              <a:t> + </a:t>
            </a:r>
            <a:r>
              <a:rPr lang="en-US" err="1">
                <a:latin typeface="Constantia"/>
                <a:ea typeface="ヒラギノ角ゴ Pro W3"/>
              </a:rPr>
              <a:t>Stabilirea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adreselor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95DB-CF78-443C-8B9C-BA83265F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secțiunile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același</a:t>
            </a:r>
            <a:r>
              <a:rPr lang="en-US">
                <a:latin typeface="Candara"/>
                <a:ea typeface="ヒラギノ角ゴ Pro W3"/>
              </a:rPr>
              <a:t> tip sunt </a:t>
            </a:r>
            <a:r>
              <a:rPr lang="en-US" err="1">
                <a:latin typeface="Candara"/>
                <a:ea typeface="ヒラギノ角ゴ Pro W3"/>
              </a:rPr>
              <a:t>puse</a:t>
            </a:r>
            <a:r>
              <a:rPr lang="en-US">
                <a:latin typeface="Candara"/>
                <a:ea typeface="ヒラギノ角ゴ Pro W3"/>
              </a:rPr>
              <a:t> una </a:t>
            </a:r>
            <a:r>
              <a:rPr lang="en-US" err="1">
                <a:latin typeface="Candara"/>
                <a:ea typeface="ヒラギノ角ゴ Pro W3"/>
              </a:rPr>
              <a:t>după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alta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fiecare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secțiune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primește</a:t>
            </a:r>
            <a:r>
              <a:rPr lang="en-US">
                <a:latin typeface="Candara"/>
                <a:ea typeface="ヒラギノ角ゴ Pro W3"/>
              </a:rPr>
              <a:t> o </a:t>
            </a:r>
            <a:r>
              <a:rPr lang="en-US" err="1">
                <a:latin typeface="Candara"/>
                <a:ea typeface="ヒラギノ角ゴ Pro W3"/>
              </a:rPr>
              <a:t>adresă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secțiunile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unificate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puse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consecutiv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apoi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fiecare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secțiunile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unificate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primește</a:t>
            </a:r>
            <a:r>
              <a:rPr lang="en-US">
                <a:latin typeface="Candara"/>
                <a:ea typeface="ヒラギノ角ゴ Pro W3"/>
              </a:rPr>
              <a:t> o </a:t>
            </a:r>
            <a:r>
              <a:rPr lang="en-US" err="1">
                <a:latin typeface="Candara"/>
                <a:ea typeface="ヒラギノ角ゴ Pro W3"/>
              </a:rPr>
              <a:t>adresă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finală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readelf</a:t>
            </a:r>
            <a:r>
              <a:rPr lang="en-US">
                <a:latin typeface="Candara"/>
                <a:ea typeface="ヒラギノ角ゴ Pro W3"/>
              </a:rPr>
              <a:t> -S</a:t>
            </a:r>
          </a:p>
        </p:txBody>
      </p:sp>
    </p:spTree>
    <p:extLst>
      <p:ext uri="{BB962C8B-B14F-4D97-AF65-F5344CB8AC3E}">
        <p14:creationId xmlns:p14="http://schemas.microsoft.com/office/powerpoint/2010/main" val="44766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6540-65DA-4FD4-8FDC-5326DE44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Relocarea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simbolurilor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F20B-54C5-409A-ACFD-4AB829BA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acolo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unde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simbolurile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nedefinite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folosite</a:t>
            </a:r>
            <a:r>
              <a:rPr lang="en-US">
                <a:latin typeface="Candara"/>
                <a:ea typeface="ヒラギノ角ゴ Pro W3"/>
              </a:rPr>
              <a:t> se </a:t>
            </a:r>
            <a:r>
              <a:rPr lang="en-US" err="1">
                <a:latin typeface="Candara"/>
                <a:ea typeface="ヒラギノ角ゴ Pro W3"/>
              </a:rPr>
              <a:t>plasează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placeholdere</a:t>
            </a:r>
            <a:endParaRPr lang="en-US" err="1"/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putem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folosi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objdump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pentru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dezasamblarea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fișierului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după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stabilirea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adreselor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aceste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placeholdere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sunt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completate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: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relocare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executabil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are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placeholderele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completate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fișierele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obiect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numesc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"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relocabile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"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readelf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82243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266-ACA1-4F61-A1F7-8307BF49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17AC-F49B-44A9-A81B-DD8F878B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executabilele</a:t>
            </a:r>
            <a:r>
              <a:rPr lang="en-US">
                <a:latin typeface="Candara"/>
                <a:ea typeface="ヒラギノ角ゴ Pro W3"/>
              </a:rPr>
              <a:t> nu au cu </a:t>
            </a:r>
            <a:r>
              <a:rPr lang="en-US" err="1">
                <a:latin typeface="Candara"/>
                <a:ea typeface="ヒラギノ角ゴ Pro W3"/>
              </a:rPr>
              <a:t>adevărat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nevoie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simboluri</a:t>
            </a:r>
            <a:r>
              <a:rPr lang="en-US">
                <a:latin typeface="Candara"/>
                <a:ea typeface="ヒラギノ角ゴ Pro W3"/>
              </a:rPr>
              <a:t> (de </a:t>
            </a:r>
            <a:r>
              <a:rPr lang="en-US" err="1">
                <a:latin typeface="Candara"/>
                <a:ea typeface="ヒラギノ角ゴ Pro W3"/>
              </a:rPr>
              <a:t>nume</a:t>
            </a:r>
            <a:r>
              <a:rPr lang="en-US">
                <a:latin typeface="Candara"/>
                <a:ea typeface="ヒラギノ角ゴ Pro W3"/>
              </a:rPr>
              <a:t>)</a:t>
            </a:r>
          </a:p>
          <a:p>
            <a:r>
              <a:rPr lang="en-US" err="1">
                <a:latin typeface="Candara"/>
                <a:ea typeface="ヒラギノ角ゴ Pro W3"/>
              </a:rPr>
              <a:t>simbolurile</a:t>
            </a:r>
            <a:r>
              <a:rPr lang="en-US">
                <a:latin typeface="Candara"/>
                <a:ea typeface="ヒラギノ角ゴ Pro W3"/>
              </a:rPr>
              <a:t> pot fi </a:t>
            </a:r>
            <a:r>
              <a:rPr lang="en-US" err="1">
                <a:latin typeface="Candara"/>
                <a:ea typeface="ヒラギノ角ゴ Pro W3"/>
              </a:rPr>
              <a:t>scoase</a:t>
            </a:r>
            <a:r>
              <a:rPr lang="en-US">
                <a:latin typeface="Candara"/>
                <a:ea typeface="ヒラギノ角ゴ Pro W3"/>
              </a:rPr>
              <a:t> (stripped) din </a:t>
            </a:r>
            <a:r>
              <a:rPr lang="en-US" err="1">
                <a:latin typeface="Candara"/>
                <a:ea typeface="ヒラギノ角ゴ Pro W3"/>
              </a:rPr>
              <a:t>executabile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mare </a:t>
            </a:r>
            <a:r>
              <a:rPr lang="en-US" err="1">
                <a:latin typeface="Candara"/>
                <a:ea typeface="ヒラギノ角ゴ Pro W3"/>
              </a:rPr>
              <a:t>parte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executabilele</a:t>
            </a:r>
            <a:r>
              <a:rPr lang="en-US">
                <a:latin typeface="Candara"/>
                <a:ea typeface="ヒラギノ角ゴ Pro W3"/>
              </a:rPr>
              <a:t> finale sunt stripped</a:t>
            </a:r>
          </a:p>
        </p:txBody>
      </p:sp>
    </p:spTree>
    <p:extLst>
      <p:ext uri="{BB962C8B-B14F-4D97-AF65-F5344CB8AC3E}">
        <p14:creationId xmlns:p14="http://schemas.microsoft.com/office/powerpoint/2010/main" val="232634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EAD0-CA91-4926-940F-385BD1F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Demo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A158-9560-4D66-85E0-0B77509B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01-one-file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02-two-files</a:t>
            </a:r>
          </a:p>
          <a:p>
            <a:r>
              <a:rPr lang="en-US">
                <a:latin typeface="Candara"/>
                <a:ea typeface="ヒラギノ角ゴ Pro W3"/>
              </a:rPr>
              <a:t>03-reloc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C186-F724-4B3A-BA49-8C432F10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Biblioteci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F023-57EB-4C9F-AF12-68145865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colecții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extensia</a:t>
            </a:r>
            <a:r>
              <a:rPr lang="en-US">
                <a:latin typeface="Candara"/>
                <a:ea typeface="ヒラギノ角ゴ Pro W3"/>
              </a:rPr>
              <a:t> .a (</a:t>
            </a:r>
            <a:r>
              <a:rPr lang="en-US" err="1">
                <a:latin typeface="Candara"/>
                <a:ea typeface="ヒラギノ角ゴ Pro W3"/>
              </a:rPr>
              <a:t>arhivă</a:t>
            </a:r>
            <a:r>
              <a:rPr lang="en-US">
                <a:latin typeface="Candara"/>
                <a:ea typeface="ヒラギノ角ゴ Pro W3"/>
              </a:rPr>
              <a:t> - </a:t>
            </a: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puse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unul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după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altul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necomprimate</a:t>
            </a:r>
            <a:r>
              <a:rPr lang="en-US">
                <a:latin typeface="Candara"/>
                <a:ea typeface="ヒラギノ角ゴ Pro W3"/>
              </a:rPr>
              <a:t>)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ar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rc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libtest.a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a.o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b.o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c.o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putem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folosi</a:t>
            </a:r>
            <a:r>
              <a:rPr lang="en-US">
                <a:latin typeface="Candara"/>
                <a:ea typeface="ヒラギノ角ゴ Pro W3"/>
              </a:rPr>
              <a:t> nm, </a:t>
            </a:r>
            <a:r>
              <a:rPr lang="en-US" err="1">
                <a:latin typeface="Candara"/>
                <a:ea typeface="ヒラギノ角ゴ Pro W3"/>
              </a:rPr>
              <a:t>objdump</a:t>
            </a:r>
            <a:endParaRPr lang="en-US">
              <a:latin typeface="Candara"/>
              <a:ea typeface="ヒラギノ角ゴ Pro W3"/>
            </a:endParaRPr>
          </a:p>
          <a:p>
            <a:pPr>
              <a:buFont typeface="Arial"/>
            </a:pP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linkare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ltest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-L. (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directorul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curent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sau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cel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care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află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564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B8EF-FDA1-493E-8AB0-D1E1E84B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Biblioteca</a:t>
            </a:r>
            <a:r>
              <a:rPr lang="en-US">
                <a:latin typeface="Constantia"/>
                <a:ea typeface="ヒラギノ角ゴ Pro W3"/>
              </a:rPr>
              <a:t> standard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EF72-E6A0-4A1B-91D5-54BEDCC3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standard C library</a:t>
            </a:r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libc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oversiune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libc</a:t>
            </a:r>
            <a:r>
              <a:rPr lang="en-US">
                <a:latin typeface="Candara"/>
                <a:ea typeface="ヒラギノ角ゴ Pro W3"/>
              </a:rPr>
              <a:t> pe </a:t>
            </a:r>
            <a:r>
              <a:rPr lang="en-US" err="1">
                <a:latin typeface="Candara"/>
                <a:ea typeface="ヒラギノ角ゴ Pro W3"/>
              </a:rPr>
              <a:t>orice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sistem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linkată</a:t>
            </a:r>
            <a:r>
              <a:rPr lang="en-US">
                <a:latin typeface="Candara"/>
                <a:ea typeface="ヒラギノ角ゴ Pro W3"/>
              </a:rPr>
              <a:t> implicit</a:t>
            </a:r>
          </a:p>
          <a:p>
            <a:r>
              <a:rPr lang="en-US" err="1">
                <a:latin typeface="Candara"/>
                <a:ea typeface="ヒラギノ角ゴ Pro W3"/>
              </a:rPr>
              <a:t>funcționalități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bază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programe</a:t>
            </a:r>
            <a:endParaRPr lang="en-US" err="1"/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lucru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memoria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lucru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șiruri</a:t>
            </a:r>
            <a:endParaRPr lang="en-US" err="1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lucru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fișiere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I/O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comunicare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inter-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proces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(IPC)</a:t>
            </a:r>
          </a:p>
        </p:txBody>
      </p:sp>
    </p:spTree>
    <p:extLst>
      <p:ext uri="{BB962C8B-B14F-4D97-AF65-F5344CB8AC3E}">
        <p14:creationId xmlns:p14="http://schemas.microsoft.com/office/powerpoint/2010/main" val="56666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4AB5-536C-442C-98CF-BBE319E1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Executabile</a:t>
            </a:r>
            <a:r>
              <a:rPr lang="en-US">
                <a:latin typeface="Constantia"/>
                <a:ea typeface="ヒラギノ角ゴ Pro W3"/>
              </a:rPr>
              <a:t> cu </a:t>
            </a:r>
            <a:r>
              <a:rPr lang="en-US" err="1">
                <a:latin typeface="Constantia"/>
                <a:ea typeface="ヒラギノ角ゴ Pro W3"/>
              </a:rPr>
              <a:t>linkare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statică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3FFE-7942-4908-BD1F-12D295487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datele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modulele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folosite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cadrul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bibliotecilor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executabile</a:t>
            </a:r>
            <a:r>
              <a:rPr lang="en-US">
                <a:latin typeface="Candara"/>
                <a:ea typeface="ヒラギノ角ゴ Pro W3"/>
              </a:rPr>
              <a:t> complete</a:t>
            </a: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pot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rula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pe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orice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configurație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dimensiune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mare</a:t>
            </a:r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sunt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numite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statice</a:t>
            </a:r>
          </a:p>
        </p:txBody>
      </p:sp>
    </p:spTree>
    <p:extLst>
      <p:ext uri="{BB962C8B-B14F-4D97-AF65-F5344CB8AC3E}">
        <p14:creationId xmlns:p14="http://schemas.microsoft.com/office/powerpoint/2010/main" val="367462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424-62C3-4244-9199-35F0AC4D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72BE-7D4E-434A-87ED-0901F630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04-lib/</a:t>
            </a:r>
            <a:endParaRPr lang="en-US"/>
          </a:p>
          <a:p>
            <a:r>
              <a:rPr lang="en-US">
                <a:latin typeface="Candara"/>
                <a:ea typeface="ヒラギノ角ゴ Pro W3"/>
              </a:rPr>
              <a:t>05-static/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84A0-B28D-4F73-ABC3-A8DE12A2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Executabile</a:t>
            </a:r>
            <a:r>
              <a:rPr lang="en-US">
                <a:latin typeface="Constantia"/>
                <a:ea typeface="ヒラギノ角ゴ Pro W3"/>
              </a:rPr>
              <a:t> cu </a:t>
            </a:r>
            <a:r>
              <a:rPr lang="en-US" err="1">
                <a:latin typeface="Constantia"/>
                <a:ea typeface="ヒラギノ角ゴ Pro W3"/>
              </a:rPr>
              <a:t>linkare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dinamică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CDA6-8558-4BB1-8C89-CD976F04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codul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datele</a:t>
            </a:r>
            <a:r>
              <a:rPr lang="en-US">
                <a:latin typeface="Candara"/>
                <a:ea typeface="ヒラギノ角ゴ Pro W3"/>
              </a:rPr>
              <a:t> din </a:t>
            </a:r>
            <a:r>
              <a:rPr lang="en-US" err="1">
                <a:latin typeface="Candara"/>
                <a:ea typeface="ヒラギノ角ゴ Pro W3"/>
              </a:rPr>
              <a:t>biblioteci</a:t>
            </a:r>
            <a:r>
              <a:rPr lang="en-US">
                <a:latin typeface="Candara"/>
                <a:ea typeface="ヒラギノ角ゴ Pro W3"/>
              </a:rPr>
              <a:t> nu </a:t>
            </a:r>
            <a:r>
              <a:rPr lang="en-US" err="1">
                <a:latin typeface="Candara"/>
                <a:ea typeface="ヒラギノ角ゴ Pro W3"/>
              </a:rPr>
              <a:t>mai</a:t>
            </a:r>
            <a:r>
              <a:rPr lang="en-US">
                <a:latin typeface="Candara"/>
                <a:ea typeface="ヒラギノ角ゴ Pro W3"/>
              </a:rPr>
              <a:t> sunt </a:t>
            </a:r>
            <a:r>
              <a:rPr lang="en-US" err="1">
                <a:latin typeface="Candara"/>
                <a:ea typeface="ヒラギノ角ゴ Pro W3"/>
              </a:rPr>
              <a:t>plasate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sunt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referințe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rezolvate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la load-time de loader / dynamic linker</a:t>
            </a:r>
          </a:p>
          <a:p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numesc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dinamice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/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partajate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.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dll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pe Windows, .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dylib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pe macOS, .so pe Linux</a:t>
            </a:r>
          </a:p>
          <a:p>
            <a:pPr>
              <a:buFont typeface="Symbol" pitchFamily="4" charset="2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executabile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mai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mici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>
              <a:buFont typeface="Symbol" pitchFamily="4" charset="2"/>
            </a:pP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codul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bibliotecilor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partajate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între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procese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la load-time / run-time</a:t>
            </a:r>
          </a:p>
        </p:txBody>
      </p:sp>
    </p:spTree>
    <p:extLst>
      <p:ext uri="{BB962C8B-B14F-4D97-AF65-F5344CB8AC3E}">
        <p14:creationId xmlns:p14="http://schemas.microsoft.com/office/powerpoint/2010/main" val="25662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ABF1-6586-461F-89FA-972F9A91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Comenzi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pentru</a:t>
            </a:r>
            <a:r>
              <a:rPr lang="en-US">
                <a:latin typeface="Constantia"/>
                <a:ea typeface="ヒラギノ角ゴ Pro W3"/>
              </a:rPr>
              <a:t>/cu </a:t>
            </a:r>
            <a:r>
              <a:rPr lang="en-US" err="1">
                <a:latin typeface="Constantia"/>
                <a:ea typeface="ヒラギノ角ゴ Pro W3"/>
              </a:rPr>
              <a:t>biblioteci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dinamice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D263-A118-43F5-B330-9CA598DC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ldd</a:t>
            </a:r>
            <a:r>
              <a:rPr lang="en-US">
                <a:latin typeface="Candara"/>
                <a:ea typeface="ヒラギノ角ゴ Pro W3"/>
              </a:rPr>
              <a:t> /bin/ls</a:t>
            </a:r>
          </a:p>
          <a:p>
            <a:r>
              <a:rPr lang="en-US" err="1">
                <a:latin typeface="Candara"/>
                <a:ea typeface="ヒラギノ角ゴ Pro W3"/>
              </a:rPr>
              <a:t>gcc</a:t>
            </a:r>
            <a:r>
              <a:rPr lang="en-US">
                <a:latin typeface="Candara"/>
                <a:ea typeface="ヒラギノ角ゴ Pro W3"/>
              </a:rPr>
              <a:t> -shared -o libtest.so </a:t>
            </a:r>
            <a:r>
              <a:rPr lang="en-US" err="1">
                <a:latin typeface="Candara"/>
                <a:ea typeface="ヒラギノ角ゴ Pro W3"/>
              </a:rPr>
              <a:t>a.o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b.o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c.o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gcc</a:t>
            </a:r>
            <a:r>
              <a:rPr lang="en-US">
                <a:latin typeface="Candara"/>
                <a:ea typeface="ヒラギノ角ゴ Pro W3"/>
              </a:rPr>
              <a:t> –L. -o main </a:t>
            </a:r>
            <a:r>
              <a:rPr lang="en-US" err="1">
                <a:latin typeface="Candara"/>
                <a:ea typeface="ヒラギノ角ゴ Pro W3"/>
              </a:rPr>
              <a:t>main.o</a:t>
            </a:r>
            <a:r>
              <a:rPr lang="en-US">
                <a:latin typeface="Candara"/>
                <a:ea typeface="ヒラギノ角ゴ Pro W3"/>
              </a:rPr>
              <a:t> -</a:t>
            </a:r>
            <a:r>
              <a:rPr lang="en-US" err="1">
                <a:latin typeface="Candara"/>
                <a:ea typeface="ヒラギノ角ゴ Pro W3"/>
              </a:rPr>
              <a:t>ltest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LD_LIBRARY_PATH=. ./test</a:t>
            </a:r>
          </a:p>
        </p:txBody>
      </p:sp>
    </p:spTree>
    <p:extLst>
      <p:ext uri="{BB962C8B-B14F-4D97-AF65-F5344CB8AC3E}">
        <p14:creationId xmlns:p14="http://schemas.microsoft.com/office/powerpoint/2010/main" val="21360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la cod </a:t>
            </a:r>
            <a:r>
              <a:rPr lang="en-US" err="1">
                <a:latin typeface="Constantia"/>
                <a:ea typeface="ヒラギノ角ゴ Pro W3"/>
              </a:rPr>
              <a:t>sursă</a:t>
            </a:r>
            <a:r>
              <a:rPr lang="en-US">
                <a:latin typeface="Constantia"/>
                <a:ea typeface="ヒラギノ角ゴ Pro W3"/>
              </a:rPr>
              <a:t> la </a:t>
            </a:r>
            <a:r>
              <a:rPr lang="en-US" err="1">
                <a:latin typeface="Constantia"/>
                <a:ea typeface="ヒラギノ角ゴ Pro W3"/>
              </a:rPr>
              <a:t>executabil</a:t>
            </a:r>
            <a:endParaRPr lang="en-US" err="1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F5132C4-BF97-4348-9C27-ABBFD829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16" y="1227600"/>
            <a:ext cx="2945769" cy="48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0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A5-CFAD-4863-8858-4059F8E5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D914-253F-4952-9D90-E427B921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06-dynamic/</a:t>
            </a:r>
          </a:p>
          <a:p>
            <a:r>
              <a:rPr lang="en-US">
                <a:latin typeface="Candara"/>
                <a:ea typeface="ヒラギノ角ゴ Pro W3"/>
              </a:rPr>
              <a:t>07-dynlib/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C1AD-2EAC-4C4A-8632-B06D4DF5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1384-9E35-4EBD-8C38-59F4D973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linking: </a:t>
            </a:r>
            <a:r>
              <a:rPr lang="en-US" err="1">
                <a:latin typeface="Candara"/>
                <a:ea typeface="ヒラギノ角ゴ Pro W3"/>
              </a:rPr>
              <a:t>fișiere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obiect</a:t>
            </a:r>
            <a:r>
              <a:rPr lang="en-US">
                <a:latin typeface="Candara"/>
                <a:ea typeface="ヒラギノ角ゴ Pro W3"/>
              </a:rPr>
              <a:t> -&gt; </a:t>
            </a:r>
            <a:r>
              <a:rPr lang="en-US" err="1">
                <a:latin typeface="Candara"/>
                <a:ea typeface="ヒラギノ角ゴ Pro W3"/>
              </a:rPr>
              <a:t>fișier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  <a:endParaRPr lang="en-US" err="1"/>
          </a:p>
          <a:p>
            <a:r>
              <a:rPr lang="en-US" err="1">
                <a:latin typeface="Candara"/>
                <a:ea typeface="ヒラギノ角ゴ Pro W3"/>
              </a:rPr>
              <a:t>unificare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secțiuni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stabilire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adrese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rezolvare</a:t>
            </a:r>
            <a:r>
              <a:rPr lang="en-US">
                <a:latin typeface="Candara"/>
                <a:ea typeface="ヒラギノ角ゴ Pro W3"/>
              </a:rPr>
              <a:t> / </a:t>
            </a:r>
            <a:r>
              <a:rPr lang="en-US" err="1">
                <a:latin typeface="Candara"/>
                <a:ea typeface="ヒラギノ角ゴ Pro W3"/>
              </a:rPr>
              <a:t>relocare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simboluri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stabilire</a:t>
            </a:r>
            <a:r>
              <a:rPr lang="en-US">
                <a:latin typeface="Candara"/>
                <a:ea typeface="ヒラギノ角ゴ Pro W3"/>
              </a:rPr>
              <a:t> entry point</a:t>
            </a:r>
          </a:p>
          <a:p>
            <a:r>
              <a:rPr lang="en-US">
                <a:latin typeface="Candara"/>
                <a:ea typeface="ヒラギノ角ゴ Pro W3"/>
              </a:rPr>
              <a:t>header, </a:t>
            </a:r>
            <a:r>
              <a:rPr lang="en-US" err="1">
                <a:latin typeface="Candara"/>
                <a:ea typeface="ヒラギノ角ゴ Pro W3"/>
              </a:rPr>
              <a:t>secțiuni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simboluri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nm, </a:t>
            </a:r>
            <a:r>
              <a:rPr lang="en-US" err="1">
                <a:latin typeface="Candara"/>
                <a:ea typeface="ヒラギノ角ゴ Pro W3"/>
              </a:rPr>
              <a:t>objdump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readelf</a:t>
            </a:r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linkare </a:t>
            </a:r>
            <a:r>
              <a:rPr lang="en-US" err="1">
                <a:latin typeface="Candara"/>
                <a:ea typeface="ヒラギノ角ゴ Pro W3"/>
              </a:rPr>
              <a:t>statică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biblioteci</a:t>
            </a:r>
            <a:r>
              <a:rPr lang="en-US">
                <a:latin typeface="Candara"/>
                <a:ea typeface="ヒラギノ角ゴ Pro W3"/>
              </a:rPr>
              <a:t> statice</a:t>
            </a:r>
          </a:p>
          <a:p>
            <a:r>
              <a:rPr lang="en-US">
                <a:latin typeface="Candara"/>
                <a:ea typeface="ヒラギノ角ゴ Pro W3"/>
              </a:rPr>
              <a:t>linkare dinamică, biblioteci dinamice</a:t>
            </a:r>
          </a:p>
        </p:txBody>
      </p:sp>
    </p:spTree>
    <p:extLst>
      <p:ext uri="{BB962C8B-B14F-4D97-AF65-F5344CB8AC3E}">
        <p14:creationId xmlns:p14="http://schemas.microsoft.com/office/powerpoint/2010/main" val="2340280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Intrebari?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</p:txBody>
      </p:sp>
      <p:pic>
        <p:nvPicPr>
          <p:cNvPr id="5122" name="Picture 2" descr="http://en.hdyo.org/assets/ask-question-2-fb180173e13f21ad6ae73ba29b08cd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35" y="2181199"/>
            <a:ext cx="4184297" cy="41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Variabile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globale</a:t>
            </a:r>
            <a:endParaRPr lang="en-US" sz="3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Trei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zone de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memorie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.data: 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initializate</a:t>
            </a:r>
            <a:endParaRPr lang="en-US" sz="24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bss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 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neinitializate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(zero @load-time)</a:t>
            </a:r>
          </a:p>
          <a:p>
            <a:pPr lvl="1" indent="-285750"/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rodata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err="1"/>
              <a:t>initializate</a:t>
            </a:r>
            <a:r>
              <a:rPr lang="en-US"/>
              <a:t>, 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read-only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.data: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 = 10;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rodata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const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 = 10;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Variabile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locale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declarate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‘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’ in C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Experiment: </a:t>
            </a:r>
            <a:r>
              <a:rPr lang="en-US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comparați</a:t>
            </a:r>
            <a:r>
              <a:rPr lang="en-US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executabilele</a:t>
            </a:r>
            <a:r>
              <a:rPr lang="en-US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generate cu</a:t>
            </a:r>
          </a:p>
          <a:p>
            <a:pPr lvl="1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000" b="1" err="1">
                <a:solidFill>
                  <a:schemeClr val="dk1"/>
                </a:solidFill>
                <a:latin typeface="Courier New"/>
                <a:ea typeface="Candara"/>
                <a:cs typeface="Candara"/>
                <a:sym typeface="Candara"/>
              </a:rPr>
              <a:t>int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andara"/>
                <a:cs typeface="Candara"/>
                <a:sym typeface="Candara"/>
              </a:rPr>
              <a:t> a[10000000]; </a:t>
            </a:r>
          </a:p>
          <a:p>
            <a:pPr lvl="1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000" b="1" err="1">
                <a:solidFill>
                  <a:schemeClr val="dk1"/>
                </a:solidFill>
                <a:latin typeface="Courier New"/>
                <a:ea typeface="Candara"/>
                <a:cs typeface="Candara"/>
                <a:sym typeface="Candara"/>
              </a:rPr>
              <a:t>int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andara"/>
                <a:cs typeface="Candara"/>
                <a:sym typeface="Candara"/>
              </a:rPr>
              <a:t> a[10000000] = {1};  </a:t>
            </a:r>
            <a:endParaRPr lang="en-US" sz="2000" b="1" i="0" u="none" strike="noStrike" cap="none">
              <a:solidFill>
                <a:schemeClr val="dk1"/>
              </a:solidFill>
              <a:latin typeface="Courier New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9738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Programe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compuse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din </a:t>
            </a: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multe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module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 program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conține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fișiere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sursă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diferite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Avantaje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Daca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un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modificat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doar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acela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recompilat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(nu tot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Mai multi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programatori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pot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folosi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module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comune</a:t>
            </a:r>
            <a:endParaRPr lang="en-US" sz="2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Modificarea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programului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este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usoara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datorita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fisierelor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dimensiune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redusa</a:t>
            </a:r>
            <a:endParaRPr lang="en-US" sz="2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Modificarile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neintentionate</a:t>
            </a:r>
            <a:r>
              <a:rPr lang="en-US"/>
              <a:t> pot fi </a:t>
            </a:r>
            <a:r>
              <a:rPr lang="en-US" err="1"/>
              <a:t>evitate</a:t>
            </a:r>
            <a:endParaRPr lang="en-US" sz="2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Directive de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asamblare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GLOBAL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EXTERN</a:t>
            </a:r>
          </a:p>
        </p:txBody>
      </p:sp>
    </p:spTree>
    <p:extLst>
      <p:ext uri="{BB962C8B-B14F-4D97-AF65-F5344CB8AC3E}">
        <p14:creationId xmlns:p14="http://schemas.microsoft.com/office/powerpoint/2010/main" val="144033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Scope &amp; linkage </a:t>
            </a:r>
            <a:r>
              <a:rPr lang="en-US" sz="3200" b="0" i="0" u="none" strike="noStrike" cap="none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în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8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http://norswap.com/c_scope_duration_linkage/</a:t>
            </a:r>
          </a:p>
          <a:p>
            <a:pPr lvl="0" indent="-342900"/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Scope: </a:t>
            </a:r>
            <a:r>
              <a:rPr lang="it-IT"/>
              <a:t>domeniul de vizibiliate al unei variabile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block scope (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locală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unui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bloc/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funcții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file scope (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locală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unui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fișier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unități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compilare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lvl="0" indent="-342900"/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Linkage: </a:t>
            </a:r>
            <a:r>
              <a:rPr lang="en-US" err="1"/>
              <a:t>declarații</a:t>
            </a:r>
            <a:r>
              <a:rPr lang="en-US"/>
              <a:t> multiple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aceeași</a:t>
            </a:r>
            <a:r>
              <a:rPr lang="en-US"/>
              <a:t> </a:t>
            </a:r>
            <a:r>
              <a:rPr lang="en-US" err="1"/>
              <a:t>definiție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no linkage (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locală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unui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block)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internal linkage (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globală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marcată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cu static)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external linkage (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globală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nemarcată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cu static)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266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78D8-8A05-4E02-A971-3F88BFD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</a:t>
            </a:r>
            <a:r>
              <a:rPr lang="en-US" err="1">
                <a:latin typeface="Constantia"/>
                <a:ea typeface="ヒラギノ角ゴ Pro W3"/>
              </a:rPr>
              <a:t>ce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să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mă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preocupe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fazele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compilării</a:t>
            </a:r>
            <a:r>
              <a:rPr lang="en-US">
                <a:latin typeface="Constantia"/>
                <a:ea typeface="ヒラギノ角ゴ Pro W3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6A74-FB35-4BF0-895F-413D9518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andara"/>
                <a:ea typeface="ヒラギノ角ゴ Pro W3"/>
              </a:rPr>
              <a:t>Ești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inginer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pana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mea</a:t>
            </a:r>
            <a:r>
              <a:rPr lang="en-US">
                <a:latin typeface="Candara"/>
                <a:ea typeface="ヒラギノ角ゴ Pro W3"/>
              </a:rPr>
              <a:t>!</a:t>
            </a:r>
            <a:endParaRPr lang="en-US"/>
          </a:p>
          <a:p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Sistemele</a:t>
            </a:r>
            <a:r>
              <a:rPr lang="en-US">
                <a:latin typeface="Candara"/>
                <a:ea typeface="ヒラギノ角ゴ Pro W3"/>
              </a:rPr>
              <a:t> / </a:t>
            </a:r>
            <a:r>
              <a:rPr lang="en-US" err="1">
                <a:latin typeface="Candara"/>
                <a:ea typeface="ヒラギノ角ゴ Pro W3"/>
              </a:rPr>
              <a:t>programele</a:t>
            </a:r>
            <a:r>
              <a:rPr lang="en-US">
                <a:latin typeface="Candara"/>
                <a:ea typeface="ヒラギノ角ゴ Pro W3"/>
              </a:rPr>
              <a:t> / </a:t>
            </a:r>
            <a:r>
              <a:rPr lang="en-US" err="1">
                <a:latin typeface="Candara"/>
                <a:ea typeface="ヒラギノ角ゴ Pro W3"/>
              </a:rPr>
              <a:t>procedurile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dau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greș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probleme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compilare</a:t>
            </a:r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probleme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asamblare</a:t>
            </a:r>
            <a:endParaRPr lang="en-US" err="1"/>
          </a:p>
          <a:p>
            <a:pPr lvl="1"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probleme</a:t>
            </a:r>
            <a:r>
              <a:rPr lang="en-US">
                <a:latin typeface="Candara"/>
                <a:ea typeface="ヒラギノ角ゴ Pro W3"/>
              </a:rPr>
              <a:t> de linking</a:t>
            </a:r>
            <a:endParaRPr lang="en-US"/>
          </a:p>
          <a:p>
            <a:pPr lvl="1">
              <a:buFont typeface="Arial" pitchFamily="4" charset="2"/>
              <a:buChar char="•"/>
            </a:pPr>
            <a:endParaRPr lang="en-US"/>
          </a:p>
          <a:p>
            <a:pPr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testare</a:t>
            </a:r>
            <a:r>
              <a:rPr lang="en-US">
                <a:latin typeface="Candara"/>
                <a:ea typeface="ヒラギノ角ゴ Pro W3"/>
              </a:rPr>
              <a:t> pe </a:t>
            </a:r>
            <a:r>
              <a:rPr lang="en-US" err="1">
                <a:latin typeface="Candara"/>
                <a:ea typeface="ヒラギノ角ゴ Pro W3"/>
              </a:rPr>
              <a:t>configurații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diferite</a:t>
            </a:r>
            <a:endParaRPr lang="en-US">
              <a:latin typeface="Candara"/>
              <a:ea typeface="ヒラギノ角ゴ Pro W3"/>
            </a:endParaRPr>
          </a:p>
          <a:p>
            <a:pPr>
              <a:buFont typeface="Arial" pitchFamily="4" charset="2"/>
              <a:buChar char="•"/>
            </a:pPr>
            <a:endParaRPr lang="en-US"/>
          </a:p>
          <a:p>
            <a:pPr>
              <a:buFont typeface="Arial" pitchFamily="4" charset="2"/>
              <a:buChar char="•"/>
            </a:pPr>
            <a:r>
              <a:rPr lang="en-US" err="1">
                <a:latin typeface="Candara"/>
                <a:ea typeface="ヒラギノ角ゴ Pro W3"/>
              </a:rPr>
              <a:t>Pentru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analiză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performanță</a:t>
            </a:r>
            <a:r>
              <a:rPr lang="en-US">
                <a:latin typeface="Candara"/>
                <a:ea typeface="ヒラギノ角ゴ Pro W3"/>
              </a:rPr>
              <a:t>, </a:t>
            </a:r>
            <a:r>
              <a:rPr lang="en-US" err="1">
                <a:latin typeface="Candara"/>
                <a:ea typeface="ヒラギノ角ゴ Pro W3"/>
              </a:rPr>
              <a:t>securitate</a:t>
            </a:r>
          </a:p>
        </p:txBody>
      </p:sp>
    </p:spTree>
    <p:extLst>
      <p:ext uri="{BB962C8B-B14F-4D97-AF65-F5344CB8AC3E}">
        <p14:creationId xmlns:p14="http://schemas.microsoft.com/office/powerpoint/2010/main" val="327701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2BA4-0306-410E-958C-735EA1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tantia"/>
                <a:ea typeface="ヒラギノ角ゴ Pro W3"/>
              </a:rPr>
              <a:t>De </a:t>
            </a:r>
            <a:r>
              <a:rPr lang="en-US" err="1">
                <a:latin typeface="Constantia"/>
                <a:ea typeface="ヒラギノ角ゴ Pro W3"/>
              </a:rPr>
              <a:t>ce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să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știu</a:t>
            </a:r>
            <a:r>
              <a:rPr lang="en-US">
                <a:latin typeface="Constantia"/>
                <a:ea typeface="ヒラギノ角ゴ Pro W3"/>
              </a:rPr>
              <a:t> </a:t>
            </a:r>
            <a:r>
              <a:rPr lang="en-US" err="1">
                <a:latin typeface="Constantia"/>
                <a:ea typeface="ヒラギノ角ゴ Pro W3"/>
              </a:rPr>
              <a:t>despre</a:t>
            </a:r>
            <a:r>
              <a:rPr lang="en-US">
                <a:latin typeface="Constantia"/>
                <a:ea typeface="ヒラギノ角ゴ Pro W3"/>
              </a:rPr>
              <a:t> linking?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3FA4-3DAE-465D-B0C4-7B5B2A49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Se </a:t>
            </a:r>
            <a:r>
              <a:rPr lang="en-US" err="1">
                <a:latin typeface="Candara"/>
                <a:ea typeface="ヒラギノ角ゴ Pro W3"/>
              </a:rPr>
              <a:t>întâmplă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oricând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generăm</a:t>
            </a:r>
            <a:r>
              <a:rPr lang="en-US">
                <a:latin typeface="Candara"/>
                <a:ea typeface="ヒラギノ角ゴ Pro W3"/>
              </a:rPr>
              <a:t> un </a:t>
            </a:r>
            <a:r>
              <a:rPr lang="en-US" err="1">
                <a:latin typeface="Candara"/>
                <a:ea typeface="ヒラギノ角ゴ Pro W3"/>
              </a:rPr>
              <a:t>executabil</a:t>
            </a:r>
          </a:p>
          <a:p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Problemele</a:t>
            </a:r>
            <a:r>
              <a:rPr lang="en-US">
                <a:latin typeface="Candara"/>
                <a:ea typeface="ヒラギノ角ゴ Pro W3"/>
              </a:rPr>
              <a:t> de linking sunt </a:t>
            </a:r>
            <a:r>
              <a:rPr lang="en-US" err="1">
                <a:latin typeface="Candara"/>
                <a:ea typeface="ヒラギノ角ゴ Pro W3"/>
              </a:rPr>
              <a:t>frecvente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puțin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înțelese</a:t>
            </a:r>
            <a:endParaRPr lang="en-US">
              <a:latin typeface="Candara"/>
              <a:ea typeface="ヒラギノ角ゴ Pro W3"/>
            </a:endParaRP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general, </a:t>
            </a:r>
            <a:r>
              <a:rPr lang="en-US" err="1">
                <a:latin typeface="Candara"/>
                <a:ea typeface="ヒラギノ角ゴ Pro W3"/>
              </a:rPr>
              <a:t>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vei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folosi</a:t>
            </a:r>
            <a:r>
              <a:rPr lang="en-US">
                <a:latin typeface="Candara"/>
                <a:ea typeface="ヒラギノ角ゴ Pro W3"/>
              </a:rPr>
              <a:t> de </a:t>
            </a:r>
            <a:r>
              <a:rPr lang="en-US" err="1">
                <a:latin typeface="Candara"/>
                <a:ea typeface="ヒラギノ角ゴ Pro W3"/>
              </a:rPr>
              <a:t>componente</a:t>
            </a:r>
            <a:r>
              <a:rPr lang="en-US">
                <a:latin typeface="Candara"/>
                <a:ea typeface="ヒラギノ角ゴ Pro W3"/>
              </a:rPr>
              <a:t> software </a:t>
            </a:r>
            <a:r>
              <a:rPr lang="en-US" err="1">
                <a:latin typeface="Candara"/>
                <a:ea typeface="ヒラギノ角ゴ Pro W3"/>
              </a:rPr>
              <a:t>existente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latin typeface="Candara"/>
                <a:ea typeface="ヒラギノ角ゴ Pro W3"/>
              </a:rPr>
              <a:t>fie </a:t>
            </a:r>
            <a:r>
              <a:rPr lang="en-US" err="1">
                <a:latin typeface="Candara"/>
                <a:ea typeface="ヒラギノ角ゴ Pro W3"/>
              </a:rPr>
              <a:t>firect</a:t>
            </a:r>
            <a:r>
              <a:rPr lang="en-US">
                <a:latin typeface="Candara"/>
                <a:ea typeface="ヒラギノ角ゴ Pro W3"/>
              </a:rPr>
              <a:t> la </a:t>
            </a:r>
            <a:r>
              <a:rPr lang="en-US" err="1">
                <a:latin typeface="Candara"/>
                <a:ea typeface="ヒラギノ角ゴ Pro W3"/>
              </a:rPr>
              <a:t>nivelul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codului</a:t>
            </a:r>
            <a:r>
              <a:rPr lang="en-US">
                <a:latin typeface="Candara"/>
                <a:ea typeface="ヒラギノ角ゴ Pro W3"/>
              </a:rPr>
              <a:t> (API)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latin typeface="Candara"/>
                <a:ea typeface="ヒラギノ角ゴ Pro W3"/>
              </a:rPr>
              <a:t>fie </a:t>
            </a:r>
            <a:r>
              <a:rPr lang="en-US" err="1">
                <a:latin typeface="Candara"/>
                <a:ea typeface="ヒラギノ角ゴ Pro W3"/>
              </a:rPr>
              <a:t>printr</a:t>
            </a:r>
            <a:r>
              <a:rPr lang="en-US">
                <a:latin typeface="Candara"/>
                <a:ea typeface="ヒラギノ角ゴ Pro W3"/>
              </a:rPr>
              <a:t>-o </a:t>
            </a:r>
            <a:r>
              <a:rPr lang="en-US" err="1">
                <a:latin typeface="Candara"/>
                <a:ea typeface="ヒラギノ角ゴ Pro W3"/>
              </a:rPr>
              <a:t>interfață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binără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specifică</a:t>
            </a:r>
            <a:r>
              <a:rPr lang="en-US">
                <a:latin typeface="Candara"/>
                <a:ea typeface="ヒラギノ角ゴ Pro W3"/>
              </a:rPr>
              <a:t> (ABI)</a:t>
            </a:r>
          </a:p>
          <a:p>
            <a:pPr lvl="1">
              <a:buFont typeface="Arial" pitchFamily="4" charset="2"/>
              <a:buChar char="•"/>
            </a:pPr>
            <a:r>
              <a:rPr lang="en-US">
                <a:latin typeface="Candara"/>
                <a:ea typeface="ヒラギノ角ゴ Pro W3"/>
              </a:rPr>
              <a:t>fie </a:t>
            </a:r>
            <a:r>
              <a:rPr lang="en-US" err="1">
                <a:latin typeface="Candara"/>
                <a:ea typeface="ヒラギノ角ゴ Pro W3"/>
              </a:rPr>
              <a:t>prin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linkarea</a:t>
            </a:r>
            <a:r>
              <a:rPr lang="en-US">
                <a:latin typeface="Candara"/>
                <a:ea typeface="ヒラギノ角ゴ Pro W3"/>
              </a:rPr>
              <a:t> lor</a:t>
            </a:r>
          </a:p>
        </p:txBody>
      </p:sp>
    </p:spTree>
    <p:extLst>
      <p:ext uri="{BB962C8B-B14F-4D97-AF65-F5344CB8AC3E}">
        <p14:creationId xmlns:p14="http://schemas.microsoft.com/office/powerpoint/2010/main" val="418371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4B8D-91D0-4C15-85B5-35E1937F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tantia"/>
                <a:ea typeface="ヒラギノ角ゴ Pro W3"/>
              </a:rPr>
              <a:t>Probleme</a:t>
            </a:r>
            <a:r>
              <a:rPr lang="en-US">
                <a:latin typeface="Constantia"/>
                <a:ea typeface="ヒラギノ角ゴ Pro W3"/>
              </a:rPr>
              <a:t> de linking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665E-B0BB-4D5C-9EB6-53E1656F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ndara"/>
                <a:ea typeface="ヒラギノ角ゴ Pro W3"/>
              </a:rPr>
              <a:t>O </a:t>
            </a:r>
            <a:r>
              <a:rPr lang="en-US" err="1">
                <a:latin typeface="Candara"/>
                <a:ea typeface="ヒラギノ角ゴ Pro W3"/>
              </a:rPr>
              <a:t>funcție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definită</a:t>
            </a:r>
            <a:r>
              <a:rPr lang="en-US">
                <a:latin typeface="Candara"/>
                <a:ea typeface="ヒラギノ角ゴ Pro W3"/>
              </a:rPr>
              <a:t> static </a:t>
            </a:r>
            <a:r>
              <a:rPr lang="en-US" err="1">
                <a:latin typeface="Candara"/>
                <a:ea typeface="ヒラギノ角ゴ Pro W3"/>
              </a:rPr>
              <a:t>și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apelată</a:t>
            </a:r>
            <a:r>
              <a:rPr lang="en-US">
                <a:latin typeface="Candara"/>
                <a:ea typeface="ヒラギノ角ゴ Pro W3"/>
              </a:rPr>
              <a:t> din alt </a:t>
            </a:r>
            <a:r>
              <a:rPr lang="en-US" err="1">
                <a:latin typeface="Candara"/>
                <a:ea typeface="ヒラギノ角ゴ Pro W3"/>
              </a:rPr>
              <a:t>modul</a:t>
            </a:r>
            <a:r>
              <a:rPr lang="en-US">
                <a:latin typeface="Candara"/>
                <a:ea typeface="ヒラギノ角ゴ Pro W3"/>
              </a:rPr>
              <a:t> (compilation unit)</a:t>
            </a:r>
          </a:p>
          <a:p>
            <a:endParaRPr lang="en-US">
              <a:latin typeface="Candara"/>
              <a:ea typeface="ヒラギノ角ゴ Pro W3"/>
            </a:endParaRPr>
          </a:p>
          <a:p>
            <a:r>
              <a:rPr lang="en-US">
                <a:latin typeface="Candara"/>
                <a:ea typeface="ヒラギノ角ゴ Pro W3"/>
              </a:rPr>
              <a:t>O </a:t>
            </a:r>
            <a:r>
              <a:rPr lang="en-US" err="1">
                <a:latin typeface="Candara"/>
                <a:ea typeface="ヒラギノ角ゴ Pro W3"/>
              </a:rPr>
              <a:t>funcție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este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definită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în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două</a:t>
            </a:r>
            <a:r>
              <a:rPr lang="en-US">
                <a:latin typeface="Candara"/>
                <a:ea typeface="ヒラギノ角ゴ Pro W3"/>
              </a:rPr>
              <a:t> module</a:t>
            </a:r>
          </a:p>
          <a:p>
            <a:endParaRPr lang="en-US"/>
          </a:p>
          <a:p>
            <a:r>
              <a:rPr lang="en-US">
                <a:latin typeface="Candara"/>
                <a:ea typeface="ヒラギノ角ゴ Pro W3"/>
              </a:rPr>
              <a:t>Nu se </a:t>
            </a:r>
            <a:r>
              <a:rPr lang="en-US" err="1">
                <a:latin typeface="Candara"/>
                <a:ea typeface="ヒラギノ角ゴ Pro W3"/>
              </a:rPr>
              <a:t>poate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localiza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biblioteca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dorită</a:t>
            </a:r>
            <a:endParaRPr lang="en-US">
              <a:latin typeface="Candara"/>
              <a:ea typeface="ヒラギノ角ゴ Pro W3"/>
            </a:endParaRPr>
          </a:p>
          <a:p>
            <a:endParaRPr lang="en-US"/>
          </a:p>
          <a:p>
            <a:r>
              <a:rPr lang="en-US" err="1">
                <a:latin typeface="Candara"/>
                <a:ea typeface="ヒラギノ角ゴ Pro W3"/>
              </a:rPr>
              <a:t>Uneori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probleme</a:t>
            </a:r>
            <a:r>
              <a:rPr lang="en-US">
                <a:latin typeface="Candara"/>
                <a:ea typeface="ヒラギノ角ゴ Pro W3"/>
              </a:rPr>
              <a:t> de linking se </a:t>
            </a:r>
            <a:r>
              <a:rPr lang="en-US" err="1">
                <a:latin typeface="Candara"/>
                <a:ea typeface="ヒラギノ角ゴ Pro W3"/>
              </a:rPr>
              <a:t>manifestă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doar</a:t>
            </a:r>
            <a:r>
              <a:rPr lang="en-US">
                <a:latin typeface="Candara"/>
                <a:ea typeface="ヒラギノ角ゴ Pro W3"/>
              </a:rPr>
              <a:t> la </a:t>
            </a:r>
            <a:r>
              <a:rPr lang="en-US" err="1">
                <a:latin typeface="Candara"/>
                <a:ea typeface="ヒラギノ角ゴ Pro W3"/>
              </a:rPr>
              <a:t>încărcare</a:t>
            </a:r>
            <a:r>
              <a:rPr lang="en-US">
                <a:latin typeface="Candara"/>
                <a:ea typeface="ヒラギノ角ゴ Pro W3"/>
              </a:rPr>
              <a:t> </a:t>
            </a:r>
            <a:r>
              <a:rPr lang="en-US" err="1">
                <a:latin typeface="Candara"/>
                <a:ea typeface="ヒラギノ角ゴ Pro W3"/>
              </a:rPr>
              <a:t>sau</a:t>
            </a:r>
            <a:r>
              <a:rPr lang="en-US">
                <a:latin typeface="Candara"/>
                <a:ea typeface="ヒラギノ角ゴ Pro W3"/>
              </a:rPr>
              <a:t> la </a:t>
            </a:r>
            <a:r>
              <a:rPr lang="en-US" err="1">
                <a:latin typeface="Candara"/>
                <a:ea typeface="ヒラギノ角ゴ Pro W3"/>
              </a:rPr>
              <a:t>rulare</a:t>
            </a:r>
            <a:endParaRPr lang="en-US" err="1"/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o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funcție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este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folosită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cu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altă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signatură</a:t>
            </a:r>
            <a:endParaRPr lang="en-US">
              <a:solidFill>
                <a:srgbClr val="000000"/>
              </a:solidFill>
              <a:latin typeface="Candara"/>
              <a:ea typeface="ヒラギノ角ゴ Pro W3"/>
            </a:endParaRPr>
          </a:p>
          <a:p>
            <a:pPr lvl="1">
              <a:buFont typeface="Arial" pitchFamily="4" charset="2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se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folosește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o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altă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bibliotecă</a:t>
            </a:r>
            <a:r>
              <a:rPr lang="en-US">
                <a:solidFill>
                  <a:srgbClr val="000000"/>
                </a:solidFill>
                <a:latin typeface="Candara"/>
                <a:ea typeface="ヒラギノ角ゴ Pro W3"/>
              </a:rPr>
              <a:t> </a:t>
            </a:r>
            <a:r>
              <a:rPr lang="en-US" err="1">
                <a:solidFill>
                  <a:srgbClr val="000000"/>
                </a:solidFill>
                <a:latin typeface="Candara"/>
                <a:ea typeface="ヒラギノ角ゴ Pro W3"/>
              </a:rPr>
              <a:t>dinamică</a:t>
            </a:r>
            <a:endParaRPr lang="en-US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03837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rsuri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Proiecție</PresentationFormat>
  <Slides>32</Slides>
  <Notes>4</Notes>
  <HiddenSlides>0</HiddenSlides>
  <ScaleCrop>false</ScaleCrop>
  <HeadingPairs>
    <vt:vector size="4" baseType="variant">
      <vt:variant>
        <vt:lpstr>Temă</vt:lpstr>
      </vt:variant>
      <vt:variant>
        <vt:i4>2</vt:i4>
      </vt:variant>
      <vt:variant>
        <vt:lpstr>Titluri diapozitive</vt:lpstr>
      </vt:variant>
      <vt:variant>
        <vt:i4>32</vt:i4>
      </vt:variant>
    </vt:vector>
  </HeadingPairs>
  <TitlesOfParts>
    <vt:vector size="34" baseType="lpstr">
      <vt:lpstr>2_Blank Presentation</vt:lpstr>
      <vt:lpstr>1_Blank Presentation</vt:lpstr>
      <vt:lpstr>Construirea programelor</vt:lpstr>
      <vt:lpstr>Suport curs</vt:lpstr>
      <vt:lpstr>De la cod sursă la executabil</vt:lpstr>
      <vt:lpstr>Variabile globale</vt:lpstr>
      <vt:lpstr>Programe compuse din mai multe module</vt:lpstr>
      <vt:lpstr>Scope &amp; linkage în C</vt:lpstr>
      <vt:lpstr>De ce să mă preocupe fazele compilării?</vt:lpstr>
      <vt:lpstr>De ce să știu despre linking?</vt:lpstr>
      <vt:lpstr>Probleme de linking</vt:lpstr>
      <vt:lpstr>Momente din procesul de build / run</vt:lpstr>
      <vt:lpstr>Linking</vt:lpstr>
      <vt:lpstr>Fișiere folosite</vt:lpstr>
      <vt:lpstr>Module obiect vs fișiere executabile</vt:lpstr>
      <vt:lpstr>Ce conține un fișier executabil / obiect?</vt:lpstr>
      <vt:lpstr>Responsabilitățile linkerului</vt:lpstr>
      <vt:lpstr>Stabilirea entry pointului</vt:lpstr>
      <vt:lpstr>Simboluri</vt:lpstr>
      <vt:lpstr>Rezolvarea simbolurilor</vt:lpstr>
      <vt:lpstr>Secțiuni</vt:lpstr>
      <vt:lpstr>Unificarea secțiunilor + Stabilirea adreselor</vt:lpstr>
      <vt:lpstr>Relocarea simbolurilor</vt:lpstr>
      <vt:lpstr>Stripping</vt:lpstr>
      <vt:lpstr>Demo time</vt:lpstr>
      <vt:lpstr>Biblioteci</vt:lpstr>
      <vt:lpstr>Biblioteca standard C</vt:lpstr>
      <vt:lpstr>Executabile cu linkare statică</vt:lpstr>
      <vt:lpstr>Demo</vt:lpstr>
      <vt:lpstr>Executabile cu linkare dinamică</vt:lpstr>
      <vt:lpstr>Comenzi pentru/cu biblioteci dinamice</vt:lpstr>
      <vt:lpstr>Demo</vt:lpstr>
      <vt:lpstr>Sumar</vt:lpstr>
      <vt:lpstr>Intrebari?</vt:lpstr>
    </vt:vector>
  </TitlesOfParts>
  <Company>Carleton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Interrupts &amp; Input/output</dc:title>
  <dc:creator>S. Dandamudi</dc:creator>
  <cp:revision>14</cp:revision>
  <cp:lastPrinted>1999-05-15T17:52:18Z</cp:lastPrinted>
  <dcterms:created xsi:type="dcterms:W3CDTF">1998-11-24T00:49:00Z</dcterms:created>
  <dcterms:modified xsi:type="dcterms:W3CDTF">2021-11-18T16:05:21Z</dcterms:modified>
</cp:coreProperties>
</file>