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471" r:id="rId2"/>
    <p:sldId id="391" r:id="rId3"/>
    <p:sldId id="480" r:id="rId4"/>
    <p:sldId id="472" r:id="rId5"/>
    <p:sldId id="392" r:id="rId6"/>
    <p:sldId id="414" r:id="rId7"/>
    <p:sldId id="474" r:id="rId8"/>
    <p:sldId id="475" r:id="rId9"/>
    <p:sldId id="481" r:id="rId10"/>
    <p:sldId id="394" r:id="rId11"/>
    <p:sldId id="395" r:id="rId12"/>
    <p:sldId id="396" r:id="rId13"/>
    <p:sldId id="398" r:id="rId14"/>
    <p:sldId id="399" r:id="rId15"/>
    <p:sldId id="407" r:id="rId16"/>
    <p:sldId id="476" r:id="rId17"/>
    <p:sldId id="400" r:id="rId18"/>
    <p:sldId id="420" r:id="rId19"/>
    <p:sldId id="401" r:id="rId20"/>
    <p:sldId id="403" r:id="rId21"/>
    <p:sldId id="477" r:id="rId22"/>
    <p:sldId id="478" r:id="rId23"/>
    <p:sldId id="468" r:id="rId24"/>
    <p:sldId id="470" r:id="rId25"/>
    <p:sldId id="479" r:id="rId26"/>
    <p:sldId id="435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4" r:id="rId41"/>
    <p:sldId id="455" r:id="rId42"/>
    <p:sldId id="456" r:id="rId43"/>
    <p:sldId id="461" r:id="rId44"/>
    <p:sldId id="432" r:id="rId45"/>
  </p:sldIdLst>
  <p:sldSz cx="9144000" cy="6858000" type="overhead"/>
  <p:notesSz cx="6858000" cy="228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D61"/>
    <a:srgbClr val="B67FDB"/>
    <a:srgbClr val="E674D8"/>
    <a:srgbClr val="8FD3F9"/>
    <a:srgbClr val="CDDF25"/>
    <a:srgbClr val="F779F7"/>
    <a:srgbClr val="3EE0AE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913FD-C67A-F44D-B44C-71BEBF9D9B01}" v="22" dt="2021-10-20T10:52:42.527"/>
    <p1510:client id="{BF84F32B-A435-2A65-B323-F45C0BCCF58E}" v="35" dt="2021-10-20T10:49:1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9628" y="0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0082"/>
            <a:ext cx="3112022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9628" y="9760082"/>
            <a:ext cx="311356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A78B2C-B2F9-EA44-9BF8-D858500C1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82" y="1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65" y="4862247"/>
            <a:ext cx="5206770" cy="46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82" y="9722798"/>
            <a:ext cx="3076518" cy="51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ヒラギノ角ゴ Pro W3" pitchFamily="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" charset="0"/>
        <a:ea typeface="ヒラギノ角ゴ Pro W3" pitchFamily="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/>
              <a:ea typeface="ヒラギノ角ゴ Pro W3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ヒラギノ角ゴ Pro W3"/>
                <a:cs typeface="Times New Roman"/>
              </a:rPr>
              <a:t>06.05.2021: trebuie scurtat la 2h 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EE48-B5B4-46B6-8A42-97203FC8E60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184A8-A91C-40B6-84D4-AE87D08CAFF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61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Exemplu</a:t>
            </a:r>
            <a:r>
              <a:rPr lang="en-US" baseline="0"/>
              <a:t> </a:t>
            </a:r>
            <a:r>
              <a:rPr lang="en-US" baseline="0" err="1"/>
              <a:t>în</a:t>
            </a:r>
            <a:r>
              <a:rPr lang="en-US" baseline="0"/>
              <a:t> </a:t>
            </a:r>
            <a:r>
              <a:rPr lang="en-US" baseline="0" err="1"/>
              <a:t>biew</a:t>
            </a:r>
            <a:r>
              <a:rPr lang="en-US" baseline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en-GB" altLang="en-US" sz="1200" b="1">
                <a:latin typeface="Andale Mono" pitchFamily="49" charset="0"/>
                <a:cs typeface="Courier New" pitchFamily="49" charset="0"/>
              </a:rPr>
              <a:t>; </a:t>
            </a:r>
            <a:r>
              <a:rPr lang="en-GB" altLang="en-US" sz="1200" b="1" err="1">
                <a:latin typeface="Andale Mono" pitchFamily="49" charset="0"/>
                <a:cs typeface="Courier New" pitchFamily="49" charset="0"/>
              </a:rPr>
              <a:t>nasm</a:t>
            </a:r>
            <a:r>
              <a:rPr lang="en-GB" altLang="en-US" sz="1200" b="1">
                <a:latin typeface="Andale Mono" pitchFamily="49" charset="0"/>
                <a:cs typeface="Courier New" pitchFamily="49" charset="0"/>
              </a:rPr>
              <a:t> -f elf -g hello.asm </a:t>
            </a:r>
          </a:p>
          <a:p>
            <a:pPr fontAlgn="auto"/>
            <a:r>
              <a:rPr lang="en-GB" altLang="en-US" sz="1200" b="1">
                <a:latin typeface="Andale Mono" pitchFamily="49" charset="0"/>
                <a:cs typeface="Courier New" pitchFamily="49" charset="0"/>
              </a:rPr>
              <a:t>; </a:t>
            </a:r>
            <a:r>
              <a:rPr lang="en-GB" altLang="en-US" sz="1200" b="1" err="1">
                <a:latin typeface="Andale Mono" pitchFamily="49" charset="0"/>
                <a:cs typeface="Courier New" pitchFamily="49" charset="0"/>
              </a:rPr>
              <a:t>gcc</a:t>
            </a:r>
            <a:r>
              <a:rPr lang="en-GB" altLang="en-US" sz="1200" b="1">
                <a:latin typeface="Andale Mono" pitchFamily="49" charset="0"/>
                <a:cs typeface="Courier New" pitchFamily="49" charset="0"/>
              </a:rPr>
              <a:t> -m32 -o hello </a:t>
            </a:r>
            <a:r>
              <a:rPr lang="en-GB" altLang="en-US" sz="1200" b="1" err="1">
                <a:latin typeface="Andale Mono" pitchFamily="49" charset="0"/>
                <a:cs typeface="Courier New" pitchFamily="49" charset="0"/>
              </a:rPr>
              <a:t>hello.o</a:t>
            </a:r>
            <a:endParaRPr lang="en-GB" altLang="en-US" sz="1200" b="1">
              <a:latin typeface="Andale Mono" pitchFamily="49" charset="0"/>
              <a:cs typeface="Courier New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82EEF-4F4C-8E43-ADDA-7FCF758E8BC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340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24977" indent="-278838" defTabSz="94340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15349" indent="-223070" defTabSz="94340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61490" indent="-223070" defTabSz="94340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07630" indent="-223070" defTabSz="94340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53769" indent="-223070" algn="ctr" defTabSz="9434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99910" indent="-223070" algn="ctr" defTabSz="9434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46049" indent="-223070" algn="ctr" defTabSz="9434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92189" indent="-223070" algn="ctr" defTabSz="9434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B24D59-5CAC-4EE1-AE46-8198361FABA9}" type="slidenum">
              <a:rPr lang="en-US" sz="1300">
                <a:latin typeface="Times" pitchFamily="18" charset="0"/>
              </a:rPr>
              <a:pPr/>
              <a:t>29</a:t>
            </a:fld>
            <a:endParaRPr lang="en-US" sz="1300">
              <a:latin typeface="Times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err="1">
                <a:latin typeface="Times"/>
                <a:ea typeface="ヒラギノ角ゴ Pro W3"/>
                <a:cs typeface="Times"/>
              </a:rPr>
              <a:t>Operatiile</a:t>
            </a:r>
            <a:r>
              <a:rPr lang="en-US">
                <a:latin typeface="Times"/>
                <a:ea typeface="ヒラギノ角ゴ Pro W3"/>
                <a:cs typeface="Times"/>
              </a:rPr>
              <a:t> sunt </a:t>
            </a:r>
            <a:r>
              <a:rPr lang="en-US" err="1">
                <a:latin typeface="Times"/>
                <a:ea typeface="ヒラギノ角ゴ Pro W3"/>
                <a:cs typeface="Times"/>
              </a:rPr>
              <a:t>intre</a:t>
            </a:r>
            <a:r>
              <a:rPr lang="en-US">
                <a:latin typeface="Times"/>
                <a:ea typeface="ヒラギノ角ゴ Pro W3"/>
                <a:cs typeface="Times"/>
              </a:rPr>
              <a:t> </a:t>
            </a:r>
            <a:r>
              <a:rPr lang="en-US" err="1">
                <a:latin typeface="Times"/>
                <a:ea typeface="ヒラギノ角ゴ Pro W3"/>
                <a:cs typeface="Times"/>
              </a:rPr>
              <a:t>Registre-Registre</a:t>
            </a:r>
            <a:r>
              <a:rPr lang="en-US">
                <a:latin typeface="Times"/>
                <a:ea typeface="ヒラギノ角ゴ Pro W3"/>
                <a:cs typeface="Times"/>
              </a:rPr>
              <a:t>; </a:t>
            </a:r>
            <a:r>
              <a:rPr lang="en-US" err="1">
                <a:latin typeface="Times"/>
                <a:ea typeface="ヒラギノ角ゴ Pro W3"/>
                <a:cs typeface="Times"/>
              </a:rPr>
              <a:t>Registre-Memorie</a:t>
            </a:r>
            <a:r>
              <a:rPr lang="en-US">
                <a:latin typeface="Times"/>
                <a:ea typeface="ヒラギノ角ゴ Pro W3"/>
                <a:cs typeface="Times"/>
              </a:rPr>
              <a:t> </a:t>
            </a:r>
            <a:r>
              <a:rPr lang="en-US" err="1">
                <a:latin typeface="Times"/>
                <a:ea typeface="ヒラギノ角ゴ Pro W3"/>
                <a:cs typeface="Times"/>
              </a:rPr>
              <a:t>sau</a:t>
            </a:r>
            <a:r>
              <a:rPr lang="en-US">
                <a:latin typeface="Times"/>
                <a:ea typeface="ヒラギノ角ゴ Pro W3"/>
                <a:cs typeface="Times"/>
              </a:rPr>
              <a:t> </a:t>
            </a:r>
            <a:r>
              <a:rPr lang="en-US" err="1">
                <a:latin typeface="Times"/>
                <a:ea typeface="ヒラギノ角ゴ Pro W3"/>
                <a:cs typeface="Times"/>
              </a:rPr>
              <a:t>Memorie-Registre</a:t>
            </a:r>
            <a:r>
              <a:rPr lang="en-US">
                <a:latin typeface="Times"/>
                <a:ea typeface="ヒラギノ角ゴ Pro W3"/>
                <a:cs typeface="Times"/>
              </a:rPr>
              <a:t>;</a:t>
            </a:r>
          </a:p>
          <a:p>
            <a:pPr eaLnBrk="1" hangingPunct="1">
              <a:buFontTx/>
              <a:buChar char="-"/>
            </a:pPr>
            <a:r>
              <a:rPr lang="en-US" err="1">
                <a:latin typeface="Times"/>
                <a:cs typeface="Times"/>
              </a:rPr>
              <a:t>Niciodată</a:t>
            </a:r>
            <a:r>
              <a:rPr lang="en-US">
                <a:latin typeface="Times"/>
                <a:cs typeface="Times"/>
              </a:rPr>
              <a:t> </a:t>
            </a:r>
            <a:r>
              <a:rPr lang="en-US" err="1">
                <a:latin typeface="Times"/>
                <a:cs typeface="Times"/>
              </a:rPr>
              <a:t>Memorie-Memorie</a:t>
            </a:r>
            <a:r>
              <a:rPr lang="en-US">
                <a:latin typeface="Times"/>
                <a:cs typeface="Times"/>
              </a:rPr>
              <a:t>!</a:t>
            </a:r>
            <a:endParaRPr lang="ro-RO">
              <a:latin typeface="Times"/>
              <a:cs typeface="Time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C56F8-DE82-47C7-B70D-B3A5A66D2E4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Pipeline: </a:t>
            </a:r>
          </a:p>
          <a:p>
            <a:endParaRPr lang="en-US" altLang="en-US"/>
          </a:p>
          <a:p>
            <a:r>
              <a:rPr lang="en-US" altLang="en-US" err="1"/>
              <a:t>Dragoș</a:t>
            </a:r>
            <a:r>
              <a:rPr lang="en-US" altLang="en-US"/>
              <a:t>:</a:t>
            </a:r>
            <a:r>
              <a:rPr lang="en-US" altLang="en-US" baseline="0"/>
              <a:t> nu </a:t>
            </a:r>
            <a:r>
              <a:rPr lang="en-US" altLang="en-US" baseline="0" err="1"/>
              <a:t>sunt</a:t>
            </a:r>
            <a:r>
              <a:rPr lang="en-US" altLang="en-US" baseline="0"/>
              <a:t> </a:t>
            </a:r>
            <a:r>
              <a:rPr lang="en-US" altLang="en-US" baseline="0" err="1"/>
              <a:t>sigur</a:t>
            </a:r>
            <a:r>
              <a:rPr lang="en-US" altLang="en-US" baseline="0"/>
              <a:t> </a:t>
            </a:r>
            <a:r>
              <a:rPr lang="en-US" altLang="en-US" baseline="0" err="1"/>
              <a:t>dacă</a:t>
            </a:r>
            <a:r>
              <a:rPr lang="en-US" altLang="en-US" baseline="0"/>
              <a:t> </a:t>
            </a:r>
            <a:r>
              <a:rPr lang="en-US" altLang="en-US" baseline="0" err="1"/>
              <a:t>vrem</a:t>
            </a:r>
            <a:r>
              <a:rPr lang="en-US" altLang="en-US" baseline="0"/>
              <a:t> </a:t>
            </a:r>
            <a:r>
              <a:rPr lang="en-US" altLang="en-US" baseline="0" err="1"/>
              <a:t>să</a:t>
            </a:r>
            <a:r>
              <a:rPr lang="en-US" altLang="en-US" baseline="0"/>
              <a:t> </a:t>
            </a:r>
            <a:r>
              <a:rPr lang="en-US" altLang="en-US" baseline="0" err="1"/>
              <a:t>spunem</a:t>
            </a:r>
            <a:r>
              <a:rPr lang="en-US" altLang="en-US" baseline="0"/>
              <a:t> </a:t>
            </a:r>
            <a:r>
              <a:rPr lang="en-US" altLang="en-US" baseline="0" err="1"/>
              <a:t>și</a:t>
            </a:r>
            <a:r>
              <a:rPr lang="en-US" altLang="en-US" baseline="0"/>
              <a:t> de pipeline – e o </a:t>
            </a:r>
            <a:r>
              <a:rPr lang="en-US" altLang="en-US" baseline="0" err="1"/>
              <a:t>paranteză</a:t>
            </a:r>
            <a:r>
              <a:rPr lang="en-US" altLang="en-US" baseline="0"/>
              <a:t> </a:t>
            </a:r>
            <a:r>
              <a:rPr lang="en-US" altLang="en-US" baseline="0" err="1"/>
              <a:t>prea</a:t>
            </a:r>
            <a:r>
              <a:rPr lang="en-US" altLang="en-US" baseline="0"/>
              <a:t> mare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70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Poate</a:t>
            </a:r>
            <a:r>
              <a:rPr lang="en-US" baseline="0"/>
              <a:t> </a:t>
            </a:r>
            <a:r>
              <a:rPr lang="en-US" baseline="0" err="1"/>
              <a:t>fi</a:t>
            </a:r>
            <a:r>
              <a:rPr lang="en-US" baseline="0"/>
              <a:t> </a:t>
            </a:r>
            <a:r>
              <a:rPr lang="en-US" baseline="0" err="1"/>
              <a:t>prea</a:t>
            </a:r>
            <a:r>
              <a:rPr lang="en-US" baseline="0"/>
              <a:t> </a:t>
            </a:r>
            <a:r>
              <a:rPr lang="en-US" baseline="0" err="1"/>
              <a:t>mult</a:t>
            </a:r>
            <a:r>
              <a:rPr lang="en-US" baseline="0"/>
              <a:t> </a:t>
            </a:r>
            <a:r>
              <a:rPr lang="en-US" baseline="0" err="1"/>
              <a:t>detaliu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DF30-D5B3-489A-91D8-5A6CB57A333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3: Page </a:t>
            </a:r>
            <a:fld id="{D7BF05A4-78DB-4275-9C77-9CA7989F1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Capitol 03 - ASC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3600" err="1">
                <a:latin typeface="Constantia"/>
                <a:ea typeface="ヒラギノ角ゴ Pro W3"/>
              </a:rPr>
              <a:t>Arhitectura</a:t>
            </a:r>
            <a:r>
              <a:rPr lang="en-US" sz="3600">
                <a:latin typeface="Constantia"/>
                <a:ea typeface="ヒラギノ角ゴ Pro W3"/>
              </a:rPr>
              <a:t> </a:t>
            </a:r>
            <a:r>
              <a:rPr lang="en-US" sz="3600" err="1">
                <a:latin typeface="Constantia"/>
                <a:ea typeface="ヒラギノ角ゴ Pro W3"/>
              </a:rPr>
              <a:t>Sistemului</a:t>
            </a:r>
            <a:r>
              <a:rPr lang="en-US" sz="3600">
                <a:latin typeface="Constantia"/>
                <a:ea typeface="ヒラギノ角ゴ Pro W3"/>
              </a:rPr>
              <a:t> de </a:t>
            </a:r>
            <a:r>
              <a:rPr lang="en-US" sz="3600" err="1">
                <a:latin typeface="Constantia"/>
                <a:ea typeface="ヒラギノ角ゴ Pro W3"/>
              </a:rPr>
              <a:t>Calcul</a:t>
            </a:r>
            <a:endParaRPr lang="en-US" sz="3600" err="1">
              <a:ea typeface="ヒラギノ角ゴ Pro W3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a typeface="ヒラギノ角ゴ Pro W3"/>
            </a:endParaRPr>
          </a:p>
          <a:p>
            <a:endParaRPr lang="en-US">
              <a:ea typeface="ヒラギノ角ゴ Pro W3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800600"/>
            <a:ext cx="291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8239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Ce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limbajul</a:t>
            </a:r>
            <a:r>
              <a:rPr lang="en-US"/>
              <a:t> de </a:t>
            </a:r>
            <a:r>
              <a:rPr lang="en-US" err="1"/>
              <a:t>asamblare</a:t>
            </a:r>
            <a:r>
              <a:rPr lang="en-US"/>
              <a:t>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</a:rPr>
              <a:t>Limbaj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nivel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jos</a:t>
            </a:r>
            <a:endParaRPr lang="en-US">
              <a:latin typeface="Candara"/>
            </a:endParaRPr>
          </a:p>
          <a:p>
            <a:pPr lvl="2"/>
            <a:r>
              <a:rPr lang="en-US" err="1">
                <a:latin typeface="Candara"/>
              </a:rPr>
              <a:t>Fiecare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instrucțiune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rezolvă</a:t>
            </a:r>
            <a:r>
              <a:rPr lang="en-US">
                <a:latin typeface="Candara"/>
              </a:rPr>
              <a:t> un task </a:t>
            </a:r>
            <a:r>
              <a:rPr lang="en-US" err="1">
                <a:latin typeface="Candara"/>
              </a:rPr>
              <a:t>simplu</a:t>
            </a:r>
            <a:endParaRPr lang="en-US">
              <a:latin typeface="Candara"/>
            </a:endParaRPr>
          </a:p>
          <a:p>
            <a:pPr marL="342900" lvl="2" indent="-342900">
              <a:buFontTx/>
              <a:buChar char="•"/>
            </a:pPr>
            <a:r>
              <a:rPr lang="en-US" sz="2800" err="1">
                <a:latin typeface="Candara"/>
                <a:ea typeface="ヒラギノ角ゴ Pro W3"/>
              </a:rPr>
              <a:t>Corespondență</a:t>
            </a:r>
            <a:r>
              <a:rPr lang="en-US" sz="2800">
                <a:latin typeface="Candara"/>
                <a:ea typeface="ヒラギノ角ゴ Pro W3"/>
              </a:rPr>
              <a:t> </a:t>
            </a:r>
            <a:r>
              <a:rPr lang="en-US" sz="2800" err="1">
                <a:latin typeface="Candara"/>
                <a:ea typeface="ヒラギノ角ゴ Pro W3"/>
              </a:rPr>
              <a:t>directă</a:t>
            </a:r>
            <a:r>
              <a:rPr lang="en-US" sz="2800">
                <a:latin typeface="Candara"/>
                <a:ea typeface="ヒラギノ角ゴ Pro W3"/>
              </a:rPr>
              <a:t> </a:t>
            </a:r>
            <a:r>
              <a:rPr lang="en-US" sz="2800" err="1">
                <a:latin typeface="Candara"/>
                <a:ea typeface="ヒラギノ角ゴ Pro W3"/>
              </a:rPr>
              <a:t>între</a:t>
            </a:r>
            <a:r>
              <a:rPr lang="en-US" sz="2800">
                <a:latin typeface="Candara"/>
                <a:ea typeface="ヒラギノ角ゴ Pro W3"/>
              </a:rPr>
              <a:t> </a:t>
            </a:r>
            <a:r>
              <a:rPr lang="en-US" sz="2800" err="1">
                <a:latin typeface="Candara"/>
                <a:ea typeface="ヒラギノ角ゴ Pro W3"/>
              </a:rPr>
              <a:t>limbajele</a:t>
            </a:r>
            <a:r>
              <a:rPr lang="en-US" sz="2800">
                <a:latin typeface="Candara"/>
                <a:ea typeface="ヒラギノ角ゴ Pro W3"/>
              </a:rPr>
              <a:t> de </a:t>
            </a:r>
            <a:r>
              <a:rPr lang="en-US" sz="2800" err="1">
                <a:latin typeface="Candara"/>
                <a:ea typeface="ヒラギノ角ゴ Pro W3"/>
              </a:rPr>
              <a:t>asamblare</a:t>
            </a:r>
            <a:r>
              <a:rPr lang="en-US" sz="2800">
                <a:latin typeface="Candara"/>
                <a:ea typeface="ヒラギノ角ゴ Pro W3"/>
              </a:rPr>
              <a:t>/</a:t>
            </a:r>
            <a:r>
              <a:rPr lang="en-US" sz="2800" err="1">
                <a:latin typeface="Candara"/>
                <a:ea typeface="ヒラギノ角ゴ Pro W3"/>
              </a:rPr>
              <a:t>mașină</a:t>
            </a:r>
          </a:p>
          <a:p>
            <a:pPr lvl="2"/>
            <a:r>
              <a:rPr lang="en-US" err="1">
                <a:latin typeface="Candara"/>
              </a:rPr>
              <a:t>Pentru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majoritatea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instrucțiunilor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asamblare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există</a:t>
            </a:r>
            <a:r>
              <a:rPr lang="en-US">
                <a:latin typeface="Candara"/>
              </a:rPr>
              <a:t> un cod </a:t>
            </a:r>
            <a:r>
              <a:rPr lang="en-US" err="1">
                <a:latin typeface="Candara"/>
              </a:rPr>
              <a:t>mașină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echivalent</a:t>
            </a:r>
            <a:endParaRPr lang="en-US">
              <a:latin typeface="Candara"/>
            </a:endParaRPr>
          </a:p>
          <a:p>
            <a:pPr lvl="2"/>
            <a:r>
              <a:rPr lang="en-US" b="1" i="1" err="1">
                <a:latin typeface="Candara"/>
              </a:rPr>
              <a:t>Asamblorul</a:t>
            </a:r>
            <a:r>
              <a:rPr lang="en-US">
                <a:latin typeface="Candara"/>
              </a:rPr>
              <a:t> traduce </a:t>
            </a:r>
            <a:r>
              <a:rPr lang="en-US" err="1">
                <a:latin typeface="Candara"/>
              </a:rPr>
              <a:t>codul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asamblare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în</a:t>
            </a:r>
            <a:r>
              <a:rPr lang="en-US">
                <a:latin typeface="Candara"/>
              </a:rPr>
              <a:t> cod </a:t>
            </a:r>
            <a:r>
              <a:rPr lang="en-US" err="1">
                <a:latin typeface="Candara"/>
              </a:rPr>
              <a:t>mașină</a:t>
            </a:r>
            <a:endParaRPr lang="en-US">
              <a:latin typeface="Candara"/>
            </a:endParaRPr>
          </a:p>
          <a:p>
            <a:r>
              <a:rPr lang="en-US" err="1">
                <a:latin typeface="Candara"/>
              </a:rPr>
              <a:t>Influențat</a:t>
            </a:r>
            <a:r>
              <a:rPr lang="en-US">
                <a:latin typeface="Candara"/>
              </a:rPr>
              <a:t> direct de </a:t>
            </a:r>
            <a:r>
              <a:rPr lang="en-US" err="1">
                <a:latin typeface="Candara"/>
              </a:rPr>
              <a:t>setul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instrucțiuni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și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arhitectura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procesorului</a:t>
            </a:r>
            <a:r>
              <a:rPr lang="en-US">
                <a:latin typeface="Candara"/>
              </a:rPr>
              <a:t> (CPU)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Instrucțiuni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în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limbaj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endParaRPr lang="en-US" err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Exemple</a:t>
            </a:r>
            <a:r>
              <a:rPr lang="en-US"/>
              <a:t> de </a:t>
            </a:r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asamblor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" charset="0"/>
              </a:rPr>
              <a:t>	inc    result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" charset="0"/>
              </a:rPr>
              <a:t>	</a:t>
            </a:r>
            <a:r>
              <a:rPr lang="en-US" b="1" err="1">
                <a:latin typeface="Courier New" pitchFamily="4" charset="0"/>
              </a:rPr>
              <a:t>mov</a:t>
            </a:r>
            <a:r>
              <a:rPr lang="en-US" b="1">
                <a:latin typeface="Courier New" pitchFamily="4" charset="0"/>
              </a:rPr>
              <a:t>    class_size,45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" charset="0"/>
              </a:rPr>
              <a:t>	and    mask1,128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" charset="0"/>
              </a:rPr>
              <a:t>	add    marks,10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Observații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err="1"/>
              <a:t>Instrucțiunile</a:t>
            </a:r>
            <a:r>
              <a:rPr lang="en-US"/>
              <a:t> </a:t>
            </a:r>
            <a:r>
              <a:rPr lang="en-US" err="1"/>
              <a:t>asamblor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criptice</a:t>
            </a:r>
            <a:endParaRPr lang="en-US" b="1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err="1"/>
              <a:t>Mnemonice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folosite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operații</a:t>
            </a:r>
            <a:endParaRPr lang="en-US"/>
          </a:p>
          <a:p>
            <a:pPr lvl="3">
              <a:lnSpc>
                <a:spcPct val="90000"/>
              </a:lnSpc>
              <a:buNone/>
            </a:pPr>
            <a:r>
              <a:rPr lang="en-US" b="1">
                <a:latin typeface="Courier New" pitchFamily="4" charset="0"/>
              </a:rPr>
              <a:t>  inc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increment, </a:t>
            </a:r>
            <a:r>
              <a:rPr lang="en-US" b="1" err="1">
                <a:latin typeface="Courier New" pitchFamily="4" charset="0"/>
              </a:rPr>
              <a:t>mov</a:t>
            </a:r>
            <a:r>
              <a:rPr lang="en-US"/>
              <a:t> for move (</a:t>
            </a:r>
            <a:r>
              <a:rPr lang="en-US" err="1"/>
              <a:t>copiere</a:t>
            </a:r>
            <a:r>
              <a:rPr lang="en-US"/>
              <a:t>) </a:t>
            </a:r>
          </a:p>
          <a:p>
            <a:pPr lvl="2">
              <a:lnSpc>
                <a:spcPct val="90000"/>
              </a:lnSpc>
            </a:pPr>
            <a:r>
              <a:rPr lang="en-US" err="1"/>
              <a:t>Instrucțiunile</a:t>
            </a:r>
            <a:r>
              <a:rPr lang="en-US"/>
              <a:t> </a:t>
            </a:r>
            <a:r>
              <a:rPr lang="en-US" err="1"/>
              <a:t>asamblor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de </a:t>
            </a:r>
            <a:r>
              <a:rPr lang="en-US" b="1" err="1">
                <a:solidFill>
                  <a:srgbClr val="FF0000"/>
                </a:solidFill>
              </a:rPr>
              <a:t>nivel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jos</a:t>
            </a:r>
            <a:endParaRPr lang="en-US" b="1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/>
              <a:t>Nu </a:t>
            </a:r>
            <a:r>
              <a:rPr lang="en-US" err="1"/>
              <a:t>există</a:t>
            </a:r>
            <a:r>
              <a:rPr lang="en-US"/>
              <a:t> </a:t>
            </a:r>
            <a:r>
              <a:rPr lang="en-US" err="1"/>
              <a:t>instrucțiuni</a:t>
            </a:r>
            <a:r>
              <a:rPr lang="en-US"/>
              <a:t> de </a:t>
            </a:r>
            <a:r>
              <a:rPr lang="en-US" err="1"/>
              <a:t>tipul</a:t>
            </a:r>
            <a:r>
              <a:rPr lang="en-US"/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en-US" b="1">
                <a:latin typeface="Courier New" pitchFamily="4" charset="0"/>
              </a:rPr>
              <a:t>     </a:t>
            </a:r>
            <a:r>
              <a:rPr lang="en-US" b="1" err="1">
                <a:latin typeface="Courier New" pitchFamily="4" charset="0"/>
              </a:rPr>
              <a:t>mov</a:t>
            </a:r>
            <a:r>
              <a:rPr lang="en-US" b="1">
                <a:latin typeface="Courier New" pitchFamily="4" charset="0"/>
              </a:rPr>
              <a:t>    marks, value</a:t>
            </a:r>
            <a:endParaRPr lang="en-US"/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5562600" y="2514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5791200" y="1905000"/>
            <a:ext cx="2774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chemeClr val="accent2">
                    <a:lumMod val="75000"/>
                  </a:schemeClr>
                </a:solidFill>
              </a:rPr>
              <a:t>Exemplu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</a:rPr>
              <a:t> MIPS</a:t>
            </a:r>
          </a:p>
          <a:p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Courier New" pitchFamily="4" charset="0"/>
              </a:rPr>
              <a:t>andi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ourier New" pitchFamily="4" charset="0"/>
              </a:rPr>
              <a:t>  $t2,$t1,15</a:t>
            </a:r>
          </a:p>
          <a:p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Courier New" pitchFamily="4" charset="0"/>
              </a:rPr>
              <a:t>addu</a:t>
            </a: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ourier New" pitchFamily="4" charset="0"/>
              </a:rPr>
              <a:t>  $t3,$t1,$t2</a:t>
            </a:r>
          </a:p>
          <a:p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ourier New" pitchFamily="4" charset="0"/>
              </a:rPr>
              <a:t>move  $t2,$t1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 vs </a:t>
            </a:r>
            <a:r>
              <a:rPr lang="en-US" err="1">
                <a:latin typeface="Constantia"/>
                <a:ea typeface="ヒラギノ角ゴ Pro W3"/>
              </a:rPr>
              <a:t>limbaj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asambalre</a:t>
            </a:r>
            <a:endParaRPr lang="en-US" err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r>
              <a:rPr lang="en-US" err="1"/>
              <a:t>Unele</a:t>
            </a:r>
            <a:r>
              <a:rPr lang="en-US"/>
              <a:t> </a:t>
            </a:r>
            <a:r>
              <a:rPr lang="en-US" err="1"/>
              <a:t>instrucțiuni</a:t>
            </a:r>
            <a:r>
              <a:rPr lang="en-US"/>
              <a:t> de </a:t>
            </a:r>
            <a:r>
              <a:rPr lang="en-US" err="1"/>
              <a:t>nivel</a:t>
            </a:r>
            <a:r>
              <a:rPr lang="en-US"/>
              <a:t> </a:t>
            </a:r>
            <a:r>
              <a:rPr lang="en-US" err="1"/>
              <a:t>înalt</a:t>
            </a:r>
            <a:r>
              <a:rPr lang="en-US"/>
              <a:t> pot </a:t>
            </a:r>
            <a:r>
              <a:rPr lang="en-US" err="1"/>
              <a:t>fi</a:t>
            </a:r>
            <a:r>
              <a:rPr lang="en-US"/>
              <a:t> </a:t>
            </a:r>
            <a:r>
              <a:rPr lang="en-US" err="1"/>
              <a:t>exprimate</a:t>
            </a:r>
            <a:r>
              <a:rPr lang="en-US"/>
              <a:t> </a:t>
            </a:r>
            <a:r>
              <a:rPr lang="en-US" err="1"/>
              <a:t>printr</a:t>
            </a:r>
            <a:r>
              <a:rPr lang="en-US"/>
              <a:t>-</a:t>
            </a:r>
            <a:r>
              <a:rPr lang="en-US">
                <a:solidFill>
                  <a:srgbClr val="FF0000"/>
                </a:solidFill>
              </a:rPr>
              <a:t>o </a:t>
            </a:r>
            <a:r>
              <a:rPr lang="en-US" err="1">
                <a:solidFill>
                  <a:srgbClr val="FF0000"/>
                </a:solidFill>
              </a:rPr>
              <a:t>singură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instrucțiune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asamblor</a:t>
            </a:r>
            <a:r>
              <a:rPr lang="en-US"/>
              <a:t>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 b="1"/>
              <a:t>            </a:t>
            </a:r>
            <a:r>
              <a:rPr lang="en-US" b="1" err="1"/>
              <a:t>Asamblare</a:t>
            </a:r>
            <a:r>
              <a:rPr lang="en-US" b="1"/>
              <a:t>			C</a:t>
            </a:r>
          </a:p>
          <a:p>
            <a:pPr>
              <a:lnSpc>
                <a:spcPct val="50000"/>
              </a:lnSpc>
              <a:buFontTx/>
              <a:buNone/>
            </a:pPr>
            <a:endParaRPr/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>
                <a:latin typeface="Courier New" pitchFamily="4" charset="0"/>
              </a:rPr>
              <a:t>		inc    result		</a:t>
            </a:r>
            <a:r>
              <a:rPr lang="en-US" sz="2000" b="1" err="1">
                <a:latin typeface="Courier New" pitchFamily="4" charset="0"/>
              </a:rPr>
              <a:t>result</a:t>
            </a:r>
            <a:r>
              <a:rPr lang="en-US" sz="2000" b="1">
                <a:latin typeface="Courier New" pitchFamily="4" charset="0"/>
              </a:rPr>
              <a:t>++;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>
                <a:latin typeface="Courier New" pitchFamily="4" charset="0"/>
              </a:rPr>
              <a:t>		</a:t>
            </a:r>
            <a:r>
              <a:rPr lang="en-US" sz="2000" b="1" err="1">
                <a:latin typeface="Courier New" pitchFamily="4" charset="0"/>
              </a:rPr>
              <a:t>mov</a:t>
            </a:r>
            <a:r>
              <a:rPr lang="en-US" sz="2000" b="1">
                <a:latin typeface="Courier New" pitchFamily="4" charset="0"/>
              </a:rPr>
              <a:t>    class_size,45	</a:t>
            </a:r>
            <a:r>
              <a:rPr lang="en-US" sz="2000" b="1" err="1">
                <a:latin typeface="Courier New" pitchFamily="4" charset="0"/>
              </a:rPr>
              <a:t>class_size</a:t>
            </a:r>
            <a:r>
              <a:rPr lang="en-US" sz="2000" b="1">
                <a:latin typeface="Courier New" pitchFamily="4" charset="0"/>
              </a:rPr>
              <a:t> = 45;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>
                <a:latin typeface="Courier New" pitchFamily="4" charset="0"/>
              </a:rPr>
              <a:t>		and    mask1,128		mask1 &amp;= 128;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>
                <a:latin typeface="Courier New" pitchFamily="4" charset="0"/>
              </a:rPr>
              <a:t>		add    marks,10		marks += 10;</a:t>
            </a:r>
            <a:endParaRPr lang="en-US"/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990600" y="35814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Line 5"/>
          <p:cNvSpPr>
            <a:spLocks noChangeShapeType="1"/>
          </p:cNvSpPr>
          <p:nvPr/>
        </p:nvSpPr>
        <p:spPr bwMode="auto">
          <a:xfrm>
            <a:off x="5029200" y="2895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990600" y="28956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 vs </a:t>
            </a:r>
            <a:r>
              <a:rPr lang="en-US" err="1">
                <a:latin typeface="Constantia"/>
                <a:ea typeface="ヒラギノ角ゴ Pro W3"/>
              </a:rPr>
              <a:t>limbaj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r>
              <a:rPr lang="en-US">
                <a:latin typeface="Constantia"/>
                <a:ea typeface="ヒラギノ角ゴ Pro W3"/>
              </a:rPr>
              <a:t> (2)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Majoritatea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instrucțiunilor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nivel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înalt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necesită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FF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FF0000"/>
                </a:solidFill>
                <a:latin typeface="Candara"/>
                <a:ea typeface="ヒラギノ角ゴ Pro W3"/>
              </a:rPr>
              <a:t>multe</a:t>
            </a:r>
            <a:r>
              <a:rPr lang="en-US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FF0000"/>
                </a:solidFill>
                <a:latin typeface="Candara"/>
                <a:ea typeface="ヒラギノ角ゴ Pro W3"/>
              </a:rPr>
              <a:t>instrucțiuni</a:t>
            </a:r>
            <a:r>
              <a:rPr lang="en-US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asamblor</a:t>
            </a:r>
            <a:r>
              <a:rPr lang="en-US">
                <a:latin typeface="Candara"/>
                <a:ea typeface="ヒラギノ角ゴ Pro W3"/>
              </a:rPr>
              <a:t>:</a:t>
            </a:r>
          </a:p>
          <a:p>
            <a:pPr>
              <a:buNone/>
            </a:pPr>
            <a:r>
              <a:rPr lang="en-US" b="1">
                <a:latin typeface="Candara"/>
                <a:ea typeface="ヒラギノ角ゴ Pro W3"/>
              </a:rPr>
              <a:t>    </a:t>
            </a:r>
            <a:endParaRPr lang="en-US" b="1"/>
          </a:p>
          <a:p>
            <a:pPr>
              <a:buNone/>
            </a:pPr>
            <a:r>
              <a:rPr lang="en-US" b="1">
                <a:latin typeface="Candara"/>
                <a:ea typeface="ヒラギノ角ゴ Pro W3"/>
              </a:rPr>
              <a:t>    		C	 	                       </a:t>
            </a:r>
            <a:r>
              <a:rPr lang="en-US" b="1" err="1">
                <a:latin typeface="Candara"/>
                <a:ea typeface="ヒラギノ角ゴ Pro W3"/>
              </a:rPr>
              <a:t>Asamblare</a:t>
            </a:r>
            <a:endParaRPr lang="en-US" b="1">
              <a:latin typeface="Candara"/>
              <a:ea typeface="ヒラギノ角ゴ Pro W3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/>
          </a:p>
          <a:p>
            <a:pPr>
              <a:lnSpc>
                <a:spcPct val="130000"/>
              </a:lnSpc>
              <a:buNone/>
            </a:pPr>
            <a:r>
              <a:rPr lang="en-US" sz="2000" b="1">
                <a:latin typeface="Courier New"/>
                <a:ea typeface="ヒラギノ角ゴ Pro W3"/>
              </a:rPr>
              <a:t>		size = value;		mov    EAX,[value]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</a:rPr>
              <a:t>						mov    [size],EAX</a:t>
            </a:r>
          </a:p>
          <a:p>
            <a:pPr>
              <a:lnSpc>
                <a:spcPct val="200000"/>
              </a:lnSpc>
              <a:buNone/>
            </a:pPr>
            <a:r>
              <a:rPr lang="en-US" sz="2000" b="1">
                <a:latin typeface="Courier New"/>
                <a:ea typeface="ヒラギノ角ゴ Pro W3"/>
              </a:rPr>
              <a:t>		sum += x + y + z;		mov    EAX,[sum]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</a:rPr>
              <a:t>						add    EAX,[x]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</a:rPr>
              <a:t>						add    EAX,[y]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</a:rPr>
              <a:t>						add    EAX,[z]</a:t>
            </a:r>
          </a:p>
          <a:p>
            <a:pPr>
              <a:buNone/>
            </a:pPr>
            <a:r>
              <a:rPr lang="en-US" sz="2000" b="1">
                <a:latin typeface="Courier New"/>
                <a:ea typeface="ヒラギノ角ゴ Pro W3"/>
              </a:rPr>
              <a:t>						mov    [sum],EAX</a:t>
            </a:r>
          </a:p>
        </p:txBody>
      </p:sp>
      <p:sp>
        <p:nvSpPr>
          <p:cNvPr id="24583" name="Line 4"/>
          <p:cNvSpPr>
            <a:spLocks noChangeShapeType="1"/>
          </p:cNvSpPr>
          <p:nvPr/>
        </p:nvSpPr>
        <p:spPr bwMode="auto">
          <a:xfrm>
            <a:off x="990600" y="40386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1066800" y="2362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1066800" y="28956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43434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Limbaj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r>
              <a:rPr lang="en-US">
                <a:latin typeface="Constantia"/>
                <a:ea typeface="ヒラギノ角ゴ Pro W3"/>
              </a:rPr>
              <a:t> vs cod </a:t>
            </a:r>
            <a:r>
              <a:rPr lang="en-US" err="1">
                <a:latin typeface="Constantia"/>
                <a:ea typeface="ヒラギノ角ゴ Pro W3"/>
              </a:rPr>
              <a:t>mașină</a:t>
            </a:r>
            <a:r>
              <a:rPr lang="en-US">
                <a:latin typeface="Constantia"/>
                <a:ea typeface="ヒラギノ角ゴ Pro W3"/>
              </a:rPr>
              <a:t> (x86)</a:t>
            </a:r>
            <a:endParaRPr lang="en-US" err="1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Limbajul</a:t>
            </a:r>
            <a:r>
              <a:rPr lang="en-US"/>
              <a:t> de </a:t>
            </a:r>
            <a:r>
              <a:rPr lang="en-US" err="1"/>
              <a:t>asamblare</a:t>
            </a:r>
            <a:r>
              <a:rPr lang="en-US"/>
              <a:t> se </a:t>
            </a:r>
            <a:r>
              <a:rPr lang="en-US" err="1"/>
              <a:t>citește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ușor</a:t>
            </a:r>
            <a:r>
              <a:rPr lang="en-US"/>
              <a:t>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err="1"/>
              <a:t>limbajul</a:t>
            </a:r>
            <a:r>
              <a:rPr lang="en-US"/>
              <a:t> </a:t>
            </a:r>
            <a:r>
              <a:rPr lang="en-US" err="1"/>
              <a:t>mașină</a:t>
            </a:r>
            <a:r>
              <a:rPr lang="en-US"/>
              <a:t> (</a:t>
            </a:r>
            <a:r>
              <a:rPr lang="en-US" err="1"/>
              <a:t>binar</a:t>
            </a:r>
            <a:r>
              <a:rPr lang="en-US"/>
              <a:t>)</a:t>
            </a:r>
          </a:p>
          <a:p>
            <a:pPr lvl="2">
              <a:buNone/>
            </a:pPr>
            <a:endParaRPr lang="en-US"/>
          </a:p>
          <a:p>
            <a:pPr lvl="1">
              <a:buFont typeface="Symbol" pitchFamily="4" charset="2"/>
              <a:buNone/>
            </a:pPr>
            <a:endParaRPr lang="en-US" b="1">
              <a:solidFill>
                <a:schemeClr val="tx1"/>
              </a:solidFill>
            </a:endParaRPr>
          </a:p>
          <a:p>
            <a:pPr lvl="1">
              <a:buFont typeface="Symbol" pitchFamily="4" charset="2"/>
              <a:buNone/>
            </a:pPr>
            <a:r>
              <a:rPr lang="en-US" b="1" err="1">
                <a:solidFill>
                  <a:schemeClr val="tx1"/>
                </a:solidFill>
              </a:rPr>
              <a:t>Asamblare</a:t>
            </a:r>
            <a:r>
              <a:rPr lang="en-US" b="1">
                <a:solidFill>
                  <a:schemeClr val="tx1"/>
                </a:solidFill>
              </a:rPr>
              <a:t> 		              Cod </a:t>
            </a:r>
            <a:r>
              <a:rPr lang="en-US" b="1" err="1">
                <a:solidFill>
                  <a:schemeClr val="tx1"/>
                </a:solidFill>
              </a:rPr>
              <a:t>mașină</a:t>
            </a:r>
            <a:r>
              <a:rPr lang="en-US">
                <a:solidFill>
                  <a:schemeClr val="tx1"/>
                </a:solidFill>
              </a:rPr>
              <a:t>(Hex)</a:t>
            </a:r>
          </a:p>
          <a:p>
            <a:pPr lvl="1">
              <a:lnSpc>
                <a:spcPct val="140000"/>
              </a:lnSpc>
              <a:buFont typeface="Symbol" pitchFamily="4" charset="2"/>
              <a:buNone/>
            </a:pPr>
            <a:r>
              <a:rPr lang="en-US" b="1">
                <a:latin typeface="Courier New" pitchFamily="4" charset="0"/>
              </a:rPr>
              <a:t>inc    result		   	FF060A00</a:t>
            </a:r>
          </a:p>
          <a:p>
            <a:pPr lvl="1">
              <a:buFont typeface="Symbol" pitchFamily="4" charset="2"/>
              <a:buNone/>
            </a:pPr>
            <a:r>
              <a:rPr lang="en-US" b="1" err="1">
                <a:latin typeface="Courier New" pitchFamily="4" charset="0"/>
              </a:rPr>
              <a:t>mov</a:t>
            </a:r>
            <a:r>
              <a:rPr lang="en-US" b="1">
                <a:latin typeface="Courier New" pitchFamily="4" charset="0"/>
              </a:rPr>
              <a:t>    class_size,45	   	C7060C002D00</a:t>
            </a:r>
          </a:p>
          <a:p>
            <a:pPr lvl="1">
              <a:buFont typeface="Symbol" pitchFamily="4" charset="2"/>
              <a:buNone/>
            </a:pPr>
            <a:r>
              <a:rPr lang="en-US" b="1">
                <a:latin typeface="Courier New" pitchFamily="4" charset="0"/>
              </a:rPr>
              <a:t>and    mask,128		   	80260E0080</a:t>
            </a:r>
          </a:p>
          <a:p>
            <a:pPr lvl="1">
              <a:buFont typeface="Symbol" pitchFamily="4" charset="2"/>
              <a:buNone/>
            </a:pPr>
            <a:r>
              <a:rPr lang="en-US" b="1">
                <a:latin typeface="Courier New" pitchFamily="4" charset="0"/>
              </a:rPr>
              <a:t>add    marks,10		   	83060F000A</a:t>
            </a:r>
            <a:endParaRPr lang="en-US"/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>
            <a:off x="990600" y="30480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990600" y="35814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51816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Limbaj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r>
              <a:rPr lang="en-US">
                <a:latin typeface="Constantia"/>
                <a:ea typeface="ヒラギノ角ゴ Pro W3"/>
              </a:rPr>
              <a:t> vs cod </a:t>
            </a:r>
            <a:r>
              <a:rPr lang="en-US" err="1">
                <a:latin typeface="Constantia"/>
                <a:ea typeface="ヒラギノ角ゴ Pro W3"/>
              </a:rPr>
              <a:t>mașină</a:t>
            </a:r>
            <a:r>
              <a:rPr lang="en-US">
                <a:latin typeface="Constantia"/>
                <a:ea typeface="ヒラギノ角ゴ Pro W3"/>
              </a:rPr>
              <a:t> (MIPS)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Exemplu</a:t>
            </a:r>
            <a:r>
              <a:rPr lang="en-US"/>
              <a:t> MIPS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buFont typeface="Symbol" pitchFamily="4" charset="2"/>
              <a:buNone/>
            </a:pPr>
            <a:r>
              <a:rPr lang="en-US" b="1" err="1">
                <a:solidFill>
                  <a:schemeClr val="tx1"/>
                </a:solidFill>
              </a:rPr>
              <a:t>Asamblare</a:t>
            </a:r>
            <a:r>
              <a:rPr lang="en-US" b="1">
                <a:solidFill>
                  <a:schemeClr val="tx1"/>
                </a:solidFill>
              </a:rPr>
              <a:t>    		             Cod </a:t>
            </a:r>
            <a:r>
              <a:rPr lang="en-US" b="1" err="1">
                <a:solidFill>
                  <a:schemeClr val="tx1"/>
                </a:solidFill>
              </a:rPr>
              <a:t>mașină</a:t>
            </a:r>
            <a:r>
              <a:rPr lang="en-US" b="1">
                <a:solidFill>
                  <a:schemeClr val="tx1"/>
                </a:solidFill>
              </a:rPr>
              <a:t> (HEX)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  <a:buFont typeface="Symbol" pitchFamily="4" charset="2"/>
              <a:buNone/>
            </a:pPr>
            <a:r>
              <a:rPr lang="en-US" b="1" err="1">
                <a:latin typeface="Courier New" pitchFamily="4" charset="0"/>
              </a:rPr>
              <a:t>nop</a:t>
            </a:r>
            <a:r>
              <a:rPr lang="en-US" b="1">
                <a:latin typeface="Courier New" pitchFamily="4" charset="0"/>
              </a:rPr>
              <a:t>                      	00000000</a:t>
            </a:r>
          </a:p>
          <a:p>
            <a:pPr lvl="1">
              <a:lnSpc>
                <a:spcPct val="140000"/>
              </a:lnSpc>
              <a:buFont typeface="Symbol" pitchFamily="4" charset="2"/>
              <a:buNone/>
            </a:pPr>
            <a:r>
              <a:rPr lang="en-US" b="1">
                <a:latin typeface="Courier New" pitchFamily="4" charset="0"/>
              </a:rPr>
              <a:t>move   $t2,$t15          	000A2021</a:t>
            </a:r>
          </a:p>
          <a:p>
            <a:pPr lvl="1">
              <a:buFont typeface="Symbol" pitchFamily="4" charset="2"/>
              <a:buNone/>
            </a:pPr>
            <a:r>
              <a:rPr lang="en-US" b="1" err="1">
                <a:latin typeface="Courier New" pitchFamily="4" charset="0"/>
              </a:rPr>
              <a:t>andi</a:t>
            </a:r>
            <a:r>
              <a:rPr lang="en-US" b="1">
                <a:latin typeface="Courier New" pitchFamily="4" charset="0"/>
              </a:rPr>
              <a:t>   $t2,$t1,15        	312A000F</a:t>
            </a:r>
          </a:p>
          <a:p>
            <a:pPr lvl="1">
              <a:buFont typeface="Symbol" pitchFamily="4" charset="2"/>
              <a:buNone/>
            </a:pPr>
            <a:r>
              <a:rPr lang="en-US" b="1" err="1">
                <a:latin typeface="Courier New" pitchFamily="4" charset="0"/>
              </a:rPr>
              <a:t>addu</a:t>
            </a:r>
            <a:r>
              <a:rPr lang="en-US" b="1">
                <a:latin typeface="Courier New" pitchFamily="4" charset="0"/>
              </a:rPr>
              <a:t>   $t3,$t1,$t2       	012A5821</a:t>
            </a:r>
          </a:p>
          <a:p>
            <a:pPr lvl="1">
              <a:buFont typeface="Symbol" pitchFamily="4" charset="2"/>
              <a:buNone/>
            </a:pPr>
            <a:endParaRPr lang="en-US"/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990600" y="22098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5"/>
          <p:cNvSpPr>
            <a:spLocks noChangeShapeType="1"/>
          </p:cNvSpPr>
          <p:nvPr/>
        </p:nvSpPr>
        <p:spPr bwMode="auto">
          <a:xfrm>
            <a:off x="990600" y="28956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6"/>
          <p:cNvSpPr>
            <a:spLocks noChangeShapeType="1"/>
          </p:cNvSpPr>
          <p:nvPr/>
        </p:nvSpPr>
        <p:spPr bwMode="auto">
          <a:xfrm>
            <a:off x="51816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4205-D50C-4EE3-83AF-EDCA5B39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Arhitecturi de procesor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DDF1-EEFF-4BD1-9CE9-2F03B091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x86, ARM, MIPS, PowerPC</a:t>
            </a:r>
          </a:p>
          <a:p>
            <a:r>
              <a:rPr lang="en-US" err="1">
                <a:latin typeface="Candara"/>
                <a:ea typeface="ヒラギノ角ゴ Pro W3"/>
              </a:rPr>
              <a:t>Interfața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expusă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procesor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către</a:t>
            </a:r>
            <a:r>
              <a:rPr lang="en-US">
                <a:latin typeface="Candara"/>
                <a:ea typeface="ヒラギノ角ゴ Pro W3"/>
              </a:rPr>
              <a:t> software</a:t>
            </a:r>
          </a:p>
          <a:p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general </a:t>
            </a:r>
            <a:r>
              <a:rPr lang="en-US" err="1">
                <a:latin typeface="Candara"/>
                <a:ea typeface="ヒラギノ角ゴ Pro W3"/>
              </a:rPr>
              <a:t>numite</a:t>
            </a:r>
            <a:r>
              <a:rPr lang="en-US">
                <a:latin typeface="Candara"/>
                <a:ea typeface="ヒラギノ角ゴ Pro W3"/>
              </a:rPr>
              <a:t> ISA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Instruction Set Architecture</a:t>
            </a:r>
          </a:p>
          <a:p>
            <a:r>
              <a:rPr lang="en-US" err="1">
                <a:latin typeface="Candara"/>
                <a:ea typeface="ヒラギノ角ゴ Pro W3"/>
              </a:rPr>
              <a:t>Specificația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codului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mașină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Un compilator </a:t>
            </a:r>
            <a:r>
              <a:rPr lang="en-US" err="1">
                <a:latin typeface="Candara"/>
                <a:ea typeface="ヒラギノ角ゴ Pro W3"/>
              </a:rPr>
              <a:t>poate</a:t>
            </a:r>
            <a:r>
              <a:rPr lang="en-US">
                <a:latin typeface="Candara"/>
                <a:ea typeface="ヒラギノ角ゴ Pro W3"/>
              </a:rPr>
              <a:t> genera </a:t>
            </a: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>
                <a:latin typeface="Candara"/>
                <a:ea typeface="ヒラギノ角ゴ Pro W3"/>
              </a:rPr>
              <a:t> cod </a:t>
            </a:r>
            <a:r>
              <a:rPr lang="en-US" err="1">
                <a:latin typeface="Candara"/>
                <a:ea typeface="ヒラギノ角ゴ Pro W3"/>
              </a:rPr>
              <a:t>mașină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diferite</a:t>
            </a:r>
            <a:r>
              <a:rPr lang="en-US">
                <a:latin typeface="Candara"/>
                <a:ea typeface="ヒラギノ角ゴ Pro W3"/>
              </a:rPr>
              <a:t> ISA de la </a:t>
            </a:r>
            <a:r>
              <a:rPr lang="en-US" err="1">
                <a:latin typeface="Candara"/>
                <a:ea typeface="ヒラギノ角ゴ Pro W3"/>
              </a:rPr>
              <a:t>același</a:t>
            </a:r>
            <a:r>
              <a:rPr lang="en-US">
                <a:latin typeface="Candara"/>
                <a:ea typeface="ヒラギノ角ゴ Pro W3"/>
              </a:rPr>
              <a:t> cod </a:t>
            </a:r>
            <a:r>
              <a:rPr lang="en-US" err="1">
                <a:latin typeface="Candara"/>
                <a:ea typeface="ヒラギノ角ゴ Pro W3"/>
              </a:rPr>
              <a:t>sursă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Limbajul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diferă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fiecare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arhitectură</a:t>
            </a:r>
            <a:endParaRPr lang="en-US">
              <a:latin typeface="Candara"/>
              <a:ea typeface="ヒラギノ角ゴ Pro W3"/>
            </a:endParaRP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Este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corespondent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fiecărui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(ISA)</a:t>
            </a:r>
          </a:p>
        </p:txBody>
      </p:sp>
    </p:spTree>
    <p:extLst>
      <p:ext uri="{BB962C8B-B14F-4D97-AF65-F5344CB8AC3E}">
        <p14:creationId xmlns:p14="http://schemas.microsoft.com/office/powerpoint/2010/main" val="154354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Avantajele</a:t>
            </a:r>
            <a:r>
              <a:rPr lang="en-US"/>
              <a:t> </a:t>
            </a:r>
            <a:r>
              <a:rPr lang="en-US" err="1"/>
              <a:t>limbajelor</a:t>
            </a:r>
            <a:r>
              <a:rPr lang="en-US"/>
              <a:t> de </a:t>
            </a:r>
            <a:r>
              <a:rPr lang="en-US" err="1"/>
              <a:t>nivel</a:t>
            </a:r>
            <a:r>
              <a:rPr lang="en-US"/>
              <a:t> </a:t>
            </a:r>
            <a:r>
              <a:rPr lang="en-US" err="1"/>
              <a:t>înalt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Dezvoltarea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Candara"/>
                <a:ea typeface="ヒラギノ角ゴ Pro W3"/>
              </a:rPr>
              <a:t>mai</a:t>
            </a:r>
            <a:r>
              <a:rPr lang="en-US" b="1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Candara"/>
                <a:ea typeface="ヒラギノ角ゴ Pro W3"/>
              </a:rPr>
              <a:t>rapidă</a:t>
            </a:r>
            <a:endParaRPr lang="en-US" b="1">
              <a:solidFill>
                <a:srgbClr val="FF0000"/>
              </a:solidFill>
              <a:latin typeface="Candara"/>
              <a:ea typeface="ヒラギノ角ゴ Pro W3"/>
            </a:endParaRPr>
          </a:p>
          <a:p>
            <a:pPr lvl="2"/>
            <a:r>
              <a:rPr lang="en-US" err="1">
                <a:latin typeface="Candara"/>
                <a:ea typeface="ヒラギノ角ゴ Pro W3"/>
              </a:rPr>
              <a:t>Instrucțiuni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nivel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înalt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>
                <a:latin typeface="Candara"/>
                <a:ea typeface="ヒラギノ角ゴ Pro W3"/>
              </a:rPr>
              <a:t>Mai </a:t>
            </a:r>
            <a:r>
              <a:rPr lang="en-US" err="1">
                <a:latin typeface="Candara"/>
                <a:ea typeface="ヒラギノ角ゴ Pro W3"/>
              </a:rPr>
              <a:t>puține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instrucțiuni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scris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Mentenanța</a:t>
            </a:r>
            <a:r>
              <a:rPr lang="en-US">
                <a:latin typeface="Candara"/>
                <a:ea typeface="ヒラギノ角ゴ Pro W3"/>
              </a:rPr>
              <a:t> e </a:t>
            </a:r>
            <a:r>
              <a:rPr lang="en-US" b="1" err="1">
                <a:solidFill>
                  <a:srgbClr val="FF0000"/>
                </a:solidFill>
                <a:latin typeface="Candara"/>
                <a:ea typeface="ヒラギノ角ゴ Pro W3"/>
              </a:rPr>
              <a:t>mai</a:t>
            </a:r>
            <a:r>
              <a:rPr lang="en-US" b="1">
                <a:solidFill>
                  <a:srgbClr val="FF0000"/>
                </a:solidFill>
                <a:latin typeface="Candara"/>
                <a:ea typeface="ヒラギノ角ゴ Pro W3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Candara"/>
                <a:ea typeface="ヒラギノ角ゴ Pro W3"/>
              </a:rPr>
              <a:t>simplă</a:t>
            </a:r>
            <a:endParaRPr lang="en-US" b="1">
              <a:solidFill>
                <a:srgbClr val="FF0000"/>
              </a:solidFill>
              <a:latin typeface="Candara"/>
              <a:ea typeface="ヒラギノ角ゴ Pro W3"/>
            </a:endParaRPr>
          </a:p>
          <a:p>
            <a:pPr lvl="2"/>
            <a:r>
              <a:rPr lang="en-US" err="1">
                <a:latin typeface="Candara"/>
                <a:ea typeface="ヒラギノ角ゴ Pro W3"/>
              </a:rPr>
              <a:t>Aceleași</a:t>
            </a:r>
            <a:r>
              <a:rPr lang="en-US">
                <a:latin typeface="Candara"/>
                <a:ea typeface="ヒラギノ角ゴ Pro W3"/>
              </a:rPr>
              <a:t> motive</a:t>
            </a:r>
          </a:p>
          <a:p>
            <a:r>
              <a:rPr lang="en-US" err="1">
                <a:latin typeface="Candara"/>
                <a:ea typeface="ヒラギノ角ゴ Pro W3"/>
              </a:rPr>
              <a:t>Programele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b="1" err="1">
                <a:solidFill>
                  <a:srgbClr val="FF0000"/>
                </a:solidFill>
                <a:latin typeface="Candara"/>
                <a:ea typeface="ヒラギノ角ゴ Pro W3"/>
              </a:rPr>
              <a:t>portabile</a:t>
            </a:r>
            <a:r>
              <a:rPr lang="en-US" b="1">
                <a:solidFill>
                  <a:srgbClr val="FF0000"/>
                </a:solidFill>
                <a:latin typeface="Candara"/>
                <a:ea typeface="ヒラギノ角ゴ Pro W3"/>
              </a:rPr>
              <a:t> (ISA independent)</a:t>
            </a:r>
            <a:endParaRPr lang="en-US" b="1">
              <a:solidFill>
                <a:srgbClr val="FF0000"/>
              </a:solidFill>
            </a:endParaRPr>
          </a:p>
          <a:p>
            <a:pPr lvl="2"/>
            <a:r>
              <a:rPr lang="en-US" err="1">
                <a:latin typeface="Candara"/>
                <a:ea typeface="ヒラギノ角ゴ Pro W3"/>
              </a:rPr>
              <a:t>Conțin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puține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detalii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dependente</a:t>
            </a:r>
            <a:r>
              <a:rPr lang="en-US">
                <a:latin typeface="Candara"/>
                <a:ea typeface="ヒラギノ角ゴ Pro W3"/>
              </a:rPr>
              <a:t> de hardware</a:t>
            </a:r>
            <a:endParaRPr lang="en-US"/>
          </a:p>
          <a:p>
            <a:pPr lvl="3"/>
            <a:r>
              <a:rPr lang="en-US">
                <a:latin typeface="Candara"/>
                <a:ea typeface="ヒラギノ角ゴ Pro W3"/>
              </a:rPr>
              <a:t>Pot fi </a:t>
            </a:r>
            <a:r>
              <a:rPr lang="en-US" err="1">
                <a:latin typeface="Candara"/>
                <a:ea typeface="ヒラギノ角ゴ Pro W3"/>
              </a:rPr>
              <a:t>folosite</a:t>
            </a:r>
            <a:r>
              <a:rPr lang="en-US">
                <a:latin typeface="Candara"/>
                <a:ea typeface="ヒラギノ角ゴ Pro W3"/>
              </a:rPr>
              <a:t> cu </a:t>
            </a:r>
            <a:r>
              <a:rPr lang="en-US" err="1">
                <a:latin typeface="Candara"/>
                <a:ea typeface="ヒラギノ角ゴ Pro W3"/>
              </a:rPr>
              <a:t>modificări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minore</a:t>
            </a:r>
            <a:r>
              <a:rPr lang="en-US">
                <a:latin typeface="Candara"/>
                <a:ea typeface="ヒラギノ角ゴ Pro W3"/>
              </a:rPr>
              <a:t> pe </a:t>
            </a:r>
            <a:r>
              <a:rPr lang="en-US" err="1">
                <a:latin typeface="Candara"/>
                <a:ea typeface="ヒラギノ角ゴ Pro W3"/>
              </a:rPr>
              <a:t>alte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mașini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 err="1">
                <a:latin typeface="Candara"/>
                <a:ea typeface="ヒラギノ角ゴ Pro W3"/>
              </a:rPr>
              <a:t>Compilatorul</a:t>
            </a:r>
            <a:r>
              <a:rPr lang="en-US">
                <a:latin typeface="Candara"/>
                <a:ea typeface="ヒラギノ角ゴ Pro W3"/>
              </a:rPr>
              <a:t> traduce la cod </a:t>
            </a:r>
            <a:r>
              <a:rPr lang="en-US" err="1">
                <a:latin typeface="Candara"/>
                <a:ea typeface="ヒラギノ角ゴ Pro W3"/>
              </a:rPr>
              <a:t>mașină</a:t>
            </a:r>
            <a:r>
              <a:rPr lang="en-US">
                <a:latin typeface="Candara"/>
                <a:ea typeface="ヒラギノ角ゴ Pro W3"/>
              </a:rPr>
              <a:t> specific (ISA)</a:t>
            </a:r>
            <a:endParaRPr lang="en-US"/>
          </a:p>
          <a:p>
            <a:pPr lvl="2"/>
            <a:r>
              <a:rPr lang="en-US" err="1">
                <a:latin typeface="Candara"/>
                <a:ea typeface="ヒラギノ角ゴ Pro W3"/>
              </a:rPr>
              <a:t>Programele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  <a:r>
              <a:rPr lang="en-US">
                <a:latin typeface="Candara"/>
                <a:ea typeface="ヒラギノ角ゴ Pro W3"/>
              </a:rPr>
              <a:t> nu sunt </a:t>
            </a:r>
            <a:r>
              <a:rPr lang="en-US" err="1">
                <a:latin typeface="Candara"/>
                <a:ea typeface="ヒラギノ角ゴ Pro W3"/>
              </a:rPr>
              <a:t>portabile</a:t>
            </a:r>
            <a:r>
              <a:rPr lang="en-US">
                <a:latin typeface="Candara"/>
                <a:ea typeface="ヒラギノ角ゴ Pro W3"/>
              </a:rPr>
              <a:t> (ISA dependent)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Scenarii</a:t>
            </a:r>
            <a:r>
              <a:rPr lang="en-GB"/>
              <a:t> </a:t>
            </a:r>
            <a:r>
              <a:rPr lang="en-GB" err="1"/>
              <a:t>frecvente</a:t>
            </a:r>
            <a:r>
              <a:rPr lang="en-GB"/>
              <a:t> de </a:t>
            </a:r>
            <a:r>
              <a:rPr lang="en-GB" err="1"/>
              <a:t>utilizare</a:t>
            </a:r>
            <a:r>
              <a:rPr lang="en-GB"/>
              <a:t> 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>
                <a:latin typeface="Candara"/>
                <a:ea typeface="ヒラギノ角ゴ Pro W3"/>
              </a:rPr>
              <a:t>compilatoarele </a:t>
            </a:r>
            <a:r>
              <a:rPr lang="ro-RO" altLang="en-US" err="1">
                <a:latin typeface="Candara"/>
                <a:ea typeface="ヒラギノ角ゴ Pro W3"/>
              </a:rPr>
              <a:t>tra</a:t>
            </a:r>
            <a:r>
              <a:rPr lang="en-US" altLang="en-US" err="1">
                <a:latin typeface="Candara"/>
                <a:ea typeface="ヒラギノ角ゴ Pro W3"/>
              </a:rPr>
              <a:t>duc</a:t>
            </a:r>
            <a:r>
              <a:rPr lang="ro-RO" altLang="en-US">
                <a:latin typeface="Candara"/>
                <a:ea typeface="ヒラギノ角ゴ Pro W3"/>
              </a:rPr>
              <a:t> codul sursă in cod </a:t>
            </a:r>
            <a:r>
              <a:rPr lang="ro-RO" altLang="en-US" err="1">
                <a:latin typeface="Candara"/>
                <a:ea typeface="ヒラギノ角ゴ Pro W3"/>
              </a:rPr>
              <a:t>maşină</a:t>
            </a:r>
          </a:p>
          <a:p>
            <a:pPr lvl="1"/>
            <a:r>
              <a:rPr lang="ro-RO" altLang="en-US">
                <a:latin typeface="Candara"/>
                <a:ea typeface="ヒラギノ角ゴ Pro W3"/>
              </a:rPr>
              <a:t>îndepărtare de limbajul de asamblare, dar nu de </a:t>
            </a:r>
            <a:r>
              <a:rPr lang="ro-RO" altLang="en-US" err="1">
                <a:latin typeface="Candara"/>
                <a:ea typeface="ヒラギノ角ゴ Pro W3"/>
              </a:rPr>
              <a:t>renunţare</a:t>
            </a:r>
            <a:r>
              <a:rPr lang="ro-RO" altLang="en-US">
                <a:latin typeface="Candara"/>
                <a:ea typeface="ヒラギノ角ゴ Pro W3"/>
              </a:rPr>
              <a:t> la el</a:t>
            </a:r>
          </a:p>
          <a:p>
            <a:pPr lvl="1"/>
            <a:r>
              <a:rPr lang="ro-RO" altLang="en-US">
                <a:latin typeface="Candara"/>
                <a:ea typeface="ヒラギノ角ゴ Pro W3"/>
              </a:rPr>
              <a:t>mediile de dezvoltare prezintă </a:t>
            </a:r>
            <a:r>
              <a:rPr lang="ro-RO" altLang="en-US" err="1">
                <a:latin typeface="Candara"/>
                <a:ea typeface="ヒラギノ角ゴ Pro W3"/>
              </a:rPr>
              <a:t>facilităţi</a:t>
            </a:r>
            <a:r>
              <a:rPr lang="ro-RO" altLang="en-US">
                <a:latin typeface="Candara"/>
                <a:ea typeface="ヒラギノ角ゴ Pro W3"/>
              </a:rPr>
              <a:t> de inserare de linii scrise direct în limbaj de asamblare</a:t>
            </a:r>
          </a:p>
          <a:p>
            <a:r>
              <a:rPr lang="ro-RO" altLang="en-US">
                <a:latin typeface="Candara"/>
                <a:ea typeface="ヒラギノ角ゴ Pro W3"/>
              </a:rPr>
              <a:t>componente </a:t>
            </a:r>
            <a:r>
              <a:rPr lang="en-US" altLang="en-US" err="1">
                <a:latin typeface="Candara"/>
                <a:ea typeface="ヒラギノ角ゴ Pro W3"/>
              </a:rPr>
              <a:t>critice</a:t>
            </a:r>
            <a:r>
              <a:rPr lang="en-US" altLang="en-US">
                <a:latin typeface="Candara"/>
                <a:ea typeface="ヒラギノ角ゴ Pro W3"/>
              </a:rPr>
              <a:t> </a:t>
            </a:r>
            <a:r>
              <a:rPr lang="ro-RO" altLang="en-US">
                <a:latin typeface="Candara"/>
                <a:ea typeface="ヒラギノ角ゴ Pro W3"/>
              </a:rPr>
              <a:t>ale SO realizate în LA</a:t>
            </a:r>
          </a:p>
          <a:p>
            <a:pPr lvl="1"/>
            <a:r>
              <a:rPr lang="ro-RO" altLang="en-US">
                <a:latin typeface="Candara"/>
                <a:ea typeface="ヒラギノ角ゴ Pro W3"/>
              </a:rPr>
              <a:t>cât mai </a:t>
            </a:r>
            <a:r>
              <a:rPr lang="ro-RO" altLang="en-US" err="1">
                <a:latin typeface="Candara"/>
                <a:ea typeface="ヒラギノ角ゴ Pro W3"/>
              </a:rPr>
              <a:t>puţin</a:t>
            </a:r>
            <a:r>
              <a:rPr lang="ro-RO" altLang="en-US">
                <a:latin typeface="Candara"/>
                <a:ea typeface="ヒラギノ角ゴ Pro W3"/>
              </a:rPr>
              <a:t> timp </a:t>
            </a:r>
            <a:r>
              <a:rPr lang="ro-RO" altLang="en-US" err="1">
                <a:latin typeface="Candara"/>
                <a:ea typeface="ヒラギノ角ゴ Pro W3"/>
              </a:rPr>
              <a:t>şi</a:t>
            </a:r>
            <a:r>
              <a:rPr lang="ro-RO" altLang="en-US">
                <a:latin typeface="Candara"/>
                <a:ea typeface="ヒラギノ角ゴ Pro W3"/>
              </a:rPr>
              <a:t>, cât mai </a:t>
            </a:r>
            <a:r>
              <a:rPr lang="ro-RO" altLang="en-US" err="1">
                <a:latin typeface="Candara"/>
                <a:ea typeface="ヒラギノ角ゴ Pro W3"/>
              </a:rPr>
              <a:t>puţină</a:t>
            </a:r>
            <a:r>
              <a:rPr lang="ro-RO" altLang="en-US">
                <a:latin typeface="Candara"/>
                <a:ea typeface="ヒラギノ角ゴ Pro W3"/>
              </a:rPr>
              <a:t> memorie</a:t>
            </a:r>
          </a:p>
          <a:p>
            <a:pPr lvl="1"/>
            <a:r>
              <a:rPr lang="ro-RO" altLang="en-US">
                <a:latin typeface="Candara"/>
                <a:ea typeface="ヒラギノ角ゴ Pro W3"/>
              </a:rPr>
              <a:t>nu există funcționalități </a:t>
            </a:r>
            <a:r>
              <a:rPr lang="ro-RO" altLang="en-US" err="1">
                <a:latin typeface="Candara"/>
                <a:ea typeface="ヒラギノ角ゴ Pro W3"/>
              </a:rPr>
              <a:t>high</a:t>
            </a:r>
            <a:r>
              <a:rPr lang="ro-RO" altLang="en-US">
                <a:latin typeface="Candara"/>
                <a:ea typeface="ヒラギノ角ゴ Pro W3"/>
              </a:rPr>
              <a:t> </a:t>
            </a:r>
            <a:r>
              <a:rPr lang="ro-RO" altLang="en-US" err="1">
                <a:latin typeface="Candara"/>
                <a:ea typeface="ヒラギノ角ゴ Pro W3"/>
              </a:rPr>
              <a:t>level</a:t>
            </a:r>
            <a:r>
              <a:rPr lang="ro-RO" altLang="en-US">
                <a:latin typeface="Candara"/>
                <a:ea typeface="ヒラギノ角ゴ Pro W3"/>
              </a:rPr>
              <a:t> pentru: </a:t>
            </a:r>
            <a:endParaRPr lang="en-US" altLang="en-US"/>
          </a:p>
          <a:p>
            <a:pPr lvl="2"/>
            <a:r>
              <a:rPr lang="ro-RO" altLang="en-US">
                <a:latin typeface="Candara"/>
                <a:ea typeface="ヒラギノ角ゴ Pro W3"/>
              </a:rPr>
              <a:t>întreruperi, I/O,  </a:t>
            </a:r>
            <a:endParaRPr lang="en-US" altLang="en-US"/>
          </a:p>
          <a:p>
            <a:pPr lvl="2"/>
            <a:r>
              <a:rPr lang="ro-RO" altLang="en-US">
                <a:latin typeface="Candara"/>
                <a:ea typeface="ヒラギノ角ゴ Pro W3"/>
              </a:rPr>
              <a:t>procesorul în mod privilegiat</a:t>
            </a:r>
            <a:endParaRPr lang="en-GB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9968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</a:t>
            </a:r>
            <a:r>
              <a:rPr lang="en-US" err="1"/>
              <a:t>ce</a:t>
            </a:r>
            <a:r>
              <a:rPr lang="en-US"/>
              <a:t> se </a:t>
            </a:r>
            <a:r>
              <a:rPr lang="en-US" err="1"/>
              <a:t>folosește</a:t>
            </a:r>
            <a:r>
              <a:rPr lang="en-US"/>
              <a:t> </a:t>
            </a:r>
            <a:r>
              <a:rPr lang="en-US" err="1"/>
              <a:t>limbajul</a:t>
            </a:r>
            <a:r>
              <a:rPr lang="en-US"/>
              <a:t> de </a:t>
            </a:r>
            <a:r>
              <a:rPr lang="en-US" err="1"/>
              <a:t>asamblare</a:t>
            </a:r>
            <a:r>
              <a:rPr lang="en-US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>
                <a:latin typeface="Candara"/>
                <a:ea typeface="ヒラギノ角ゴ Pro W3"/>
              </a:rPr>
              <a:t>Acces</a:t>
            </a:r>
            <a:r>
              <a:rPr lang="en-US">
                <a:latin typeface="Candara"/>
                <a:ea typeface="ヒラギノ角ゴ Pro W3"/>
              </a:rPr>
              <a:t> la hardware, control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ndara"/>
                <a:ea typeface="ヒラギノ角ゴ Pro W3"/>
              </a:rPr>
              <a:t>Doar o </a:t>
            </a:r>
            <a:r>
              <a:rPr lang="en-US" err="1">
                <a:latin typeface="Candara"/>
                <a:ea typeface="ヒラギノ角ゴ Pro W3"/>
              </a:rPr>
              <a:t>parte</a:t>
            </a:r>
            <a:r>
              <a:rPr lang="en-US">
                <a:latin typeface="Candara"/>
                <a:ea typeface="ヒラギノ角ゴ Pro W3"/>
              </a:rPr>
              <a:t> a </a:t>
            </a:r>
            <a:r>
              <a:rPr lang="en-US" err="1">
                <a:latin typeface="Candara"/>
                <a:ea typeface="ヒラギノ角ゴ Pro W3"/>
              </a:rPr>
              <a:t>aplicației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  <a:endParaRPr lang="en-US">
              <a:latin typeface="Candara"/>
              <a:ea typeface="ヒラギノ角ゴ Pro W3"/>
            </a:endParaRPr>
          </a:p>
          <a:p>
            <a:pPr lvl="1">
              <a:lnSpc>
                <a:spcPct val="90000"/>
              </a:lnSpc>
            </a:pPr>
            <a:r>
              <a:rPr lang="en-US" err="1">
                <a:latin typeface="Candara"/>
                <a:ea typeface="ヒラギノ角ゴ Pro W3"/>
              </a:rPr>
              <a:t>Progamare</a:t>
            </a:r>
            <a:r>
              <a:rPr lang="en-US">
                <a:latin typeface="Candara"/>
                <a:ea typeface="ヒラギノ角ゴ Pro W3"/>
              </a:rPr>
              <a:t> mixed-mode </a:t>
            </a:r>
            <a:endParaRPr lang="en-US">
              <a:ea typeface="ヒラギノ角ゴ Pro W3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>
              <a:solidFill>
                <a:srgbClr val="262699"/>
              </a:solidFill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Soft de </a:t>
            </a:r>
            <a:r>
              <a:rPr lang="en-US" err="1">
                <a:latin typeface="Candara"/>
                <a:ea typeface="ヒラギノ角ゴ Pro W3"/>
              </a:rPr>
              <a:t>sistem</a:t>
            </a:r>
            <a:r>
              <a:rPr lang="en-US">
                <a:latin typeface="Candara"/>
                <a:ea typeface="ヒラギノ角ゴ Pro W3"/>
              </a:rPr>
              <a:t> care </a:t>
            </a:r>
            <a:r>
              <a:rPr lang="en-US" err="1">
                <a:latin typeface="Candara"/>
                <a:ea typeface="ヒラギノ角ゴ Pro W3"/>
              </a:rPr>
              <a:t>necesită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acces</a:t>
            </a:r>
            <a:r>
              <a:rPr lang="en-US">
                <a:latin typeface="Candara"/>
                <a:ea typeface="ヒラギノ角ゴ Pro W3"/>
              </a:rPr>
              <a:t> la hardware</a:t>
            </a:r>
          </a:p>
          <a:p>
            <a:pPr lvl="2"/>
            <a:r>
              <a:rPr lang="en-US" err="1">
                <a:latin typeface="Candara"/>
                <a:ea typeface="ヒラギノ角ゴ Pro W3"/>
              </a:rPr>
              <a:t>Asambloare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linkeditoare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compilatoare</a:t>
            </a:r>
            <a:endParaRPr lang="en-US">
              <a:latin typeface="Candara"/>
              <a:ea typeface="ヒラギノ角ゴ Pro W3"/>
            </a:endParaRPr>
          </a:p>
          <a:p>
            <a:pPr lvl="2"/>
            <a:r>
              <a:rPr lang="en-US" err="1">
                <a:latin typeface="Candara"/>
                <a:ea typeface="ヒラギノ角ゴ Pro W3"/>
              </a:rPr>
              <a:t>Interfețe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rețea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drivere</a:t>
            </a:r>
            <a:r>
              <a:rPr lang="en-US">
                <a:latin typeface="Candara"/>
                <a:ea typeface="ヒラギノ角ゴ Pro W3"/>
              </a:rPr>
              <a:t> diverse</a:t>
            </a:r>
          </a:p>
          <a:p>
            <a:pPr lvl="2"/>
            <a:r>
              <a:rPr lang="en-US" err="1">
                <a:latin typeface="Candara"/>
                <a:ea typeface="ヒラギノ角ゴ Pro W3"/>
              </a:rPr>
              <a:t>Jocuri</a:t>
            </a:r>
            <a:r>
              <a:rPr lang="en-US">
                <a:latin typeface="Candara"/>
                <a:ea typeface="ヒラギノ角ゴ Pro W3"/>
              </a:rPr>
              <a:t> video</a:t>
            </a:r>
            <a:endParaRPr lang="en-US">
              <a:latin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/>
              <a:t>Cuprins</a:t>
            </a:r>
            <a:r>
              <a:rPr lang="en-US" sz="3600"/>
              <a:t> curs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4114800" cy="4648200"/>
          </a:xfrm>
        </p:spPr>
        <p:txBody>
          <a:bodyPr/>
          <a:lstStyle/>
          <a:p>
            <a:r>
              <a:rPr lang="en-US" sz="2400"/>
              <a:t>Imagine de </a:t>
            </a:r>
            <a:r>
              <a:rPr lang="en-US" sz="2400" err="1"/>
              <a:t>ansamblu</a:t>
            </a:r>
            <a:r>
              <a:rPr lang="en-US" sz="2400"/>
              <a:t> </a:t>
            </a:r>
            <a:r>
              <a:rPr lang="en-US" sz="2400" err="1"/>
              <a:t>asupra</a:t>
            </a:r>
            <a:r>
              <a:rPr lang="en-US" sz="2400"/>
              <a:t> </a:t>
            </a:r>
            <a:r>
              <a:rPr lang="en-US" sz="2400" err="1"/>
              <a:t>sistemului</a:t>
            </a:r>
            <a:endParaRPr lang="en-US" sz="2400"/>
          </a:p>
          <a:p>
            <a:r>
              <a:rPr lang="en-US" sz="2400" err="1"/>
              <a:t>Ce</a:t>
            </a:r>
            <a:r>
              <a:rPr lang="en-US" sz="2400"/>
              <a:t> </a:t>
            </a:r>
            <a:r>
              <a:rPr lang="en-US" sz="2400" err="1"/>
              <a:t>este</a:t>
            </a:r>
            <a:r>
              <a:rPr lang="en-US" sz="2400"/>
              <a:t> </a:t>
            </a:r>
            <a:r>
              <a:rPr lang="en-US" sz="2400" err="1"/>
              <a:t>limbajul</a:t>
            </a:r>
            <a:r>
              <a:rPr lang="en-US" sz="2400"/>
              <a:t> de </a:t>
            </a:r>
            <a:r>
              <a:rPr lang="en-US" sz="2400" err="1"/>
              <a:t>asamblare</a:t>
            </a:r>
            <a:endParaRPr lang="en-US" sz="2400"/>
          </a:p>
          <a:p>
            <a:pPr lvl="1"/>
            <a:r>
              <a:rPr lang="en-US" sz="2000" err="1"/>
              <a:t>Limbajul</a:t>
            </a:r>
            <a:r>
              <a:rPr lang="en-US" sz="2000"/>
              <a:t> </a:t>
            </a:r>
            <a:r>
              <a:rPr lang="en-US" sz="2000" err="1"/>
              <a:t>mașină</a:t>
            </a:r>
            <a:endParaRPr lang="en-US" sz="2000"/>
          </a:p>
          <a:p>
            <a:r>
              <a:rPr lang="en-US" sz="2400" err="1"/>
              <a:t>Avantajele</a:t>
            </a:r>
            <a:r>
              <a:rPr lang="en-US" sz="2400"/>
              <a:t> </a:t>
            </a:r>
            <a:r>
              <a:rPr lang="en-US" sz="2400" err="1"/>
              <a:t>limbajelor</a:t>
            </a:r>
            <a:r>
              <a:rPr lang="en-US" sz="2400"/>
              <a:t> de </a:t>
            </a:r>
            <a:r>
              <a:rPr lang="en-US" sz="2400" err="1"/>
              <a:t>nivel</a:t>
            </a:r>
            <a:r>
              <a:rPr lang="en-US" sz="2400"/>
              <a:t> </a:t>
            </a:r>
            <a:r>
              <a:rPr lang="en-US" sz="2400" err="1"/>
              <a:t>înalt</a:t>
            </a:r>
            <a:endParaRPr lang="en-US" sz="2400"/>
          </a:p>
          <a:p>
            <a:pPr lvl="1"/>
            <a:r>
              <a:rPr lang="en-US" sz="2000" err="1"/>
              <a:t>Viteza</a:t>
            </a:r>
            <a:r>
              <a:rPr lang="en-US" sz="2000"/>
              <a:t> de </a:t>
            </a:r>
            <a:r>
              <a:rPr lang="en-US" sz="2000" err="1"/>
              <a:t>dezvoltare</a:t>
            </a:r>
            <a:endParaRPr lang="en-US" sz="2000"/>
          </a:p>
          <a:p>
            <a:pPr lvl="1"/>
            <a:r>
              <a:rPr lang="en-US" sz="2000" err="1"/>
              <a:t>Mentenanța</a:t>
            </a:r>
            <a:r>
              <a:rPr lang="en-US" sz="2000"/>
              <a:t> </a:t>
            </a:r>
            <a:r>
              <a:rPr lang="en-US" sz="2000" err="1"/>
              <a:t>ușoară</a:t>
            </a:r>
            <a:endParaRPr lang="en-US" sz="2000"/>
          </a:p>
          <a:p>
            <a:pPr lvl="1"/>
            <a:r>
              <a:rPr lang="en-US" sz="2000" err="1"/>
              <a:t>Portabilitate</a:t>
            </a:r>
            <a:endParaRPr lang="en-US" sz="2000"/>
          </a:p>
          <a:p>
            <a:pPr lvl="1"/>
            <a:endParaRPr lang="en-US" sz="20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>
                <a:latin typeface="Candara"/>
                <a:ea typeface="ヒラギノ角ゴ Pro W3"/>
              </a:rPr>
              <a:t>De </a:t>
            </a:r>
            <a:r>
              <a:rPr lang="en-US" sz="2400" err="1">
                <a:latin typeface="Candara"/>
                <a:ea typeface="ヒラギノ角ゴ Pro W3"/>
              </a:rPr>
              <a:t>ce</a:t>
            </a:r>
            <a:r>
              <a:rPr lang="en-US" sz="2400">
                <a:latin typeface="Candara"/>
                <a:ea typeface="ヒラギノ角ゴ Pro W3"/>
              </a:rPr>
              <a:t> assembler?</a:t>
            </a:r>
          </a:p>
          <a:p>
            <a:pPr lvl="1"/>
            <a:r>
              <a:rPr lang="en-US" sz="2000" err="1">
                <a:latin typeface="Candara"/>
                <a:ea typeface="ヒラギノ角ゴ Pro W3"/>
              </a:rPr>
              <a:t>Eficiența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în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spațiu</a:t>
            </a:r>
            <a:endParaRPr lang="en-US" sz="2000">
              <a:latin typeface="Candara"/>
              <a:ea typeface="ヒラギノ角ゴ Pro W3"/>
            </a:endParaRPr>
          </a:p>
          <a:p>
            <a:pPr lvl="1"/>
            <a:r>
              <a:rPr lang="en-US" sz="2000" err="1"/>
              <a:t>viteza</a:t>
            </a:r>
            <a:endParaRPr lang="en-US" sz="2000"/>
          </a:p>
          <a:p>
            <a:pPr lvl="1"/>
            <a:r>
              <a:rPr lang="en-US" sz="2000" err="1">
                <a:latin typeface="Candara"/>
                <a:ea typeface="ヒラギノ角ゴ Pro W3"/>
              </a:rPr>
              <a:t>Acces</a:t>
            </a:r>
            <a:r>
              <a:rPr lang="en-US" sz="2000">
                <a:latin typeface="Candara"/>
                <a:ea typeface="ヒラギノ角ゴ Pro W3"/>
              </a:rPr>
              <a:t> la hardware</a:t>
            </a:r>
          </a:p>
          <a:p>
            <a:r>
              <a:rPr lang="en-US" sz="2400">
                <a:latin typeface="Candara"/>
                <a:ea typeface="ヒラギノ角ゴ Pro W3"/>
              </a:rPr>
              <a:t>De </a:t>
            </a:r>
            <a:r>
              <a:rPr lang="en-US" sz="2400" err="1">
                <a:latin typeface="Candara"/>
                <a:ea typeface="ヒラギノ角ゴ Pro W3"/>
              </a:rPr>
              <a:t>ce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să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știm</a:t>
            </a:r>
            <a:r>
              <a:rPr lang="en-US" sz="2400">
                <a:latin typeface="Candara"/>
                <a:ea typeface="ヒラギノ角ゴ Pro W3"/>
              </a:rPr>
              <a:t> assembler?</a:t>
            </a:r>
          </a:p>
          <a:p>
            <a:r>
              <a:rPr lang="en-US" sz="2400" err="1">
                <a:latin typeface="Candara"/>
                <a:ea typeface="ヒラギノ角ゴ Pro W3"/>
              </a:rPr>
              <a:t>Arhitectura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Sistemelor</a:t>
            </a:r>
            <a:r>
              <a:rPr lang="en-US" sz="2400">
                <a:latin typeface="Candara"/>
                <a:ea typeface="ヒラギノ角ゴ Pro W3"/>
              </a:rPr>
              <a:t> de </a:t>
            </a:r>
            <a:r>
              <a:rPr lang="en-US" sz="2400" err="1">
                <a:latin typeface="Candara"/>
                <a:ea typeface="ヒラギノ角ゴ Pro W3"/>
              </a:rPr>
              <a:t>Calcul</a:t>
            </a:r>
            <a:r>
              <a:rPr lang="en-US" sz="2400">
                <a:latin typeface="Candara"/>
                <a:ea typeface="ヒラギノ角ゴ Pro W3"/>
              </a:rPr>
              <a:t> = curs </a:t>
            </a:r>
            <a:r>
              <a:rPr lang="en-US" sz="2400" err="1">
                <a:latin typeface="Candara"/>
                <a:ea typeface="ヒラギノ角ゴ Pro W3"/>
              </a:rPr>
              <a:t>anul</a:t>
            </a:r>
            <a:r>
              <a:rPr lang="en-US" sz="2400">
                <a:latin typeface="Candara"/>
                <a:ea typeface="ヒラギノ角ゴ Pro W3"/>
              </a:rPr>
              <a:t> 3</a:t>
            </a:r>
          </a:p>
          <a:p>
            <a:r>
              <a:rPr lang="en-US" sz="2400">
                <a:latin typeface="Candara"/>
                <a:ea typeface="ヒラギノ角ゴ Pro W3"/>
              </a:rPr>
              <a:t>Hello World</a:t>
            </a:r>
          </a:p>
          <a:p>
            <a:endParaRPr lang="en-US" sz="240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04178" y="4731590"/>
            <a:ext cx="3825240" cy="1357724"/>
          </a:xfrm>
          <a:prstGeom prst="wedgeRoundRectCallout">
            <a:avLst>
              <a:gd name="adj1" fmla="val 28099"/>
              <a:gd name="adj2" fmla="val -136769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De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citit</a:t>
            </a:r>
            <a:r>
              <a:rPr kumimoji="0" lang="en-US" sz="20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</a:p>
          <a:p>
            <a:r>
              <a:rPr lang="en-US" sz="2000">
                <a:latin typeface="Times New Roman"/>
                <a:cs typeface="Times New Roman"/>
              </a:rPr>
              <a:t>       </a:t>
            </a:r>
            <a:r>
              <a:rPr lang="en-US" sz="2000" err="1">
                <a:latin typeface="Times New Roman"/>
                <a:cs typeface="Times New Roman"/>
              </a:rPr>
              <a:t>Capitolul</a:t>
            </a:r>
            <a:r>
              <a:rPr lang="en-US" sz="2000">
                <a:latin typeface="Times New Roman"/>
                <a:cs typeface="Times New Roman"/>
              </a:rPr>
              <a:t> 1</a:t>
            </a:r>
            <a:endParaRPr lang="en-US"/>
          </a:p>
          <a:p>
            <a:pPr lvl="1"/>
            <a:r>
              <a:rPr lang="ro-RO" sz="2000">
                <a:latin typeface="Times New Roman"/>
                <a:cs typeface="Times New Roman"/>
              </a:rPr>
              <a:t>Capitolul 2: 2.1, 2.2 2.5 2.6</a:t>
            </a:r>
          </a:p>
          <a:p>
            <a:pPr lvl="1"/>
            <a:r>
              <a:rPr lang="en-US" sz="2000" err="1">
                <a:latin typeface="Times New Roman"/>
                <a:cs typeface="Times New Roman"/>
              </a:rPr>
              <a:t>Anexa</a:t>
            </a:r>
            <a:r>
              <a:rPr lang="en-US" sz="2000">
                <a:latin typeface="Times New Roman"/>
                <a:cs typeface="Times New Roman"/>
              </a:rPr>
              <a:t> B</a:t>
            </a:r>
            <a:endParaRPr lang="ro-RO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</a:t>
            </a:r>
            <a:r>
              <a:rPr lang="en-US" err="1">
                <a:latin typeface="Constantia"/>
                <a:ea typeface="ヒラギノ角ゴ Pro W3"/>
              </a:rPr>
              <a:t>ce</a:t>
            </a:r>
            <a:r>
              <a:rPr lang="en-US">
                <a:latin typeface="Constantia"/>
                <a:ea typeface="ヒラギノ角ゴ Pro W3"/>
              </a:rPr>
              <a:t> se </a:t>
            </a:r>
            <a:r>
              <a:rPr lang="en-US" err="1">
                <a:latin typeface="Constantia"/>
                <a:ea typeface="ヒラギノ角ゴ Pro W3"/>
              </a:rPr>
              <a:t>folosește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limbajul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r>
              <a:rPr lang="en-US">
                <a:latin typeface="Constantia"/>
                <a:ea typeface="ヒラギノ角ゴ Pro W3"/>
              </a:rPr>
              <a:t>? (2)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>
                <a:latin typeface="Candara"/>
                <a:ea typeface="ヒラギノ角ゴ Pro W3"/>
              </a:rPr>
              <a:t>Eficiență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spațiu</a:t>
            </a:r>
            <a:endParaRPr lang="en-US">
              <a:latin typeface="Candara"/>
              <a:ea typeface="ヒラギノ角ゴ Pro W3"/>
            </a:endParaRPr>
          </a:p>
          <a:p>
            <a:pPr lvl="1">
              <a:lnSpc>
                <a:spcPct val="90000"/>
              </a:lnSpc>
              <a:buFont typeface="Symbol"/>
            </a:pPr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asamblat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compact</a:t>
            </a:r>
          </a:p>
          <a:p>
            <a:pPr>
              <a:lnSpc>
                <a:spcPct val="90000"/>
              </a:lnSpc>
            </a:pPr>
            <a:r>
              <a:rPr lang="en-US" err="1">
                <a:latin typeface="Candara"/>
                <a:ea typeface="ヒラギノ角ゴ Pro W3"/>
              </a:rPr>
              <a:t>Eficiență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timp</a:t>
            </a:r>
            <a:endParaRPr lang="en-US">
              <a:latin typeface="Candara"/>
              <a:ea typeface="ヒラギノ角ゴ Pro W3"/>
            </a:endParaRPr>
          </a:p>
          <a:p>
            <a:pPr lvl="1">
              <a:lnSpc>
                <a:spcPct val="90000"/>
              </a:lnSpc>
              <a:buFont typeface="Symbol"/>
            </a:pPr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asamblat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adesea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mai</a:t>
            </a:r>
            <a:r>
              <a:rPr lang="en-US">
                <a:latin typeface="Candara"/>
                <a:ea typeface="ヒラギノ角ゴ Pro W3"/>
              </a:rPr>
              <a:t> rapid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Candara"/>
                <a:ea typeface="ヒラギノ角ゴ Pro W3"/>
              </a:rPr>
              <a:t>… </a:t>
            </a:r>
            <a:r>
              <a:rPr lang="en-US" sz="2400" err="1">
                <a:latin typeface="Candara"/>
                <a:ea typeface="ヒラギノ角ゴ Pro W3"/>
              </a:rPr>
              <a:t>codul</a:t>
            </a:r>
            <a:r>
              <a:rPr lang="en-US" sz="2400">
                <a:latin typeface="Candara"/>
                <a:ea typeface="ヒラギノ角ゴ Pro W3"/>
              </a:rPr>
              <a:t> bine </a:t>
            </a:r>
            <a:r>
              <a:rPr lang="en-US" sz="2400" err="1">
                <a:latin typeface="Candara"/>
                <a:ea typeface="ヒラギノ角ゴ Pro W3"/>
              </a:rPr>
              <a:t>scris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este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mai</a:t>
            </a:r>
            <a:r>
              <a:rPr lang="en-US" sz="2400">
                <a:latin typeface="Candara"/>
                <a:ea typeface="ヒラギノ角ゴ Pro W3"/>
              </a:rPr>
              <a:t> rapid</a:t>
            </a:r>
          </a:p>
          <a:p>
            <a:pPr lvl="2">
              <a:lnSpc>
                <a:spcPct val="90000"/>
              </a:lnSpc>
            </a:pPr>
            <a:r>
              <a:rPr lang="en-US" sz="2400">
                <a:latin typeface="Candara"/>
                <a:ea typeface="ヒラギノ角ゴ Pro W3"/>
              </a:rPr>
              <a:t>E </a:t>
            </a:r>
            <a:r>
              <a:rPr lang="en-US" sz="2400" err="1">
                <a:latin typeface="Candara"/>
                <a:ea typeface="ヒラギノ角ゴ Pro W3"/>
              </a:rPr>
              <a:t>ușor</a:t>
            </a:r>
            <a:r>
              <a:rPr lang="en-US" sz="2400">
                <a:latin typeface="Candara"/>
                <a:ea typeface="ヒラギノ角ゴ Pro W3"/>
              </a:rPr>
              <a:t> de </a:t>
            </a:r>
            <a:r>
              <a:rPr lang="en-US" sz="2400" err="1">
                <a:latin typeface="Candara"/>
                <a:ea typeface="ヒラギノ角ゴ Pro W3"/>
              </a:rPr>
              <a:t>scris</a:t>
            </a:r>
            <a:r>
              <a:rPr lang="en-US" sz="2400">
                <a:latin typeface="Candara"/>
                <a:ea typeface="ヒラギノ角ゴ Pro W3"/>
              </a:rPr>
              <a:t> un program </a:t>
            </a:r>
            <a:r>
              <a:rPr lang="en-US" sz="2400" err="1">
                <a:latin typeface="Candara"/>
                <a:ea typeface="ヒラギノ角ゴ Pro W3"/>
              </a:rPr>
              <a:t>mai</a:t>
            </a:r>
            <a:r>
              <a:rPr lang="en-US" sz="2400">
                <a:latin typeface="Candara"/>
                <a:ea typeface="ヒラギノ角ゴ Pro W3"/>
              </a:rPr>
              <a:t> lent </a:t>
            </a:r>
            <a:r>
              <a:rPr lang="en-US" sz="2400" err="1">
                <a:latin typeface="Candara"/>
                <a:ea typeface="ヒラギノ角ゴ Pro W3"/>
              </a:rPr>
              <a:t>decât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echivalentul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în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limbaj</a:t>
            </a:r>
            <a:r>
              <a:rPr lang="en-US" sz="2400">
                <a:latin typeface="Candara"/>
                <a:ea typeface="ヒラギノ角ゴ Pro W3"/>
              </a:rPr>
              <a:t> de </a:t>
            </a:r>
            <a:r>
              <a:rPr lang="en-US" sz="2400" err="1">
                <a:latin typeface="Candara"/>
                <a:ea typeface="ヒラギノ角ゴ Pro W3"/>
              </a:rPr>
              <a:t>nivel</a:t>
            </a:r>
            <a:r>
              <a:rPr lang="en-US" sz="2400">
                <a:latin typeface="Candara"/>
                <a:ea typeface="ヒラギノ角ゴ Pro W3"/>
              </a:rPr>
              <a:t> </a:t>
            </a:r>
            <a:r>
              <a:rPr lang="en-US" sz="2400" err="1">
                <a:latin typeface="Candara"/>
                <a:ea typeface="ヒラギノ角ゴ Pro W3"/>
              </a:rPr>
              <a:t>înalt</a:t>
            </a:r>
            <a:endParaRPr lang="en-US" sz="2400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Eficiența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memorie</a:t>
            </a:r>
          </a:p>
          <a:p>
            <a:pPr lvl="1"/>
            <a:r>
              <a:rPr lang="en-US">
                <a:latin typeface="Candara"/>
                <a:ea typeface="ヒラギノ角ゴ Pro W3"/>
              </a:rPr>
              <a:t>Nu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critică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majoritatea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aplicațiilor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compact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uneori</a:t>
            </a:r>
            <a:r>
              <a:rPr lang="en-US">
                <a:latin typeface="Candara"/>
                <a:ea typeface="ヒラギノ角ゴ Pro W3"/>
              </a:rPr>
              <a:t> important</a:t>
            </a:r>
          </a:p>
          <a:p>
            <a:pPr lvl="3"/>
            <a:r>
              <a:rPr lang="en-US" err="1">
                <a:latin typeface="Candara"/>
                <a:ea typeface="ヒラギノ角ゴ Pro W3"/>
              </a:rPr>
              <a:t>Portabile</a:t>
            </a:r>
            <a:r>
              <a:rPr lang="en-US">
                <a:latin typeface="Candara"/>
                <a:ea typeface="ヒラギノ角ゴ Pro W3"/>
              </a:rPr>
              <a:t>, IOT, </a:t>
            </a:r>
            <a:r>
              <a:rPr lang="en-US" err="1">
                <a:latin typeface="Candara"/>
                <a:ea typeface="ヒラギノ角ゴ Pro W3"/>
              </a:rPr>
              <a:t>senzori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microcontrolere</a:t>
            </a:r>
            <a:endParaRPr lang="en-US">
              <a:latin typeface="Candara"/>
              <a:ea typeface="ヒラギノ角ゴ Pro W3"/>
            </a:endParaRPr>
          </a:p>
          <a:p>
            <a:pPr lvl="3"/>
            <a:r>
              <a:rPr lang="en-US">
                <a:latin typeface="Candara"/>
                <a:ea typeface="ヒラギノ角ゴ Pro W3"/>
              </a:rPr>
              <a:t>Software de control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spațiu</a:t>
            </a:r>
            <a:endParaRPr lang="en-US">
              <a:latin typeface="Candara"/>
              <a:ea typeface="ヒラギノ角ゴ Pro W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D188-E632-4561-9A65-791E7DA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Dar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13A3-66F8-421C-B53B-013A7F20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Se cam </a:t>
            </a:r>
            <a:r>
              <a:rPr lang="en-US" err="1">
                <a:latin typeface="Candara"/>
                <a:ea typeface="ヒラギノ角ゴ Pro W3"/>
              </a:rPr>
              <a:t>ocupă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compilatorul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optimizări</a:t>
            </a:r>
            <a:endParaRPr lang="en-US" err="1"/>
          </a:p>
          <a:p>
            <a:r>
              <a:rPr lang="en-US">
                <a:latin typeface="Candara"/>
                <a:ea typeface="ヒラギノ角ゴ Pro W3"/>
              </a:rPr>
              <a:t>Compilator </a:t>
            </a:r>
            <a:r>
              <a:rPr lang="en-US" err="1">
                <a:latin typeface="Candara"/>
                <a:ea typeface="ヒラギノ角ゴ Pro W3"/>
              </a:rPr>
              <a:t>știe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mai</a:t>
            </a:r>
            <a:r>
              <a:rPr lang="en-US">
                <a:latin typeface="Candara"/>
                <a:ea typeface="ヒラギノ角ゴ Pro W3"/>
              </a:rPr>
              <a:t> bine</a:t>
            </a:r>
          </a:p>
          <a:p>
            <a:r>
              <a:rPr lang="en-US" err="1">
                <a:latin typeface="Candara"/>
                <a:ea typeface="ヒラギノ角ゴ Pro W3"/>
              </a:rPr>
              <a:t>Foarte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puține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secvențe</a:t>
            </a:r>
            <a:r>
              <a:rPr lang="en-US">
                <a:latin typeface="Candara"/>
                <a:ea typeface="ヒラギノ角ゴ Pro W3"/>
              </a:rPr>
              <a:t> de cod sunt </a:t>
            </a:r>
            <a:r>
              <a:rPr lang="en-US" err="1">
                <a:latin typeface="Candara"/>
                <a:ea typeface="ヒラギノ角ゴ Pro W3"/>
              </a:rPr>
              <a:t>scrise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limbaj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</a:p>
          <a:p>
            <a:r>
              <a:rPr lang="en-US" err="1">
                <a:latin typeface="Candara"/>
                <a:ea typeface="ヒラギノ角ゴ Pro W3"/>
              </a:rPr>
              <a:t>Merită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știi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limbaj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  <a:r>
              <a:rPr lang="en-US">
                <a:latin typeface="Candara"/>
                <a:ea typeface="ヒラギノ角ゴ Pro W3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429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E941-44FB-482C-AD3E-B0DD8457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</a:t>
            </a:r>
            <a:r>
              <a:rPr lang="en-US" err="1">
                <a:latin typeface="Constantia"/>
                <a:ea typeface="ヒラギノ角ゴ Pro W3"/>
              </a:rPr>
              <a:t>ce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merită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limbajul</a:t>
            </a:r>
            <a:r>
              <a:rPr lang="en-US">
                <a:latin typeface="Constantia"/>
                <a:ea typeface="ヒラギノ角ゴ Pro W3"/>
              </a:rPr>
              <a:t> de </a:t>
            </a:r>
            <a:r>
              <a:rPr lang="en-US" err="1">
                <a:latin typeface="Constantia"/>
                <a:ea typeface="ヒラギノ角ゴ Pro W3"/>
              </a:rPr>
              <a:t>asamblare</a:t>
            </a:r>
            <a:r>
              <a:rPr lang="en-US">
                <a:latin typeface="Constantia"/>
                <a:ea typeface="ヒラギノ角ゴ Pro W3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0157-914C-4D2A-9159-84A6A7E3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Rar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vei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scrie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mai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adesea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vei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citi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Vrei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înțelegi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ce</a:t>
            </a:r>
            <a:r>
              <a:rPr lang="en-US">
                <a:latin typeface="Candara"/>
                <a:ea typeface="ヒラギノ角ゴ Pro W3"/>
              </a:rPr>
              <a:t> se </a:t>
            </a:r>
            <a:r>
              <a:rPr lang="en-US" err="1">
                <a:latin typeface="Candara"/>
                <a:ea typeface="ヒラギノ角ゴ Pro W3"/>
              </a:rPr>
              <a:t>întâmplă</a:t>
            </a:r>
          </a:p>
          <a:p>
            <a:r>
              <a:rPr lang="en-US" err="1">
                <a:latin typeface="Candara"/>
                <a:ea typeface="ヒラギノ角ゴ Pro W3"/>
              </a:rPr>
              <a:t>Scrii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aplicații</a:t>
            </a:r>
            <a:r>
              <a:rPr lang="en-US">
                <a:latin typeface="Candara"/>
                <a:ea typeface="ヒラギノ角ゴ Pro W3"/>
              </a:rPr>
              <a:t> high-level, </a:t>
            </a:r>
            <a:r>
              <a:rPr lang="en-US" err="1">
                <a:latin typeface="Candara"/>
                <a:ea typeface="ヒラギノ角ゴ Pro W3"/>
              </a:rPr>
              <a:t>dar</a:t>
            </a:r>
            <a:r>
              <a:rPr lang="en-US">
                <a:latin typeface="Candara"/>
                <a:ea typeface="ヒラギノ角ゴ Pro W3"/>
              </a:rPr>
              <a:t> nu </a:t>
            </a:r>
            <a:r>
              <a:rPr lang="en-US" err="1">
                <a:latin typeface="Candara"/>
                <a:ea typeface="ヒラギノ角ゴ Pro W3"/>
              </a:rPr>
              <a:t>ești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lipsit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înțelegerea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detaliilor</a:t>
            </a:r>
            <a:r>
              <a:rPr lang="en-US">
                <a:latin typeface="Candara"/>
                <a:ea typeface="ヒラギノ角ゴ Pro W3"/>
              </a:rPr>
              <a:t> low-level</a:t>
            </a:r>
          </a:p>
          <a:p>
            <a:r>
              <a:rPr lang="en-US" err="1">
                <a:latin typeface="Candara"/>
                <a:ea typeface="ヒラギノ角ゴ Pro W3"/>
              </a:rPr>
              <a:t>Piloții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buni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mecanici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buni</a:t>
            </a:r>
            <a:r>
              <a:rPr lang="en-US">
                <a:latin typeface="Candara"/>
                <a:ea typeface="ヒラギノ角ゴ Pro W3"/>
              </a:rPr>
              <a:t>.</a:t>
            </a:r>
          </a:p>
          <a:p>
            <a:r>
              <a:rPr lang="en-US" err="1">
                <a:latin typeface="Candara"/>
                <a:ea typeface="ヒラギノ角ゴ Pro W3"/>
              </a:rPr>
              <a:t>Înțelegând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sistemul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interfața</a:t>
            </a:r>
            <a:r>
              <a:rPr lang="en-US">
                <a:latin typeface="Candara"/>
                <a:ea typeface="ヒラギノ角ゴ Pro W3"/>
              </a:rPr>
              <a:t> hardware-software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Devii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programator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bun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Înțelegi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bine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aplicații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complexe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Faci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aplicații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performante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robuste</a:t>
            </a:r>
          </a:p>
          <a:p>
            <a:pPr lvl="1"/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Depanezi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237931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39552" y="990600"/>
            <a:ext cx="4032448" cy="509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section .data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msg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db 'Hello, world!', 0xa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len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dd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$ -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msg</a:t>
            </a:r>
            <a:endParaRPr lang="en-GB" altLang="en-US" sz="1400" b="1">
              <a:latin typeface="Andale Mono" pitchFamily="49" charset="0"/>
              <a:cs typeface="Courier New" pitchFamily="49" charset="0"/>
            </a:endParaRPr>
          </a:p>
          <a:p>
            <a:pPr fontAlgn="auto">
              <a:buNone/>
            </a:pPr>
            <a:endParaRPr lang="en-GB" altLang="en-US" sz="1400" b="1">
              <a:latin typeface="Andale Mono" pitchFamily="49" charset="0"/>
              <a:cs typeface="Courier New" pitchFamily="49" charset="0"/>
            </a:endParaRP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section .text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global main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main: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mov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ebp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esp</a:t>
            </a:r>
            <a:endParaRPr lang="en-GB" altLang="en-US" sz="1400" b="1">
              <a:latin typeface="Andale Mono" pitchFamily="49" charset="0"/>
              <a:cs typeface="Courier New" pitchFamily="49" charset="0"/>
            </a:endParaRP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mov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eax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4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mov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ebx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1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mov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ecx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msg</a:t>
            </a:r>
            <a:endParaRPr lang="en-GB" altLang="en-US" sz="1400" b="1">
              <a:latin typeface="Andale Mono" pitchFamily="49" charset="0"/>
              <a:cs typeface="Courier New" pitchFamily="49" charset="0"/>
            </a:endParaRP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mov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edx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[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len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]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int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0x80   ; write(1,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msg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len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)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xor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eax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, </a:t>
            </a:r>
            <a:r>
              <a:rPr lang="en-GB" altLang="en-US" sz="1400" b="1" err="1">
                <a:latin typeface="Andale Mono" pitchFamily="49" charset="0"/>
                <a:cs typeface="Courier New" pitchFamily="49" charset="0"/>
              </a:rPr>
              <a:t>eax</a:t>
            </a: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  ; return 0</a:t>
            </a:r>
          </a:p>
          <a:p>
            <a:pPr fontAlgn="auto">
              <a:buNone/>
            </a:pPr>
            <a:r>
              <a:rPr lang="en-GB" altLang="en-US" sz="1400" b="1">
                <a:latin typeface="Andale Mono" pitchFamily="49" charset="0"/>
                <a:cs typeface="Courier New" pitchFamily="49" charset="0"/>
              </a:rPr>
              <a:t>	ret</a:t>
            </a:r>
          </a:p>
          <a:p>
            <a:pPr fontAlgn="auto">
              <a:buNone/>
            </a:pPr>
            <a:endParaRPr lang="en-GB" altLang="en-US" sz="1400" b="1">
              <a:latin typeface="Andale Mono" pitchFamily="49" charset="0"/>
              <a:cs typeface="Courier New" pitchFamily="49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865970" y="280735"/>
            <a:ext cx="6343672" cy="7098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altLang="en-US">
                <a:solidFill>
                  <a:schemeClr val="tx1"/>
                </a:solidFill>
                <a:latin typeface="Constantia" pitchFamily="18" charset="0"/>
              </a:rPr>
              <a:t>Hello World!</a:t>
            </a:r>
            <a:endParaRPr lang="en-US" altLang="en-US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724400" y="1234480"/>
            <a:ext cx="4032448" cy="509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GB" altLang="en-US" sz="1400" b="1">
              <a:latin typeface="Andale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C583-5448-4FC5-A1BA-A502EC06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2262-E584-4AD8-93B1-7B6374C4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git clone https://github.com/systems-cs-pub-ro/iocla.git 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cd </a:t>
            </a:r>
            <a:r>
              <a:rPr lang="en-US" sz="2400" err="1">
                <a:latin typeface="Candara"/>
                <a:ea typeface="ヒラギノ角ゴ Pro W3"/>
              </a:rPr>
              <a:t>iocla</a:t>
            </a:r>
            <a:r>
              <a:rPr lang="en-US" sz="2400">
                <a:latin typeface="Candara"/>
                <a:ea typeface="ヒラギノ角ゴ Pro W3"/>
              </a:rPr>
              <a:t>/curs/chap-03-ASC</a:t>
            </a:r>
          </a:p>
          <a:p>
            <a:pPr marL="0" indent="0">
              <a:buNone/>
            </a:pPr>
            <a:endParaRPr lang="en-US" sz="2400">
              <a:latin typeface="Candara"/>
              <a:ea typeface="ヒラギノ角ゴ Pro W3"/>
            </a:endParaRPr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ls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#Demo 1: hello world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#Demo 2: inline assembly 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Candara"/>
                <a:ea typeface="ヒラギノ角ゴ Pro W3"/>
              </a:rPr>
              <a:t>$ #Demo 3: textbook example  </a:t>
            </a:r>
          </a:p>
        </p:txBody>
      </p:sp>
    </p:spTree>
    <p:extLst>
      <p:ext uri="{BB962C8B-B14F-4D97-AF65-F5344CB8AC3E}">
        <p14:creationId xmlns:p14="http://schemas.microsoft.com/office/powerpoint/2010/main" val="2420665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Constantia"/>
                <a:ea typeface="ヒラギノ角ゴ Pro W3"/>
              </a:rPr>
              <a:t>Arhitectura sistemului de calcul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Arhitectura</a:t>
            </a:r>
            <a:r>
              <a:rPr lang="en-US"/>
              <a:t> </a:t>
            </a:r>
            <a:r>
              <a:rPr lang="en-US" err="1"/>
              <a:t>sistemelor</a:t>
            </a:r>
            <a:r>
              <a:rPr lang="en-US"/>
              <a:t> de </a:t>
            </a:r>
            <a:r>
              <a:rPr lang="en-US" err="1"/>
              <a:t>calcul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</a:t>
            </a:r>
            <a:r>
              <a:rPr lang="en-US" err="1"/>
              <a:t>semestre</a:t>
            </a:r>
            <a:r>
              <a:rPr lang="en-US"/>
              <a:t>: CN1, CN2, ASC</a:t>
            </a:r>
          </a:p>
          <a:p>
            <a:r>
              <a:rPr lang="ro-RO"/>
              <a:t>Componentele unui sistem de calcul</a:t>
            </a:r>
          </a:p>
          <a:p>
            <a:r>
              <a:rPr lang="ro-RO"/>
              <a:t>Funcționarea procesorului</a:t>
            </a:r>
          </a:p>
          <a:p>
            <a:r>
              <a:rPr lang="ro-RO"/>
              <a:t>Funcționarea memoriei</a:t>
            </a:r>
          </a:p>
          <a:p>
            <a:r>
              <a:rPr lang="ro-RO"/>
              <a:t>Input/Output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105400" y="3352800"/>
            <a:ext cx="3352800" cy="1371600"/>
          </a:xfrm>
          <a:prstGeom prst="wedgeRoundRectCallout">
            <a:avLst>
              <a:gd name="adj1" fmla="val -54693"/>
              <a:gd name="adj2" fmla="val -147087"/>
              <a:gd name="adj3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De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citit</a:t>
            </a:r>
            <a:r>
              <a:rPr kumimoji="0" lang="en-US" sz="20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ro-RO">
                <a:latin typeface="Times New Roman"/>
                <a:cs typeface="Times New Roman"/>
              </a:rPr>
              <a:t>Capitolul 2: 2.1, 2.2  2.5 2.6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Componentele</a:t>
            </a:r>
            <a:r>
              <a:rPr lang="en-US"/>
              <a:t> de </a:t>
            </a:r>
            <a:r>
              <a:rPr lang="en-US" err="1"/>
              <a:t>bază</a:t>
            </a:r>
            <a:endParaRPr 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Sistem</a:t>
            </a:r>
            <a:r>
              <a:rPr lang="en-US"/>
              <a:t> de </a:t>
            </a:r>
            <a:r>
              <a:rPr lang="en-US" err="1"/>
              <a:t>calcul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err="1"/>
              <a:t>Procesor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Memorie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Sistem</a:t>
            </a:r>
            <a:r>
              <a:rPr lang="en-US"/>
              <a:t> I/O</a:t>
            </a:r>
          </a:p>
          <a:p>
            <a:pPr lvl="1">
              <a:lnSpc>
                <a:spcPct val="90000"/>
              </a:lnSpc>
            </a:pPr>
            <a:r>
              <a:rPr lang="en-US" err="1"/>
              <a:t>Magistral</a:t>
            </a:r>
            <a:r>
              <a:rPr lang="ro-RO"/>
              <a:t>e</a:t>
            </a:r>
            <a:r>
              <a:rPr lang="en-US"/>
              <a:t> (Bus)</a:t>
            </a:r>
          </a:p>
          <a:p>
            <a:pPr lvl="2">
              <a:lnSpc>
                <a:spcPct val="90000"/>
              </a:lnSpc>
            </a:pPr>
            <a:r>
              <a:rPr lang="en-US" err="1"/>
              <a:t>Adrese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Date</a:t>
            </a:r>
          </a:p>
          <a:p>
            <a:pPr lvl="2">
              <a:lnSpc>
                <a:spcPct val="90000"/>
              </a:lnSpc>
            </a:pPr>
            <a:r>
              <a:rPr lang="en-US"/>
              <a:t>Control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3352799" y="2357437"/>
            <a:ext cx="5582433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57475"/>
            <a:ext cx="50292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88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Arhitectura</a:t>
            </a:r>
            <a:r>
              <a:rPr lang="en-US"/>
              <a:t> von Neumann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57200" y="1447800"/>
            <a:ext cx="8229600" cy="464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31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15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62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609600"/>
          </a:xfrm>
        </p:spPr>
        <p:txBody>
          <a:bodyPr/>
          <a:lstStyle/>
          <a:p>
            <a:pPr eaLnBrk="1" hangingPunct="1"/>
            <a:r>
              <a:rPr lang="en-US" sz="3200" err="1"/>
              <a:t>Arhitectura</a:t>
            </a:r>
            <a:r>
              <a:rPr lang="en-US" sz="3200"/>
              <a:t> von Neumann</a:t>
            </a:r>
          </a:p>
        </p:txBody>
      </p:sp>
      <p:sp>
        <p:nvSpPr>
          <p:cNvPr id="76804" name="_s1031"/>
          <p:cNvSpPr>
            <a:spLocks noChangeArrowheads="1"/>
          </p:cNvSpPr>
          <p:nvPr/>
        </p:nvSpPr>
        <p:spPr bwMode="auto">
          <a:xfrm>
            <a:off x="4484688" y="1566863"/>
            <a:ext cx="1439862" cy="795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Memorie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76805" name="_s1031"/>
          <p:cNvSpPr>
            <a:spLocks noChangeArrowheads="1"/>
          </p:cNvSpPr>
          <p:nvPr/>
        </p:nvSpPr>
        <p:spPr bwMode="auto">
          <a:xfrm>
            <a:off x="2833688" y="5022850"/>
            <a:ext cx="3097212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Unitate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comandă</a:t>
            </a:r>
            <a:endParaRPr lang="en-US" sz="2400" b="1" baseline="-25000">
              <a:solidFill>
                <a:schemeClr val="bg1"/>
              </a:solidFill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3384550" y="3992563"/>
            <a:ext cx="2089150" cy="719137"/>
          </a:xfrm>
          <a:prstGeom prst="flowChartManualOperat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UAL</a:t>
            </a:r>
          </a:p>
        </p:txBody>
      </p:sp>
      <p:sp>
        <p:nvSpPr>
          <p:cNvPr id="76808" name="_s1031"/>
          <p:cNvSpPr>
            <a:spLocks noChangeArrowheads="1"/>
          </p:cNvSpPr>
          <p:nvPr/>
        </p:nvSpPr>
        <p:spPr bwMode="auto">
          <a:xfrm>
            <a:off x="3267075" y="2790825"/>
            <a:ext cx="12239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Registre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6809" name="_s1031"/>
          <p:cNvSpPr>
            <a:spLocks noChangeArrowheads="1"/>
          </p:cNvSpPr>
          <p:nvPr/>
        </p:nvSpPr>
        <p:spPr bwMode="auto">
          <a:xfrm>
            <a:off x="1622425" y="1566863"/>
            <a:ext cx="10429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900" b="1">
                <a:solidFill>
                  <a:schemeClr val="bg1"/>
                </a:solidFill>
              </a:rPr>
              <a:t>IO </a:t>
            </a:r>
          </a:p>
        </p:txBody>
      </p:sp>
      <p:sp>
        <p:nvSpPr>
          <p:cNvPr id="76810" name="_s1031"/>
          <p:cNvSpPr>
            <a:spLocks noChangeArrowheads="1"/>
          </p:cNvSpPr>
          <p:nvPr/>
        </p:nvSpPr>
        <p:spPr bwMode="auto">
          <a:xfrm>
            <a:off x="182563" y="1566863"/>
            <a:ext cx="1042987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1900" b="1" err="1">
                <a:solidFill>
                  <a:schemeClr val="bg1"/>
                </a:solidFill>
              </a:rPr>
              <a:t>Periferic</a:t>
            </a:r>
            <a:endParaRPr lang="en-US" sz="1900" b="1">
              <a:solidFill>
                <a:schemeClr val="bg1"/>
              </a:solidFill>
            </a:endParaRPr>
          </a:p>
          <a:p>
            <a:r>
              <a:rPr lang="en-US" sz="1900" b="1" err="1">
                <a:solidFill>
                  <a:schemeClr val="bg1"/>
                </a:solidFill>
              </a:rPr>
              <a:t>intrare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76811" name="_s1031"/>
          <p:cNvSpPr>
            <a:spLocks noChangeArrowheads="1"/>
          </p:cNvSpPr>
          <p:nvPr/>
        </p:nvSpPr>
        <p:spPr bwMode="auto">
          <a:xfrm>
            <a:off x="6327775" y="1566863"/>
            <a:ext cx="10429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sz="1900" b="1">
                <a:solidFill>
                  <a:schemeClr val="bg1"/>
                </a:solidFill>
              </a:rPr>
              <a:t>IO</a:t>
            </a:r>
          </a:p>
        </p:txBody>
      </p:sp>
      <p:sp>
        <p:nvSpPr>
          <p:cNvPr id="76812" name="_s1031"/>
          <p:cNvSpPr>
            <a:spLocks noChangeArrowheads="1"/>
          </p:cNvSpPr>
          <p:nvPr/>
        </p:nvSpPr>
        <p:spPr bwMode="auto">
          <a:xfrm>
            <a:off x="7762875" y="1566863"/>
            <a:ext cx="10429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1900" b="1" err="1">
                <a:solidFill>
                  <a:schemeClr val="bg1"/>
                </a:solidFill>
              </a:rPr>
              <a:t>Periferic</a:t>
            </a:r>
            <a:endParaRPr lang="en-US" sz="1900" b="1">
              <a:solidFill>
                <a:schemeClr val="bg1"/>
              </a:solidFill>
            </a:endParaRPr>
          </a:p>
          <a:p>
            <a:r>
              <a:rPr lang="en-US" sz="1900" b="1" err="1">
                <a:solidFill>
                  <a:schemeClr val="bg1"/>
                </a:solidFill>
              </a:rPr>
              <a:t>ieșire</a:t>
            </a:r>
            <a:endParaRPr lang="en-US" sz="1900" b="1">
              <a:solidFill>
                <a:schemeClr val="bg1"/>
              </a:solidFill>
            </a:endParaRP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 flipV="1">
            <a:off x="1231900" y="1974850"/>
            <a:ext cx="3778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 flipV="1">
            <a:off x="2690813" y="1974850"/>
            <a:ext cx="18002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5930900" y="1974850"/>
            <a:ext cx="3778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V="1">
            <a:off x="7370763" y="1974850"/>
            <a:ext cx="3778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V="1">
            <a:off x="2474913" y="3127375"/>
            <a:ext cx="771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V="1">
            <a:off x="2833688" y="1974850"/>
            <a:ext cx="0" cy="28797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V="1">
            <a:off x="2474913" y="2344738"/>
            <a:ext cx="0" cy="792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V="1">
            <a:off x="6507163" y="2344738"/>
            <a:ext cx="0" cy="792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4491038" y="3127375"/>
            <a:ext cx="20161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 flipV="1">
            <a:off x="4198938" y="3486150"/>
            <a:ext cx="0" cy="144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4192588" y="3630613"/>
            <a:ext cx="1008062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 flipV="1">
            <a:off x="5210175" y="2570163"/>
            <a:ext cx="0" cy="14208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V="1">
            <a:off x="3770313" y="3486150"/>
            <a:ext cx="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V="1">
            <a:off x="4202113" y="2271713"/>
            <a:ext cx="0" cy="5048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 flipV="1">
            <a:off x="4202113" y="2281238"/>
            <a:ext cx="2889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4418013" y="4711700"/>
            <a:ext cx="0" cy="14446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V="1">
            <a:off x="2833688" y="4854575"/>
            <a:ext cx="15843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 flipV="1">
            <a:off x="5930900" y="5267325"/>
            <a:ext cx="9366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V="1">
            <a:off x="6848475" y="2360613"/>
            <a:ext cx="0" cy="287813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 flipV="1">
            <a:off x="2143125" y="2370138"/>
            <a:ext cx="0" cy="2878137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 flipV="1">
            <a:off x="2124075" y="5267325"/>
            <a:ext cx="71913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 flipH="1" flipV="1">
            <a:off x="5715000" y="2438400"/>
            <a:ext cx="9525" cy="258445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37"/>
          <p:cNvSpPr>
            <a:spLocks noChangeShapeType="1"/>
          </p:cNvSpPr>
          <p:nvPr/>
        </p:nvSpPr>
        <p:spPr bwMode="auto">
          <a:xfrm flipV="1">
            <a:off x="2978150" y="3343275"/>
            <a:ext cx="287338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38"/>
          <p:cNvSpPr>
            <a:spLocks noChangeShapeType="1"/>
          </p:cNvSpPr>
          <p:nvPr/>
        </p:nvSpPr>
        <p:spPr bwMode="auto">
          <a:xfrm flipV="1">
            <a:off x="2978150" y="3343275"/>
            <a:ext cx="0" cy="1679575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 flipV="1">
            <a:off x="4778375" y="4711700"/>
            <a:ext cx="0" cy="31115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 flipV="1">
            <a:off x="7583488" y="5638800"/>
            <a:ext cx="3016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Line 41"/>
          <p:cNvSpPr>
            <a:spLocks noChangeShapeType="1"/>
          </p:cNvSpPr>
          <p:nvPr/>
        </p:nvSpPr>
        <p:spPr bwMode="auto">
          <a:xfrm flipV="1">
            <a:off x="7596188" y="6019800"/>
            <a:ext cx="2889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7869238" y="5486400"/>
            <a:ext cx="1017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sz="1400" b="1">
                <a:latin typeface="+mn-lt"/>
              </a:rPr>
              <a:t>Flux Date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7883525" y="5867400"/>
            <a:ext cx="1119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ro-RO" sz="1400" b="1">
                <a:latin typeface="+mn-lt"/>
              </a:rPr>
              <a:t>Flux</a:t>
            </a:r>
            <a:r>
              <a:rPr lang="en-US" sz="1400" b="1">
                <a:latin typeface="+mn-lt"/>
              </a:rPr>
              <a:t>       </a:t>
            </a:r>
            <a:r>
              <a:rPr lang="ro-RO" sz="1400" b="1">
                <a:latin typeface="+mn-lt"/>
              </a:rPr>
              <a:t>Cmd/Stari</a:t>
            </a:r>
          </a:p>
        </p:txBody>
      </p:sp>
      <p:sp>
        <p:nvSpPr>
          <p:cNvPr id="76844" name="Rectangle 44"/>
          <p:cNvSpPr>
            <a:spLocks noChangeArrowheads="1"/>
          </p:cNvSpPr>
          <p:nvPr/>
        </p:nvSpPr>
        <p:spPr bwMode="auto">
          <a:xfrm>
            <a:off x="2762250" y="2646363"/>
            <a:ext cx="3240088" cy="31686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2840035" y="5486400"/>
            <a:ext cx="3090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+mn-lt"/>
              </a:rPr>
              <a:t>CPU (</a:t>
            </a:r>
            <a:r>
              <a:rPr lang="en-US" sz="1800" b="1" err="1">
                <a:latin typeface="+mn-lt"/>
              </a:rPr>
              <a:t>Procesor</a:t>
            </a:r>
            <a:r>
              <a:rPr lang="en-US" sz="1800" b="1">
                <a:latin typeface="+mn-lt"/>
              </a:rPr>
              <a:t>)</a:t>
            </a:r>
          </a:p>
        </p:txBody>
      </p: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1393825" y="1422401"/>
            <a:ext cx="6121400" cy="4673600"/>
          </a:xfrm>
          <a:prstGeom prst="rect">
            <a:avLst/>
          </a:prstGeom>
          <a:noFill/>
          <a:ln w="254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5986462" y="5757446"/>
            <a:ext cx="1862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o-RO" sz="1600" b="1">
                <a:latin typeface="+mn-lt"/>
              </a:rPr>
              <a:t>sistem de calcul</a:t>
            </a:r>
            <a:endParaRPr lang="en-US" sz="16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3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Constantia"/>
                <a:ea typeface="ヒラギノ角ゴ Pro W3"/>
              </a:rPr>
              <a:t>Software și hardware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Funcționarea procesorului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Frecvența de lucru</a:t>
            </a:r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Ceasul</a:t>
            </a:r>
            <a:r>
              <a:rPr lang="en-US"/>
              <a:t> </a:t>
            </a:r>
            <a:r>
              <a:rPr lang="en-US" err="1"/>
              <a:t>sistemului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Semnal</a:t>
            </a:r>
            <a:r>
              <a:rPr lang="en-US"/>
              <a:t> de </a:t>
            </a:r>
            <a:r>
              <a:rPr lang="en-US" err="1"/>
              <a:t>timp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 err="1"/>
              <a:t>perioada</a:t>
            </a:r>
            <a:r>
              <a:rPr lang="en-US"/>
              <a:t>    = 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8100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9AD61"/>
                </a:solidFill>
              </a:rPr>
              <a:t>1</a:t>
            </a:r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895600" y="2438400"/>
            <a:ext cx="2057400" cy="0"/>
          </a:xfrm>
          <a:prstGeom prst="line">
            <a:avLst/>
          </a:prstGeom>
          <a:noFill/>
          <a:ln w="19050">
            <a:solidFill>
              <a:srgbClr val="F9AD6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2667000" y="2514600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F9AD61"/>
                </a:solidFill>
              </a:rPr>
              <a:t>Frecvența</a:t>
            </a:r>
            <a:r>
              <a:rPr lang="en-US">
                <a:solidFill>
                  <a:srgbClr val="F9AD61"/>
                </a:solidFill>
              </a:rPr>
              <a:t> </a:t>
            </a:r>
            <a:r>
              <a:rPr lang="en-US" err="1">
                <a:solidFill>
                  <a:srgbClr val="F9AD61"/>
                </a:solidFill>
              </a:rPr>
              <a:t>ceasului</a:t>
            </a:r>
            <a:endParaRPr lang="en-US">
              <a:solidFill>
                <a:srgbClr val="F9AD61"/>
              </a:solidFill>
            </a:endParaRP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609600" y="3657600"/>
            <a:ext cx="8001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5467" name="Picture 11" descr="C:\Documents and Settings\Owner\My Documents\My_docs2\Books_2002\asm_2ed_book\asm2ed_slides\clo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7543800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80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Ciclul de lucru al procesorului</a:t>
            </a: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o-RO" err="1"/>
              <a:t>E</a:t>
            </a:r>
            <a:r>
              <a:rPr lang="en-US" err="1"/>
              <a:t>xecută</a:t>
            </a:r>
            <a:r>
              <a:rPr lang="en-US"/>
              <a:t> </a:t>
            </a:r>
            <a:r>
              <a:rPr lang="en-US" b="1" err="1"/>
              <a:t>continuu</a:t>
            </a:r>
            <a:r>
              <a:rPr lang="en-US"/>
              <a:t> </a:t>
            </a:r>
            <a:r>
              <a:rPr lang="en-US" err="1"/>
              <a:t>bucla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/>
              <a:t>fetch—decode—data fetch—execute—write back</a:t>
            </a:r>
          </a:p>
          <a:p>
            <a:pPr lvl="2"/>
            <a:r>
              <a:rPr lang="en-US"/>
              <a:t>Fetch – </a:t>
            </a:r>
            <a:r>
              <a:rPr lang="en-US" err="1"/>
              <a:t>aduce</a:t>
            </a:r>
            <a:r>
              <a:rPr lang="en-US"/>
              <a:t> </a:t>
            </a:r>
            <a:r>
              <a:rPr lang="en-US" err="1"/>
              <a:t>instrucțiunea</a:t>
            </a:r>
            <a:r>
              <a:rPr lang="ro-RO"/>
              <a:t> </a:t>
            </a:r>
            <a:r>
              <a:rPr lang="en-US"/>
              <a:t>(cod </a:t>
            </a:r>
            <a:r>
              <a:rPr lang="en-US" err="1"/>
              <a:t>mașină</a:t>
            </a:r>
            <a:r>
              <a:rPr lang="en-US"/>
              <a:t>) din </a:t>
            </a:r>
            <a:r>
              <a:rPr lang="en-US" err="1"/>
              <a:t>memorie</a:t>
            </a:r>
            <a:r>
              <a:rPr lang="en-US"/>
              <a:t> </a:t>
            </a:r>
          </a:p>
          <a:p>
            <a:pPr lvl="2"/>
            <a:r>
              <a:rPr lang="en-US" err="1"/>
              <a:t>Decodează</a:t>
            </a:r>
            <a:r>
              <a:rPr lang="en-US"/>
              <a:t>  </a:t>
            </a:r>
            <a:r>
              <a:rPr lang="en-US" err="1"/>
              <a:t>instrucțiunea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err="1"/>
              <a:t>Aduce</a:t>
            </a:r>
            <a:r>
              <a:rPr lang="en-US"/>
              <a:t> date din </a:t>
            </a:r>
            <a:r>
              <a:rPr lang="en-US" err="1"/>
              <a:t>memorie</a:t>
            </a:r>
            <a:r>
              <a:rPr lang="en-US"/>
              <a:t> (</a:t>
            </a:r>
            <a:r>
              <a:rPr lang="en-US" err="1"/>
              <a:t>dacă</a:t>
            </a:r>
            <a:r>
              <a:rPr lang="en-US"/>
              <a:t> e </a:t>
            </a:r>
            <a:r>
              <a:rPr lang="en-US" err="1"/>
              <a:t>necesar</a:t>
            </a:r>
            <a:r>
              <a:rPr lang="en-US"/>
              <a:t>) </a:t>
            </a:r>
          </a:p>
          <a:p>
            <a:pPr lvl="2"/>
            <a:r>
              <a:rPr lang="en-US" err="1"/>
              <a:t>Execută</a:t>
            </a:r>
            <a:r>
              <a:rPr lang="en-US"/>
              <a:t> </a:t>
            </a:r>
            <a:r>
              <a:rPr lang="en-US" err="1"/>
              <a:t>instrucțiunea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err="1"/>
              <a:t>Actualizează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memorie</a:t>
            </a:r>
            <a:r>
              <a:rPr lang="en-US"/>
              <a:t> (</a:t>
            </a:r>
            <a:r>
              <a:rPr lang="en-US" err="1"/>
              <a:t>dacă</a:t>
            </a:r>
            <a:r>
              <a:rPr lang="en-US"/>
              <a:t> e </a:t>
            </a:r>
            <a:r>
              <a:rPr lang="en-US" err="1"/>
              <a:t>necesar</a:t>
            </a:r>
            <a:r>
              <a:rPr lang="en-US"/>
              <a:t>)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 err="1"/>
              <a:t>În</a:t>
            </a:r>
            <a:r>
              <a:rPr lang="en-US"/>
              <a:t> carte:  </a:t>
            </a:r>
            <a:r>
              <a:rPr lang="en-US" err="1"/>
              <a:t>doar</a:t>
            </a:r>
            <a:r>
              <a:rPr lang="en-US"/>
              <a:t> 3 </a:t>
            </a:r>
            <a:r>
              <a:rPr lang="en-US" err="1"/>
              <a:t>pași</a:t>
            </a:r>
            <a:r>
              <a:rPr lang="en-US"/>
              <a:t> -- fetch-decode-execute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685800" y="3733800"/>
            <a:ext cx="7924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914400" y="4462046"/>
            <a:ext cx="7086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err="1"/>
              <a:t>Timp</a:t>
            </a:r>
            <a:r>
              <a:rPr lang="en-US" altLang="en-US" sz="1600"/>
              <a:t>:             T         2T        3T      4T      5T        6T        7T      8T       9T     10T</a:t>
            </a:r>
          </a:p>
        </p:txBody>
      </p:sp>
      <p:sp>
        <p:nvSpPr>
          <p:cNvPr id="11" name="AutoShape 25"/>
          <p:cNvSpPr>
            <a:spLocks/>
          </p:cNvSpPr>
          <p:nvPr/>
        </p:nvSpPr>
        <p:spPr bwMode="auto">
          <a:xfrm rot="16195728">
            <a:off x="3338945" y="3588463"/>
            <a:ext cx="304800" cy="2738005"/>
          </a:xfrm>
          <a:prstGeom prst="leftBrace">
            <a:avLst>
              <a:gd name="adj1" fmla="val 724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26"/>
          <p:cNvSpPr>
            <a:spLocks/>
          </p:cNvSpPr>
          <p:nvPr/>
        </p:nvSpPr>
        <p:spPr bwMode="auto">
          <a:xfrm rot="16195728">
            <a:off x="6117215" y="3548198"/>
            <a:ext cx="304800" cy="2818534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1977736" y="4119265"/>
            <a:ext cx="2818534" cy="381000"/>
            <a:chOff x="1248" y="1200"/>
            <a:chExt cx="1680" cy="240"/>
          </a:xfrm>
        </p:grpSpPr>
        <p:sp>
          <p:nvSpPr>
            <p:cNvPr id="21" name="Rectangle 81"/>
            <p:cNvSpPr>
              <a:spLocks noChangeArrowheads="1"/>
            </p:cNvSpPr>
            <p:nvPr/>
          </p:nvSpPr>
          <p:spPr bwMode="auto">
            <a:xfrm>
              <a:off x="1584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Rectangle 82"/>
            <p:cNvSpPr>
              <a:spLocks noChangeArrowheads="1"/>
            </p:cNvSpPr>
            <p:nvPr/>
          </p:nvSpPr>
          <p:spPr bwMode="auto">
            <a:xfrm>
              <a:off x="1920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2256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Rectangle 84"/>
            <p:cNvSpPr>
              <a:spLocks noChangeArrowheads="1"/>
            </p:cNvSpPr>
            <p:nvPr/>
          </p:nvSpPr>
          <p:spPr bwMode="auto">
            <a:xfrm>
              <a:off x="2592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79"/>
            <p:cNvSpPr>
              <a:spLocks noChangeArrowheads="1"/>
            </p:cNvSpPr>
            <p:nvPr/>
          </p:nvSpPr>
          <p:spPr bwMode="auto">
            <a:xfrm>
              <a:off x="1248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60348" y="4119265"/>
            <a:ext cx="2818534" cy="381000"/>
            <a:chOff x="1248" y="1200"/>
            <a:chExt cx="1680" cy="240"/>
          </a:xfrm>
        </p:grpSpPr>
        <p:sp>
          <p:nvSpPr>
            <p:cNvPr id="15" name="Rectangle 87"/>
            <p:cNvSpPr>
              <a:spLocks noChangeArrowheads="1"/>
            </p:cNvSpPr>
            <p:nvPr/>
          </p:nvSpPr>
          <p:spPr bwMode="auto">
            <a:xfrm>
              <a:off x="1584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88"/>
            <p:cNvSpPr>
              <a:spLocks noChangeArrowheads="1"/>
            </p:cNvSpPr>
            <p:nvPr/>
          </p:nvSpPr>
          <p:spPr bwMode="auto">
            <a:xfrm>
              <a:off x="1920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2256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2592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1248" y="120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7" name="Text Box 99"/>
          <p:cNvSpPr txBox="1">
            <a:spLocks noChangeArrowheads="1"/>
          </p:cNvSpPr>
          <p:nvPr/>
        </p:nvSpPr>
        <p:spPr bwMode="auto">
          <a:xfrm>
            <a:off x="1981200" y="4114800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   Dec   DF   Ex  WB</a:t>
            </a:r>
          </a:p>
        </p:txBody>
      </p:sp>
      <p:sp>
        <p:nvSpPr>
          <p:cNvPr id="28" name="Text Box 99"/>
          <p:cNvSpPr txBox="1">
            <a:spLocks noChangeArrowheads="1"/>
          </p:cNvSpPr>
          <p:nvPr/>
        </p:nvSpPr>
        <p:spPr bwMode="auto">
          <a:xfrm>
            <a:off x="4879792" y="4114800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 Dec   DF    Ex   WB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819400" y="510540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Instr. 1                          Instr.2</a:t>
            </a:r>
          </a:p>
        </p:txBody>
      </p:sp>
    </p:spTree>
    <p:extLst>
      <p:ext uri="{BB962C8B-B14F-4D97-AF65-F5344CB8AC3E}">
        <p14:creationId xmlns:p14="http://schemas.microsoft.com/office/powerpoint/2010/main" val="1693334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en-US"/>
              <a:t>Execuție s</a:t>
            </a:r>
            <a:r>
              <a:rPr lang="en-US" altLang="en-US" err="1"/>
              <a:t>ecvențială</a:t>
            </a:r>
            <a:r>
              <a:rPr lang="en-US" altLang="en-US"/>
              <a:t> </a:t>
            </a:r>
            <a:r>
              <a:rPr lang="en-US" altLang="en-US" err="1"/>
              <a:t>vs</a:t>
            </a:r>
            <a:r>
              <a:rPr lang="en-US" altLang="en-US"/>
              <a:t> pipeline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620000" cy="5029200"/>
          </a:xfrm>
        </p:spPr>
        <p:txBody>
          <a:bodyPr/>
          <a:lstStyle/>
          <a:p>
            <a:r>
              <a:rPr lang="en-US" altLang="en-US" sz="2800" err="1"/>
              <a:t>Execuție</a:t>
            </a:r>
            <a:r>
              <a:rPr lang="en-US" altLang="en-US" sz="2800"/>
              <a:t> </a:t>
            </a:r>
            <a:r>
              <a:rPr lang="en-US" altLang="en-US" sz="2800" err="1"/>
              <a:t>secvențială</a:t>
            </a:r>
            <a:endParaRPr lang="en-US" altLang="en-US" sz="2800"/>
          </a:p>
          <a:p>
            <a:pPr>
              <a:buNone/>
            </a:pPr>
            <a:endParaRPr lang="en-US" altLang="en-US" sz="2800"/>
          </a:p>
          <a:p>
            <a:endParaRPr lang="ro-RO" altLang="en-US" sz="2800"/>
          </a:p>
          <a:p>
            <a:endParaRPr lang="en-US" altLang="en-US" sz="2800"/>
          </a:p>
          <a:p>
            <a:r>
              <a:rPr lang="en-US" altLang="en-US" sz="2800" err="1"/>
              <a:t>Execuție</a:t>
            </a:r>
            <a:r>
              <a:rPr lang="en-US" altLang="en-US" sz="2800"/>
              <a:t> pipeline</a:t>
            </a:r>
            <a:endParaRPr lang="ro-RO" altLang="en-US" sz="2800"/>
          </a:p>
          <a:p>
            <a:endParaRPr lang="ro-RO" altLang="en-US"/>
          </a:p>
          <a:p>
            <a:endParaRPr lang="ro-RO" altLang="en-US" sz="2800"/>
          </a:p>
          <a:p>
            <a:endParaRPr lang="ro-RO" altLang="en-US"/>
          </a:p>
          <a:p>
            <a:endParaRPr lang="ro-RO" altLang="en-US" sz="2800"/>
          </a:p>
          <a:p>
            <a:endParaRPr lang="ro-RO" alt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895600" y="2819400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      Instr. 1                        Instr.2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1372140" y="1905000"/>
            <a:ext cx="7086600" cy="990600"/>
            <a:chOff x="758" y="1200"/>
            <a:chExt cx="4224" cy="624"/>
          </a:xfrm>
        </p:grpSpPr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758" y="1419"/>
              <a:ext cx="42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err="1"/>
                <a:t>Timp</a:t>
              </a:r>
              <a:r>
                <a:rPr lang="en-US" altLang="en-US" sz="1600"/>
                <a:t>:     T          2T   	    3T       4T       5T      6T       7T      8T        9T     10T</a:t>
              </a:r>
            </a:p>
          </p:txBody>
        </p:sp>
        <p:sp>
          <p:nvSpPr>
            <p:cNvPr id="14361" name="AutoShape 25"/>
            <p:cNvSpPr>
              <a:spLocks/>
            </p:cNvSpPr>
            <p:nvPr/>
          </p:nvSpPr>
          <p:spPr bwMode="auto">
            <a:xfrm rot="16195728">
              <a:off x="2016" y="912"/>
              <a:ext cx="192" cy="1632"/>
            </a:xfrm>
            <a:prstGeom prst="leftBrace">
              <a:avLst>
                <a:gd name="adj1" fmla="val 724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2" name="AutoShape 26"/>
            <p:cNvSpPr>
              <a:spLocks/>
            </p:cNvSpPr>
            <p:nvPr/>
          </p:nvSpPr>
          <p:spPr bwMode="auto">
            <a:xfrm rot="16195728">
              <a:off x="3672" y="888"/>
              <a:ext cx="192" cy="1680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1248" y="1200"/>
              <a:ext cx="1680" cy="240"/>
              <a:chOff x="1248" y="1200"/>
              <a:chExt cx="1680" cy="240"/>
            </a:xfrm>
          </p:grpSpPr>
          <p:sp>
            <p:nvSpPr>
              <p:cNvPr id="14417" name="Rectangle 81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8" name="Rectangle 82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9" name="Rectangle 83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20" name="Rectangle 84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15" name="Rectangle 79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2928" y="1200"/>
              <a:ext cx="1680" cy="240"/>
              <a:chOff x="1248" y="1200"/>
              <a:chExt cx="1680" cy="240"/>
            </a:xfrm>
          </p:grpSpPr>
          <p:sp>
            <p:nvSpPr>
              <p:cNvPr id="14423" name="Rectangle 8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24" name="Rectangle 88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25" name="Rectangle 89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27" name="Rectangle 91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1578413" y="4186239"/>
            <a:ext cx="6422994" cy="1871663"/>
            <a:chOff x="816" y="2637"/>
            <a:chExt cx="3837" cy="1179"/>
          </a:xfrm>
        </p:grpSpPr>
        <p:sp>
          <p:nvSpPr>
            <p:cNvPr id="14402" name="Text Box 66"/>
            <p:cNvSpPr txBox="1">
              <a:spLocks noChangeArrowheads="1"/>
            </p:cNvSpPr>
            <p:nvPr/>
          </p:nvSpPr>
          <p:spPr bwMode="auto">
            <a:xfrm>
              <a:off x="816" y="264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Instr.1</a:t>
              </a:r>
            </a:p>
          </p:txBody>
        </p:sp>
        <p:sp>
          <p:nvSpPr>
            <p:cNvPr id="14403" name="Text Box 67"/>
            <p:cNvSpPr txBox="1">
              <a:spLocks noChangeArrowheads="1"/>
            </p:cNvSpPr>
            <p:nvPr/>
          </p:nvSpPr>
          <p:spPr bwMode="auto">
            <a:xfrm>
              <a:off x="816" y="288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Instr.2</a:t>
              </a:r>
              <a:endParaRPr lang="en-US" altLang="en-US"/>
            </a:p>
          </p:txBody>
        </p:sp>
        <p:sp>
          <p:nvSpPr>
            <p:cNvPr id="14404" name="Text Box 68"/>
            <p:cNvSpPr txBox="1">
              <a:spLocks noChangeArrowheads="1"/>
            </p:cNvSpPr>
            <p:nvPr/>
          </p:nvSpPr>
          <p:spPr bwMode="auto">
            <a:xfrm>
              <a:off x="816" y="312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Instr.3</a:t>
              </a:r>
              <a:endParaRPr lang="en-US" altLang="en-US"/>
            </a:p>
          </p:txBody>
        </p:sp>
        <p:sp>
          <p:nvSpPr>
            <p:cNvPr id="14405" name="Text Box 69"/>
            <p:cNvSpPr txBox="1">
              <a:spLocks noChangeArrowheads="1"/>
            </p:cNvSpPr>
            <p:nvPr/>
          </p:nvSpPr>
          <p:spPr bwMode="auto">
            <a:xfrm>
              <a:off x="816" y="335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Instr.4</a:t>
              </a:r>
              <a:endParaRPr lang="en-US" altLang="en-US"/>
            </a:p>
          </p:txBody>
        </p:sp>
        <p:sp>
          <p:nvSpPr>
            <p:cNvPr id="14406" name="Text Box 70"/>
            <p:cNvSpPr txBox="1">
              <a:spLocks noChangeArrowheads="1"/>
            </p:cNvSpPr>
            <p:nvPr/>
          </p:nvSpPr>
          <p:spPr bwMode="auto">
            <a:xfrm>
              <a:off x="1005" y="3603"/>
              <a:ext cx="36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err="1"/>
                <a:t>Timp</a:t>
              </a:r>
              <a:r>
                <a:rPr lang="en-US" altLang="en-US" sz="1600"/>
                <a:t>:     T          2T   	    3T       4T       5T      6T       7T      8T        9T    </a:t>
              </a:r>
            </a:p>
          </p:txBody>
        </p:sp>
        <p:grpSp>
          <p:nvGrpSpPr>
            <p:cNvPr id="6" name="Group 93"/>
            <p:cNvGrpSpPr>
              <a:grpSpLocks/>
            </p:cNvGrpSpPr>
            <p:nvPr/>
          </p:nvGrpSpPr>
          <p:grpSpPr bwMode="auto">
            <a:xfrm>
              <a:off x="1466" y="2637"/>
              <a:ext cx="1728" cy="252"/>
              <a:chOff x="1226" y="1197"/>
              <a:chExt cx="1728" cy="252"/>
            </a:xfrm>
          </p:grpSpPr>
          <p:sp>
            <p:nvSpPr>
              <p:cNvPr id="14430" name="Rectangle 94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1" name="Rectangle 95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2" name="Rectangle 96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3" name="Rectangle 97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4" name="Rectangle 98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5" name="Text Box 99"/>
              <p:cNvSpPr txBox="1">
                <a:spLocks noChangeArrowheads="1"/>
              </p:cNvSpPr>
              <p:nvPr/>
            </p:nvSpPr>
            <p:spPr bwMode="auto">
              <a:xfrm>
                <a:off x="1226" y="1197"/>
                <a:ext cx="17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IF     Dec   DF    Ex    WB</a:t>
                </a:r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1824" y="2880"/>
              <a:ext cx="1680" cy="240"/>
              <a:chOff x="1248" y="1200"/>
              <a:chExt cx="1680" cy="240"/>
            </a:xfrm>
          </p:grpSpPr>
          <p:sp>
            <p:nvSpPr>
              <p:cNvPr id="14437" name="Rectangle 101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8" name="Rectangle 102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39" name="Rectangle 103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0" name="Rectangle 104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1" name="Rectangle 105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" name="Group 107"/>
            <p:cNvGrpSpPr>
              <a:grpSpLocks/>
            </p:cNvGrpSpPr>
            <p:nvPr/>
          </p:nvGrpSpPr>
          <p:grpSpPr bwMode="auto">
            <a:xfrm>
              <a:off x="2160" y="3120"/>
              <a:ext cx="1680" cy="240"/>
              <a:chOff x="1248" y="1200"/>
              <a:chExt cx="1680" cy="240"/>
            </a:xfrm>
          </p:grpSpPr>
          <p:sp>
            <p:nvSpPr>
              <p:cNvPr id="14444" name="Rectangle 108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5" name="Rectangle 109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6" name="Rectangle 110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7" name="Rectangle 111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48" name="Rectangle 112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2496" y="3360"/>
              <a:ext cx="1680" cy="240"/>
              <a:chOff x="1248" y="1200"/>
              <a:chExt cx="1680" cy="240"/>
            </a:xfrm>
          </p:grpSpPr>
          <p:sp>
            <p:nvSpPr>
              <p:cNvPr id="14451" name="Rectangle 115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52" name="Rectangle 116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53" name="Rectangle 117"/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54" name="Rectangle 118"/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55" name="Rectangle 119"/>
              <p:cNvSpPr>
                <a:spLocks noChangeArrowheads="1"/>
              </p:cNvSpPr>
              <p:nvPr/>
            </p:nvSpPr>
            <p:spPr bwMode="auto">
              <a:xfrm>
                <a:off x="1248" y="1200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3279592" y="4567535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Dec   DF    Ex    WB</a:t>
            </a:r>
          </a:p>
        </p:txBody>
      </p:sp>
      <p:sp>
        <p:nvSpPr>
          <p:cNvPr id="59" name="Text Box 99"/>
          <p:cNvSpPr txBox="1">
            <a:spLocks noChangeArrowheads="1"/>
          </p:cNvSpPr>
          <p:nvPr/>
        </p:nvSpPr>
        <p:spPr bwMode="auto">
          <a:xfrm>
            <a:off x="3812992" y="4948535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 Dec   DF    Ex    WB</a:t>
            </a:r>
          </a:p>
        </p:txBody>
      </p:sp>
      <p:sp>
        <p:nvSpPr>
          <p:cNvPr id="60" name="Text Box 99"/>
          <p:cNvSpPr txBox="1">
            <a:spLocks noChangeArrowheads="1"/>
          </p:cNvSpPr>
          <p:nvPr/>
        </p:nvSpPr>
        <p:spPr bwMode="auto">
          <a:xfrm>
            <a:off x="4422592" y="5329535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Dec   DF    Ex    WB</a:t>
            </a:r>
          </a:p>
        </p:txBody>
      </p:sp>
      <p:sp>
        <p:nvSpPr>
          <p:cNvPr id="61" name="Text Box 99"/>
          <p:cNvSpPr txBox="1">
            <a:spLocks noChangeArrowheads="1"/>
          </p:cNvSpPr>
          <p:nvPr/>
        </p:nvSpPr>
        <p:spPr bwMode="auto">
          <a:xfrm>
            <a:off x="2212792" y="1900535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Dec   DF    Ex    WB</a:t>
            </a:r>
          </a:p>
        </p:txBody>
      </p:sp>
      <p:sp>
        <p:nvSpPr>
          <p:cNvPr id="62" name="Text Box 99"/>
          <p:cNvSpPr txBox="1">
            <a:spLocks noChangeArrowheads="1"/>
          </p:cNvSpPr>
          <p:nvPr/>
        </p:nvSpPr>
        <p:spPr bwMode="auto">
          <a:xfrm>
            <a:off x="5032192" y="1900535"/>
            <a:ext cx="289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   Dec   DF    Ex     WB</a:t>
            </a:r>
          </a:p>
        </p:txBody>
      </p:sp>
    </p:spTree>
    <p:extLst>
      <p:ext uri="{BB962C8B-B14F-4D97-AF65-F5344CB8AC3E}">
        <p14:creationId xmlns:p14="http://schemas.microsoft.com/office/powerpoint/2010/main" val="372089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Procesoare</a:t>
            </a:r>
            <a:r>
              <a:rPr lang="en-US"/>
              <a:t> RISC </a:t>
            </a:r>
            <a:r>
              <a:rPr lang="en-US" err="1"/>
              <a:t>vs</a:t>
            </a:r>
            <a:r>
              <a:rPr lang="en-US"/>
              <a:t>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RISC (Reduced Instruction Set Computer)</a:t>
            </a:r>
          </a:p>
          <a:p>
            <a:pPr lvl="2"/>
            <a:r>
              <a:rPr lang="ro-RO"/>
              <a:t>s</a:t>
            </a:r>
            <a:r>
              <a:rPr lang="en-US"/>
              <a:t>et </a:t>
            </a:r>
            <a:r>
              <a:rPr lang="en-US" err="1"/>
              <a:t>redus</a:t>
            </a:r>
            <a:r>
              <a:rPr lang="en-US"/>
              <a:t> de </a:t>
            </a:r>
            <a:r>
              <a:rPr lang="en-US" err="1"/>
              <a:t>instructiuni</a:t>
            </a:r>
            <a:r>
              <a:rPr lang="en-US"/>
              <a:t>, </a:t>
            </a:r>
            <a:r>
              <a:rPr lang="en-US" err="1"/>
              <a:t>multe</a:t>
            </a:r>
            <a:r>
              <a:rPr lang="en-US"/>
              <a:t> </a:t>
            </a:r>
            <a:r>
              <a:rPr lang="en-US" err="1"/>
              <a:t>registre</a:t>
            </a:r>
            <a:endParaRPr lang="en-US"/>
          </a:p>
          <a:p>
            <a:pPr lvl="2"/>
            <a:r>
              <a:rPr lang="en-US" err="1"/>
              <a:t>operanzii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registre</a:t>
            </a:r>
            <a:r>
              <a:rPr lang="en-US"/>
              <a:t>  </a:t>
            </a:r>
          </a:p>
          <a:p>
            <a:pPr lvl="2"/>
            <a:r>
              <a:rPr lang="ro-RO" err="1"/>
              <a:t>i</a:t>
            </a:r>
            <a:r>
              <a:rPr lang="en-US" err="1"/>
              <a:t>nstrucțiuni</a:t>
            </a:r>
            <a:r>
              <a:rPr lang="en-US"/>
              <a:t> simple:  </a:t>
            </a:r>
            <a:r>
              <a:rPr lang="en-US" err="1"/>
              <a:t>aritmetico-logice</a:t>
            </a:r>
            <a:r>
              <a:rPr lang="en-US"/>
              <a:t>, </a:t>
            </a:r>
            <a:r>
              <a:rPr lang="en-US" err="1"/>
              <a:t>compara</a:t>
            </a:r>
            <a:r>
              <a:rPr lang="ro-RO"/>
              <a:t>ț</a:t>
            </a:r>
            <a:r>
              <a:rPr lang="en-US"/>
              <a:t>ii, </a:t>
            </a:r>
            <a:r>
              <a:rPr lang="en-US" err="1"/>
              <a:t>salturi</a:t>
            </a:r>
            <a:endParaRPr lang="en-US"/>
          </a:p>
          <a:p>
            <a:pPr lvl="2"/>
            <a:r>
              <a:rPr lang="en-US" err="1"/>
              <a:t>doar</a:t>
            </a:r>
            <a:r>
              <a:rPr lang="en-US"/>
              <a:t> </a:t>
            </a:r>
            <a:r>
              <a:rPr lang="ro-RO"/>
              <a:t>l</a:t>
            </a:r>
            <a:r>
              <a:rPr lang="en-US" err="1"/>
              <a:t>oad</a:t>
            </a:r>
            <a:r>
              <a:rPr lang="en-US"/>
              <a:t>/store cu </a:t>
            </a:r>
            <a:r>
              <a:rPr lang="en-US" err="1"/>
              <a:t>memoria</a:t>
            </a:r>
            <a:endParaRPr lang="en-US"/>
          </a:p>
          <a:p>
            <a:pPr lvl="2"/>
            <a:r>
              <a:rPr lang="en-US"/>
              <a:t>n++ </a:t>
            </a:r>
            <a:r>
              <a:rPr lang="en-US" err="1"/>
              <a:t>în</a:t>
            </a:r>
            <a:r>
              <a:rPr lang="en-US"/>
              <a:t> MIPS: </a:t>
            </a:r>
          </a:p>
          <a:p>
            <a:pPr lvl="3"/>
            <a:endParaRPr lang="en-US"/>
          </a:p>
          <a:p>
            <a:pPr lvl="3"/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/>
              <a:t>CISC (Complex Instruction Set Computer)</a:t>
            </a:r>
          </a:p>
          <a:p>
            <a:pPr lvl="2"/>
            <a:r>
              <a:rPr lang="ro-RO" err="1"/>
              <a:t>p</a:t>
            </a:r>
            <a:r>
              <a:rPr lang="en-US" err="1"/>
              <a:t>uține</a:t>
            </a:r>
            <a:r>
              <a:rPr lang="en-US"/>
              <a:t> </a:t>
            </a:r>
            <a:r>
              <a:rPr lang="en-US" err="1"/>
              <a:t>registre</a:t>
            </a:r>
            <a:r>
              <a:rPr lang="en-US"/>
              <a:t> </a:t>
            </a:r>
          </a:p>
          <a:p>
            <a:pPr lvl="2"/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complexe</a:t>
            </a:r>
            <a:endParaRPr lang="en-US"/>
          </a:p>
          <a:p>
            <a:pPr lvl="2"/>
            <a:r>
              <a:rPr lang="ro-RO" err="1"/>
              <a:t>m</a:t>
            </a:r>
            <a:r>
              <a:rPr lang="en-US" err="1"/>
              <a:t>ulte</a:t>
            </a:r>
            <a:r>
              <a:rPr lang="en-US"/>
              <a:t> </a:t>
            </a:r>
            <a:r>
              <a:rPr lang="en-US" err="1"/>
              <a:t>instrucțiuni</a:t>
            </a:r>
            <a:r>
              <a:rPr lang="en-US"/>
              <a:t> cu </a:t>
            </a:r>
            <a:r>
              <a:rPr lang="en-US" err="1"/>
              <a:t>operanzi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memorie</a:t>
            </a:r>
            <a:endParaRPr lang="en-US"/>
          </a:p>
          <a:p>
            <a:pPr lvl="2"/>
            <a:r>
              <a:rPr lang="en-US"/>
              <a:t>o </a:t>
            </a:r>
            <a:r>
              <a:rPr lang="en-US" err="1"/>
              <a:t>instrucțiune</a:t>
            </a:r>
            <a:r>
              <a:rPr lang="en-US"/>
              <a:t>  de </a:t>
            </a:r>
            <a:r>
              <a:rPr lang="en-US" err="1"/>
              <a:t>pe</a:t>
            </a:r>
            <a:r>
              <a:rPr lang="en-US"/>
              <a:t> un </a:t>
            </a:r>
            <a:r>
              <a:rPr lang="en-US" err="1"/>
              <a:t>procesor</a:t>
            </a:r>
            <a:r>
              <a:rPr lang="en-US"/>
              <a:t> CISC se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descompune</a:t>
            </a:r>
            <a:r>
              <a:rPr lang="en-US"/>
              <a:t> </a:t>
            </a:r>
            <a:r>
              <a:rPr lang="en-US" err="1"/>
              <a:t>într</a:t>
            </a:r>
            <a:r>
              <a:rPr lang="en-US"/>
              <a:t>-o </a:t>
            </a:r>
            <a:r>
              <a:rPr lang="en-US" err="1"/>
              <a:t>suită</a:t>
            </a:r>
            <a:r>
              <a:rPr lang="en-US"/>
              <a:t>  de </a:t>
            </a:r>
            <a:r>
              <a:rPr lang="en-US" err="1"/>
              <a:t>instrucțiuni</a:t>
            </a:r>
            <a:r>
              <a:rPr lang="en-US"/>
              <a:t> RISC</a:t>
            </a:r>
          </a:p>
          <a:p>
            <a:pPr lvl="2"/>
            <a:r>
              <a:rPr lang="en-US"/>
              <a:t>n++ </a:t>
            </a:r>
            <a:r>
              <a:rPr lang="en-US" err="1"/>
              <a:t>în</a:t>
            </a:r>
            <a:r>
              <a:rPr lang="en-US"/>
              <a:t> x86:</a:t>
            </a:r>
          </a:p>
          <a:p>
            <a:pPr lvl="3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658070"/>
            <a:ext cx="327660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sz="2000" b="1" err="1">
                <a:latin typeface="Courier New" pitchFamily="49" charset="0"/>
                <a:cs typeface="Courier New" pitchFamily="49" charset="0"/>
              </a:rPr>
              <a:t>ldw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r1, $n </a:t>
            </a:r>
          </a:p>
          <a:p>
            <a:pPr lvl="3"/>
            <a:r>
              <a:rPr lang="en-US" sz="2000" b="1">
                <a:latin typeface="Courier New" pitchFamily="49" charset="0"/>
                <a:cs typeface="Courier New" pitchFamily="49" charset="0"/>
              </a:rPr>
              <a:t>add r1,1,r1 </a:t>
            </a:r>
          </a:p>
          <a:p>
            <a:pPr lvl="3"/>
            <a:r>
              <a:rPr lang="en-US" sz="2000" b="1" err="1">
                <a:latin typeface="Courier New" pitchFamily="49" charset="0"/>
                <a:cs typeface="Courier New" pitchFamily="49" charset="0"/>
              </a:rPr>
              <a:t>stw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$n, r1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971800" y="57266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b="1">
                <a:latin typeface="Courier New" pitchFamily="49" charset="0"/>
                <a:cs typeface="Courier New" pitchFamily="49" charset="0"/>
              </a:rPr>
              <a:t>inc [n]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8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Procesoare</a:t>
            </a:r>
            <a:r>
              <a:rPr lang="en-US"/>
              <a:t> RISC </a:t>
            </a:r>
            <a:r>
              <a:rPr lang="en-US" err="1"/>
              <a:t>vs</a:t>
            </a:r>
            <a:r>
              <a:rPr lang="en-US"/>
              <a:t>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RISC</a:t>
            </a:r>
          </a:p>
          <a:p>
            <a:pPr lvl="2"/>
            <a:r>
              <a:rPr lang="en-US"/>
              <a:t>Hardware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ușor</a:t>
            </a:r>
            <a:r>
              <a:rPr lang="en-US"/>
              <a:t> de </a:t>
            </a:r>
            <a:r>
              <a:rPr lang="en-US" err="1"/>
              <a:t>realizat</a:t>
            </a:r>
            <a:endParaRPr lang="en-US"/>
          </a:p>
          <a:p>
            <a:pPr lvl="2"/>
            <a:r>
              <a:rPr lang="en-US" err="1"/>
              <a:t>Durata</a:t>
            </a:r>
            <a:r>
              <a:rPr lang="en-US"/>
              <a:t> </a:t>
            </a:r>
            <a:r>
              <a:rPr lang="en-US" err="1"/>
              <a:t>instrucțiunilor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relativ</a:t>
            </a:r>
            <a:r>
              <a:rPr lang="en-US"/>
              <a:t> </a:t>
            </a:r>
            <a:r>
              <a:rPr lang="en-US" err="1"/>
              <a:t>egală</a:t>
            </a:r>
            <a:endParaRPr lang="en-US"/>
          </a:p>
          <a:p>
            <a:pPr lvl="2"/>
            <a:r>
              <a:rPr lang="en-US" err="1"/>
              <a:t>Lungimea</a:t>
            </a:r>
            <a:r>
              <a:rPr lang="en-US"/>
              <a:t> </a:t>
            </a:r>
            <a:r>
              <a:rPr lang="en-US" err="1"/>
              <a:t>instrucțiunilor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egală</a:t>
            </a:r>
            <a:endParaRPr lang="en-US"/>
          </a:p>
          <a:p>
            <a:pPr lvl="2"/>
            <a:r>
              <a:rPr lang="en-US" err="1"/>
              <a:t>Codul</a:t>
            </a:r>
            <a:r>
              <a:rPr lang="en-US"/>
              <a:t> </a:t>
            </a:r>
            <a:r>
              <a:rPr lang="en-US" err="1"/>
              <a:t>mașină</a:t>
            </a:r>
            <a:r>
              <a:rPr lang="en-US"/>
              <a:t> </a:t>
            </a:r>
            <a:r>
              <a:rPr lang="en-US" err="1"/>
              <a:t>generat</a:t>
            </a:r>
            <a:r>
              <a:rPr lang="en-US"/>
              <a:t> de </a:t>
            </a:r>
            <a:r>
              <a:rPr lang="en-US" err="1"/>
              <a:t>compilator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mare</a:t>
            </a:r>
          </a:p>
          <a:p>
            <a:pPr lvl="2"/>
            <a:r>
              <a:rPr lang="en-US" err="1"/>
              <a:t>Exemple</a:t>
            </a:r>
            <a:r>
              <a:rPr lang="en-US"/>
              <a:t>: ARM, MIPS, Atmel, POWER7</a:t>
            </a:r>
          </a:p>
          <a:p>
            <a:endParaRPr lang="en-US"/>
          </a:p>
          <a:p>
            <a:r>
              <a:rPr lang="en-US"/>
              <a:t>CISC</a:t>
            </a:r>
          </a:p>
          <a:p>
            <a:pPr lvl="2"/>
            <a:r>
              <a:rPr lang="en-US" err="1"/>
              <a:t>Durata</a:t>
            </a:r>
            <a:r>
              <a:rPr lang="en-US"/>
              <a:t> de </a:t>
            </a:r>
            <a:r>
              <a:rPr lang="en-US" err="1"/>
              <a:t>execuție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mică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operațiile</a:t>
            </a:r>
            <a:r>
              <a:rPr lang="en-US"/>
              <a:t> </a:t>
            </a:r>
            <a:r>
              <a:rPr lang="en-US" err="1"/>
              <a:t>frecvente</a:t>
            </a:r>
            <a:endParaRPr lang="en-US"/>
          </a:p>
          <a:p>
            <a:pPr lvl="2"/>
            <a:r>
              <a:rPr lang="en-US"/>
              <a:t>Hardware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complicat</a:t>
            </a:r>
            <a:endParaRPr lang="en-US"/>
          </a:p>
          <a:p>
            <a:pPr lvl="2"/>
            <a:r>
              <a:rPr lang="en-US"/>
              <a:t>Pot </a:t>
            </a:r>
            <a:r>
              <a:rPr lang="en-US" err="1"/>
              <a:t>exista</a:t>
            </a:r>
            <a:r>
              <a:rPr lang="en-US"/>
              <a:t> </a:t>
            </a:r>
            <a:r>
              <a:rPr lang="en-US" err="1"/>
              <a:t>instrucțiuni</a:t>
            </a:r>
            <a:r>
              <a:rPr lang="en-US"/>
              <a:t> </a:t>
            </a:r>
            <a:r>
              <a:rPr lang="en-US" err="1"/>
              <a:t>foarte</a:t>
            </a:r>
            <a:r>
              <a:rPr lang="en-US"/>
              <a:t> </a:t>
            </a:r>
            <a:r>
              <a:rPr lang="en-US" err="1"/>
              <a:t>scurte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foarte</a:t>
            </a:r>
            <a:r>
              <a:rPr lang="en-US"/>
              <a:t> lungi</a:t>
            </a:r>
          </a:p>
          <a:p>
            <a:pPr lvl="2"/>
            <a:r>
              <a:rPr lang="en-US" err="1"/>
              <a:t>Exemplu</a:t>
            </a:r>
            <a:r>
              <a:rPr lang="en-US"/>
              <a:t>:  x86</a:t>
            </a:r>
            <a:r>
              <a:rPr lang="ro-RO"/>
              <a:t>, x86_64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6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Funcționarea memoriei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Memoria</a:t>
            </a:r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990600"/>
            <a:ext cx="4354830" cy="5410200"/>
          </a:xfrm>
        </p:spPr>
        <p:txBody>
          <a:bodyPr>
            <a:normAutofit/>
          </a:bodyPr>
          <a:lstStyle/>
          <a:p>
            <a:r>
              <a:rPr lang="ro-RO" sz="2400">
                <a:latin typeface="Candara"/>
                <a:ea typeface="ヒラギノ角ゴ Pro W3"/>
              </a:rPr>
              <a:t>S</a:t>
            </a:r>
            <a:r>
              <a:rPr lang="en-US" sz="2400" err="1">
                <a:latin typeface="Candara"/>
                <a:ea typeface="ヒラギノ角ゴ Pro W3"/>
              </a:rPr>
              <a:t>ecvență</a:t>
            </a:r>
            <a:r>
              <a:rPr lang="en-US" sz="2400">
                <a:latin typeface="Candara"/>
                <a:ea typeface="ヒラギノ角ゴ Pro W3"/>
              </a:rPr>
              <a:t> de </a:t>
            </a:r>
            <a:r>
              <a:rPr lang="en-US" sz="2400" err="1">
                <a:latin typeface="Candara"/>
                <a:ea typeface="ヒラギノ角ゴ Pro W3"/>
              </a:rPr>
              <a:t>octeți</a:t>
            </a:r>
            <a:endParaRPr lang="en-US" sz="2400">
              <a:latin typeface="Candara"/>
              <a:ea typeface="ヒラギノ角ゴ Pro W3"/>
            </a:endParaRPr>
          </a:p>
          <a:p>
            <a:r>
              <a:rPr lang="en-US" sz="2400" err="1">
                <a:latin typeface="Candara"/>
                <a:ea typeface="ヒラギノ角ゴ Pro W3"/>
              </a:rPr>
              <a:t>Fiecare</a:t>
            </a:r>
            <a:r>
              <a:rPr lang="en-US" sz="2400">
                <a:latin typeface="Candara"/>
                <a:ea typeface="ヒラギノ角ゴ Pro W3"/>
              </a:rPr>
              <a:t> octet are o </a:t>
            </a:r>
            <a:r>
              <a:rPr lang="en-US" sz="2400" err="1">
                <a:latin typeface="Candara"/>
                <a:ea typeface="ヒラギノ角ゴ Pro W3"/>
              </a:rPr>
              <a:t>adresă</a:t>
            </a:r>
            <a:endParaRPr lang="en-US" sz="2400">
              <a:latin typeface="Candara"/>
              <a:ea typeface="ヒラギノ角ゴ Pro W3"/>
            </a:endParaRPr>
          </a:p>
          <a:p>
            <a:pPr lvl="1"/>
            <a:r>
              <a:rPr lang="en-US" sz="2000" err="1">
                <a:latin typeface="Candara"/>
                <a:ea typeface="ヒラギノ角ゴ Pro W3"/>
              </a:rPr>
              <a:t>Adresa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este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numărul</a:t>
            </a:r>
            <a:r>
              <a:rPr lang="en-US" sz="2000">
                <a:latin typeface="Candara"/>
                <a:ea typeface="ヒラギノ角ゴ Pro W3"/>
              </a:rPr>
              <a:t> de </a:t>
            </a:r>
            <a:r>
              <a:rPr lang="en-US" sz="2000" err="1">
                <a:latin typeface="Candara"/>
                <a:ea typeface="ヒラギノ角ゴ Pro W3"/>
              </a:rPr>
              <a:t>secvență</a:t>
            </a:r>
            <a:r>
              <a:rPr lang="en-US" sz="2000">
                <a:latin typeface="Candara"/>
                <a:ea typeface="ヒラギノ角ゴ Pro W3"/>
              </a:rPr>
              <a:t> al </a:t>
            </a:r>
            <a:r>
              <a:rPr lang="en-US" sz="2000" err="1">
                <a:latin typeface="Candara"/>
                <a:ea typeface="ヒラギノ角ゴ Pro W3"/>
              </a:rPr>
              <a:t>octetului</a:t>
            </a:r>
            <a:endParaRPr lang="en-US" sz="2000">
              <a:latin typeface="Candara"/>
              <a:ea typeface="ヒラギノ角ゴ Pro W3"/>
            </a:endParaRPr>
          </a:p>
          <a:p>
            <a:pPr lvl="1"/>
            <a:r>
              <a:rPr lang="en-US" sz="2000" err="1">
                <a:latin typeface="Candara"/>
                <a:ea typeface="ヒラギノ角ゴ Pro W3"/>
              </a:rPr>
              <a:t>mărimea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spațiului</a:t>
            </a:r>
            <a:r>
              <a:rPr lang="en-US" sz="2000">
                <a:latin typeface="Candara"/>
                <a:ea typeface="ヒラギノ角ゴ Pro W3"/>
              </a:rPr>
              <a:t> de </a:t>
            </a:r>
            <a:r>
              <a:rPr lang="en-US" sz="2000" err="1">
                <a:latin typeface="Candara"/>
                <a:ea typeface="ヒラギノ角ゴ Pro W3"/>
              </a:rPr>
              <a:t>adrese</a:t>
            </a:r>
            <a:endParaRPr lang="en-US" sz="2000">
              <a:latin typeface="Candara"/>
              <a:ea typeface="ヒラギノ角ゴ Pro W3"/>
            </a:endParaRPr>
          </a:p>
          <a:p>
            <a:pPr lvl="1"/>
            <a:endParaRPr lang="en-US" sz="1600">
              <a:latin typeface="Candara"/>
              <a:ea typeface="ヒラギノ角ゴ Pro W3"/>
            </a:endParaRPr>
          </a:p>
          <a:p>
            <a:r>
              <a:rPr lang="en-US" sz="2000" err="1">
                <a:latin typeface="Candara"/>
                <a:ea typeface="ヒラギノ角ゴ Pro W3"/>
              </a:rPr>
              <a:t>Adrese</a:t>
            </a:r>
            <a:r>
              <a:rPr lang="en-US" sz="2000">
                <a:latin typeface="Candara"/>
                <a:ea typeface="ヒラギノ角ゴ Pro W3"/>
              </a:rPr>
              <a:t> </a:t>
            </a:r>
            <a:r>
              <a:rPr lang="en-US" sz="2000" err="1">
                <a:latin typeface="Candara"/>
                <a:ea typeface="ヒラギノ角ゴ Pro W3"/>
              </a:rPr>
              <a:t>logice</a:t>
            </a:r>
            <a:r>
              <a:rPr lang="en-US" sz="2000">
                <a:latin typeface="Candara"/>
                <a:ea typeface="ヒラギノ角ゴ Pro W3"/>
              </a:rPr>
              <a:t>: </a:t>
            </a:r>
            <a:r>
              <a:rPr lang="en-US" sz="2000" err="1">
                <a:latin typeface="Candara"/>
                <a:ea typeface="ヒラギノ角ゴ Pro W3"/>
              </a:rPr>
              <a:t>fiecare</a:t>
            </a:r>
            <a:r>
              <a:rPr lang="en-US" sz="2000">
                <a:latin typeface="Candara"/>
                <a:ea typeface="ヒラギノ角ゴ Pro W3"/>
              </a:rPr>
              <a:t> program are </a:t>
            </a:r>
            <a:r>
              <a:rPr lang="en-US" sz="2000" err="1">
                <a:latin typeface="Candara"/>
                <a:ea typeface="ヒラギノ角ゴ Pro W3"/>
              </a:rPr>
              <a:t>adrese</a:t>
            </a:r>
            <a:r>
              <a:rPr lang="en-US" sz="2000">
                <a:latin typeface="Candara"/>
                <a:ea typeface="ヒラギノ角ゴ Pro W3"/>
              </a:rPr>
              <a:t> 0-FFFFFFFF </a:t>
            </a:r>
          </a:p>
          <a:p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Translatare</a:t>
            </a:r>
            <a:r>
              <a:rPr lang="en-US" sz="200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adrese</a:t>
            </a:r>
            <a:r>
              <a:rPr lang="en-US" sz="2000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logice</a:t>
            </a:r>
            <a:r>
              <a:rPr lang="en-US" sz="2000">
                <a:solidFill>
                  <a:srgbClr val="000000"/>
                </a:solidFill>
                <a:latin typeface="Candara"/>
                <a:ea typeface="ヒラギノ角ゴ Pro W3"/>
              </a:rPr>
              <a:t> &lt;=&gt; </a:t>
            </a:r>
            <a:r>
              <a:rPr lang="en-US" sz="2000" err="1">
                <a:solidFill>
                  <a:srgbClr val="000000"/>
                </a:solidFill>
                <a:latin typeface="Candara"/>
                <a:ea typeface="ヒラギノ角ゴ Pro W3"/>
              </a:rPr>
              <a:t>fizice</a:t>
            </a:r>
            <a:endParaRPr lang="en-US" sz="2000" err="1">
              <a:solidFill>
                <a:srgbClr val="000000"/>
              </a:solidFill>
            </a:endParaRPr>
          </a:p>
          <a:p>
            <a:pPr lvl="1"/>
            <a:r>
              <a:rPr lang="en-US" sz="1600" err="1">
                <a:solidFill>
                  <a:srgbClr val="000000"/>
                </a:solidFill>
                <a:latin typeface="Candara"/>
                <a:ea typeface="ヒラギノ角ゴ Pro W3"/>
              </a:rPr>
              <a:t>cursuri</a:t>
            </a:r>
            <a:r>
              <a:rPr lang="en-US" sz="1600">
                <a:solidFill>
                  <a:srgbClr val="000000"/>
                </a:solidFill>
                <a:latin typeface="Candara"/>
                <a:ea typeface="ヒラギノ角ゴ Pro W3"/>
              </a:rPr>
              <a:t> SO, CN</a:t>
            </a:r>
            <a:endParaRPr lang="en-US" sz="1600">
              <a:solidFill>
                <a:srgbClr val="000000"/>
              </a:solidFill>
            </a:endParaRPr>
          </a:p>
          <a:p>
            <a:pPr lvl="1"/>
            <a:endParaRPr lang="en-US" sz="200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72000" y="990600"/>
            <a:ext cx="452247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/>
          </a:p>
        </p:txBody>
      </p:sp>
      <p:pic>
        <p:nvPicPr>
          <p:cNvPr id="308231" name="Picture 7" descr="D:\My Documents\Books\arch_book\SLIDES\arch_book_slides\memory_new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70" y="1604010"/>
            <a:ext cx="3556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20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Memoria</a:t>
            </a:r>
            <a:endParaRPr 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err="1"/>
              <a:t>Două</a:t>
            </a:r>
            <a:r>
              <a:rPr lang="en-US" sz="2400"/>
              <a:t> </a:t>
            </a:r>
            <a:r>
              <a:rPr lang="en-US" sz="2400" err="1"/>
              <a:t>operații</a:t>
            </a:r>
            <a:r>
              <a:rPr lang="en-US" sz="2400"/>
              <a:t> de </a:t>
            </a:r>
            <a:r>
              <a:rPr lang="en-US" sz="2400" err="1"/>
              <a:t>bază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/>
              <a:t>Read (</a:t>
            </a:r>
            <a:r>
              <a:rPr lang="en-US" err="1"/>
              <a:t>citire</a:t>
            </a:r>
            <a:r>
              <a:rPr 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/>
              <a:t>Write (</a:t>
            </a:r>
            <a:r>
              <a:rPr lang="en-US" err="1"/>
              <a:t>scriere</a:t>
            </a:r>
            <a:r>
              <a:rPr lang="en-US"/>
              <a:t>)</a:t>
            </a:r>
          </a:p>
          <a:p>
            <a:pPr>
              <a:lnSpc>
                <a:spcPct val="70000"/>
              </a:lnSpc>
            </a:pPr>
            <a:r>
              <a:rPr lang="en-US" sz="2400"/>
              <a:t>clock speed: </a:t>
            </a:r>
            <a:r>
              <a:rPr lang="en-US" sz="2400" err="1"/>
              <a:t>frecvența</a:t>
            </a:r>
            <a:r>
              <a:rPr lang="en-US" sz="2400"/>
              <a:t> de </a:t>
            </a:r>
            <a:r>
              <a:rPr lang="en-US" sz="2400" err="1"/>
              <a:t>operare</a:t>
            </a:r>
            <a:endParaRPr lang="en-US" sz="2400"/>
          </a:p>
          <a:p>
            <a:pPr>
              <a:lnSpc>
                <a:spcPct val="70000"/>
              </a:lnSpc>
            </a:pPr>
            <a:r>
              <a:rPr lang="en-US" sz="2400"/>
              <a:t>transfer rate:  clock speed * word size / 8</a:t>
            </a:r>
          </a:p>
          <a:p>
            <a:pPr>
              <a:lnSpc>
                <a:spcPct val="70000"/>
              </a:lnSpc>
            </a:pPr>
            <a:r>
              <a:rPr lang="en-US" sz="2400" err="1"/>
              <a:t>exemplu</a:t>
            </a:r>
            <a:r>
              <a:rPr lang="en-US" sz="2400"/>
              <a:t> PC3-12800: cycle time=5ns, 12800MB/s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1447800" y="4038600"/>
            <a:ext cx="6477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9254" name="Picture 6" descr="D:\My Documents\Books\arch_book\SLIDES\arch_book_slides\mem_block_n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60960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87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Cum </a:t>
            </a:r>
            <a:r>
              <a:rPr lang="en-US" err="1"/>
              <a:t>scrie</a:t>
            </a:r>
            <a:r>
              <a:rPr lang="en-US"/>
              <a:t>/</a:t>
            </a:r>
            <a:r>
              <a:rPr lang="en-US" err="1"/>
              <a:t>citește</a:t>
            </a:r>
            <a:r>
              <a:rPr lang="en-US"/>
              <a:t> </a:t>
            </a:r>
            <a:r>
              <a:rPr lang="vi-VN"/>
              <a:t>CPU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vi-VN"/>
              <a:t>m</a:t>
            </a:r>
            <a:r>
              <a:rPr lang="en-US" err="1"/>
              <a:t>emorie</a:t>
            </a:r>
            <a:r>
              <a:rPr lang="en-US"/>
              <a:t>?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sz="2400">
                <a:solidFill>
                  <a:srgbClr val="FF0000"/>
                </a:solidFill>
              </a:rPr>
              <a:t>Citirea</a:t>
            </a:r>
            <a:r>
              <a:rPr lang="vi-VN" sz="2400"/>
              <a:t> datelor din RAM: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pune semnalul de </a:t>
            </a:r>
            <a:r>
              <a:rPr lang="vi-VN" sz="2400" b="1"/>
              <a:t>citire de date </a:t>
            </a:r>
            <a:r>
              <a:rPr lang="vi-VN" sz="2400"/>
              <a:t>pe Control Bus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pune adresa datelor solicitate pe Address Bus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citește datele de pe Data Bus și le pune intr-un registru </a:t>
            </a:r>
          </a:p>
          <a:p>
            <a:endParaRPr lang="vi-VN" sz="2400"/>
          </a:p>
          <a:p>
            <a:pPr>
              <a:buNone/>
            </a:pPr>
            <a:r>
              <a:rPr lang="vi-VN" sz="2400">
                <a:solidFill>
                  <a:srgbClr val="FF0000"/>
                </a:solidFill>
              </a:rPr>
              <a:t>Scrierea</a:t>
            </a:r>
            <a:r>
              <a:rPr lang="vi-VN" sz="2400"/>
              <a:t> datelor în RAM: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pune semnalul de </a:t>
            </a:r>
            <a:r>
              <a:rPr lang="vi-VN" sz="2400" b="1"/>
              <a:t>scriere</a:t>
            </a:r>
            <a:r>
              <a:rPr lang="ro-RO" sz="2400" b="1"/>
              <a:t> de date</a:t>
            </a:r>
            <a:r>
              <a:rPr lang="vi-VN" sz="2400"/>
              <a:t> pe Control Bus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pune adresa datelor dorite pe Address Bus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pune datele de scris pe Data Bus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2400"/>
              <a:t>așteaptă ca memoria RAM să execute efectiv scrierea </a:t>
            </a:r>
          </a:p>
        </p:txBody>
      </p:sp>
    </p:spTree>
    <p:extLst>
      <p:ext uri="{BB962C8B-B14F-4D97-AF65-F5344CB8AC3E}">
        <p14:creationId xmlns:p14="http://schemas.microsoft.com/office/powerpoint/2010/main" val="41839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ED48-AFA9-4985-93AC-11C12880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Reminder: </a:t>
            </a:r>
            <a:r>
              <a:rPr lang="en-US" err="1">
                <a:latin typeface="Constantia"/>
                <a:ea typeface="ヒラギノ角ゴ Pro W3"/>
              </a:rPr>
              <a:t>Utilizator</a:t>
            </a:r>
            <a:r>
              <a:rPr lang="en-US">
                <a:latin typeface="Constantia"/>
                <a:ea typeface="ヒラギノ角ゴ Pro W3"/>
              </a:rPr>
              <a:t> – software - hardware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948E576-9098-40C3-8ABC-5CEA215D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844" y="990600"/>
            <a:ext cx="5134313" cy="5410200"/>
          </a:xfrm>
        </p:spPr>
      </p:pic>
    </p:spTree>
    <p:extLst>
      <p:ext uri="{BB962C8B-B14F-4D97-AF65-F5344CB8AC3E}">
        <p14:creationId xmlns:p14="http://schemas.microsoft.com/office/powerpoint/2010/main" val="266611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Istoric</a:t>
            </a:r>
            <a:r>
              <a:rPr lang="en-US"/>
              <a:t> </a:t>
            </a:r>
            <a:r>
              <a:rPr lang="en-US" err="1"/>
              <a:t>performanțe</a:t>
            </a:r>
            <a:r>
              <a:rPr lang="en-US"/>
              <a:t> </a:t>
            </a:r>
            <a:r>
              <a:rPr lang="en-US" err="1"/>
              <a:t>memorie</a:t>
            </a:r>
            <a:r>
              <a:rPr lang="en-US"/>
              <a:t> vs. CPU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O </a:t>
            </a:r>
            <a:r>
              <a:rPr lang="en-US" err="1"/>
              <a:t>citire</a:t>
            </a:r>
            <a:r>
              <a:rPr lang="en-US"/>
              <a:t> la x86 </a:t>
            </a:r>
            <a:r>
              <a:rPr lang="en-US" err="1"/>
              <a:t>durează</a:t>
            </a:r>
            <a:r>
              <a:rPr lang="en-US"/>
              <a:t> ~ 3 </a:t>
            </a:r>
            <a:r>
              <a:rPr lang="en-US" err="1"/>
              <a:t>cicli</a:t>
            </a:r>
            <a:endParaRPr lang="en-US"/>
          </a:p>
          <a:p>
            <a:pPr lvl="1"/>
            <a:r>
              <a:rPr lang="en-US" err="1"/>
              <a:t>memoria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azi</a:t>
            </a:r>
            <a:r>
              <a:rPr lang="en-US"/>
              <a:t> e </a:t>
            </a:r>
            <a:r>
              <a:rPr lang="en-US" err="1"/>
              <a:t>mult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lentă</a:t>
            </a:r>
            <a:r>
              <a:rPr lang="en-US"/>
              <a:t> </a:t>
            </a:r>
            <a:r>
              <a:rPr lang="en-US" err="1"/>
              <a:t>decât</a:t>
            </a:r>
            <a:r>
              <a:rPr lang="en-US"/>
              <a:t> </a:t>
            </a:r>
            <a:r>
              <a:rPr lang="en-US" err="1"/>
              <a:t>procesorul</a:t>
            </a:r>
            <a:endParaRPr lang="en-US"/>
          </a:p>
          <a:p>
            <a:pPr lvl="1"/>
            <a:endParaRPr lang="en-US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136" y="2209800"/>
            <a:ext cx="68648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8730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err="1"/>
              <a:t>Tipuri</a:t>
            </a:r>
            <a:r>
              <a:rPr lang="en-US"/>
              <a:t> de </a:t>
            </a:r>
            <a:r>
              <a:rPr lang="en-US" err="1"/>
              <a:t>memorii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latențele</a:t>
            </a:r>
            <a:r>
              <a:rPr lang="en-US"/>
              <a:t> </a:t>
            </a:r>
            <a:r>
              <a:rPr lang="en-US" err="1"/>
              <a:t>lor</a:t>
            </a:r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671637"/>
            <a:ext cx="6491287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702240" y="5092640"/>
            <a:ext cx="48006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784665" y="4864040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+mn-lt"/>
              </a:rPr>
              <a:t>mare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626665" y="4864040"/>
            <a:ext cx="702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mică</a:t>
            </a:r>
            <a:endParaRPr lang="en-US" sz="2000" b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664140" y="5467290"/>
            <a:ext cx="4800600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778315" y="5238690"/>
            <a:ext cx="702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mică</a:t>
            </a:r>
            <a:endParaRPr lang="en-US" sz="2000" b="1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6665" y="5238690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+mn-lt"/>
              </a:rPr>
              <a:t>mare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05127" y="4862453"/>
            <a:ext cx="923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Viteza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8777" y="5237103"/>
            <a:ext cx="1409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+mn-lt"/>
              </a:rPr>
              <a:t>Capacitate:</a:t>
            </a:r>
          </a:p>
        </p:txBody>
      </p:sp>
    </p:spTree>
    <p:extLst>
      <p:ext uri="{BB962C8B-B14F-4D97-AF65-F5344CB8AC3E}">
        <p14:creationId xmlns:p14="http://schemas.microsoft.com/office/powerpoint/2010/main" val="661373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err="1"/>
              <a:t>Caracteristici</a:t>
            </a:r>
            <a:r>
              <a:rPr lang="en-US" sz="3200"/>
              <a:t> </a:t>
            </a:r>
            <a:r>
              <a:rPr lang="en-US" err="1"/>
              <a:t>t</a:t>
            </a:r>
            <a:r>
              <a:rPr lang="en-US" sz="3200" err="1"/>
              <a:t>ipice</a:t>
            </a:r>
            <a:r>
              <a:rPr lang="en-US" sz="3200"/>
              <a:t> ale </a:t>
            </a:r>
            <a:r>
              <a:rPr lang="en-US" err="1"/>
              <a:t>m</a:t>
            </a:r>
            <a:r>
              <a:rPr lang="en-US" sz="3200" err="1"/>
              <a:t>emoriilor</a:t>
            </a:r>
            <a:endParaRPr lang="en-US" sz="3200"/>
          </a:p>
        </p:txBody>
      </p:sp>
      <p:graphicFrame>
        <p:nvGraphicFramePr>
          <p:cNvPr id="17412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29668"/>
              </p:ext>
            </p:extLst>
          </p:nvPr>
        </p:nvGraphicFramePr>
        <p:xfrm>
          <a:off x="1066800" y="1295400"/>
          <a:ext cx="7543800" cy="4544204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6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Dimensiune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Latența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 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Lațime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 de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bandă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 (MB/sec)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Gestionat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Registre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Octeți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c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ompilator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~16MB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0.5 (L1) - 7 (L2)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200,000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o-R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h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ardware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Memoria 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~ 16GB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SSD/NVME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HDD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~ </a:t>
                      </a: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1TB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~ 4TB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30,000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5,000,000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2000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SO</a:t>
                      </a: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/>
                        </a:rPr>
                        <a:t>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1013" y="4139029"/>
            <a:ext cx="760101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+mn-lt"/>
              </a:rPr>
              <a:t>Rețea                  	                         3000		   3500	             software/SO</a:t>
            </a:r>
          </a:p>
          <a:p>
            <a:r>
              <a:rPr lang="en-US" sz="1800" err="1">
                <a:solidFill>
                  <a:srgbClr val="FF0000"/>
                </a:solidFill>
                <a:latin typeface="+mn-lt"/>
              </a:rPr>
              <a:t>infiniband</a:t>
            </a:r>
            <a:endParaRPr lang="en-US" sz="180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Cuvinte cheie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/>
              <a:t>sistem de calcul</a:t>
            </a:r>
          </a:p>
          <a:p>
            <a:r>
              <a:rPr lang="ro-RO"/>
              <a:t>von Neumann</a:t>
            </a:r>
          </a:p>
          <a:p>
            <a:r>
              <a:rPr lang="ro-RO"/>
              <a:t>procesor</a:t>
            </a:r>
          </a:p>
          <a:p>
            <a:r>
              <a:rPr lang="ro-RO"/>
              <a:t>memorie</a:t>
            </a:r>
          </a:p>
          <a:p>
            <a:r>
              <a:rPr lang="ro-RO"/>
              <a:t>I/O</a:t>
            </a:r>
          </a:p>
          <a:p>
            <a:r>
              <a:rPr lang="ro-RO"/>
              <a:t>magistrală</a:t>
            </a:r>
          </a:p>
          <a:p>
            <a:r>
              <a:rPr lang="ro-RO"/>
              <a:t>CISC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/>
              <a:t>RISC</a:t>
            </a:r>
          </a:p>
          <a:p>
            <a:r>
              <a:rPr lang="ro-RO"/>
              <a:t>pipeline</a:t>
            </a:r>
          </a:p>
          <a:p>
            <a:r>
              <a:rPr lang="ro-RO"/>
              <a:t>adresă</a:t>
            </a:r>
          </a:p>
          <a:p>
            <a:r>
              <a:rPr lang="ro-RO"/>
              <a:t>citire și scriere</a:t>
            </a:r>
          </a:p>
          <a:p>
            <a:endParaRPr lang="ro-RO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Intreb</a:t>
            </a:r>
            <a:r>
              <a:rPr lang="ro-RO"/>
              <a:t>ă</a:t>
            </a:r>
            <a:r>
              <a:rPr lang="en-GB" err="1"/>
              <a:t>ri</a:t>
            </a:r>
            <a:r>
              <a:rPr lang="en-GB"/>
              <a:t>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35" y="2181199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 se </a:t>
            </a:r>
            <a:r>
              <a:rPr lang="en-US" err="1"/>
              <a:t>vede</a:t>
            </a:r>
            <a:r>
              <a:rPr lang="en-US"/>
              <a:t> </a:t>
            </a:r>
            <a:r>
              <a:rPr lang="en-US" err="1"/>
              <a:t>sistemul</a:t>
            </a:r>
            <a:r>
              <a:rPr lang="en-US"/>
              <a:t> la </a:t>
            </a:r>
            <a:r>
              <a:rPr lang="en-US" err="1"/>
              <a:t>utilizator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</a:rPr>
              <a:t>Depinde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gradul</a:t>
            </a:r>
            <a:r>
              <a:rPr lang="en-US">
                <a:latin typeface="Candara"/>
              </a:rPr>
              <a:t> de </a:t>
            </a:r>
            <a:r>
              <a:rPr lang="en-US" err="1">
                <a:latin typeface="Candara"/>
              </a:rPr>
              <a:t>abstractizare</a:t>
            </a:r>
            <a:r>
              <a:rPr lang="en-US">
                <a:latin typeface="Candara"/>
              </a:rPr>
              <a:t> software</a:t>
            </a:r>
          </a:p>
          <a:p>
            <a:r>
              <a:rPr lang="en-US" err="1">
                <a:latin typeface="Candara"/>
                <a:ea typeface="ヒラギノ角ゴ Pro W3"/>
              </a:rPr>
              <a:t>Ierarhie</a:t>
            </a:r>
            <a:r>
              <a:rPr lang="en-US">
                <a:latin typeface="Candara"/>
                <a:ea typeface="ヒラギノ角ゴ Pro W3"/>
              </a:rPr>
              <a:t> de 6 </a:t>
            </a:r>
            <a:r>
              <a:rPr lang="en-US" err="1">
                <a:latin typeface="Candara"/>
                <a:ea typeface="ヒラギノ角ゴ Pro W3"/>
              </a:rPr>
              <a:t>niveluri</a:t>
            </a:r>
            <a:endParaRPr lang="en-US" err="1"/>
          </a:p>
          <a:p>
            <a:pPr lvl="1"/>
            <a:r>
              <a:rPr lang="en-US" err="1">
                <a:latin typeface="Candara"/>
              </a:rPr>
              <a:t>Vârful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ierarhiei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izolează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utilizatorul</a:t>
            </a:r>
            <a:r>
              <a:rPr lang="en-US">
                <a:latin typeface="Candara"/>
              </a:rPr>
              <a:t> de hardware </a:t>
            </a:r>
          </a:p>
          <a:p>
            <a:pPr lvl="1"/>
            <a:r>
              <a:rPr lang="en-US" i="1" err="1">
                <a:latin typeface="Candara"/>
                <a:ea typeface="ヒラギノ角ゴ Pro W3"/>
              </a:rPr>
              <a:t>Independente</a:t>
            </a:r>
            <a:r>
              <a:rPr lang="en-US" i="1">
                <a:latin typeface="Candara"/>
                <a:ea typeface="ヒラギノ角ゴ Pro W3"/>
              </a:rPr>
              <a:t> de </a:t>
            </a:r>
            <a:r>
              <a:rPr lang="en-US" i="1" err="1">
                <a:latin typeface="Candara"/>
                <a:ea typeface="ヒラギノ角ゴ Pro W3"/>
              </a:rPr>
              <a:t>sistem</a:t>
            </a:r>
            <a:r>
              <a:rPr lang="en-US" i="1">
                <a:latin typeface="Candara"/>
                <a:ea typeface="ヒラギノ角ゴ Pro W3"/>
              </a:rPr>
              <a:t>: </a:t>
            </a:r>
            <a:r>
              <a:rPr lang="en-US" err="1">
                <a:latin typeface="Candara"/>
                <a:ea typeface="ヒラギノ角ゴ Pro W3"/>
              </a:rPr>
              <a:t>primele</a:t>
            </a:r>
            <a:r>
              <a:rPr lang="en-US">
                <a:latin typeface="Candara"/>
                <a:ea typeface="ヒラギノ角ゴ Pro W3"/>
              </a:rPr>
              <a:t>  </a:t>
            </a:r>
            <a:r>
              <a:rPr lang="en-US" err="1">
                <a:latin typeface="Candara"/>
                <a:ea typeface="ヒラギノ角ゴ Pro W3"/>
              </a:rPr>
              <a:t>două</a:t>
            </a:r>
            <a:endParaRPr lang="en-US">
              <a:latin typeface="Candara"/>
              <a:ea typeface="ヒラギノ角ゴ Pro W3"/>
            </a:endParaRPr>
          </a:p>
          <a:p>
            <a:pPr lvl="1"/>
            <a:r>
              <a:rPr lang="en-US" i="1">
                <a:latin typeface="Candara"/>
                <a:ea typeface="ヒラギノ角ゴ Pro W3"/>
              </a:rPr>
              <a:t>Dependente de </a:t>
            </a:r>
            <a:r>
              <a:rPr lang="en-US" i="1" err="1">
                <a:latin typeface="Candara"/>
                <a:ea typeface="ヒラギノ角ゴ Pro W3"/>
              </a:rPr>
              <a:t>sistem</a:t>
            </a:r>
            <a:r>
              <a:rPr lang="en-US" i="1">
                <a:latin typeface="Candara"/>
                <a:ea typeface="ヒラギノ角ゴ Pro W3"/>
              </a:rPr>
              <a:t>: </a:t>
            </a:r>
            <a:r>
              <a:rPr lang="en-US" err="1">
                <a:latin typeface="Candara"/>
                <a:ea typeface="ヒラギノ角ゴ Pro W3"/>
              </a:rPr>
              <a:t>ultimele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trei</a:t>
            </a:r>
            <a:endParaRPr lang="en-US" i="1">
              <a:latin typeface="Candara"/>
              <a:ea typeface="ヒラギノ角ゴ Pro W3"/>
            </a:endParaRPr>
          </a:p>
          <a:p>
            <a:pPr lvl="2"/>
            <a:r>
              <a:rPr lang="en-US" err="1">
                <a:latin typeface="Candara"/>
              </a:rPr>
              <a:t>Limbajele</a:t>
            </a:r>
            <a:r>
              <a:rPr lang="en-US">
                <a:latin typeface="Candara"/>
              </a:rPr>
              <a:t>  </a:t>
            </a:r>
            <a:r>
              <a:rPr lang="en-US" err="1">
                <a:latin typeface="Candara"/>
              </a:rPr>
              <a:t>asamblare</a:t>
            </a:r>
            <a:r>
              <a:rPr lang="en-US">
                <a:latin typeface="Candara"/>
              </a:rPr>
              <a:t>/</a:t>
            </a:r>
            <a:r>
              <a:rPr lang="en-US" err="1">
                <a:latin typeface="Candara"/>
              </a:rPr>
              <a:t>mașină</a:t>
            </a:r>
            <a:r>
              <a:rPr lang="en-US">
                <a:latin typeface="Candara"/>
              </a:rPr>
              <a:t> sunt </a:t>
            </a:r>
            <a:r>
              <a:rPr lang="en-US" err="1">
                <a:latin typeface="Candara"/>
              </a:rPr>
              <a:t>specifice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procesorului</a:t>
            </a:r>
            <a:endParaRPr lang="en-US">
              <a:latin typeface="Candara"/>
            </a:endParaRPr>
          </a:p>
          <a:p>
            <a:pPr lvl="2"/>
            <a:r>
              <a:rPr lang="en-US" err="1">
                <a:latin typeface="Candara"/>
              </a:rPr>
              <a:t>Corespondență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directă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între</a:t>
            </a:r>
            <a:r>
              <a:rPr lang="en-US">
                <a:latin typeface="Candara"/>
              </a:rPr>
              <a:t> </a:t>
            </a:r>
            <a:r>
              <a:rPr lang="en-US" err="1">
                <a:latin typeface="Candara"/>
              </a:rPr>
              <a:t>limbajele</a:t>
            </a:r>
            <a:r>
              <a:rPr lang="en-US">
                <a:latin typeface="Candara"/>
              </a:rPr>
              <a:t>  </a:t>
            </a:r>
            <a:r>
              <a:rPr lang="en-US" err="1">
                <a:latin typeface="Candara"/>
              </a:rPr>
              <a:t>asamblare</a:t>
            </a:r>
            <a:r>
              <a:rPr lang="en-US">
                <a:latin typeface="Candara"/>
              </a:rPr>
              <a:t>/</a:t>
            </a:r>
            <a:r>
              <a:rPr lang="en-US" err="1">
                <a:latin typeface="Candara"/>
              </a:rPr>
              <a:t>mașină</a:t>
            </a:r>
            <a:endParaRPr lang="en-US">
              <a:latin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De la </a:t>
            </a:r>
            <a:r>
              <a:rPr lang="en-US" altLang="en-US" err="1"/>
              <a:t>aplicații</a:t>
            </a:r>
            <a:r>
              <a:rPr lang="en-US" altLang="en-US"/>
              <a:t> la hardware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143000" y="5144604"/>
            <a:ext cx="5181600" cy="1021247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FF"/>
            </a:extrusionClr>
            <a:contourClr>
              <a:srgbClr val="33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943098" y="5411619"/>
            <a:ext cx="3689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err="1">
                <a:latin typeface="Candara" pitchFamily="34" charset="0"/>
              </a:rPr>
              <a:t>Masina</a:t>
            </a:r>
            <a:r>
              <a:rPr lang="en-US" altLang="en-US" sz="2000">
                <a:latin typeface="Candara" pitchFamily="34" charset="0"/>
              </a:rPr>
              <a:t> </a:t>
            </a:r>
            <a:r>
              <a:rPr lang="en-US" altLang="en-US" sz="2000" err="1">
                <a:latin typeface="Candara" pitchFamily="34" charset="0"/>
              </a:rPr>
              <a:t>fizica</a:t>
            </a:r>
            <a:r>
              <a:rPr lang="en-US" altLang="en-US" sz="2000">
                <a:latin typeface="Candara" pitchFamily="34" charset="0"/>
              </a:rPr>
              <a:t> (Hardware)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619249" y="3733800"/>
            <a:ext cx="4269953" cy="627659"/>
          </a:xfrm>
          <a:prstGeom prst="rect">
            <a:avLst/>
          </a:prstGeom>
          <a:solidFill>
            <a:srgbClr val="99CC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2395345" y="3810000"/>
            <a:ext cx="25879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err="1">
                <a:latin typeface="Candara" pitchFamily="34" charset="0"/>
              </a:rPr>
              <a:t>Limbajul</a:t>
            </a:r>
            <a:r>
              <a:rPr lang="en-US" altLang="en-US" sz="2000">
                <a:latin typeface="Candara" pitchFamily="34" charset="0"/>
              </a:rPr>
              <a:t> </a:t>
            </a:r>
            <a:r>
              <a:rPr lang="en-US" altLang="en-US" sz="2000" err="1">
                <a:latin typeface="Candara" pitchFamily="34" charset="0"/>
              </a:rPr>
              <a:t>mașină</a:t>
            </a:r>
            <a:endParaRPr lang="en-US" altLang="en-US" sz="2000">
              <a:latin typeface="Candara" pitchFamily="34" charset="0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877472" y="3048000"/>
            <a:ext cx="3623682" cy="627659"/>
          </a:xfrm>
          <a:prstGeom prst="rect">
            <a:avLst/>
          </a:prstGeom>
          <a:solidFill>
            <a:srgbClr val="CCCC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071496" y="3124200"/>
            <a:ext cx="3365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err="1"/>
              <a:t>Limbajul</a:t>
            </a:r>
            <a:r>
              <a:rPr lang="en-US" altLang="en-US" sz="2000"/>
              <a:t> de </a:t>
            </a:r>
            <a:r>
              <a:rPr lang="en-US" altLang="en-US" sz="2000" err="1"/>
              <a:t>asamblare</a:t>
            </a:r>
            <a:endParaRPr lang="en-US" altLang="en-US" sz="200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133600" y="2209800"/>
            <a:ext cx="3139291" cy="703859"/>
          </a:xfrm>
          <a:prstGeom prst="rect">
            <a:avLst/>
          </a:prstGeom>
          <a:solidFill>
            <a:srgbClr val="CCFF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209801" y="2209800"/>
            <a:ext cx="296750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err="1">
                <a:latin typeface="Candara" pitchFamily="34" charset="0"/>
              </a:rPr>
              <a:t>Limbaje</a:t>
            </a:r>
            <a:r>
              <a:rPr lang="en-US" altLang="en-US" sz="1800">
                <a:latin typeface="Candara" pitchFamily="34" charset="0"/>
              </a:rPr>
              <a:t> de </a:t>
            </a:r>
            <a:r>
              <a:rPr lang="en-US" altLang="en-US" sz="1800" err="1">
                <a:latin typeface="Candara" pitchFamily="34" charset="0"/>
              </a:rPr>
              <a:t>nivel</a:t>
            </a:r>
            <a:r>
              <a:rPr lang="en-US" altLang="en-US" sz="1800">
                <a:latin typeface="Candara" pitchFamily="34" charset="0"/>
              </a:rPr>
              <a:t> </a:t>
            </a:r>
            <a:r>
              <a:rPr lang="en-US" altLang="en-US" sz="1800" err="1">
                <a:latin typeface="Candara" pitchFamily="34" charset="0"/>
              </a:rPr>
              <a:t>inalt</a:t>
            </a:r>
            <a:endParaRPr lang="en-US" altLang="en-US" sz="1800">
              <a:latin typeface="Candar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1800">
                <a:latin typeface="Candara" pitchFamily="34" charset="0"/>
              </a:rPr>
              <a:t>C, Java, Python, Haskell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286000" y="4651307"/>
            <a:ext cx="2911786" cy="30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62500" lnSpcReduction="20000"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Candara" pitchFamily="34" charset="0"/>
            </a:endParaRPr>
          </a:p>
        </p:txBody>
      </p:sp>
      <p:pic>
        <p:nvPicPr>
          <p:cNvPr id="73743" name="Picture 15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652963"/>
            <a:ext cx="2089150" cy="1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27" y="2819400"/>
            <a:ext cx="1871662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83" y="138221"/>
            <a:ext cx="3406117" cy="24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075164" y="2358632"/>
            <a:ext cx="772256" cy="996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52332" y="3581400"/>
            <a:ext cx="1153268" cy="3615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2120" y="5477319"/>
            <a:ext cx="1078807" cy="253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438400" y="1524000"/>
            <a:ext cx="2514600" cy="627659"/>
          </a:xfrm>
          <a:prstGeom prst="rect">
            <a:avLst/>
          </a:prstGeom>
          <a:solidFill>
            <a:srgbClr val="CCFF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>
              <a:latin typeface="Candara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371600" y="4477741"/>
            <a:ext cx="4800600" cy="627659"/>
          </a:xfrm>
          <a:prstGeom prst="rect">
            <a:avLst/>
          </a:prstGeom>
          <a:solidFill>
            <a:srgbClr val="FFC0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9AD61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GB" sz="2000" err="1"/>
              <a:t>Sistem</a:t>
            </a:r>
            <a:r>
              <a:rPr lang="en-GB" sz="2000"/>
              <a:t> de </a:t>
            </a:r>
            <a:r>
              <a:rPr lang="en-GB" sz="2000" err="1"/>
              <a:t>operare</a:t>
            </a:r>
            <a:r>
              <a:rPr lang="en-GB" sz="2000"/>
              <a:t>: Linux, Windows, Android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547745" y="1600200"/>
            <a:ext cx="19480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err="1">
                <a:latin typeface="Candara" pitchFamily="34" charset="0"/>
              </a:rPr>
              <a:t>Aplicații</a:t>
            </a:r>
            <a:endParaRPr lang="en-US" altLang="en-US" sz="200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1066-69A4-484B-ACB3-8EE6C4F5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Reminder: De la cod </a:t>
            </a:r>
            <a:r>
              <a:rPr lang="en-US" err="1">
                <a:latin typeface="Constantia"/>
                <a:ea typeface="ヒラギノ角ゴ Pro W3"/>
              </a:rPr>
              <a:t>sursă</a:t>
            </a:r>
            <a:r>
              <a:rPr lang="en-US">
                <a:latin typeface="Constantia"/>
                <a:ea typeface="ヒラギノ角ゴ Pro W3"/>
              </a:rPr>
              <a:t> la </a:t>
            </a:r>
            <a:r>
              <a:rPr lang="en-US" err="1">
                <a:latin typeface="Constantia"/>
                <a:ea typeface="ヒラギノ角ゴ Pro W3"/>
              </a:rPr>
              <a:t>executabil</a:t>
            </a:r>
            <a:endParaRPr lang="en-US">
              <a:latin typeface="Constantia"/>
              <a:ea typeface="ヒラギノ角ゴ Pro W3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3CFBE8-109E-43D6-8B6E-7D4BA83B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404" y="990600"/>
            <a:ext cx="3299192" cy="5410200"/>
          </a:xfrm>
        </p:spPr>
      </p:pic>
    </p:spTree>
    <p:extLst>
      <p:ext uri="{BB962C8B-B14F-4D97-AF65-F5344CB8AC3E}">
        <p14:creationId xmlns:p14="http://schemas.microsoft.com/office/powerpoint/2010/main" val="225500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7D8-C982-4D48-9E9F-D57FD234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Cod </a:t>
            </a:r>
            <a:r>
              <a:rPr lang="en-US" err="1">
                <a:latin typeface="Constantia"/>
                <a:ea typeface="ヒラギノ角ゴ Pro W3"/>
              </a:rPr>
              <a:t>mașină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1038-A3AD-42A7-8798-89E7D8AF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machine code</a:t>
            </a:r>
          </a:p>
          <a:p>
            <a:r>
              <a:rPr lang="en-US">
                <a:latin typeface="Candara"/>
                <a:ea typeface="ヒラギノ角ゴ Pro W3"/>
              </a:rPr>
              <a:t>"</a:t>
            </a:r>
            <a:r>
              <a:rPr lang="en-US" err="1">
                <a:latin typeface="Candara"/>
                <a:ea typeface="ヒラギノ角ゴ Pro W3"/>
              </a:rPr>
              <a:t>limbajul</a:t>
            </a:r>
            <a:r>
              <a:rPr lang="en-US">
                <a:latin typeface="Candara"/>
                <a:ea typeface="ヒラギノ角ゴ Pro W3"/>
              </a:rPr>
              <a:t>" </a:t>
            </a:r>
            <a:r>
              <a:rPr lang="en-US" err="1">
                <a:latin typeface="Candara"/>
                <a:ea typeface="ヒラギノ角ゴ Pro W3"/>
              </a:rPr>
              <a:t>procesorului</a:t>
            </a:r>
          </a:p>
          <a:p>
            <a:r>
              <a:rPr lang="en-US" err="1">
                <a:latin typeface="Candara"/>
                <a:ea typeface="ヒラギノ角ゴ Pro W3"/>
              </a:rPr>
              <a:t>Instrucțiuni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Symbol"/>
              <a:buChar char="*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interpretate 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procesor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Executabilele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conțin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</a:p>
          <a:p>
            <a:pPr>
              <a:buFont typeface="Symbo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Codul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generat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compilator</a:t>
            </a:r>
          </a:p>
          <a:p>
            <a:pPr>
              <a:buFont typeface="Symbo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Limbaj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nivel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înalt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-&gt; compilator -&gt;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mașină</a:t>
            </a:r>
          </a:p>
        </p:txBody>
      </p:sp>
    </p:spTree>
    <p:extLst>
      <p:ext uri="{BB962C8B-B14F-4D97-AF65-F5344CB8AC3E}">
        <p14:creationId xmlns:p14="http://schemas.microsoft.com/office/powerpoint/2010/main" val="218919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latin typeface="Constantia"/>
                <a:ea typeface="ヒラギノ角ゴ Pro W3"/>
              </a:rPr>
              <a:t>Limbajul de asamblare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91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Proiecție</PresentationFormat>
  <Slides>44</Slides>
  <Notes>10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44</vt:i4>
      </vt:variant>
    </vt:vector>
  </HeadingPairs>
  <TitlesOfParts>
    <vt:vector size="45" baseType="lpstr">
      <vt:lpstr>1_Blank Presentation</vt:lpstr>
      <vt:lpstr>Arhitectura Sistemului de Calcul</vt:lpstr>
      <vt:lpstr>Cuprins curs 1</vt:lpstr>
      <vt:lpstr>Software și hardware</vt:lpstr>
      <vt:lpstr>Reminder: Utilizator – software - hardware</vt:lpstr>
      <vt:lpstr>Cum se vede sistemul la utilizator</vt:lpstr>
      <vt:lpstr>De la aplicații la hardware</vt:lpstr>
      <vt:lpstr>Reminder: De la cod sursă la executabil</vt:lpstr>
      <vt:lpstr>Cod mașină</vt:lpstr>
      <vt:lpstr>Limbajul de asamblare</vt:lpstr>
      <vt:lpstr>Ce este limbajul de asamblare?</vt:lpstr>
      <vt:lpstr>Instrucțiuni în limbaj de asamblare</vt:lpstr>
      <vt:lpstr>C vs limbaj de asambalre</vt:lpstr>
      <vt:lpstr>C vs limbaj de asamblare (2)</vt:lpstr>
      <vt:lpstr>Limbaj de asamblare vs cod mașină (x86)</vt:lpstr>
      <vt:lpstr>Limbaj de asamblare vs cod mașină (MIPS)</vt:lpstr>
      <vt:lpstr>Arhitecturi de procesor</vt:lpstr>
      <vt:lpstr>Avantajele limbajelor de nivel înalt</vt:lpstr>
      <vt:lpstr>Scenarii frecvente de utilizare LA</vt:lpstr>
      <vt:lpstr>De ce se folosește limbajul de asamblare?</vt:lpstr>
      <vt:lpstr>De ce se folosește limbajul de asamblare? (2)</vt:lpstr>
      <vt:lpstr>Dar ...</vt:lpstr>
      <vt:lpstr>De ce merită limbajul de asamblare?</vt:lpstr>
      <vt:lpstr>Prezentare PowerPoint</vt:lpstr>
      <vt:lpstr>Demo</vt:lpstr>
      <vt:lpstr>Arhitectura sistemului de calcul</vt:lpstr>
      <vt:lpstr>Arhitectura sistemelor de calcul</vt:lpstr>
      <vt:lpstr>Componentele de bază</vt:lpstr>
      <vt:lpstr>Arhitectura von Neumann</vt:lpstr>
      <vt:lpstr>Arhitectura von Neumann</vt:lpstr>
      <vt:lpstr>Funcționarea procesorului</vt:lpstr>
      <vt:lpstr>Frecvența de lucru</vt:lpstr>
      <vt:lpstr>Ciclul de lucru al procesorului</vt:lpstr>
      <vt:lpstr>Execuție secvențială vs pipeline</vt:lpstr>
      <vt:lpstr>Procesoare RISC vs CISC</vt:lpstr>
      <vt:lpstr>Procesoare RISC vs CISC</vt:lpstr>
      <vt:lpstr>Funcționarea memoriei</vt:lpstr>
      <vt:lpstr>Memoria</vt:lpstr>
      <vt:lpstr>Memoria</vt:lpstr>
      <vt:lpstr>Cum scrie/citește CPU în memorie?</vt:lpstr>
      <vt:lpstr>Istoric performanțe memorie vs. CPU</vt:lpstr>
      <vt:lpstr>Tipuri de memorii si latențele lor</vt:lpstr>
      <vt:lpstr>Caracteristici tipice ale memoriilor</vt:lpstr>
      <vt:lpstr>Cuvinte cheie</vt:lpstr>
      <vt:lpstr>Intrebări?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revision>2</cp:revision>
  <cp:lastPrinted>1999-05-15T17:52:18Z</cp:lastPrinted>
  <dcterms:created xsi:type="dcterms:W3CDTF">2016-09-25T12:08:19Z</dcterms:created>
  <dcterms:modified xsi:type="dcterms:W3CDTF">2021-11-18T16:05:38Z</dcterms:modified>
</cp:coreProperties>
</file>