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3"/>
  </p:notesMasterIdLst>
  <p:sldIdLst>
    <p:sldId id="256" r:id="rId2"/>
    <p:sldId id="297" r:id="rId3"/>
    <p:sldId id="298" r:id="rId4"/>
    <p:sldId id="290" r:id="rId5"/>
    <p:sldId id="257" r:id="rId6"/>
    <p:sldId id="258" r:id="rId7"/>
    <p:sldId id="289" r:id="rId8"/>
    <p:sldId id="259" r:id="rId9"/>
    <p:sldId id="260" r:id="rId10"/>
    <p:sldId id="261" r:id="rId11"/>
    <p:sldId id="291" r:id="rId12"/>
    <p:sldId id="262" r:id="rId13"/>
    <p:sldId id="270" r:id="rId14"/>
    <p:sldId id="265" r:id="rId15"/>
    <p:sldId id="266" r:id="rId16"/>
    <p:sldId id="293" r:id="rId17"/>
    <p:sldId id="274" r:id="rId18"/>
    <p:sldId id="278" r:id="rId19"/>
    <p:sldId id="295" r:id="rId20"/>
    <p:sldId id="296" r:id="rId21"/>
    <p:sldId id="279" r:id="rId22"/>
    <p:sldId id="294" r:id="rId23"/>
    <p:sldId id="263" r:id="rId24"/>
    <p:sldId id="300" r:id="rId25"/>
    <p:sldId id="269" r:id="rId26"/>
    <p:sldId id="267" r:id="rId27"/>
    <p:sldId id="315" r:id="rId28"/>
    <p:sldId id="312" r:id="rId29"/>
    <p:sldId id="313" r:id="rId30"/>
    <p:sldId id="314" r:id="rId31"/>
    <p:sldId id="311" r:id="rId3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D28D00-F642-60FD-94EA-75A42ABA213C}" v="8" dt="2019-09-16T15:39:25.190"/>
    <p1510:client id="{44B46CAE-32A9-6944-6558-6D43F32A9376}" v="67" dt="2019-10-01T07:19:16.170"/>
    <p1510:client id="{5D7BFDC1-E24E-09E6-7447-6628E9A0329B}" v="15" dt="2021-10-19T15:01:29.305"/>
    <p1510:client id="{9D3E2B51-465D-C41A-A7B3-78EFA33A828B}" v="19" dt="2019-09-16T12:33:17.342"/>
    <p1510:client id="{C6B8D7BD-519A-A8BE-E5EC-F2AD856497D4}" v="217" dt="2019-10-03T15:33:42.423"/>
    <p1510:client id="{E96C05A4-28B0-F834-1217-C1AA10013A57}" v="14" dt="2020-10-14T17:54:42.802"/>
    <p1510:client id="{E9DEE9D5-5445-AFB2-E565-002B13DC3DA6}" v="15" dt="2021-10-25T14:27:44.5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D28085E-71DA-4990-A33D-A1F12DB7E4DE}" type="datetimeFigureOut">
              <a:rPr lang="en-US" smtClean="0"/>
              <a:pPr/>
              <a:t>11/18/2021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E69FDF30-D5B3-489A-91D8-5A6CB57A33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913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cs typeface="Calibri"/>
              </a:rPr>
              <a:t>Durata</a:t>
            </a:r>
            <a:r>
              <a:rPr lang="en-US">
                <a:cs typeface="Calibri"/>
              </a:rPr>
              <a:t> 2h</a:t>
            </a: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9FDF30-D5B3-489A-91D8-5A6CB57A333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088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065ACC-2167-4746-9EB8-D9E366E78AFD}" type="slidenum">
              <a:rPr lang="en-US" altLang="en-US">
                <a:solidFill>
                  <a:prstClr val="black"/>
                </a:solidFill>
              </a:rPr>
              <a:pPr/>
              <a:t>5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48918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244455-C949-4F5C-ADB1-8B6970ADC551}" type="slidenum">
              <a:rPr lang="en-US" altLang="en-US">
                <a:solidFill>
                  <a:prstClr val="black"/>
                </a:solidFill>
              </a:rPr>
              <a:pPr/>
              <a:t>13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08704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FDF30-D5B3-489A-91D8-5A6CB57A3333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095D5E-CBA1-4EC0-B76F-814C72429CC5}" type="slidenum">
              <a:rPr lang="en-US" altLang="en-US">
                <a:solidFill>
                  <a:prstClr val="black"/>
                </a:solidFill>
              </a:rPr>
              <a:pPr/>
              <a:t>29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3276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914400"/>
            <a:ext cx="8382000" cy="2819400"/>
          </a:xfrm>
        </p:spPr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000" y="3848100"/>
            <a:ext cx="8382000" cy="2552700"/>
          </a:xfrm>
        </p:spPr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382000" cy="609600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381000" y="914400"/>
            <a:ext cx="8382000" cy="54864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382000" cy="609600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990600"/>
            <a:ext cx="41148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990600"/>
            <a:ext cx="41910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914400"/>
            <a:ext cx="4116388" cy="12604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000" y="2174874"/>
            <a:ext cx="4116388" cy="422592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914400"/>
            <a:ext cx="4117975" cy="12604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117975" cy="4225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382000" cy="609600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8382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990600"/>
            <a:ext cx="83820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304800" y="6412468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>
                <a:latin typeface="Candara" pitchFamily="34" charset="0"/>
              </a:rPr>
              <a:t>Curs 04</a:t>
            </a:r>
          </a:p>
        </p:txBody>
      </p:sp>
      <p:cxnSp>
        <p:nvCxnSpPr>
          <p:cNvPr id="9" name="Straight Connector 8"/>
          <p:cNvCxnSpPr/>
          <p:nvPr userDrawn="1"/>
        </p:nvCxnSpPr>
        <p:spPr bwMode="auto">
          <a:xfrm>
            <a:off x="381000" y="838200"/>
            <a:ext cx="8382000" cy="1588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TextBox 11"/>
          <p:cNvSpPr txBox="1"/>
          <p:nvPr userDrawn="1"/>
        </p:nvSpPr>
        <p:spPr>
          <a:xfrm>
            <a:off x="8382000" y="6443246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ABE2B4-FE47-415C-8EDA-C6D825717137}" type="slidenum">
              <a:rPr lang="en-US" sz="1600" smtClean="0">
                <a:latin typeface="Candara" pitchFamily="34" charset="0"/>
              </a:rPr>
              <a:pPr/>
              <a:t>‹#›</a:t>
            </a:fld>
            <a:endParaRPr lang="en-US" sz="1600">
              <a:latin typeface="Candara" pitchFamily="34" charset="0"/>
            </a:endParaRPr>
          </a:p>
        </p:txBody>
      </p:sp>
      <p:cxnSp>
        <p:nvCxnSpPr>
          <p:cNvPr id="13" name="Straight Connector 12"/>
          <p:cNvCxnSpPr/>
          <p:nvPr userDrawn="1"/>
        </p:nvCxnSpPr>
        <p:spPr bwMode="auto">
          <a:xfrm>
            <a:off x="381000" y="6475412"/>
            <a:ext cx="8382000" cy="15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onstantia" pitchFamily="18" charset="0"/>
          <a:ea typeface="ヒラギノ角ゴ Pro W3" pitchFamily="4" charset="-128"/>
          <a:cs typeface="Constantia" pitchFamily="1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CDDF25"/>
          </a:solidFill>
          <a:latin typeface="Times New Roman" pitchFamily="4" charset="0"/>
          <a:ea typeface="ヒラギノ角ゴ Pro W3" pitchFamily="4" charset="-128"/>
          <a:cs typeface="ヒラギノ角ゴ Pro W3" pitchFamily="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CDDF25"/>
          </a:solidFill>
          <a:latin typeface="Times New Roman" pitchFamily="4" charset="0"/>
          <a:ea typeface="ヒラギノ角ゴ Pro W3" pitchFamily="4" charset="-128"/>
          <a:cs typeface="ヒラギノ角ゴ Pro W3" pitchFamily="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CDDF25"/>
          </a:solidFill>
          <a:latin typeface="Times New Roman" pitchFamily="4" charset="0"/>
          <a:ea typeface="ヒラギノ角ゴ Pro W3" pitchFamily="4" charset="-128"/>
          <a:cs typeface="ヒラギノ角ゴ Pro W3" pitchFamily="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CDDF25"/>
          </a:solidFill>
          <a:latin typeface="Times New Roman" pitchFamily="4" charset="0"/>
          <a:ea typeface="ヒラギノ角ゴ Pro W3" pitchFamily="4" charset="-128"/>
          <a:cs typeface="ヒラギノ角ゴ Pro W3" pitchFamily="4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CDDF25"/>
          </a:solidFill>
          <a:latin typeface="Times New Roman" pitchFamily="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CDDF25"/>
          </a:solidFill>
          <a:latin typeface="Times New Roman" pitchFamily="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CDDF25"/>
          </a:solidFill>
          <a:latin typeface="Times New Roman" pitchFamily="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CDDF25"/>
          </a:solidFill>
          <a:latin typeface="Times New Roman" pitchFamily="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Candara" pitchFamily="34" charset="0"/>
          <a:ea typeface="ヒラギノ角ゴ Pro W3" pitchFamily="4" charset="-128"/>
          <a:cs typeface="Candara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Symbol" pitchFamily="4" charset="2"/>
        <a:buChar char="*"/>
        <a:defRPr sz="2400">
          <a:solidFill>
            <a:schemeClr val="accent2">
              <a:lumMod val="75000"/>
            </a:schemeClr>
          </a:solidFill>
          <a:latin typeface="Candara" pitchFamily="34" charset="0"/>
          <a:ea typeface="ヒラギノ角ゴ Pro W3" pitchFamily="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ndara" pitchFamily="34" charset="0"/>
          <a:ea typeface="ヒラギノ角ゴ Pro W3" pitchFamily="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ndara" pitchFamily="34" charset="0"/>
          <a:ea typeface="ヒラギノ角ゴ Pro W3" pitchFamily="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4" charset="2"/>
        <a:buChar char="Q"/>
        <a:defRPr sz="2000">
          <a:solidFill>
            <a:schemeClr val="tx1"/>
          </a:solidFill>
          <a:latin typeface="Candara" pitchFamily="34" charset="0"/>
          <a:ea typeface="ヒラギノ角ゴ Pro W3" pitchFamily="4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Wingdings" pitchFamily="4" charset="2"/>
        <a:buChar char="Q"/>
        <a:defRPr sz="2000">
          <a:solidFill>
            <a:srgbClr val="CDDF25"/>
          </a:solidFill>
          <a:latin typeface="+mn-lt"/>
          <a:ea typeface="ヒラギノ角ゴ Pro W3" pitchFamily="4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Wingdings" pitchFamily="4" charset="2"/>
        <a:buChar char="Q"/>
        <a:defRPr sz="2000">
          <a:solidFill>
            <a:srgbClr val="CDDF25"/>
          </a:solidFill>
          <a:latin typeface="+mn-lt"/>
          <a:ea typeface="ヒラギノ角ゴ Pro W3" pitchFamily="4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Wingdings" pitchFamily="4" charset="2"/>
        <a:buChar char="Q"/>
        <a:defRPr sz="2000">
          <a:solidFill>
            <a:srgbClr val="CDDF25"/>
          </a:solidFill>
          <a:latin typeface="+mn-lt"/>
          <a:ea typeface="ヒラギノ角ゴ Pro W3" pitchFamily="4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Wingdings" pitchFamily="4" charset="2"/>
        <a:buChar char="Q"/>
        <a:defRPr sz="2000">
          <a:solidFill>
            <a:srgbClr val="CDDF25"/>
          </a:solidFill>
          <a:latin typeface="+mn-lt"/>
          <a:ea typeface="ヒラギノ角ゴ Pro W3" pitchFamily="4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28801"/>
            <a:ext cx="7772400" cy="1771650"/>
          </a:xfrm>
        </p:spPr>
        <p:txBody>
          <a:bodyPr>
            <a:normAutofit/>
          </a:bodyPr>
          <a:lstStyle/>
          <a:p>
            <a:r>
              <a:rPr lang="ro-RO" altLang="en-US"/>
              <a:t>Introducere în organizarea calculatoarelor și limbaje de asamblare</a:t>
            </a:r>
            <a:r>
              <a:rPr lang="en-GB" altLang="en-US"/>
              <a:t> (IOCLA)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err="1">
                <a:latin typeface="Candara"/>
                <a:ea typeface="ヒラギノ角ゴ Pro W3"/>
              </a:rPr>
              <a:t>Reprezentarea</a:t>
            </a:r>
            <a:r>
              <a:rPr lang="en-US">
                <a:latin typeface="Candara"/>
                <a:ea typeface="ヒラギノ角ゴ Pro W3"/>
              </a:rPr>
              <a:t> </a:t>
            </a:r>
            <a:r>
              <a:rPr lang="en-US" err="1">
                <a:latin typeface="Candara"/>
                <a:ea typeface="ヒラギノ角ゴ Pro W3"/>
              </a:rPr>
              <a:t>datelor</a:t>
            </a:r>
            <a:r>
              <a:rPr lang="en-US">
                <a:latin typeface="Candara"/>
                <a:ea typeface="ヒラギノ角ゴ Pro W3"/>
              </a:rPr>
              <a:t> </a:t>
            </a:r>
            <a:r>
              <a:rPr lang="ro-RO">
                <a:latin typeface="Candara"/>
                <a:ea typeface="ヒラギノ角ゴ Pro W3"/>
              </a:rPr>
              <a:t>î</a:t>
            </a:r>
            <a:r>
              <a:rPr lang="en-US">
                <a:latin typeface="Candara"/>
                <a:ea typeface="ヒラギノ角ゴ Pro W3"/>
              </a:rPr>
              <a:t>n </a:t>
            </a:r>
            <a:r>
              <a:rPr lang="en-US" err="1">
                <a:latin typeface="Candara"/>
                <a:ea typeface="ヒラギノ角ゴ Pro W3"/>
              </a:rPr>
              <a:t>sistemele</a:t>
            </a:r>
            <a:r>
              <a:rPr lang="en-US">
                <a:latin typeface="Candara"/>
                <a:ea typeface="ヒラギノ角ゴ Pro W3"/>
              </a:rPr>
              <a:t> de </a:t>
            </a:r>
            <a:r>
              <a:rPr lang="en-US" err="1">
                <a:latin typeface="Candara"/>
                <a:ea typeface="ヒラギノ角ゴ Pro W3"/>
              </a:rPr>
              <a:t>calcul</a:t>
            </a:r>
            <a:r>
              <a:rPr lang="en-US">
                <a:latin typeface="Candara"/>
                <a:ea typeface="ヒラギノ角ゴ Pro W3"/>
              </a:rPr>
              <a:t> – </a:t>
            </a:r>
            <a:r>
              <a:rPr lang="en-US" err="1">
                <a:latin typeface="Candara"/>
                <a:ea typeface="ヒラギノ角ゴ Pro W3"/>
              </a:rPr>
              <a:t>baze</a:t>
            </a:r>
            <a:r>
              <a:rPr lang="en-US">
                <a:latin typeface="Candara"/>
                <a:ea typeface="ヒラギノ角ゴ Pro W3"/>
              </a:rPr>
              <a:t>, endianness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048000" y="5710535"/>
            <a:ext cx="29177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err="1">
                <a:latin typeface="Candara" pitchFamily="34" charset="0"/>
                <a:ea typeface="ヒラギノ角ゴ Pro W3"/>
              </a:rPr>
              <a:t>Modificat</a:t>
            </a:r>
            <a:r>
              <a:rPr lang="en-US">
                <a:latin typeface="Candara" pitchFamily="34" charset="0"/>
                <a:ea typeface="ヒラギノ角ゴ Pro W3"/>
              </a:rPr>
              <a:t>:  </a:t>
            </a:r>
            <a:fld id="{BC13CFC1-C340-4674-8873-0139F7F0DF46}" type="datetime5">
              <a:rPr lang="en-US" smtClean="0">
                <a:latin typeface="Candara" pitchFamily="34" charset="0"/>
                <a:ea typeface="ヒラギノ角ゴ Pro W3"/>
              </a:rPr>
              <a:pPr/>
              <a:t>18-Nov-21</a:t>
            </a:fld>
            <a:endParaRPr lang="en-US">
              <a:latin typeface="Candara" pitchFamily="34" charset="0"/>
              <a:ea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2159258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err="1"/>
              <a:t>Reprezentarea</a:t>
            </a:r>
            <a:r>
              <a:rPr lang="en-US"/>
              <a:t> </a:t>
            </a:r>
            <a:r>
              <a:rPr lang="en-US" err="1"/>
              <a:t>numerelor</a:t>
            </a:r>
            <a:r>
              <a:rPr lang="en-US"/>
              <a:t> </a:t>
            </a:r>
            <a:r>
              <a:rPr lang="ro-RO"/>
              <a:t>î</a:t>
            </a:r>
            <a:r>
              <a:rPr lang="en-US"/>
              <a:t>n </a:t>
            </a:r>
            <a:r>
              <a:rPr lang="en-US" err="1"/>
              <a:t>baza</a:t>
            </a:r>
            <a:r>
              <a:rPr lang="en-US"/>
              <a:t> 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/>
              <a:t>2891 = 2*10^3 + 8*10^2 + 9*10^1+1</a:t>
            </a:r>
          </a:p>
          <a:p>
            <a:r>
              <a:rPr lang="ro-RO"/>
              <a:t>Preferată pentru specificul uman (numărat pe degete)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857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Reprezentarea numerelor în baza 2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err="1"/>
              <a:t>Reprezentarea</a:t>
            </a:r>
            <a:r>
              <a:rPr lang="en-US"/>
              <a:t> </a:t>
            </a:r>
            <a:r>
              <a:rPr lang="en-US" err="1"/>
              <a:t>numerelor</a:t>
            </a:r>
            <a:r>
              <a:rPr lang="en-US"/>
              <a:t> </a:t>
            </a:r>
            <a:r>
              <a:rPr lang="ro-RO"/>
              <a:t>î</a:t>
            </a:r>
            <a:r>
              <a:rPr lang="en-US"/>
              <a:t>n </a:t>
            </a:r>
            <a:r>
              <a:rPr lang="en-US" err="1"/>
              <a:t>baza</a:t>
            </a:r>
            <a:r>
              <a:rPr lang="en-US"/>
              <a:t>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/>
              <a:t>Reprezentare binară</a:t>
            </a:r>
          </a:p>
          <a:p>
            <a:r>
              <a:rPr lang="ro-RO"/>
              <a:t>Ușor de implementat pe calculator</a:t>
            </a:r>
          </a:p>
          <a:p>
            <a:r>
              <a:rPr lang="ro-RO"/>
              <a:t>Două niveluri: închis/deschis, sus/jos</a:t>
            </a:r>
          </a:p>
          <a:p>
            <a:pPr lvl="1"/>
            <a:r>
              <a:rPr lang="ro-RO"/>
              <a:t>circuite digitale (vezi curs de electronică)</a:t>
            </a:r>
            <a:endParaRPr lang="en-US"/>
          </a:p>
          <a:p>
            <a:pPr lvl="1"/>
            <a:r>
              <a:rPr lang="en-US"/>
              <a:t>bit = 0 </a:t>
            </a:r>
            <a:r>
              <a:rPr lang="ro-RO"/>
              <a:t>-&gt;</a:t>
            </a:r>
            <a:r>
              <a:rPr lang="en-US"/>
              <a:t> bit</a:t>
            </a:r>
            <a:r>
              <a:rPr lang="ro-RO"/>
              <a:t>ul</a:t>
            </a:r>
            <a:r>
              <a:rPr lang="en-US"/>
              <a:t> </a:t>
            </a:r>
            <a:r>
              <a:rPr lang="en-US" b="1" i="1"/>
              <a:t>nu</a:t>
            </a:r>
            <a:r>
              <a:rPr lang="en-US" b="1"/>
              <a:t> </a:t>
            </a:r>
            <a:r>
              <a:rPr lang="en-US" b="1" err="1"/>
              <a:t>este</a:t>
            </a:r>
            <a:r>
              <a:rPr lang="en-US"/>
              <a:t> sub </a:t>
            </a:r>
            <a:r>
              <a:rPr lang="en-US" err="1"/>
              <a:t>tensiune</a:t>
            </a:r>
            <a:endParaRPr lang="en-US"/>
          </a:p>
          <a:p>
            <a:pPr lvl="1"/>
            <a:r>
              <a:rPr lang="ro-RO"/>
              <a:t>bit = 1 -&gt;</a:t>
            </a:r>
            <a:r>
              <a:rPr lang="en-US"/>
              <a:t> </a:t>
            </a:r>
            <a:r>
              <a:rPr lang="en-US" b="1" err="1"/>
              <a:t>este</a:t>
            </a:r>
            <a:r>
              <a:rPr lang="en-US"/>
              <a:t> sub </a:t>
            </a:r>
            <a:r>
              <a:rPr lang="en-US" err="1"/>
              <a:t>tensiune</a:t>
            </a:r>
            <a:endParaRPr lang="ro-RO"/>
          </a:p>
          <a:p>
            <a:r>
              <a:rPr lang="ro-RO"/>
              <a:t>Bit = Binary Digit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512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o-RO" altLang="en-US"/>
              <a:t>Formate binare de reprezentare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ro-RO" altLang="en-US"/>
              <a:t>Bit</a:t>
            </a:r>
            <a:endParaRPr lang="en-US"/>
          </a:p>
          <a:p>
            <a:pPr lvl="1">
              <a:buFont typeface="Arial" pitchFamily="4" charset="2"/>
              <a:buChar char="•"/>
            </a:pPr>
            <a:r>
              <a:rPr lang="ro-RO" altLang="en-US"/>
              <a:t>binary digit </a:t>
            </a:r>
          </a:p>
          <a:p>
            <a:pPr lvl="1">
              <a:buFont typeface="Arial" pitchFamily="4" charset="2"/>
              <a:buChar char="•"/>
            </a:pPr>
            <a:r>
              <a:rPr lang="ro-RO" altLang="en-US"/>
              <a:t>unitatea elementară de informație</a:t>
            </a:r>
          </a:p>
          <a:p>
            <a:pPr lvl="1">
              <a:buFont typeface="Arial" pitchFamily="4" charset="2"/>
              <a:buChar char="•"/>
            </a:pPr>
            <a:r>
              <a:rPr lang="ro-RO" altLang="en-US"/>
              <a:t>starea unui bistabil, sau a unei celule elementare de memorie</a:t>
            </a:r>
          </a:p>
          <a:p>
            <a:pPr>
              <a:buFont typeface="Arial"/>
              <a:buChar char="•"/>
            </a:pPr>
            <a:r>
              <a:rPr lang="ro-RO" altLang="en-US"/>
              <a:t>Octet (byte)</a:t>
            </a:r>
          </a:p>
          <a:p>
            <a:pPr lvl="1">
              <a:buFont typeface="Arial" pitchFamily="4" charset="2"/>
              <a:buChar char="•"/>
            </a:pPr>
            <a:r>
              <a:rPr lang="ro-RO" altLang="en-US"/>
              <a:t>grup de 8 biți</a:t>
            </a:r>
          </a:p>
          <a:p>
            <a:pPr lvl="1">
              <a:buFont typeface="Arial" pitchFamily="4" charset="2"/>
              <a:buChar char="•"/>
            </a:pPr>
            <a:r>
              <a:rPr lang="ro-RO" altLang="en-US"/>
              <a:t>unitatea elementara de adresare la cele mai multe calculatoare actuale (inclusiv </a:t>
            </a:r>
            <a:r>
              <a:rPr lang="en-US" altLang="en-US"/>
              <a:t>I</a:t>
            </a:r>
            <a:r>
              <a:rPr lang="ro-RO" altLang="en-US"/>
              <a:t>ntel x86)</a:t>
            </a:r>
          </a:p>
          <a:p>
            <a:pPr lvl="1">
              <a:buFont typeface="Arial" pitchFamily="4" charset="2"/>
              <a:buChar char="•"/>
            </a:pPr>
            <a:r>
              <a:rPr lang="ro-RO" altLang="en-US"/>
              <a:t>poate reprezenta o valoare numerică, un caracter (ASCII)</a:t>
            </a:r>
          </a:p>
        </p:txBody>
      </p:sp>
    </p:spTree>
    <p:extLst>
      <p:ext uri="{BB962C8B-B14F-4D97-AF65-F5344CB8AC3E}">
        <p14:creationId xmlns:p14="http://schemas.microsoft.com/office/powerpoint/2010/main" val="1195737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Conversii</a:t>
            </a:r>
            <a:r>
              <a:rPr lang="en-US"/>
              <a:t> din </a:t>
            </a:r>
            <a:r>
              <a:rPr lang="en-US" err="1"/>
              <a:t>baza</a:t>
            </a:r>
            <a:r>
              <a:rPr lang="en-US"/>
              <a:t> 2 </a:t>
            </a:r>
            <a:r>
              <a:rPr lang="ro-RO"/>
              <a:t>î</a:t>
            </a:r>
            <a:r>
              <a:rPr lang="en-US"/>
              <a:t>n </a:t>
            </a:r>
            <a:r>
              <a:rPr lang="en-US" err="1"/>
              <a:t>baza</a:t>
            </a:r>
            <a:r>
              <a:rPr lang="en-US"/>
              <a:t> 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/>
              <a:t>10111010: 1*2^7 + 0*2^6 + 1*2^5 + 1*2^4 + 1*2^3 + 0*2^2 + 1*2^1 + 0*2^0 = 186</a:t>
            </a:r>
          </a:p>
          <a:p>
            <a:r>
              <a:rPr lang="ro-RO"/>
              <a:t>Rapide:</a:t>
            </a:r>
          </a:p>
          <a:p>
            <a:pPr lvl="1"/>
            <a:r>
              <a:rPr lang="ro-RO" b="1">
                <a:latin typeface="Courier New" pitchFamily="49" charset="0"/>
                <a:cs typeface="Courier New" pitchFamily="49" charset="0"/>
              </a:rPr>
              <a:t>10000000</a:t>
            </a:r>
            <a:r>
              <a:rPr lang="ro-RO"/>
              <a:t>: ?</a:t>
            </a:r>
          </a:p>
          <a:p>
            <a:pPr lvl="1"/>
            <a:r>
              <a:rPr lang="ro-RO" b="1">
                <a:latin typeface="Courier New" pitchFamily="49" charset="0"/>
                <a:cs typeface="Courier New" pitchFamily="49" charset="0"/>
              </a:rPr>
              <a:t>00100000</a:t>
            </a:r>
            <a:r>
              <a:rPr lang="ro-RO"/>
              <a:t>: ?</a:t>
            </a:r>
          </a:p>
          <a:p>
            <a:pPr lvl="1"/>
            <a:r>
              <a:rPr lang="ro-RO" b="1">
                <a:latin typeface="Courier New" pitchFamily="49" charset="0"/>
                <a:cs typeface="Courier New" pitchFamily="49" charset="0"/>
              </a:rPr>
              <a:t>00011111</a:t>
            </a:r>
            <a:r>
              <a:rPr lang="ro-RO"/>
              <a:t>: ?</a:t>
            </a:r>
          </a:p>
          <a:p>
            <a:pPr lvl="1"/>
            <a:r>
              <a:rPr lang="ro-RO" b="1">
                <a:latin typeface="Courier New" pitchFamily="49" charset="0"/>
                <a:cs typeface="Courier New" pitchFamily="49" charset="0"/>
              </a:rPr>
              <a:t>00001111</a:t>
            </a:r>
            <a:r>
              <a:rPr lang="ro-RO"/>
              <a:t>: ?</a:t>
            </a:r>
          </a:p>
          <a:p>
            <a:pPr lvl="1"/>
            <a:r>
              <a:rPr lang="ro-RO" b="1">
                <a:latin typeface="Courier New" pitchFamily="49" charset="0"/>
                <a:cs typeface="Courier New" pitchFamily="49" charset="0"/>
              </a:rPr>
              <a:t>00001110</a:t>
            </a:r>
            <a:r>
              <a:rPr lang="ro-RO"/>
              <a:t>: 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4965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Conversii</a:t>
            </a:r>
            <a:r>
              <a:rPr lang="en-US"/>
              <a:t> din </a:t>
            </a:r>
            <a:r>
              <a:rPr lang="en-US" err="1"/>
              <a:t>baza</a:t>
            </a:r>
            <a:r>
              <a:rPr lang="en-US"/>
              <a:t> 10 in </a:t>
            </a:r>
            <a:r>
              <a:rPr lang="en-US" err="1"/>
              <a:t>baza</a:t>
            </a:r>
            <a:r>
              <a:rPr lang="en-US"/>
              <a:t>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/>
              <a:t>Clasic: se împarte la doi, se reține bitul de rest; apoi se ia câtul, se împarte la 2, etc.</a:t>
            </a:r>
          </a:p>
          <a:p>
            <a:r>
              <a:rPr lang="ro-RO"/>
              <a:t>Mai ingineresc: se adună succesiv puteri ale lui 2</a:t>
            </a:r>
          </a:p>
          <a:p>
            <a:pPr lvl="1"/>
            <a:r>
              <a:rPr lang="ro-RO"/>
              <a:t>200 = 128 + 64 + 8 = 11001000</a:t>
            </a:r>
          </a:p>
          <a:p>
            <a:pPr lvl="1"/>
            <a:r>
              <a:rPr lang="ro-RO"/>
              <a:t>163 = 128 + 32 + 2 + 1 = 10100011</a:t>
            </a:r>
          </a:p>
          <a:p>
            <a:r>
              <a:rPr lang="ro-RO"/>
              <a:t>Rapid:</a:t>
            </a:r>
          </a:p>
          <a:p>
            <a:pPr lvl="1"/>
            <a:r>
              <a:rPr lang="ro-RO"/>
              <a:t>32: ?</a:t>
            </a:r>
          </a:p>
          <a:p>
            <a:pPr lvl="1"/>
            <a:r>
              <a:rPr lang="ro-RO"/>
              <a:t>65: ?</a:t>
            </a:r>
          </a:p>
          <a:p>
            <a:pPr lvl="1"/>
            <a:r>
              <a:rPr lang="ro-RO"/>
              <a:t>15: ?</a:t>
            </a:r>
          </a:p>
          <a:p>
            <a:pPr lvl="1"/>
            <a:r>
              <a:rPr lang="ro-RO"/>
              <a:t>14: 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6471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Operații cu numere în baza 2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Operații aritmetice în baza 2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>
                <a:latin typeface="Candara"/>
                <a:ea typeface="ヒラギノ角ゴ Pro W3"/>
              </a:rPr>
              <a:t>Adunare, scădere, împărțire, înmulțire</a:t>
            </a:r>
          </a:p>
          <a:p>
            <a:r>
              <a:rPr lang="ro-RO">
                <a:latin typeface="Candara"/>
                <a:ea typeface="ヒラギノ角ゴ Pro W3"/>
              </a:rPr>
              <a:t>Aceleași principii ca la baza 10</a:t>
            </a:r>
          </a:p>
          <a:p>
            <a:r>
              <a:rPr lang="ro-RO">
                <a:latin typeface="Candara"/>
                <a:ea typeface="ヒラギノ角ゴ Pro W3"/>
              </a:rPr>
              <a:t>Făcute de calculator</a:t>
            </a:r>
          </a:p>
          <a:p>
            <a:r>
              <a:rPr lang="ro-RO">
                <a:latin typeface="Candara"/>
                <a:ea typeface="ヒラギノ角ゴ Pro W3"/>
              </a:rPr>
              <a:t>Improbabil să fie nevoie să fie făcute de noi</a:t>
            </a:r>
          </a:p>
          <a:p>
            <a:pPr lvl="1"/>
            <a:r>
              <a:rPr lang="ro-RO">
                <a:latin typeface="Candara"/>
                <a:ea typeface="ヒラギノ角ゴ Pro W3"/>
              </a:rPr>
              <a:t>Dacă este cazul, facem conversia înainte și înapoi în/din baza 10</a:t>
            </a:r>
            <a:endParaRPr lang="en-US">
              <a:latin typeface="Candara"/>
              <a:ea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29805551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Operatii</a:t>
            </a:r>
            <a:r>
              <a:rPr lang="en-US"/>
              <a:t> </a:t>
            </a:r>
            <a:r>
              <a:rPr lang="en-US" err="1"/>
              <a:t>pe</a:t>
            </a:r>
            <a:r>
              <a:rPr lang="en-US"/>
              <a:t> bi</a:t>
            </a:r>
            <a:r>
              <a:rPr lang="ro-RO"/>
              <a:t>ț</a:t>
            </a:r>
            <a:r>
              <a:rPr lang="en-US" err="1"/>
              <a:t>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/>
              <a:t>Bitwise operations</a:t>
            </a:r>
          </a:p>
          <a:p>
            <a:r>
              <a:rPr lang="ro-RO"/>
              <a:t>Bitwise OR vs. Logical OR</a:t>
            </a:r>
          </a:p>
          <a:p>
            <a:r>
              <a:rPr lang="ro-RO"/>
              <a:t>AND</a:t>
            </a:r>
          </a:p>
          <a:p>
            <a:r>
              <a:rPr lang="ro-RO"/>
              <a:t>NOT</a:t>
            </a:r>
          </a:p>
          <a:p>
            <a:r>
              <a:rPr lang="ro-RO"/>
              <a:t>XOR (Exclusive OR)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7045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Deplasări (shift)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/>
              <a:t>Shift right (SHR)</a:t>
            </a:r>
          </a:p>
          <a:p>
            <a:r>
              <a:rPr lang="ro-RO"/>
              <a:t>Shift left (SHL)</a:t>
            </a:r>
          </a:p>
          <a:p>
            <a:r>
              <a:rPr lang="ro-RO"/>
              <a:t>shift logic vs. shift aritmetic</a:t>
            </a:r>
          </a:p>
          <a:p>
            <a:pPr lvl="1"/>
            <a:r>
              <a:rPr lang="ro-RO"/>
              <a:t>clarificăm la numere cu semn</a:t>
            </a:r>
          </a:p>
          <a:p>
            <a:r>
              <a:rPr lang="ro-RO"/>
              <a:t>Ce înseamnă SHR N, 2 (shift la dreapta cu 2)?</a:t>
            </a:r>
          </a:p>
          <a:p>
            <a:r>
              <a:rPr lang="ro-RO"/>
              <a:t>Ce înseamnă SHL N, 2 (shift la dreapta cu 2)?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Cuprins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/>
              <a:t>Date numerice (întregi)</a:t>
            </a:r>
          </a:p>
          <a:p>
            <a:r>
              <a:rPr lang="ro-RO"/>
              <a:t>Reprezentarea numerelor în baza 2</a:t>
            </a:r>
          </a:p>
          <a:p>
            <a:r>
              <a:rPr lang="ro-RO"/>
              <a:t>Operații cu numere în baza 2</a:t>
            </a:r>
          </a:p>
          <a:p>
            <a:r>
              <a:rPr lang="ro-RO"/>
              <a:t>Reprezentarea numerelor în baza 16</a:t>
            </a:r>
          </a:p>
          <a:p>
            <a:r>
              <a:rPr lang="ro-RO"/>
              <a:t>Reprezentarea numerelor cu semn</a:t>
            </a:r>
          </a:p>
          <a:p>
            <a:r>
              <a:rPr lang="ro-RO"/>
              <a:t>Reprezentarea tipurilor de date de nivel înalt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Măști de biți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/>
              <a:t>Valori predefinite</a:t>
            </a:r>
          </a:p>
          <a:p>
            <a:r>
              <a:rPr lang="ro-RO"/>
              <a:t>Folosite pentru verificare</a:t>
            </a:r>
          </a:p>
          <a:p>
            <a:r>
              <a:rPr lang="ro-RO"/>
              <a:t>Fie masca 11110000</a:t>
            </a:r>
          </a:p>
          <a:p>
            <a:pPr lvl="1">
              <a:buFont typeface="Wingdings" pitchFamily="4" charset="2"/>
              <a:buChar char="q"/>
            </a:pPr>
            <a:r>
              <a:rPr lang="ro-RO"/>
              <a:t>Ce înseamnă N &amp; masca? (bitwise AND)</a:t>
            </a:r>
          </a:p>
          <a:p>
            <a:pPr lvl="1">
              <a:buFont typeface="Wingdings" pitchFamily="4" charset="2"/>
              <a:buChar char="q"/>
            </a:pPr>
            <a:r>
              <a:rPr lang="ro-RO"/>
              <a:t>Ce înseamnă N | masca? (bitwise OR)</a:t>
            </a:r>
          </a:p>
          <a:p>
            <a:r>
              <a:rPr lang="ro-RO"/>
              <a:t>Ce înseamnă N | 0, N &amp; 0, N &amp; MAX, N | MAX?</a:t>
            </a:r>
          </a:p>
          <a:p>
            <a:r>
              <a:rPr lang="ro-RO"/>
              <a:t>Ce înseamnă N ^ N? (eXclusive OR)</a:t>
            </a:r>
          </a:p>
          <a:p>
            <a:r>
              <a:rPr lang="ro-RO"/>
              <a:t>Ce înseamnă N ^ 0, N ^ MAX?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Exemple</a:t>
            </a:r>
            <a:r>
              <a:rPr lang="en-US"/>
              <a:t> practice de </a:t>
            </a:r>
            <a:r>
              <a:rPr lang="en-US" err="1"/>
              <a:t>operatii</a:t>
            </a:r>
            <a:r>
              <a:rPr lang="en-US"/>
              <a:t> </a:t>
            </a:r>
            <a:r>
              <a:rPr lang="en-US" err="1"/>
              <a:t>pe</a:t>
            </a:r>
            <a:r>
              <a:rPr lang="en-US"/>
              <a:t> bi</a:t>
            </a:r>
            <a:r>
              <a:rPr lang="ro-RO"/>
              <a:t>ț</a:t>
            </a:r>
            <a:r>
              <a:rPr lang="en-US" err="1"/>
              <a:t>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/>
              <a:t>Rețelistică (mască de subrețea, adresa de subrețea)</a:t>
            </a:r>
          </a:p>
          <a:p>
            <a:r>
              <a:rPr lang="ro-RO"/>
              <a:t>Hărți de biți (bitmaps): pentru spațiu ocupat puțin: gestiunea spațiului liber pe disc</a:t>
            </a:r>
          </a:p>
          <a:p>
            <a:r>
              <a:rPr lang="ro-RO"/>
              <a:t>Opțiuni active sau nu: permisiuni Unix pe fișiere</a:t>
            </a:r>
          </a:p>
          <a:p>
            <a:r>
              <a:rPr lang="ro-RO">
                <a:latin typeface="Candara"/>
                <a:ea typeface="ヒラギノ角ゴ Pro W3"/>
              </a:rPr>
              <a:t>Configurarea perifericelor pentru micro-controllere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761196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Reprezentarea numerelor în Baza 16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err="1"/>
              <a:t>Reprezentarea</a:t>
            </a:r>
            <a:r>
              <a:rPr lang="en-US"/>
              <a:t> </a:t>
            </a:r>
            <a:r>
              <a:rPr lang="en-US" err="1"/>
              <a:t>numerelor</a:t>
            </a:r>
            <a:r>
              <a:rPr lang="en-US"/>
              <a:t> </a:t>
            </a:r>
            <a:r>
              <a:rPr lang="ro-RO"/>
              <a:t>î</a:t>
            </a:r>
            <a:r>
              <a:rPr lang="en-US"/>
              <a:t>n </a:t>
            </a:r>
            <a:r>
              <a:rPr lang="en-US" err="1"/>
              <a:t>baza</a:t>
            </a:r>
            <a:r>
              <a:rPr lang="en-US"/>
              <a:t> 16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/>
              <a:t>Numită reprezentare în hexazecimal</a:t>
            </a:r>
          </a:p>
          <a:p>
            <a:pPr lvl="1"/>
            <a:r>
              <a:rPr lang="ro-RO"/>
              <a:t>Informal: “în hexa”</a:t>
            </a:r>
          </a:p>
          <a:p>
            <a:r>
              <a:rPr lang="ro-RO"/>
              <a:t>De ce este utilă?</a:t>
            </a:r>
          </a:p>
          <a:p>
            <a:pPr lvl="1"/>
            <a:r>
              <a:rPr lang="ro-RO"/>
              <a:t>Formă compactă a reprezentării binare</a:t>
            </a:r>
          </a:p>
          <a:p>
            <a:pPr lvl="1"/>
            <a:r>
              <a:rPr lang="ro-RO"/>
              <a:t>4 biți formează o cifră hexa (nibble)</a:t>
            </a:r>
          </a:p>
          <a:p>
            <a:r>
              <a:rPr lang="ro-RO"/>
              <a:t>0, 1, 2, 3, 4, 5, 6, 7, 8, 9, A, B, C, D, E, F</a:t>
            </a:r>
          </a:p>
          <a:p>
            <a:r>
              <a:rPr lang="ro-RO"/>
              <a:t>Reprezentare în ingineria calculatoarelor</a:t>
            </a:r>
          </a:p>
          <a:p>
            <a:pPr lvl="1"/>
            <a:r>
              <a:rPr lang="ro-RO"/>
              <a:t>0x89AB</a:t>
            </a:r>
          </a:p>
          <a:p>
            <a:pPr lvl="1"/>
            <a:r>
              <a:rPr lang="ro-RO"/>
              <a:t>89ABh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5133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Scenarii de utilizare reprezentare hexa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/>
              <a:t>Dump hexa pentru date binare</a:t>
            </a:r>
          </a:p>
          <a:p>
            <a:pPr lvl="1"/>
            <a:r>
              <a:rPr lang="ro-RO"/>
              <a:t>Utilitare precum xxd, hexdump, od</a:t>
            </a:r>
          </a:p>
          <a:p>
            <a:r>
              <a:rPr lang="ro-RO"/>
              <a:t>Vizualizare adrese de memorie</a:t>
            </a:r>
          </a:p>
          <a:p>
            <a:pPr lvl="1"/>
            <a:r>
              <a:rPr lang="ro-RO"/>
              <a:t>Dezasamblare</a:t>
            </a:r>
          </a:p>
          <a:p>
            <a:pPr lvl="1"/>
            <a:r>
              <a:rPr lang="ro-RO"/>
              <a:t>Debugging</a:t>
            </a:r>
          </a:p>
          <a:p>
            <a:pPr lvl="1"/>
            <a:r>
              <a:rPr lang="ro-RO"/>
              <a:t>Hardware</a:t>
            </a:r>
          </a:p>
          <a:p>
            <a:r>
              <a:rPr lang="ro-RO"/>
              <a:t>Generare date binare</a:t>
            </a:r>
          </a:p>
          <a:p>
            <a:pPr lvl="1"/>
            <a:r>
              <a:rPr lang="ro-RO"/>
              <a:t>Demo echo, python, perl (pe Linux)</a:t>
            </a:r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Conversii baza 2 &lt;-&gt; baza 16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/>
              <a:t>2 -&gt; 16</a:t>
            </a:r>
          </a:p>
          <a:p>
            <a:pPr lvl="1"/>
            <a:r>
              <a:rPr lang="ro-RO"/>
              <a:t>Se iau câte 4 biți și se transformă în nibble</a:t>
            </a:r>
          </a:p>
          <a:p>
            <a:pPr lvl="1"/>
            <a:r>
              <a:rPr lang="ro-RO"/>
              <a:t>1101: B, 1110: E, 11000101: C5</a:t>
            </a:r>
          </a:p>
          <a:p>
            <a:r>
              <a:rPr lang="ro-RO"/>
              <a:t>16 -&gt; 2</a:t>
            </a:r>
          </a:p>
          <a:p>
            <a:pPr lvl="1"/>
            <a:r>
              <a:rPr lang="ro-RO"/>
              <a:t>Se transformă fiecare nibble în șir de 4 biți</a:t>
            </a:r>
          </a:p>
          <a:p>
            <a:pPr lvl="1"/>
            <a:r>
              <a:rPr lang="ro-RO"/>
              <a:t>A: 1010, C: 1100, 87: 10000111</a:t>
            </a:r>
          </a:p>
          <a:p>
            <a:r>
              <a:rPr lang="ro-RO"/>
              <a:t>Exerciții rapide</a:t>
            </a:r>
          </a:p>
          <a:p>
            <a:pPr lvl="1"/>
            <a:r>
              <a:rPr lang="ro-RO" b="1">
                <a:latin typeface="Courier New" pitchFamily="49" charset="0"/>
                <a:cs typeface="Courier New" pitchFamily="49" charset="0"/>
              </a:rPr>
              <a:t>11000000 10101000</a:t>
            </a:r>
            <a:r>
              <a:rPr lang="ro-RO"/>
              <a:t>: ?</a:t>
            </a:r>
          </a:p>
          <a:p>
            <a:pPr lvl="1"/>
            <a:r>
              <a:rPr lang="ro-RO" b="1">
                <a:latin typeface="Courier New" pitchFamily="49" charset="0"/>
                <a:cs typeface="Courier New" pitchFamily="49" charset="0"/>
              </a:rPr>
              <a:t>10010011 00111110</a:t>
            </a:r>
            <a:r>
              <a:rPr lang="ro-RO"/>
              <a:t>: ?</a:t>
            </a:r>
          </a:p>
          <a:p>
            <a:pPr lvl="1"/>
            <a:r>
              <a:rPr lang="ro-RO"/>
              <a:t>ABCD: ?</a:t>
            </a:r>
          </a:p>
          <a:p>
            <a:pPr lvl="1"/>
            <a:r>
              <a:rPr lang="ro-RO"/>
              <a:t>9876: ?</a:t>
            </a:r>
          </a:p>
        </p:txBody>
      </p:sp>
    </p:spTree>
    <p:extLst>
      <p:ext uri="{BB962C8B-B14F-4D97-AF65-F5344CB8AC3E}">
        <p14:creationId xmlns:p14="http://schemas.microsoft.com/office/powerpoint/2010/main" val="28324873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err="1"/>
              <a:t>Conversii</a:t>
            </a:r>
            <a:r>
              <a:rPr lang="en-US"/>
              <a:t> </a:t>
            </a:r>
            <a:r>
              <a:rPr lang="ro-RO"/>
              <a:t>baza 10 &lt;-&gt; baza 16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Tx/>
              <a:buChar char="•"/>
            </a:pPr>
            <a:r>
              <a:rPr lang="ro-RO"/>
              <a:t>De obicei are sens pentru numere până în 256</a:t>
            </a:r>
          </a:p>
          <a:p>
            <a:r>
              <a:rPr lang="ro-RO"/>
              <a:t>10 -&gt; 16</a:t>
            </a:r>
          </a:p>
          <a:p>
            <a:pPr lvl="1"/>
            <a:r>
              <a:rPr lang="ro-RO"/>
              <a:t>Se împarte la 16 și se folosesc câtul și restul</a:t>
            </a:r>
          </a:p>
          <a:p>
            <a:pPr lvl="1"/>
            <a:r>
              <a:rPr lang="ro-RO"/>
              <a:t>190 -&gt; 16*11 + 14 -&gt; 16*B + E -&gt; 0xBE</a:t>
            </a:r>
          </a:p>
          <a:p>
            <a:pPr lvl="1"/>
            <a:r>
              <a:rPr lang="ro-RO"/>
              <a:t>95 -&gt; 16*5 + 15 -&gt; 16*5 + F -&gt; 0x5F</a:t>
            </a:r>
          </a:p>
          <a:p>
            <a:r>
              <a:rPr lang="ro-RO"/>
              <a:t>16-&gt; 10</a:t>
            </a:r>
          </a:p>
          <a:p>
            <a:pPr lvl="1"/>
            <a:r>
              <a:rPr lang="ro-RO"/>
              <a:t>Înmulțire cu 16 a primei cifre și adunarea ultimeia</a:t>
            </a:r>
          </a:p>
          <a:p>
            <a:pPr lvl="1"/>
            <a:r>
              <a:rPr lang="ro-RO"/>
              <a:t>AA -&gt; 16*A + A -&gt; 160 + 10 -&gt; 170</a:t>
            </a:r>
          </a:p>
          <a:p>
            <a:pPr lvl="1"/>
            <a:r>
              <a:rPr lang="ro-RO"/>
              <a:t>CC -&gt; 16*C + C -&gt; 192 + 12 -&gt; 204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0882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ndara"/>
                <a:ea typeface="ヒラギノ角ゴ Pro W3"/>
              </a:rPr>
              <a:t>Demo </a:t>
            </a:r>
            <a:r>
              <a:rPr lang="en-US" dirty="0" err="1">
                <a:latin typeface="Candara"/>
                <a:ea typeface="ヒラギノ角ゴ Pro W3"/>
              </a:rPr>
              <a:t>în</a:t>
            </a:r>
            <a:r>
              <a:rPr lang="en-US" dirty="0">
                <a:latin typeface="Candara"/>
                <a:ea typeface="ヒラギノ角ゴ Pro W3"/>
              </a:rPr>
              <a:t> </a:t>
            </a:r>
            <a:r>
              <a:rPr lang="en-US" dirty="0" err="1">
                <a:latin typeface="Candara"/>
                <a:ea typeface="ヒラギノ角ゴ Pro W3"/>
              </a:rPr>
              <a:t>gdb</a:t>
            </a:r>
            <a:endParaRPr lang="en-US" dirty="0">
              <a:latin typeface="Candara"/>
              <a:ea typeface="ヒラギノ角ゴ Pro W3"/>
            </a:endParaRPr>
          </a:p>
          <a:p>
            <a:pPr lvl="1"/>
            <a:r>
              <a:rPr lang="en-US" dirty="0">
                <a:latin typeface="Candara"/>
                <a:ea typeface="ヒラギノ角ゴ Pro W3"/>
              </a:rPr>
              <a:t>set $</a:t>
            </a:r>
            <a:r>
              <a:rPr lang="en-US" dirty="0" err="1">
                <a:latin typeface="Candara"/>
                <a:ea typeface="ヒラギノ角ゴ Pro W3"/>
              </a:rPr>
              <a:t>i</a:t>
            </a:r>
            <a:r>
              <a:rPr lang="en-US" dirty="0">
                <a:latin typeface="Candara"/>
                <a:ea typeface="ヒラギノ角ゴ Pro W3"/>
              </a:rPr>
              <a:t> = 26</a:t>
            </a:r>
          </a:p>
          <a:p>
            <a:pPr lvl="1"/>
            <a:r>
              <a:rPr lang="en-US" dirty="0">
                <a:latin typeface="Candara"/>
                <a:ea typeface="ヒラギノ角ゴ Pro W3"/>
              </a:rPr>
              <a:t>p/d $</a:t>
            </a:r>
            <a:r>
              <a:rPr lang="en-US" dirty="0" err="1">
                <a:latin typeface="Candara"/>
                <a:ea typeface="ヒラギノ角ゴ Pro W3"/>
              </a:rPr>
              <a:t>i</a:t>
            </a:r>
            <a:r>
              <a:rPr lang="en-US" dirty="0">
                <a:latin typeface="Candara"/>
                <a:ea typeface="ヒラギノ角ゴ Pro W3"/>
              </a:rPr>
              <a:t>*2 </a:t>
            </a:r>
          </a:p>
          <a:p>
            <a:pPr lvl="1"/>
            <a:r>
              <a:rPr lang="en-US" dirty="0">
                <a:latin typeface="Candara"/>
                <a:ea typeface="ヒラギノ角ゴ Pro W3"/>
              </a:rPr>
              <a:t>p/x $</a:t>
            </a:r>
            <a:r>
              <a:rPr lang="en-US" dirty="0" err="1">
                <a:latin typeface="Candara"/>
                <a:ea typeface="ヒラギノ角ゴ Pro W3"/>
              </a:rPr>
              <a:t>i</a:t>
            </a:r>
            <a:endParaRPr lang="en-US" dirty="0">
              <a:latin typeface="Candara"/>
              <a:ea typeface="ヒラギノ角ゴ Pro W3"/>
            </a:endParaRPr>
          </a:p>
          <a:p>
            <a:pPr lvl="1"/>
            <a:r>
              <a:rPr lang="en-US" dirty="0">
                <a:latin typeface="Candara"/>
                <a:ea typeface="ヒラギノ角ゴ Pro W3"/>
              </a:rPr>
              <a:t>p/t $</a:t>
            </a:r>
            <a:r>
              <a:rPr lang="en-US" dirty="0" err="1">
                <a:latin typeface="Candara"/>
                <a:ea typeface="ヒラギノ角ゴ Pro W3"/>
              </a:rPr>
              <a:t>i</a:t>
            </a:r>
            <a:endParaRPr lang="en-US" dirty="0">
              <a:latin typeface="Candara"/>
              <a:ea typeface="ヒラギノ角ゴ Pro W3"/>
            </a:endParaRPr>
          </a:p>
          <a:p>
            <a:pPr lvl="1"/>
            <a:r>
              <a:rPr lang="en-US" dirty="0">
                <a:latin typeface="Candara"/>
                <a:ea typeface="ヒラギノ角ゴ Pro W3"/>
              </a:rPr>
              <a:t>p/d 0x22</a:t>
            </a:r>
          </a:p>
          <a:p>
            <a:pPr lvl="1"/>
            <a:r>
              <a:rPr lang="en-US" dirty="0">
                <a:latin typeface="Candara"/>
                <a:ea typeface="ヒラギノ角ゴ Pro W3"/>
              </a:rPr>
              <a:t>help x</a:t>
            </a:r>
          </a:p>
          <a:p>
            <a:pPr lvl="1"/>
            <a:r>
              <a:rPr lang="en-US" dirty="0">
                <a:latin typeface="Candara"/>
                <a:ea typeface="ヒラギノ角ゴ Pro W3"/>
              </a:rPr>
              <a:t>set $j = -11</a:t>
            </a:r>
          </a:p>
          <a:p>
            <a:pPr lvl="1"/>
            <a:r>
              <a:rPr lang="en-US" dirty="0">
                <a:latin typeface="Candara"/>
                <a:ea typeface="ヒラギノ角ゴ Pro W3"/>
              </a:rPr>
              <a:t>p/d ($j &amp;  0xff)</a:t>
            </a:r>
          </a:p>
          <a:p>
            <a:pPr lvl="1"/>
            <a:r>
              <a:rPr lang="en-US" dirty="0">
                <a:latin typeface="Candara"/>
                <a:ea typeface="ヒラギノ角ゴ Pro W3"/>
              </a:rPr>
              <a:t>demo: add pe byte 11 + 245  </a:t>
            </a:r>
            <a:endParaRPr lang="en-US" dirty="0"/>
          </a:p>
          <a:p>
            <a:pPr lvl="1"/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>
                <a:latin typeface="Constantia"/>
                <a:ea typeface="ヒラギノ角ゴ Pro W3"/>
              </a:rPr>
              <a:t>Împachetarea datelor (e</a:t>
            </a:r>
            <a:r>
              <a:rPr lang="en-US" dirty="0" err="1">
                <a:latin typeface="Constantia"/>
                <a:ea typeface="ヒラギノ角ゴ Pro W3"/>
              </a:rPr>
              <a:t>ndianness</a:t>
            </a:r>
            <a:r>
              <a:rPr lang="ro-RO" dirty="0">
                <a:latin typeface="Constantia"/>
                <a:ea typeface="ヒラギノ角ゴ Pro W3"/>
              </a:rPr>
              <a:t>)</a:t>
            </a:r>
            <a:endParaRPr lang="en-US" dirty="0">
              <a:latin typeface="Constantia"/>
              <a:ea typeface="ヒラギノ角ゴ Pro W3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/>
              <a:t>LSB: Least Significant Byte</a:t>
            </a:r>
          </a:p>
          <a:p>
            <a:r>
              <a:rPr lang="ro-RO"/>
              <a:t>MSB: Most Significant Byte</a:t>
            </a:r>
          </a:p>
          <a:p>
            <a:r>
              <a:rPr lang="en-US"/>
              <a:t>Little </a:t>
            </a:r>
            <a:r>
              <a:rPr lang="en-US" err="1"/>
              <a:t>endian</a:t>
            </a:r>
            <a:r>
              <a:rPr lang="en-US"/>
              <a:t>: LSB la </a:t>
            </a:r>
            <a:r>
              <a:rPr lang="en-US" err="1"/>
              <a:t>adresa</a:t>
            </a:r>
            <a:r>
              <a:rPr lang="en-US"/>
              <a:t> de </a:t>
            </a:r>
            <a:r>
              <a:rPr lang="en-US" err="1"/>
              <a:t>memorie</a:t>
            </a:r>
            <a:r>
              <a:rPr lang="en-US"/>
              <a:t> </a:t>
            </a:r>
            <a:r>
              <a:rPr lang="en-US" err="1"/>
              <a:t>cea</a:t>
            </a:r>
            <a:r>
              <a:rPr lang="en-US"/>
              <a:t> </a:t>
            </a:r>
            <a:r>
              <a:rPr lang="en-US" err="1"/>
              <a:t>mai</a:t>
            </a:r>
            <a:r>
              <a:rPr lang="en-US"/>
              <a:t> </a:t>
            </a:r>
            <a:r>
              <a:rPr lang="en-US" err="1"/>
              <a:t>mic</a:t>
            </a:r>
            <a:r>
              <a:rPr lang="ro-RO"/>
              <a:t>ă</a:t>
            </a:r>
          </a:p>
          <a:p>
            <a:r>
              <a:rPr lang="en-US"/>
              <a:t>Big </a:t>
            </a:r>
            <a:r>
              <a:rPr lang="en-US" err="1"/>
              <a:t>endian</a:t>
            </a:r>
            <a:r>
              <a:rPr lang="en-US"/>
              <a:t> : MSB la </a:t>
            </a:r>
            <a:r>
              <a:rPr lang="en-US" err="1"/>
              <a:t>adresa</a:t>
            </a:r>
            <a:r>
              <a:rPr lang="en-US"/>
              <a:t> de </a:t>
            </a:r>
            <a:r>
              <a:rPr lang="en-US" err="1"/>
              <a:t>memorie</a:t>
            </a:r>
            <a:r>
              <a:rPr lang="en-US"/>
              <a:t> </a:t>
            </a:r>
            <a:r>
              <a:rPr lang="en-US" err="1"/>
              <a:t>cea</a:t>
            </a:r>
            <a:r>
              <a:rPr lang="en-US"/>
              <a:t> </a:t>
            </a:r>
            <a:r>
              <a:rPr lang="en-US" err="1"/>
              <a:t>mai</a:t>
            </a:r>
            <a:r>
              <a:rPr lang="en-US"/>
              <a:t> </a:t>
            </a:r>
            <a:r>
              <a:rPr lang="en-US" err="1"/>
              <a:t>mic</a:t>
            </a:r>
            <a:r>
              <a:rPr lang="ro-RO"/>
              <a:t>ă</a:t>
            </a:r>
          </a:p>
          <a:p>
            <a:r>
              <a:rPr lang="ro-RO"/>
              <a:t>Important la transferul de date între sisteme diferite; de ales un format comun</a:t>
            </a:r>
            <a:endParaRPr lang="en-US"/>
          </a:p>
          <a:p>
            <a:endParaRPr lang="en-US">
              <a:solidFill>
                <a:srgbClr val="FF0000"/>
              </a:solidFill>
            </a:endParaRPr>
          </a:p>
          <a:p>
            <a:r>
              <a:rPr lang="ro-RO">
                <a:solidFill>
                  <a:srgbClr val="FF0000"/>
                </a:solidFill>
              </a:rPr>
              <a:t>x</a:t>
            </a:r>
            <a:r>
              <a:rPr lang="en-US">
                <a:solidFill>
                  <a:srgbClr val="FF0000"/>
                </a:solidFill>
              </a:rPr>
              <a:t>86: little </a:t>
            </a:r>
            <a:r>
              <a:rPr lang="en-US" err="1">
                <a:solidFill>
                  <a:srgbClr val="FF0000"/>
                </a:solidFill>
              </a:rPr>
              <a:t>endian</a:t>
            </a:r>
            <a:endParaRPr lang="en-US">
              <a:solidFill>
                <a:srgbClr val="FF0000"/>
              </a:solidFill>
            </a:endParaRPr>
          </a:p>
          <a:p>
            <a:r>
              <a:rPr lang="en-US">
                <a:solidFill>
                  <a:srgbClr val="FF0000"/>
                </a:solidFill>
              </a:rPr>
              <a:t>Internet: big </a:t>
            </a:r>
            <a:r>
              <a:rPr lang="en-US" err="1">
                <a:solidFill>
                  <a:srgbClr val="FF0000"/>
                </a:solidFill>
              </a:rPr>
              <a:t>endian</a:t>
            </a:r>
            <a:r>
              <a:rPr lang="en-US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70505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5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/>
              <a:t>Reprezentare Little Endian</a:t>
            </a:r>
            <a:endParaRPr lang="en-US"/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/>
          </a:bodyPr>
          <a:lstStyle/>
          <a:p>
            <a:pPr lvl="1"/>
            <a:r>
              <a:rPr lang="en-US" altLang="en-US" err="1"/>
              <a:t>Octeti</a:t>
            </a:r>
            <a:r>
              <a:rPr lang="en-US" altLang="en-US"/>
              <a:t>:   3AH, 33H, 12H</a:t>
            </a:r>
          </a:p>
          <a:p>
            <a:pPr lvl="1"/>
            <a:endParaRPr lang="en-US" altLang="en-US"/>
          </a:p>
          <a:p>
            <a:pPr lvl="1">
              <a:buNone/>
            </a:pPr>
            <a:endParaRPr lang="en-US" altLang="en-US"/>
          </a:p>
          <a:p>
            <a:pPr lvl="1"/>
            <a:r>
              <a:rPr lang="en-US" altLang="en-US" err="1"/>
              <a:t>Cuvinte</a:t>
            </a:r>
            <a:r>
              <a:rPr lang="en-US" altLang="en-US"/>
              <a:t>: 1234H, 56ABH, FFFFH</a:t>
            </a:r>
            <a:endParaRPr lang="ro-RO" altLang="en-US"/>
          </a:p>
          <a:p>
            <a:pPr lvl="1"/>
            <a:endParaRPr lang="ro-RO" altLang="en-US"/>
          </a:p>
          <a:p>
            <a:pPr lvl="1">
              <a:buNone/>
            </a:pPr>
            <a:endParaRPr lang="en-US" altLang="en-US"/>
          </a:p>
          <a:p>
            <a:pPr lvl="1"/>
            <a:r>
              <a:rPr lang="en-US" altLang="en-US" err="1"/>
              <a:t>Dublu-cuv</a:t>
            </a:r>
            <a:r>
              <a:rPr lang="ro-RO" altLang="en-US"/>
              <a:t>i</a:t>
            </a:r>
            <a:r>
              <a:rPr lang="en-US" altLang="en-US" err="1"/>
              <a:t>nte</a:t>
            </a:r>
            <a:r>
              <a:rPr lang="en-US" altLang="en-US"/>
              <a:t>: 01234567H, 89ABCDEFH</a:t>
            </a:r>
            <a:endParaRPr lang="ro-RO" altLang="en-US"/>
          </a:p>
          <a:p>
            <a:pPr lvl="1"/>
            <a:endParaRPr lang="ro-RO" altLang="en-US"/>
          </a:p>
          <a:p>
            <a:pPr lvl="1"/>
            <a:endParaRPr lang="ro-RO" altLang="en-US"/>
          </a:p>
          <a:p>
            <a:pPr lvl="1"/>
            <a:endParaRPr lang="en-US" altLang="en-US"/>
          </a:p>
        </p:txBody>
      </p:sp>
      <p:sp>
        <p:nvSpPr>
          <p:cNvPr id="28682" name="Text Box 10"/>
          <p:cNvSpPr txBox="1">
            <a:spLocks noChangeArrowheads="1"/>
          </p:cNvSpPr>
          <p:nvPr/>
        </p:nvSpPr>
        <p:spPr bwMode="auto">
          <a:xfrm>
            <a:off x="1524000" y="3733800"/>
            <a:ext cx="259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en-US" sz="240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2133600" y="1905000"/>
            <a:ext cx="4495800" cy="838200"/>
            <a:chOff x="1200" y="2064"/>
            <a:chExt cx="2832" cy="528"/>
          </a:xfrm>
        </p:grpSpPr>
        <p:sp>
          <p:nvSpPr>
            <p:cNvPr id="28676" name="Rectangle 4"/>
            <p:cNvSpPr>
              <a:spLocks noChangeArrowheads="1"/>
            </p:cNvSpPr>
            <p:nvPr/>
          </p:nvSpPr>
          <p:spPr bwMode="auto">
            <a:xfrm>
              <a:off x="2208" y="2064"/>
              <a:ext cx="336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240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8677" name="Text Box 5"/>
            <p:cNvSpPr txBox="1">
              <a:spLocks noChangeArrowheads="1"/>
            </p:cNvSpPr>
            <p:nvPr/>
          </p:nvSpPr>
          <p:spPr bwMode="auto">
            <a:xfrm>
              <a:off x="2208" y="2064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2400">
                  <a:solidFill>
                    <a:prstClr val="black"/>
                  </a:solidFill>
                  <a:latin typeface="Arial" panose="020B0604020202020204" pitchFamily="34" charset="0"/>
                </a:rPr>
                <a:t>3A</a:t>
              </a:r>
            </a:p>
          </p:txBody>
        </p:sp>
        <p:sp>
          <p:nvSpPr>
            <p:cNvPr id="28678" name="Rectangle 6"/>
            <p:cNvSpPr>
              <a:spLocks noChangeArrowheads="1"/>
            </p:cNvSpPr>
            <p:nvPr/>
          </p:nvSpPr>
          <p:spPr bwMode="auto">
            <a:xfrm>
              <a:off x="2592" y="2064"/>
              <a:ext cx="336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240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8679" name="Text Box 7"/>
            <p:cNvSpPr txBox="1">
              <a:spLocks noChangeArrowheads="1"/>
            </p:cNvSpPr>
            <p:nvPr/>
          </p:nvSpPr>
          <p:spPr bwMode="auto">
            <a:xfrm>
              <a:off x="2592" y="2064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2400">
                  <a:solidFill>
                    <a:prstClr val="black"/>
                  </a:solidFill>
                  <a:latin typeface="Arial" panose="020B0604020202020204" pitchFamily="34" charset="0"/>
                </a:rPr>
                <a:t>33</a:t>
              </a:r>
            </a:p>
          </p:txBody>
        </p:sp>
        <p:sp>
          <p:nvSpPr>
            <p:cNvPr id="28680" name="Rectangle 8"/>
            <p:cNvSpPr>
              <a:spLocks noChangeArrowheads="1"/>
            </p:cNvSpPr>
            <p:nvPr/>
          </p:nvSpPr>
          <p:spPr bwMode="auto">
            <a:xfrm>
              <a:off x="2976" y="2064"/>
              <a:ext cx="336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240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8681" name="Text Box 9"/>
            <p:cNvSpPr txBox="1">
              <a:spLocks noChangeArrowheads="1"/>
            </p:cNvSpPr>
            <p:nvPr/>
          </p:nvSpPr>
          <p:spPr bwMode="auto">
            <a:xfrm>
              <a:off x="2976" y="2064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2400">
                  <a:solidFill>
                    <a:prstClr val="black"/>
                  </a:solidFill>
                  <a:latin typeface="Arial" panose="020B0604020202020204" pitchFamily="34" charset="0"/>
                </a:rPr>
                <a:t>12</a:t>
              </a:r>
            </a:p>
          </p:txBody>
        </p:sp>
        <p:sp>
          <p:nvSpPr>
            <p:cNvPr id="28683" name="Rectangle 11"/>
            <p:cNvSpPr>
              <a:spLocks noChangeArrowheads="1"/>
            </p:cNvSpPr>
            <p:nvPr/>
          </p:nvSpPr>
          <p:spPr bwMode="auto">
            <a:xfrm>
              <a:off x="3360" y="2064"/>
              <a:ext cx="336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240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8685" name="Rectangle 13"/>
            <p:cNvSpPr>
              <a:spLocks noChangeArrowheads="1"/>
            </p:cNvSpPr>
            <p:nvPr/>
          </p:nvSpPr>
          <p:spPr bwMode="auto">
            <a:xfrm>
              <a:off x="1824" y="2064"/>
              <a:ext cx="336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240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8687" name="Text Box 15"/>
            <p:cNvSpPr txBox="1">
              <a:spLocks noChangeArrowheads="1"/>
            </p:cNvSpPr>
            <p:nvPr/>
          </p:nvSpPr>
          <p:spPr bwMode="auto">
            <a:xfrm>
              <a:off x="1200" y="2304"/>
              <a:ext cx="28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2400" err="1">
                  <a:solidFill>
                    <a:prstClr val="black"/>
                  </a:solidFill>
                  <a:latin typeface="Arial" panose="020B0604020202020204" pitchFamily="34" charset="0"/>
                </a:rPr>
                <a:t>Adres</a:t>
              </a:r>
              <a:r>
                <a:rPr lang="ro-RO" altLang="en-US" sz="2400">
                  <a:solidFill>
                    <a:prstClr val="black"/>
                  </a:solidFill>
                  <a:latin typeface="Arial" panose="020B0604020202020204" pitchFamily="34" charset="0"/>
                </a:rPr>
                <a:t>ă</a:t>
              </a:r>
              <a:r>
                <a:rPr lang="en-US" altLang="en-US" sz="2400">
                  <a:solidFill>
                    <a:prstClr val="black"/>
                  </a:solidFill>
                  <a:latin typeface="Arial" panose="020B0604020202020204" pitchFamily="34" charset="0"/>
                </a:rPr>
                <a:t>: </a:t>
              </a:r>
              <a:r>
                <a:rPr lang="en-US" altLang="en-US" sz="2000">
                  <a:solidFill>
                    <a:prstClr val="black"/>
                  </a:solidFill>
                  <a:latin typeface="Arial" panose="020B0604020202020204" pitchFamily="34" charset="0"/>
                </a:rPr>
                <a:t>x  </a:t>
              </a:r>
              <a:r>
                <a:rPr lang="ro-RO" altLang="en-US" sz="2000">
                  <a:solidFill>
                    <a:prstClr val="black"/>
                  </a:solidFill>
                  <a:latin typeface="Arial" panose="020B0604020202020204" pitchFamily="34" charset="0"/>
                </a:rPr>
                <a:t>   </a:t>
              </a:r>
              <a:r>
                <a:rPr lang="en-US" altLang="en-US" sz="2000">
                  <a:solidFill>
                    <a:prstClr val="black"/>
                  </a:solidFill>
                  <a:latin typeface="Arial" panose="020B0604020202020204" pitchFamily="34" charset="0"/>
                </a:rPr>
                <a:t>x+1</a:t>
              </a:r>
              <a:r>
                <a:rPr lang="ro-RO" altLang="en-US" sz="2000">
                  <a:solidFill>
                    <a:prstClr val="black"/>
                  </a:solidFill>
                  <a:latin typeface="Arial" panose="020B0604020202020204" pitchFamily="34" charset="0"/>
                </a:rPr>
                <a:t>   </a:t>
              </a:r>
              <a:r>
                <a:rPr lang="en-US" altLang="en-US" sz="2000">
                  <a:solidFill>
                    <a:prstClr val="black"/>
                  </a:solidFill>
                  <a:latin typeface="Arial" panose="020B0604020202020204" pitchFamily="34" charset="0"/>
                </a:rPr>
                <a:t>x+</a:t>
              </a:r>
              <a:r>
                <a:rPr lang="ro-RO" altLang="en-US" sz="2000">
                  <a:solidFill>
                    <a:prstClr val="black"/>
                  </a:solidFill>
                  <a:latin typeface="Arial" panose="020B0604020202020204" pitchFamily="34" charset="0"/>
                </a:rPr>
                <a:t>2  </a:t>
              </a:r>
              <a:r>
                <a:rPr lang="en-US" altLang="en-US" sz="2000">
                  <a:solidFill>
                    <a:prstClr val="black"/>
                  </a:solidFill>
                  <a:latin typeface="Arial" panose="020B0604020202020204" pitchFamily="34" charset="0"/>
                </a:rPr>
                <a:t>x+3 </a:t>
              </a:r>
              <a:r>
                <a:rPr lang="ro-RO" altLang="en-US" sz="2000">
                  <a:solidFill>
                    <a:prstClr val="black"/>
                  </a:solidFill>
                  <a:latin typeface="Arial" panose="020B0604020202020204" pitchFamily="34" charset="0"/>
                </a:rPr>
                <a:t>  </a:t>
              </a:r>
              <a:r>
                <a:rPr lang="en-US" altLang="en-US" sz="2000">
                  <a:solidFill>
                    <a:prstClr val="black"/>
                  </a:solidFill>
                  <a:latin typeface="Arial" panose="020B0604020202020204" pitchFamily="34" charset="0"/>
                </a:rPr>
                <a:t>x+4</a:t>
              </a:r>
            </a:p>
          </p:txBody>
        </p:sp>
      </p:grpSp>
      <p:grpSp>
        <p:nvGrpSpPr>
          <p:cNvPr id="3" name="Group 37"/>
          <p:cNvGrpSpPr>
            <a:grpSpLocks/>
          </p:cNvGrpSpPr>
          <p:nvPr/>
        </p:nvGrpSpPr>
        <p:grpSpPr bwMode="auto">
          <a:xfrm>
            <a:off x="1905000" y="3276600"/>
            <a:ext cx="6400800" cy="762000"/>
            <a:chOff x="672" y="2880"/>
            <a:chExt cx="3696" cy="480"/>
          </a:xfrm>
        </p:grpSpPr>
        <p:sp>
          <p:nvSpPr>
            <p:cNvPr id="28690" name="Rectangle 18"/>
            <p:cNvSpPr>
              <a:spLocks noChangeArrowheads="1"/>
            </p:cNvSpPr>
            <p:nvPr/>
          </p:nvSpPr>
          <p:spPr bwMode="auto">
            <a:xfrm>
              <a:off x="1680" y="2880"/>
              <a:ext cx="336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240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8691" name="Text Box 19"/>
            <p:cNvSpPr txBox="1">
              <a:spLocks noChangeArrowheads="1"/>
            </p:cNvSpPr>
            <p:nvPr/>
          </p:nvSpPr>
          <p:spPr bwMode="auto">
            <a:xfrm>
              <a:off x="1680" y="2880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2400">
                  <a:solidFill>
                    <a:prstClr val="black"/>
                  </a:solidFill>
                  <a:latin typeface="Arial" panose="020B0604020202020204" pitchFamily="34" charset="0"/>
                </a:rPr>
                <a:t>34</a:t>
              </a:r>
            </a:p>
          </p:txBody>
        </p:sp>
        <p:sp>
          <p:nvSpPr>
            <p:cNvPr id="28692" name="Rectangle 20"/>
            <p:cNvSpPr>
              <a:spLocks noChangeArrowheads="1"/>
            </p:cNvSpPr>
            <p:nvPr/>
          </p:nvSpPr>
          <p:spPr bwMode="auto">
            <a:xfrm>
              <a:off x="2064" y="2880"/>
              <a:ext cx="336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240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8693" name="Text Box 21"/>
            <p:cNvSpPr txBox="1">
              <a:spLocks noChangeArrowheads="1"/>
            </p:cNvSpPr>
            <p:nvPr/>
          </p:nvSpPr>
          <p:spPr bwMode="auto">
            <a:xfrm>
              <a:off x="2064" y="2880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2400">
                  <a:solidFill>
                    <a:prstClr val="black"/>
                  </a:solidFill>
                  <a:latin typeface="Arial" panose="020B0604020202020204" pitchFamily="34" charset="0"/>
                </a:rPr>
                <a:t>12</a:t>
              </a:r>
            </a:p>
          </p:txBody>
        </p:sp>
        <p:sp>
          <p:nvSpPr>
            <p:cNvPr id="28694" name="Rectangle 22"/>
            <p:cNvSpPr>
              <a:spLocks noChangeArrowheads="1"/>
            </p:cNvSpPr>
            <p:nvPr/>
          </p:nvSpPr>
          <p:spPr bwMode="auto">
            <a:xfrm>
              <a:off x="2448" y="2880"/>
              <a:ext cx="336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240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8695" name="Text Box 23"/>
            <p:cNvSpPr txBox="1">
              <a:spLocks noChangeArrowheads="1"/>
            </p:cNvSpPr>
            <p:nvPr/>
          </p:nvSpPr>
          <p:spPr bwMode="auto">
            <a:xfrm>
              <a:off x="2448" y="2880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2400">
                  <a:solidFill>
                    <a:prstClr val="black"/>
                  </a:solidFill>
                  <a:latin typeface="Arial" panose="020B0604020202020204" pitchFamily="34" charset="0"/>
                </a:rPr>
                <a:t>AB</a:t>
              </a:r>
            </a:p>
          </p:txBody>
        </p:sp>
        <p:sp>
          <p:nvSpPr>
            <p:cNvPr id="28696" name="Rectangle 24"/>
            <p:cNvSpPr>
              <a:spLocks noChangeArrowheads="1"/>
            </p:cNvSpPr>
            <p:nvPr/>
          </p:nvSpPr>
          <p:spPr bwMode="auto">
            <a:xfrm>
              <a:off x="2832" y="2880"/>
              <a:ext cx="336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240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8697" name="Rectangle 25"/>
            <p:cNvSpPr>
              <a:spLocks noChangeArrowheads="1"/>
            </p:cNvSpPr>
            <p:nvPr/>
          </p:nvSpPr>
          <p:spPr bwMode="auto">
            <a:xfrm>
              <a:off x="1296" y="2880"/>
              <a:ext cx="336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240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8698" name="Text Box 26"/>
            <p:cNvSpPr txBox="1">
              <a:spLocks noChangeArrowheads="1"/>
            </p:cNvSpPr>
            <p:nvPr/>
          </p:nvSpPr>
          <p:spPr bwMode="auto">
            <a:xfrm>
              <a:off x="672" y="3072"/>
              <a:ext cx="369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2400" err="1">
                  <a:solidFill>
                    <a:prstClr val="black"/>
                  </a:solidFill>
                  <a:latin typeface="Arial" panose="020B0604020202020204" pitchFamily="34" charset="0"/>
                </a:rPr>
                <a:t>Adres</a:t>
              </a:r>
              <a:r>
                <a:rPr lang="ro-RO" altLang="en-US" sz="2400">
                  <a:solidFill>
                    <a:prstClr val="black"/>
                  </a:solidFill>
                  <a:latin typeface="Arial" panose="020B0604020202020204" pitchFamily="34" charset="0"/>
                </a:rPr>
                <a:t>ă</a:t>
              </a:r>
              <a:r>
                <a:rPr lang="en-US" altLang="en-US" sz="2400">
                  <a:solidFill>
                    <a:prstClr val="black"/>
                  </a:solidFill>
                  <a:latin typeface="Arial" panose="020B0604020202020204" pitchFamily="34" charset="0"/>
                </a:rPr>
                <a:t>:  </a:t>
              </a:r>
              <a:r>
                <a:rPr lang="en-US" altLang="en-US" sz="2000">
                  <a:solidFill>
                    <a:prstClr val="black"/>
                  </a:solidFill>
                  <a:latin typeface="Arial" panose="020B0604020202020204" pitchFamily="34" charset="0"/>
                </a:rPr>
                <a:t>x    </a:t>
              </a:r>
              <a:r>
                <a:rPr lang="ro-RO" altLang="en-US" sz="2000">
                  <a:solidFill>
                    <a:prstClr val="black"/>
                  </a:solidFill>
                  <a:latin typeface="Arial" panose="020B0604020202020204" pitchFamily="34" charset="0"/>
                </a:rPr>
                <a:t> </a:t>
              </a:r>
              <a:r>
                <a:rPr lang="en-US" altLang="en-US" sz="2000">
                  <a:solidFill>
                    <a:prstClr val="black"/>
                  </a:solidFill>
                  <a:latin typeface="Arial" panose="020B0604020202020204" pitchFamily="34" charset="0"/>
                </a:rPr>
                <a:t> x+1 </a:t>
              </a:r>
              <a:r>
                <a:rPr lang="ro-RO" altLang="en-US" sz="2000">
                  <a:solidFill>
                    <a:prstClr val="black"/>
                  </a:solidFill>
                  <a:latin typeface="Arial" panose="020B0604020202020204" pitchFamily="34" charset="0"/>
                </a:rPr>
                <a:t> </a:t>
              </a:r>
              <a:r>
                <a:rPr lang="en-US" altLang="en-US" sz="2000">
                  <a:solidFill>
                    <a:prstClr val="black"/>
                  </a:solidFill>
                  <a:latin typeface="Arial" panose="020B0604020202020204" pitchFamily="34" charset="0"/>
                </a:rPr>
                <a:t>  x+2   x+3    x+4  </a:t>
              </a:r>
              <a:r>
                <a:rPr lang="ro-RO" altLang="en-US" sz="2000">
                  <a:solidFill>
                    <a:prstClr val="black"/>
                  </a:solidFill>
                  <a:latin typeface="Arial" panose="020B0604020202020204" pitchFamily="34" charset="0"/>
                </a:rPr>
                <a:t> </a:t>
              </a:r>
              <a:r>
                <a:rPr lang="en-US" altLang="en-US" sz="2000">
                  <a:solidFill>
                    <a:prstClr val="black"/>
                  </a:solidFill>
                  <a:latin typeface="Arial" panose="020B0604020202020204" pitchFamily="34" charset="0"/>
                </a:rPr>
                <a:t>x+5   </a:t>
              </a:r>
              <a:r>
                <a:rPr lang="ro-RO" altLang="en-US" sz="2000">
                  <a:solidFill>
                    <a:prstClr val="black"/>
                  </a:solidFill>
                  <a:latin typeface="Arial" panose="020B0604020202020204" pitchFamily="34" charset="0"/>
                </a:rPr>
                <a:t> </a:t>
              </a:r>
              <a:r>
                <a:rPr lang="en-US" altLang="en-US" sz="2000">
                  <a:solidFill>
                    <a:prstClr val="black"/>
                  </a:solidFill>
                  <a:latin typeface="Arial" panose="020B0604020202020204" pitchFamily="34" charset="0"/>
                </a:rPr>
                <a:t>x+6   x+7</a:t>
              </a:r>
            </a:p>
          </p:txBody>
        </p:sp>
        <p:sp>
          <p:nvSpPr>
            <p:cNvPr id="28699" name="Rectangle 27"/>
            <p:cNvSpPr>
              <a:spLocks noChangeArrowheads="1"/>
            </p:cNvSpPr>
            <p:nvPr/>
          </p:nvSpPr>
          <p:spPr bwMode="auto">
            <a:xfrm>
              <a:off x="3600" y="2880"/>
              <a:ext cx="336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240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8700" name="Text Box 28"/>
            <p:cNvSpPr txBox="1">
              <a:spLocks noChangeArrowheads="1"/>
            </p:cNvSpPr>
            <p:nvPr/>
          </p:nvSpPr>
          <p:spPr bwMode="auto">
            <a:xfrm>
              <a:off x="3600" y="2880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2400">
                  <a:solidFill>
                    <a:prstClr val="black"/>
                  </a:solidFill>
                  <a:latin typeface="Arial" panose="020B0604020202020204" pitchFamily="34" charset="0"/>
                </a:rPr>
                <a:t>FF</a:t>
              </a:r>
            </a:p>
          </p:txBody>
        </p:sp>
        <p:sp>
          <p:nvSpPr>
            <p:cNvPr id="28701" name="Rectangle 29"/>
            <p:cNvSpPr>
              <a:spLocks noChangeArrowheads="1"/>
            </p:cNvSpPr>
            <p:nvPr/>
          </p:nvSpPr>
          <p:spPr bwMode="auto">
            <a:xfrm>
              <a:off x="3984" y="2880"/>
              <a:ext cx="336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240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8706" name="Rectangle 34"/>
            <p:cNvSpPr>
              <a:spLocks noChangeArrowheads="1"/>
            </p:cNvSpPr>
            <p:nvPr/>
          </p:nvSpPr>
          <p:spPr bwMode="auto">
            <a:xfrm>
              <a:off x="3216" y="2880"/>
              <a:ext cx="336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240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8707" name="Text Box 35"/>
            <p:cNvSpPr txBox="1">
              <a:spLocks noChangeArrowheads="1"/>
            </p:cNvSpPr>
            <p:nvPr/>
          </p:nvSpPr>
          <p:spPr bwMode="auto">
            <a:xfrm>
              <a:off x="2832" y="2880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2400">
                  <a:solidFill>
                    <a:prstClr val="black"/>
                  </a:solidFill>
                  <a:latin typeface="Arial" panose="020B0604020202020204" pitchFamily="34" charset="0"/>
                </a:rPr>
                <a:t>56</a:t>
              </a:r>
            </a:p>
          </p:txBody>
        </p:sp>
        <p:sp>
          <p:nvSpPr>
            <p:cNvPr id="28708" name="Text Box 36"/>
            <p:cNvSpPr txBox="1">
              <a:spLocks noChangeArrowheads="1"/>
            </p:cNvSpPr>
            <p:nvPr/>
          </p:nvSpPr>
          <p:spPr bwMode="auto">
            <a:xfrm>
              <a:off x="3216" y="2880"/>
              <a:ext cx="4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2400">
                  <a:solidFill>
                    <a:prstClr val="black"/>
                  </a:solidFill>
                  <a:latin typeface="Arial" panose="020B0604020202020204" pitchFamily="34" charset="0"/>
                </a:rPr>
                <a:t>FF</a:t>
              </a:r>
            </a:p>
          </p:txBody>
        </p:sp>
      </p:grpSp>
      <p:sp>
        <p:nvSpPr>
          <p:cNvPr id="28711" name="Rectangle 39"/>
          <p:cNvSpPr>
            <a:spLocks noChangeArrowheads="1"/>
          </p:cNvSpPr>
          <p:nvPr/>
        </p:nvSpPr>
        <p:spPr bwMode="auto">
          <a:xfrm>
            <a:off x="2971800" y="4800600"/>
            <a:ext cx="5334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28712" name="Text Box 40"/>
          <p:cNvSpPr txBox="1">
            <a:spLocks noChangeArrowheads="1"/>
          </p:cNvSpPr>
          <p:nvPr/>
        </p:nvSpPr>
        <p:spPr bwMode="auto">
          <a:xfrm>
            <a:off x="2971800" y="48006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prstClr val="black"/>
                </a:solidFill>
                <a:latin typeface="Arial" panose="020B0604020202020204" pitchFamily="34" charset="0"/>
              </a:rPr>
              <a:t>67</a:t>
            </a:r>
          </a:p>
        </p:txBody>
      </p:sp>
      <p:sp>
        <p:nvSpPr>
          <p:cNvPr id="28713" name="Rectangle 41"/>
          <p:cNvSpPr>
            <a:spLocks noChangeArrowheads="1"/>
          </p:cNvSpPr>
          <p:nvPr/>
        </p:nvSpPr>
        <p:spPr bwMode="auto">
          <a:xfrm>
            <a:off x="3581400" y="4800600"/>
            <a:ext cx="5334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28714" name="Text Box 42"/>
          <p:cNvSpPr txBox="1">
            <a:spLocks noChangeArrowheads="1"/>
          </p:cNvSpPr>
          <p:nvPr/>
        </p:nvSpPr>
        <p:spPr bwMode="auto">
          <a:xfrm>
            <a:off x="3581400" y="48006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prstClr val="black"/>
                </a:solidFill>
                <a:latin typeface="Arial" panose="020B0604020202020204" pitchFamily="34" charset="0"/>
              </a:rPr>
              <a:t>45</a:t>
            </a:r>
          </a:p>
        </p:txBody>
      </p:sp>
      <p:sp>
        <p:nvSpPr>
          <p:cNvPr id="28715" name="Rectangle 43"/>
          <p:cNvSpPr>
            <a:spLocks noChangeArrowheads="1"/>
          </p:cNvSpPr>
          <p:nvPr/>
        </p:nvSpPr>
        <p:spPr bwMode="auto">
          <a:xfrm>
            <a:off x="4191000" y="4800600"/>
            <a:ext cx="5334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28716" name="Text Box 44"/>
          <p:cNvSpPr txBox="1">
            <a:spLocks noChangeArrowheads="1"/>
          </p:cNvSpPr>
          <p:nvPr/>
        </p:nvSpPr>
        <p:spPr bwMode="auto">
          <a:xfrm>
            <a:off x="4191000" y="48006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prstClr val="black"/>
                </a:solidFill>
                <a:latin typeface="Arial" panose="020B0604020202020204" pitchFamily="34" charset="0"/>
              </a:rPr>
              <a:t>23</a:t>
            </a:r>
          </a:p>
        </p:txBody>
      </p:sp>
      <p:sp>
        <p:nvSpPr>
          <p:cNvPr id="28717" name="Rectangle 45"/>
          <p:cNvSpPr>
            <a:spLocks noChangeArrowheads="1"/>
          </p:cNvSpPr>
          <p:nvPr/>
        </p:nvSpPr>
        <p:spPr bwMode="auto">
          <a:xfrm>
            <a:off x="4800600" y="4800600"/>
            <a:ext cx="5334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28718" name="Rectangle 46"/>
          <p:cNvSpPr>
            <a:spLocks noChangeArrowheads="1"/>
          </p:cNvSpPr>
          <p:nvPr/>
        </p:nvSpPr>
        <p:spPr bwMode="auto">
          <a:xfrm>
            <a:off x="2362200" y="4800600"/>
            <a:ext cx="5334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28719" name="Text Box 47"/>
          <p:cNvSpPr txBox="1">
            <a:spLocks noChangeArrowheads="1"/>
          </p:cNvSpPr>
          <p:nvPr/>
        </p:nvSpPr>
        <p:spPr bwMode="auto">
          <a:xfrm>
            <a:off x="1371600" y="5181600"/>
            <a:ext cx="7162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2400" err="1">
                <a:solidFill>
                  <a:prstClr val="black"/>
                </a:solidFill>
                <a:latin typeface="Arial" panose="020B0604020202020204" pitchFamily="34" charset="0"/>
              </a:rPr>
              <a:t>Adres</a:t>
            </a:r>
            <a:r>
              <a:rPr lang="ro-RO" altLang="en-US" sz="2400">
                <a:solidFill>
                  <a:prstClr val="black"/>
                </a:solidFill>
                <a:latin typeface="Arial" panose="020B0604020202020204" pitchFamily="34" charset="0"/>
              </a:rPr>
              <a:t>ă</a:t>
            </a:r>
            <a:r>
              <a:rPr lang="en-US" altLang="en-US" sz="2400">
                <a:solidFill>
                  <a:prstClr val="black"/>
                </a:solidFill>
                <a:latin typeface="Arial" panose="020B0604020202020204" pitchFamily="34" charset="0"/>
              </a:rPr>
              <a:t>: </a:t>
            </a:r>
            <a:r>
              <a:rPr lang="en-US" altLang="en-US" sz="2000">
                <a:solidFill>
                  <a:prstClr val="black"/>
                </a:solidFill>
                <a:latin typeface="Arial" panose="020B0604020202020204" pitchFamily="34" charset="0"/>
              </a:rPr>
              <a:t>x  </a:t>
            </a:r>
            <a:r>
              <a:rPr lang="ro-RO" altLang="en-US" sz="2000">
                <a:solidFill>
                  <a:prstClr val="black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000">
                <a:solidFill>
                  <a:prstClr val="black"/>
                </a:solidFill>
                <a:latin typeface="Arial" panose="020B0604020202020204" pitchFamily="34" charset="0"/>
              </a:rPr>
              <a:t> x+1    x+2   x+3  x+4 </a:t>
            </a:r>
            <a:r>
              <a:rPr lang="ro-RO" altLang="en-US" sz="2000">
                <a:solidFill>
                  <a:prstClr val="black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000">
                <a:solidFill>
                  <a:prstClr val="black"/>
                </a:solidFill>
                <a:latin typeface="Arial" panose="020B0604020202020204" pitchFamily="34" charset="0"/>
              </a:rPr>
              <a:t> x+5   x+6   x+7   x+8</a:t>
            </a:r>
            <a:r>
              <a:rPr lang="ro-RO" altLang="en-US" sz="2000">
                <a:solidFill>
                  <a:prstClr val="black"/>
                </a:solidFill>
                <a:latin typeface="Arial" panose="020B0604020202020204" pitchFamily="34" charset="0"/>
              </a:rPr>
              <a:t>   x+9</a:t>
            </a:r>
            <a:endParaRPr lang="en-US" altLang="en-US" sz="200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28720" name="Rectangle 48"/>
          <p:cNvSpPr>
            <a:spLocks noChangeArrowheads="1"/>
          </p:cNvSpPr>
          <p:nvPr/>
        </p:nvSpPr>
        <p:spPr bwMode="auto">
          <a:xfrm>
            <a:off x="6019800" y="4800600"/>
            <a:ext cx="6096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28721" name="Text Box 49"/>
          <p:cNvSpPr txBox="1">
            <a:spLocks noChangeArrowheads="1"/>
          </p:cNvSpPr>
          <p:nvPr/>
        </p:nvSpPr>
        <p:spPr bwMode="auto">
          <a:xfrm>
            <a:off x="6019800" y="4800600"/>
            <a:ext cx="685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ro-RO" altLang="en-US" sz="2400">
                <a:solidFill>
                  <a:prstClr val="black"/>
                </a:solidFill>
                <a:latin typeface="Arial" panose="020B0604020202020204" pitchFamily="34" charset="0"/>
              </a:rPr>
              <a:t>CD</a:t>
            </a:r>
          </a:p>
        </p:txBody>
      </p:sp>
      <p:sp>
        <p:nvSpPr>
          <p:cNvPr id="28722" name="Rectangle 50"/>
          <p:cNvSpPr>
            <a:spLocks noChangeArrowheads="1"/>
          </p:cNvSpPr>
          <p:nvPr/>
        </p:nvSpPr>
        <p:spPr bwMode="auto">
          <a:xfrm>
            <a:off x="6705600" y="4800600"/>
            <a:ext cx="5334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28723" name="Rectangle 51"/>
          <p:cNvSpPr>
            <a:spLocks noChangeArrowheads="1"/>
          </p:cNvSpPr>
          <p:nvPr/>
        </p:nvSpPr>
        <p:spPr bwMode="auto">
          <a:xfrm>
            <a:off x="5410200" y="4800600"/>
            <a:ext cx="5334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28724" name="Text Box 52"/>
          <p:cNvSpPr txBox="1">
            <a:spLocks noChangeArrowheads="1"/>
          </p:cNvSpPr>
          <p:nvPr/>
        </p:nvSpPr>
        <p:spPr bwMode="auto">
          <a:xfrm>
            <a:off x="4800600" y="4800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prstClr val="black"/>
                </a:solidFill>
                <a:latin typeface="Arial" panose="020B0604020202020204" pitchFamily="34" charset="0"/>
              </a:rPr>
              <a:t>01</a:t>
            </a:r>
          </a:p>
        </p:txBody>
      </p:sp>
      <p:sp>
        <p:nvSpPr>
          <p:cNvPr id="28725" name="Text Box 53"/>
          <p:cNvSpPr txBox="1">
            <a:spLocks noChangeArrowheads="1"/>
          </p:cNvSpPr>
          <p:nvPr/>
        </p:nvSpPr>
        <p:spPr bwMode="auto">
          <a:xfrm>
            <a:off x="5410200" y="48006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prstClr val="black"/>
                </a:solidFill>
                <a:latin typeface="Arial" panose="020B0604020202020204" pitchFamily="34" charset="0"/>
              </a:rPr>
              <a:t>EF</a:t>
            </a:r>
          </a:p>
        </p:txBody>
      </p:sp>
      <p:sp>
        <p:nvSpPr>
          <p:cNvPr id="28726" name="Rectangle 54"/>
          <p:cNvSpPr>
            <a:spLocks noChangeArrowheads="1"/>
          </p:cNvSpPr>
          <p:nvPr/>
        </p:nvSpPr>
        <p:spPr bwMode="auto">
          <a:xfrm>
            <a:off x="7315200" y="4800600"/>
            <a:ext cx="5334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28727" name="Rectangle 55"/>
          <p:cNvSpPr>
            <a:spLocks noChangeArrowheads="1"/>
          </p:cNvSpPr>
          <p:nvPr/>
        </p:nvSpPr>
        <p:spPr bwMode="auto">
          <a:xfrm>
            <a:off x="7924800" y="4800600"/>
            <a:ext cx="5334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28728" name="Text Box 56"/>
          <p:cNvSpPr txBox="1">
            <a:spLocks noChangeArrowheads="1"/>
          </p:cNvSpPr>
          <p:nvPr/>
        </p:nvSpPr>
        <p:spPr bwMode="auto">
          <a:xfrm>
            <a:off x="6629400" y="4800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prstClr val="black"/>
                </a:solidFill>
                <a:latin typeface="Arial" panose="020B0604020202020204" pitchFamily="34" charset="0"/>
              </a:rPr>
              <a:t>AB</a:t>
            </a:r>
          </a:p>
        </p:txBody>
      </p:sp>
      <p:sp>
        <p:nvSpPr>
          <p:cNvPr id="28729" name="Text Box 57"/>
          <p:cNvSpPr txBox="1">
            <a:spLocks noChangeArrowheads="1"/>
          </p:cNvSpPr>
          <p:nvPr/>
        </p:nvSpPr>
        <p:spPr bwMode="auto">
          <a:xfrm>
            <a:off x="7315200" y="48006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prstClr val="black"/>
                </a:solidFill>
                <a:latin typeface="Arial" panose="020B0604020202020204" pitchFamily="34" charset="0"/>
              </a:rPr>
              <a:t>89</a:t>
            </a:r>
          </a:p>
        </p:txBody>
      </p:sp>
    </p:spTree>
    <p:extLst>
      <p:ext uri="{BB962C8B-B14F-4D97-AF65-F5344CB8AC3E}">
        <p14:creationId xmlns:p14="http://schemas.microsoft.com/office/powerpoint/2010/main" val="1436696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Suport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/>
              <a:t>Introduction to Assembly Language Programming</a:t>
            </a:r>
          </a:p>
          <a:p>
            <a:pPr lvl="1"/>
            <a:r>
              <a:rPr lang="ro-RO"/>
              <a:t>Anexa A, fără 4.1-A4.3</a:t>
            </a:r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>
                <a:latin typeface="Courier New"/>
                <a:ea typeface="ヒラギノ角ゴ Pro W3"/>
              </a:rPr>
              <a:t>git clone ...</a:t>
            </a:r>
            <a:endParaRPr lang="en-US" dirty="0">
              <a:ea typeface="ヒラギノ角ゴ Pro W3"/>
            </a:endParaRPr>
          </a:p>
          <a:p>
            <a:r>
              <a:rPr lang="en-US" sz="2000" b="1" dirty="0">
                <a:latin typeface="Courier New"/>
                <a:ea typeface="ヒラギノ角ゴ Pro W3"/>
              </a:rPr>
              <a:t>cd ./demo/chap-04; make </a:t>
            </a:r>
          </a:p>
          <a:p>
            <a:r>
              <a:rPr lang="en-US" dirty="0" err="1">
                <a:latin typeface="Candara"/>
                <a:ea typeface="ヒラギノ角ゴ Pro W3"/>
              </a:rPr>
              <a:t>Laboratorul</a:t>
            </a:r>
            <a:r>
              <a:rPr lang="en-US" dirty="0">
                <a:latin typeface="Candara"/>
                <a:ea typeface="ヒラギノ角ゴ Pro W3"/>
              </a:rPr>
              <a:t> 1, </a:t>
            </a:r>
            <a:r>
              <a:rPr lang="en-US" dirty="0" err="1">
                <a:latin typeface="Candara"/>
                <a:ea typeface="ヒラギノ角ゴ Pro W3"/>
              </a:rPr>
              <a:t>exercițiul</a:t>
            </a:r>
            <a:r>
              <a:rPr lang="en-US" dirty="0">
                <a:latin typeface="Candara"/>
                <a:ea typeface="ヒラギノ角ゴ Pro W3"/>
              </a:rPr>
              <a:t> 5</a:t>
            </a:r>
          </a:p>
          <a:p>
            <a:pPr lvl="1"/>
            <a:r>
              <a:rPr lang="en-US" dirty="0" err="1">
                <a:latin typeface="Candara"/>
                <a:ea typeface="ヒラギノ角ゴ Pro W3"/>
              </a:rPr>
              <a:t>Printați</a:t>
            </a:r>
            <a:r>
              <a:rPr lang="en-US" dirty="0">
                <a:latin typeface="Candara"/>
                <a:ea typeface="ヒラギノ角ゴ Pro W3"/>
              </a:rPr>
              <a:t> </a:t>
            </a:r>
            <a:r>
              <a:rPr lang="en-US" dirty="0" err="1">
                <a:latin typeface="Candara"/>
                <a:ea typeface="ヒラギノ角ゴ Pro W3"/>
              </a:rPr>
              <a:t>pentru</a:t>
            </a:r>
            <a:r>
              <a:rPr lang="en-US" dirty="0">
                <a:latin typeface="Candara"/>
                <a:ea typeface="ヒラギノ角ゴ Pro W3"/>
              </a:rPr>
              <a:t> </a:t>
            </a:r>
            <a:r>
              <a:rPr lang="en-US" dirty="0" err="1">
                <a:latin typeface="Candara"/>
                <a:ea typeface="ヒラギノ角ゴ Pro W3"/>
              </a:rPr>
              <a:t>fiecare</a:t>
            </a:r>
            <a:r>
              <a:rPr lang="en-US" dirty="0">
                <a:latin typeface="Candara"/>
                <a:ea typeface="ヒラギノ角ゴ Pro W3"/>
              </a:rPr>
              <a:t> octet  </a:t>
            </a:r>
            <a:r>
              <a:rPr lang="en-US" dirty="0" err="1">
                <a:latin typeface="Candara"/>
                <a:ea typeface="ヒラギノ角ゴ Pro W3"/>
              </a:rPr>
              <a:t>și</a:t>
            </a:r>
            <a:r>
              <a:rPr lang="en-US" dirty="0">
                <a:latin typeface="Candara"/>
                <a:ea typeface="ヒラギノ角ゴ Pro W3"/>
              </a:rPr>
              <a:t> </a:t>
            </a:r>
            <a:r>
              <a:rPr lang="en-US" dirty="0" err="1">
                <a:latin typeface="Candara"/>
                <a:ea typeface="ヒラギノ角ゴ Pro W3"/>
              </a:rPr>
              <a:t>adresa</a:t>
            </a:r>
            <a:r>
              <a:rPr lang="en-US" dirty="0">
                <a:latin typeface="Candara"/>
                <a:ea typeface="ヒラギノ角ゴ Pro W3"/>
              </a:rPr>
              <a:t> la care se </a:t>
            </a:r>
            <a:r>
              <a:rPr lang="en-US" dirty="0" err="1">
                <a:latin typeface="Candara"/>
                <a:ea typeface="ヒラギノ角ゴ Pro W3"/>
              </a:rPr>
              <a:t>află</a:t>
            </a:r>
          </a:p>
          <a:p>
            <a:r>
              <a:rPr lang="en-US" dirty="0">
                <a:latin typeface="Candara"/>
                <a:ea typeface="ヒラギノ角ゴ Pro W3"/>
              </a:rPr>
              <a:t>Demo </a:t>
            </a:r>
            <a:r>
              <a:rPr lang="en-US" dirty="0" err="1">
                <a:latin typeface="Candara"/>
                <a:ea typeface="ヒラギノ角ゴ Pro W3"/>
              </a:rPr>
              <a:t>în</a:t>
            </a:r>
            <a:r>
              <a:rPr lang="en-US" dirty="0">
                <a:latin typeface="Candara"/>
                <a:ea typeface="ヒラギノ角ゴ Pro W3"/>
              </a:rPr>
              <a:t> </a:t>
            </a:r>
            <a:r>
              <a:rPr lang="en-US" dirty="0" err="1">
                <a:latin typeface="Candara"/>
                <a:ea typeface="ヒラギノ角ゴ Pro W3"/>
              </a:rPr>
              <a:t>gdb</a:t>
            </a:r>
          </a:p>
          <a:p>
            <a:pPr lvl="1"/>
            <a:r>
              <a:rPr lang="en-US" sz="1600" b="1" dirty="0">
                <a:latin typeface="Courier New"/>
                <a:ea typeface="ヒラギノ角ゴ Pro W3"/>
                <a:cs typeface="Courier New"/>
              </a:rPr>
              <a:t>a </a:t>
            </a:r>
            <a:r>
              <a:rPr lang="en-US" sz="1600" b="1" dirty="0" err="1">
                <a:latin typeface="Courier New"/>
                <a:ea typeface="ヒラギノ角ゴ Pro W3"/>
                <a:cs typeface="Courier New"/>
              </a:rPr>
              <a:t>db</a:t>
            </a:r>
            <a:r>
              <a:rPr lang="en-US" sz="1600" b="1" dirty="0">
                <a:latin typeface="Courier New"/>
                <a:ea typeface="ヒラギノ角ゴ Pro W3"/>
                <a:cs typeface="Courier New"/>
              </a:rPr>
              <a:t> 1, 2, 3, 4, 0xa, 0xb, 0xc, 0xd, 'a', 'b', 'c', 'd'</a:t>
            </a:r>
            <a:endParaRPr lang="en-US" sz="1600" b="1" dirty="0">
              <a:latin typeface="Courier New"/>
              <a:cs typeface="Courier New"/>
            </a:endParaRPr>
          </a:p>
          <a:p>
            <a:pPr lvl="1"/>
            <a:r>
              <a:rPr lang="en-US" sz="1600" b="1" dirty="0">
                <a:latin typeface="Courier New"/>
                <a:ea typeface="ヒラギノ角ゴ Pro W3"/>
                <a:cs typeface="Courier New"/>
              </a:rPr>
              <a:t>b </a:t>
            </a:r>
            <a:r>
              <a:rPr lang="en-US" sz="1600" b="1" dirty="0" err="1">
                <a:latin typeface="Courier New"/>
                <a:ea typeface="ヒラギノ角ゴ Pro W3"/>
                <a:cs typeface="Courier New"/>
              </a:rPr>
              <a:t>dw</a:t>
            </a:r>
            <a:r>
              <a:rPr lang="en-US" sz="1600" b="1" dirty="0">
                <a:latin typeface="Courier New"/>
                <a:ea typeface="ヒラギノ角ゴ Pro W3"/>
                <a:cs typeface="Courier New"/>
              </a:rPr>
              <a:t> 0x0102, 0x0304, 0x0a0b, 0x0c0d, 4127, -27714</a:t>
            </a:r>
            <a:endParaRPr lang="en-US" sz="1600" b="1" dirty="0">
              <a:latin typeface="Courier New"/>
              <a:cs typeface="Courier New"/>
            </a:endParaRPr>
          </a:p>
          <a:p>
            <a:pPr lvl="1"/>
            <a:r>
              <a:rPr lang="en-US" sz="1600" b="1" dirty="0">
                <a:latin typeface="Courier New"/>
                <a:ea typeface="ヒラギノ角ゴ Pro W3"/>
                <a:cs typeface="Courier New"/>
              </a:rPr>
              <a:t>c dd 0x01020304, 0xabcd6789, 100, -100</a:t>
            </a:r>
            <a:endParaRPr lang="en-US" sz="1600" b="1" dirty="0">
              <a:latin typeface="Courier New"/>
              <a:cs typeface="Courier New"/>
            </a:endParaRPr>
          </a:p>
          <a:p>
            <a:pPr lvl="1"/>
            <a:r>
              <a:rPr lang="en-US" dirty="0" err="1">
                <a:latin typeface="Candara"/>
                <a:ea typeface="ヒラギノ角ゴ Pro W3"/>
              </a:rPr>
              <a:t>Examinare</a:t>
            </a:r>
            <a:r>
              <a:rPr lang="en-US" dirty="0">
                <a:latin typeface="Candara"/>
                <a:ea typeface="ヒラギノ角ゴ Pro W3"/>
              </a:rPr>
              <a:t> cu </a:t>
            </a:r>
            <a:r>
              <a:rPr lang="en-US" sz="1800" b="1" dirty="0">
                <a:latin typeface="Courier New"/>
                <a:ea typeface="ヒラギノ角ゴ Pro W3"/>
                <a:cs typeface="Courier New"/>
              </a:rPr>
              <a:t>x/20xb &amp;a, x/20xh &amp;b, x/20xw &amp;c,</a:t>
            </a:r>
            <a:r>
              <a:rPr lang="en-US" dirty="0">
                <a:latin typeface="Candara"/>
                <a:ea typeface="ヒラギノ角ゴ Pro W3"/>
              </a:rPr>
              <a:t> </a:t>
            </a:r>
            <a:r>
              <a:rPr lang="en-US" dirty="0" err="1">
                <a:latin typeface="Candara"/>
                <a:ea typeface="ヒラギノ角ゴ Pro W3"/>
              </a:rPr>
              <a:t>etc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Cuvinte cheie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o-RO"/>
              <a:t>Date întregi</a:t>
            </a:r>
          </a:p>
          <a:p>
            <a:r>
              <a:rPr lang="ro-RO"/>
              <a:t>Baze de numerație</a:t>
            </a:r>
          </a:p>
          <a:p>
            <a:r>
              <a:rPr lang="ro-RO"/>
              <a:t>Baza 10</a:t>
            </a:r>
          </a:p>
          <a:p>
            <a:r>
              <a:rPr lang="ro-RO"/>
              <a:t>Baza 2</a:t>
            </a:r>
          </a:p>
          <a:p>
            <a:r>
              <a:rPr lang="ro-RO"/>
              <a:t>Baza 16</a:t>
            </a:r>
          </a:p>
          <a:p>
            <a:r>
              <a:rPr lang="ro-RO"/>
              <a:t>Conversii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o-RO"/>
              <a:t>Endianess</a:t>
            </a:r>
          </a:p>
          <a:p>
            <a:r>
              <a:rPr lang="ro-RO"/>
              <a:t>Bit, octet</a:t>
            </a:r>
          </a:p>
          <a:p>
            <a:r>
              <a:rPr lang="ro-RO"/>
              <a:t>Operații logice (pe biți)</a:t>
            </a:r>
          </a:p>
          <a:p>
            <a:r>
              <a:rPr lang="ro-RO"/>
              <a:t>Mască de biți</a:t>
            </a:r>
          </a:p>
          <a:p>
            <a:r>
              <a:rPr lang="ro-RO"/>
              <a:t>Nibble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Date Numerice (întregi)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o-RO" altLang="en-US"/>
              <a:t>Ce reprezentăm cu “date”?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altLang="en-US"/>
              <a:t>instrucțiuni - prin coduri de instrucțiuni</a:t>
            </a:r>
          </a:p>
          <a:p>
            <a:r>
              <a:rPr lang="ro-RO" altLang="en-US"/>
              <a:t>date</a:t>
            </a:r>
          </a:p>
          <a:p>
            <a:pPr lvl="1"/>
            <a:r>
              <a:rPr lang="ro-RO" altLang="en-US"/>
              <a:t>logice: Adevarat/Fals, Închis/Deschis, Pornit/Oprit</a:t>
            </a:r>
          </a:p>
          <a:p>
            <a:pPr lvl="1"/>
            <a:r>
              <a:rPr lang="ro-RO" altLang="en-US"/>
              <a:t>numerice: întregi, fracționare, pozitive/negative </a:t>
            </a:r>
          </a:p>
          <a:p>
            <a:pPr lvl="1"/>
            <a:r>
              <a:rPr lang="ro-RO" altLang="en-US"/>
              <a:t>alfanumerice: caractere, text</a:t>
            </a:r>
          </a:p>
          <a:p>
            <a:pPr lvl="1"/>
            <a:r>
              <a:rPr lang="ro-RO" altLang="en-US"/>
              <a:t>multimedia: sunet, imagine (audio/video)</a:t>
            </a:r>
          </a:p>
          <a:p>
            <a:r>
              <a:rPr lang="ro-RO" altLang="en-US"/>
              <a:t>structuri de date</a:t>
            </a:r>
          </a:p>
        </p:txBody>
      </p:sp>
    </p:spTree>
    <p:extLst>
      <p:ext uri="{BB962C8B-B14F-4D97-AF65-F5344CB8AC3E}">
        <p14:creationId xmlns:p14="http://schemas.microsoft.com/office/powerpoint/2010/main" val="1849949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Date numerice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err="1"/>
              <a:t>Tipurile</a:t>
            </a:r>
            <a:r>
              <a:rPr lang="en-US"/>
              <a:t> de </a:t>
            </a:r>
            <a:r>
              <a:rPr lang="en-US" err="1"/>
              <a:t>baz</a:t>
            </a:r>
            <a:r>
              <a:rPr lang="ro-RO"/>
              <a:t>ă</a:t>
            </a:r>
            <a:endParaRPr lang="en-US"/>
          </a:p>
          <a:p>
            <a:pPr lvl="1"/>
            <a:r>
              <a:rPr lang="en-US" err="1"/>
              <a:t>Caractere</a:t>
            </a:r>
            <a:r>
              <a:rPr lang="en-US"/>
              <a:t>, </a:t>
            </a:r>
            <a:r>
              <a:rPr lang="ro-RO" err="1"/>
              <a:t>î</a:t>
            </a:r>
            <a:r>
              <a:rPr lang="en-US" err="1"/>
              <a:t>ntregi</a:t>
            </a:r>
            <a:r>
              <a:rPr lang="en-US"/>
              <a:t>,  </a:t>
            </a:r>
            <a:r>
              <a:rPr lang="en-US" b="1" err="1">
                <a:solidFill>
                  <a:srgbClr val="FF0000"/>
                </a:solidFill>
              </a:rPr>
              <a:t>unele</a:t>
            </a:r>
            <a:r>
              <a:rPr lang="en-US"/>
              <a:t> </a:t>
            </a:r>
            <a:r>
              <a:rPr lang="en-US" err="1"/>
              <a:t>numere</a:t>
            </a:r>
            <a:r>
              <a:rPr lang="en-US"/>
              <a:t> </a:t>
            </a:r>
            <a:r>
              <a:rPr lang="ro-RO"/>
              <a:t>fracționare</a:t>
            </a:r>
            <a:r>
              <a:rPr lang="en-US"/>
              <a:t> (</a:t>
            </a:r>
            <a:r>
              <a:rPr lang="en-US" sz="2000"/>
              <a:t>floating point</a:t>
            </a:r>
            <a:r>
              <a:rPr lang="en-US"/>
              <a:t>)</a:t>
            </a:r>
          </a:p>
          <a:p>
            <a:pPr lvl="1"/>
            <a:r>
              <a:rPr lang="en-US" err="1"/>
              <a:t>Toate</a:t>
            </a:r>
            <a:r>
              <a:rPr lang="en-US"/>
              <a:t> </a:t>
            </a:r>
            <a:r>
              <a:rPr lang="en-US" err="1"/>
              <a:t>celelalte</a:t>
            </a:r>
            <a:r>
              <a:rPr lang="en-US"/>
              <a:t> </a:t>
            </a:r>
            <a:r>
              <a:rPr lang="en-US" err="1"/>
              <a:t>tipuri</a:t>
            </a:r>
            <a:r>
              <a:rPr lang="en-US"/>
              <a:t> </a:t>
            </a:r>
            <a:r>
              <a:rPr lang="en-US" err="1"/>
              <a:t>existente</a:t>
            </a:r>
            <a:r>
              <a:rPr lang="en-US"/>
              <a:t> </a:t>
            </a:r>
            <a:r>
              <a:rPr lang="en-US" err="1"/>
              <a:t>sunt</a:t>
            </a:r>
            <a:r>
              <a:rPr lang="en-US"/>
              <a:t> derivate din </a:t>
            </a:r>
            <a:r>
              <a:rPr lang="en-US" err="1"/>
              <a:t>tipurile</a:t>
            </a:r>
            <a:r>
              <a:rPr lang="en-US"/>
              <a:t> de </a:t>
            </a:r>
            <a:r>
              <a:rPr lang="en-US" err="1"/>
              <a:t>baz</a:t>
            </a:r>
            <a:r>
              <a:rPr lang="ro-RO"/>
              <a:t>ă</a:t>
            </a:r>
            <a:endParaRPr lang="en-US"/>
          </a:p>
          <a:p>
            <a:r>
              <a:rPr lang="en-US" err="1"/>
              <a:t>Tipurile</a:t>
            </a:r>
            <a:r>
              <a:rPr lang="en-US"/>
              <a:t> </a:t>
            </a:r>
            <a:r>
              <a:rPr lang="ro-RO" err="1"/>
              <a:t>î</a:t>
            </a:r>
            <a:r>
              <a:rPr lang="en-US" err="1"/>
              <a:t>ntregi</a:t>
            </a:r>
            <a:endParaRPr lang="en-US"/>
          </a:p>
          <a:p>
            <a:pPr lvl="1"/>
            <a:r>
              <a:rPr lang="ro-RO"/>
              <a:t>Numere </a:t>
            </a:r>
            <a:r>
              <a:rPr lang="en-US"/>
              <a:t>cu </a:t>
            </a:r>
            <a:r>
              <a:rPr lang="en-US" err="1"/>
              <a:t>semn</a:t>
            </a:r>
            <a:r>
              <a:rPr lang="en-US"/>
              <a:t> </a:t>
            </a:r>
            <a:r>
              <a:rPr lang="en-US" err="1"/>
              <a:t>sau</a:t>
            </a:r>
            <a:r>
              <a:rPr lang="en-US"/>
              <a:t> f</a:t>
            </a:r>
            <a:r>
              <a:rPr lang="ro-RO"/>
              <a:t>ă</a:t>
            </a:r>
            <a:r>
              <a:rPr lang="en-US"/>
              <a:t>r</a:t>
            </a:r>
            <a:r>
              <a:rPr lang="ro-RO"/>
              <a:t>ă</a:t>
            </a:r>
            <a:r>
              <a:rPr lang="en-US"/>
              <a:t> </a:t>
            </a:r>
            <a:r>
              <a:rPr lang="en-US" err="1"/>
              <a:t>semn</a:t>
            </a:r>
            <a:endParaRPr lang="ro-RO"/>
          </a:p>
          <a:p>
            <a:pPr lvl="2"/>
            <a:r>
              <a:rPr lang="ro-RO"/>
              <a:t>Cele cu semn sunt considerate pozitive</a:t>
            </a:r>
          </a:p>
          <a:p>
            <a:pPr lvl="1"/>
            <a:r>
              <a:rPr lang="ro-RO"/>
              <a:t>Au reprezentare pe un număr de biți (8, 16, 32, 64 de biți)</a:t>
            </a:r>
            <a:endParaRPr lang="en-US"/>
          </a:p>
          <a:p>
            <a:r>
              <a:rPr lang="en-US" err="1"/>
              <a:t>Tipurile</a:t>
            </a:r>
            <a:r>
              <a:rPr lang="en-US"/>
              <a:t> </a:t>
            </a:r>
            <a:r>
              <a:rPr lang="ro-RO"/>
              <a:t>fracționare</a:t>
            </a:r>
          </a:p>
          <a:p>
            <a:pPr lvl="1"/>
            <a:r>
              <a:rPr lang="ro-RO"/>
              <a:t>Virgulă fixă sau virgulă mobilă (floating point)</a:t>
            </a:r>
          </a:p>
          <a:p>
            <a:pPr lvl="1"/>
            <a:r>
              <a:rPr lang="ro-RO"/>
              <a:t>Uzual reprezentare în virgulă mobilă</a:t>
            </a:r>
            <a:endParaRPr lang="en-US"/>
          </a:p>
          <a:p>
            <a:pPr lvl="1"/>
            <a:r>
              <a:rPr lang="en-US" err="1"/>
              <a:t>Vor</a:t>
            </a:r>
            <a:r>
              <a:rPr lang="en-US"/>
              <a:t> </a:t>
            </a:r>
            <a:r>
              <a:rPr lang="en-US" err="1"/>
              <a:t>fi</a:t>
            </a:r>
            <a:r>
              <a:rPr lang="en-US"/>
              <a:t> </a:t>
            </a:r>
            <a:r>
              <a:rPr lang="en-US" err="1"/>
              <a:t>detaliate</a:t>
            </a:r>
            <a:r>
              <a:rPr lang="en-US"/>
              <a:t> </a:t>
            </a:r>
            <a:r>
              <a:rPr lang="ro-RO"/>
              <a:t>î</a:t>
            </a:r>
            <a:r>
              <a:rPr lang="en-US"/>
              <a:t>n </a:t>
            </a:r>
            <a:r>
              <a:rPr lang="en-US" err="1"/>
              <a:t>capitolul</a:t>
            </a:r>
            <a:r>
              <a:rPr lang="en-US"/>
              <a:t> 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1C1F81F-08B3-4685-BB9A-9DDAF700DCF3}" type="slidenum">
              <a:rPr lang="ro-RO" altLang="en-US" smtClean="0"/>
              <a:pPr/>
              <a:t>6</a:t>
            </a:fld>
            <a:endParaRPr lang="ro-RO" altLang="en-US"/>
          </a:p>
        </p:txBody>
      </p:sp>
    </p:spTree>
    <p:extLst>
      <p:ext uri="{BB962C8B-B14F-4D97-AF65-F5344CB8AC3E}">
        <p14:creationId xmlns:p14="http://schemas.microsoft.com/office/powerpoint/2010/main" val="3057757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Lungime tipuri de date întregi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signed/unsigned char</a:t>
            </a:r>
            <a:endParaRPr lang="ro-RO"/>
          </a:p>
          <a:p>
            <a:pPr lvl="1"/>
            <a:r>
              <a:rPr lang="en-US" err="1"/>
              <a:t>lungime</a:t>
            </a:r>
            <a:r>
              <a:rPr lang="en-US"/>
              <a:t> 1 octet (8 </a:t>
            </a:r>
            <a:r>
              <a:rPr lang="en-US" err="1"/>
              <a:t>biti</a:t>
            </a:r>
            <a:r>
              <a:rPr lang="en-US"/>
              <a:t>)</a:t>
            </a:r>
            <a:r>
              <a:rPr lang="ro-RO"/>
              <a:t> (arh. pe 32 și 64 de biți)</a:t>
            </a:r>
            <a:endParaRPr lang="en-US"/>
          </a:p>
          <a:p>
            <a:r>
              <a:rPr lang="en-US"/>
              <a:t>signed/unsigned short </a:t>
            </a:r>
            <a:r>
              <a:rPr lang="en-US" err="1"/>
              <a:t>int</a:t>
            </a:r>
            <a:endParaRPr lang="ro-RO"/>
          </a:p>
          <a:p>
            <a:pPr lvl="1"/>
            <a:r>
              <a:rPr lang="en-US"/>
              <a:t>2 </a:t>
            </a:r>
            <a:r>
              <a:rPr lang="en-US" err="1"/>
              <a:t>octe</a:t>
            </a:r>
            <a:r>
              <a:rPr lang="ro-RO"/>
              <a:t>ț</a:t>
            </a:r>
            <a:r>
              <a:rPr lang="en-US" err="1"/>
              <a:t>i</a:t>
            </a:r>
            <a:r>
              <a:rPr lang="en-US"/>
              <a:t> (16 bi</a:t>
            </a:r>
            <a:r>
              <a:rPr lang="ro-RO"/>
              <a:t>ț</a:t>
            </a:r>
            <a:r>
              <a:rPr lang="en-US" err="1"/>
              <a:t>i</a:t>
            </a:r>
            <a:r>
              <a:rPr lang="en-US"/>
              <a:t>) </a:t>
            </a:r>
            <a:r>
              <a:rPr lang="ro-RO"/>
              <a:t>(arh. pe 32 și 64 de biți)</a:t>
            </a:r>
            <a:endParaRPr lang="en-US"/>
          </a:p>
          <a:p>
            <a:r>
              <a:rPr lang="en-US"/>
              <a:t>signed/unsigned </a:t>
            </a:r>
            <a:r>
              <a:rPr lang="en-US" err="1"/>
              <a:t>int</a:t>
            </a:r>
            <a:endParaRPr lang="ro-RO"/>
          </a:p>
          <a:p>
            <a:pPr lvl="1"/>
            <a:r>
              <a:rPr lang="en-US" err="1"/>
              <a:t>lungime</a:t>
            </a:r>
            <a:r>
              <a:rPr lang="en-US"/>
              <a:t> 4 </a:t>
            </a:r>
            <a:r>
              <a:rPr lang="en-US" err="1"/>
              <a:t>octe</a:t>
            </a:r>
            <a:r>
              <a:rPr lang="ro-RO"/>
              <a:t>ț</a:t>
            </a:r>
            <a:r>
              <a:rPr lang="en-US" err="1"/>
              <a:t>i</a:t>
            </a:r>
            <a:r>
              <a:rPr lang="en-US"/>
              <a:t> (32 bi</a:t>
            </a:r>
            <a:r>
              <a:rPr lang="ro-RO"/>
              <a:t>ț</a:t>
            </a:r>
            <a:r>
              <a:rPr lang="en-US" err="1"/>
              <a:t>i</a:t>
            </a:r>
            <a:r>
              <a:rPr lang="en-US"/>
              <a:t>) </a:t>
            </a:r>
            <a:r>
              <a:rPr lang="ro-RO"/>
              <a:t>(arh. pe 32 și 64 de biți)</a:t>
            </a:r>
            <a:endParaRPr lang="en-US"/>
          </a:p>
          <a:p>
            <a:r>
              <a:rPr lang="en-US"/>
              <a:t>signed/unsigned long </a:t>
            </a:r>
            <a:r>
              <a:rPr lang="en-US" err="1"/>
              <a:t>int</a:t>
            </a:r>
            <a:endParaRPr lang="ro-RO"/>
          </a:p>
          <a:p>
            <a:pPr lvl="1"/>
            <a:r>
              <a:rPr lang="en-US" err="1"/>
              <a:t>lungime</a:t>
            </a:r>
            <a:r>
              <a:rPr lang="en-US"/>
              <a:t> 4 </a:t>
            </a:r>
            <a:r>
              <a:rPr lang="en-US" err="1"/>
              <a:t>octe</a:t>
            </a:r>
            <a:r>
              <a:rPr lang="ro-RO"/>
              <a:t>ț</a:t>
            </a:r>
            <a:r>
              <a:rPr lang="en-US" err="1"/>
              <a:t>i</a:t>
            </a:r>
            <a:r>
              <a:rPr lang="en-US"/>
              <a:t> (32 bi</a:t>
            </a:r>
            <a:r>
              <a:rPr lang="ro-RO"/>
              <a:t>ț</a:t>
            </a:r>
            <a:r>
              <a:rPr lang="en-US" err="1"/>
              <a:t>i</a:t>
            </a:r>
            <a:r>
              <a:rPr lang="en-US"/>
              <a:t>)</a:t>
            </a:r>
            <a:r>
              <a:rPr lang="ro-RO"/>
              <a:t> (arh. pe 32 de biți)</a:t>
            </a:r>
          </a:p>
          <a:p>
            <a:pPr lvl="1"/>
            <a:r>
              <a:rPr lang="ro-RO"/>
              <a:t>Lungime 8 octeți 64 de biți) (arh. pe 64 de biți)</a:t>
            </a:r>
            <a:endParaRPr lang="en-US"/>
          </a:p>
          <a:p>
            <a:r>
              <a:rPr lang="ro-RO"/>
              <a:t>s</a:t>
            </a:r>
            <a:r>
              <a:rPr lang="en-US" err="1"/>
              <a:t>igned</a:t>
            </a:r>
            <a:r>
              <a:rPr lang="en-US"/>
              <a:t>/unsigned long </a:t>
            </a:r>
            <a:r>
              <a:rPr lang="en-US" err="1"/>
              <a:t>long</a:t>
            </a:r>
            <a:r>
              <a:rPr lang="en-US"/>
              <a:t> </a:t>
            </a:r>
            <a:r>
              <a:rPr lang="en-US" err="1"/>
              <a:t>int</a:t>
            </a:r>
            <a:endParaRPr lang="ro-RO"/>
          </a:p>
          <a:p>
            <a:pPr lvl="1"/>
            <a:r>
              <a:rPr lang="en-US" err="1"/>
              <a:t>lungime</a:t>
            </a:r>
            <a:r>
              <a:rPr lang="en-US"/>
              <a:t> 8 </a:t>
            </a:r>
            <a:r>
              <a:rPr lang="en-US" err="1"/>
              <a:t>octe</a:t>
            </a:r>
            <a:r>
              <a:rPr lang="ro-RO"/>
              <a:t>ț</a:t>
            </a:r>
            <a:r>
              <a:rPr lang="en-US" err="1"/>
              <a:t>i</a:t>
            </a:r>
            <a:r>
              <a:rPr lang="en-US"/>
              <a:t> (64 bi</a:t>
            </a:r>
            <a:r>
              <a:rPr lang="ro-RO"/>
              <a:t>ț</a:t>
            </a:r>
            <a:r>
              <a:rPr lang="en-US" err="1"/>
              <a:t>i</a:t>
            </a:r>
            <a:r>
              <a:rPr lang="en-US"/>
              <a:t>) </a:t>
            </a:r>
            <a:r>
              <a:rPr lang="ro-RO"/>
              <a:t>(arh. pe 32 și 64 de biți)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/>
              <a:t>Numere întregi fără semn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Candara"/>
              </a:rPr>
              <a:t>Reprezentare </a:t>
            </a:r>
            <a:r>
              <a:rPr lang="en-US" err="1">
                <a:latin typeface="Candara"/>
              </a:rPr>
              <a:t>prin</a:t>
            </a:r>
            <a:r>
              <a:rPr lang="en-US">
                <a:latin typeface="Candara"/>
              </a:rPr>
              <a:t> </a:t>
            </a:r>
            <a:r>
              <a:rPr lang="en-US" err="1">
                <a:latin typeface="Candara"/>
              </a:rPr>
              <a:t>simboluri</a:t>
            </a:r>
            <a:endParaRPr lang="en-US">
              <a:latin typeface="Candara"/>
            </a:endParaRPr>
          </a:p>
          <a:p>
            <a:pPr lvl="1"/>
            <a:r>
              <a:rPr lang="en-US" err="1">
                <a:latin typeface="Candara"/>
              </a:rPr>
              <a:t>Modelul</a:t>
            </a:r>
            <a:r>
              <a:rPr lang="en-US">
                <a:latin typeface="Candara"/>
              </a:rPr>
              <a:t> de </a:t>
            </a:r>
            <a:r>
              <a:rPr lang="en-US" err="1">
                <a:latin typeface="Candara"/>
              </a:rPr>
              <a:t>scriere</a:t>
            </a:r>
            <a:r>
              <a:rPr lang="en-US">
                <a:latin typeface="Candara"/>
              </a:rPr>
              <a:t> roman</a:t>
            </a:r>
            <a:r>
              <a:rPr lang="ro-RO">
                <a:latin typeface="Candara"/>
              </a:rPr>
              <a:t>ă</a:t>
            </a:r>
            <a:r>
              <a:rPr lang="en-US">
                <a:latin typeface="Candara"/>
              </a:rPr>
              <a:t> a </a:t>
            </a:r>
            <a:r>
              <a:rPr lang="en-US" err="1">
                <a:latin typeface="Candara"/>
              </a:rPr>
              <a:t>numerelor</a:t>
            </a:r>
            <a:endParaRPr lang="en-US">
              <a:latin typeface="Candara"/>
            </a:endParaRPr>
          </a:p>
          <a:p>
            <a:pPr marL="685800" lvl="2" indent="0">
              <a:buNone/>
            </a:pPr>
            <a:r>
              <a:rPr lang="en-US" b="1">
                <a:latin typeface="Candara"/>
                <a:ea typeface="ヒラギノ角ゴ Pro W3"/>
              </a:rPr>
              <a:t>    LIX = 59</a:t>
            </a:r>
            <a:endParaRPr lang="en-US" b="1"/>
          </a:p>
          <a:p>
            <a:pPr marL="685800" lvl="2" indent="0">
              <a:buNone/>
            </a:pPr>
            <a:r>
              <a:rPr lang="en-US" b="1"/>
              <a:t>	XXXX</a:t>
            </a:r>
            <a:r>
              <a:rPr lang="ro-RO" b="1"/>
              <a:t>X</a:t>
            </a:r>
            <a:r>
              <a:rPr lang="en-US" b="1"/>
              <a:t>IX = </a:t>
            </a:r>
            <a:r>
              <a:rPr lang="ro-RO" b="1"/>
              <a:t>5</a:t>
            </a:r>
            <a:r>
              <a:rPr lang="en-US" b="1"/>
              <a:t>9</a:t>
            </a:r>
          </a:p>
          <a:p>
            <a:pPr lvl="1"/>
            <a:r>
              <a:rPr lang="en-US" err="1">
                <a:latin typeface="Candara"/>
              </a:rPr>
              <a:t>Dezavantaj</a:t>
            </a:r>
            <a:r>
              <a:rPr lang="en-US">
                <a:latin typeface="Candara"/>
              </a:rPr>
              <a:t>:</a:t>
            </a:r>
            <a:r>
              <a:rPr lang="ro-RO">
                <a:latin typeface="Candara"/>
              </a:rPr>
              <a:t> nu neapărat o reprezentare unică, spațiu mare ocupat</a:t>
            </a:r>
            <a:endParaRPr lang="en-US">
              <a:latin typeface="Candara"/>
            </a:endParaRPr>
          </a:p>
          <a:p>
            <a:r>
              <a:rPr lang="en-US" err="1">
                <a:latin typeface="Candara"/>
              </a:rPr>
              <a:t>Reprezentare</a:t>
            </a:r>
            <a:r>
              <a:rPr lang="en-US">
                <a:latin typeface="Candara"/>
              </a:rPr>
              <a:t> </a:t>
            </a:r>
            <a:r>
              <a:rPr lang="en-US" err="1">
                <a:latin typeface="Candara"/>
              </a:rPr>
              <a:t>pozi</a:t>
            </a:r>
            <a:r>
              <a:rPr lang="ro-RO">
                <a:latin typeface="Candara"/>
              </a:rPr>
              <a:t>ț</a:t>
            </a:r>
            <a:r>
              <a:rPr lang="en-US" err="1">
                <a:latin typeface="Candara"/>
              </a:rPr>
              <a:t>ional</a:t>
            </a:r>
            <a:r>
              <a:rPr lang="ro-RO">
                <a:latin typeface="Candara"/>
              </a:rPr>
              <a:t>ă</a:t>
            </a:r>
            <a:endParaRPr lang="en-US">
              <a:latin typeface="Candara"/>
            </a:endParaRPr>
          </a:p>
          <a:p>
            <a:pPr lvl="1"/>
            <a:r>
              <a:rPr lang="ro-RO"/>
              <a:t>Reprezentare unică</a:t>
            </a:r>
            <a:endParaRPr lang="en-US"/>
          </a:p>
          <a:p>
            <a:pPr lvl="1"/>
            <a:r>
              <a:rPr lang="en-US" err="1">
                <a:latin typeface="Candara"/>
              </a:rPr>
              <a:t>Alegerea</a:t>
            </a:r>
            <a:r>
              <a:rPr lang="en-US">
                <a:latin typeface="Candara"/>
              </a:rPr>
              <a:t> </a:t>
            </a:r>
            <a:r>
              <a:rPr lang="en-US" err="1">
                <a:latin typeface="Candara"/>
              </a:rPr>
              <a:t>unei</a:t>
            </a:r>
            <a:r>
              <a:rPr lang="en-US">
                <a:latin typeface="Candara"/>
              </a:rPr>
              <a:t> </a:t>
            </a:r>
            <a:r>
              <a:rPr lang="en-US" err="1">
                <a:latin typeface="Candara"/>
              </a:rPr>
              <a:t>baze</a:t>
            </a:r>
            <a:r>
              <a:rPr lang="en-US">
                <a:latin typeface="Candara"/>
              </a:rPr>
              <a:t> de </a:t>
            </a:r>
            <a:r>
              <a:rPr lang="en-US" err="1">
                <a:latin typeface="Candara"/>
              </a:rPr>
              <a:t>numeratie</a:t>
            </a:r>
            <a:endParaRPr lang="en-US">
              <a:latin typeface="Candara"/>
            </a:endParaRPr>
          </a:p>
          <a:p>
            <a:pPr lvl="2"/>
            <a:r>
              <a:rPr lang="ro-RO">
                <a:latin typeface="Candara"/>
              </a:rPr>
              <a:t>Î</a:t>
            </a:r>
            <a:r>
              <a:rPr lang="en-US">
                <a:latin typeface="Candara"/>
              </a:rPr>
              <a:t>n </a:t>
            </a:r>
            <a:r>
              <a:rPr lang="en-US" err="1">
                <a:latin typeface="Candara"/>
              </a:rPr>
              <a:t>func</a:t>
            </a:r>
            <a:r>
              <a:rPr lang="ro-RO">
                <a:latin typeface="Candara"/>
              </a:rPr>
              <a:t>ț</a:t>
            </a:r>
            <a:r>
              <a:rPr lang="en-US" err="1">
                <a:latin typeface="Candara"/>
              </a:rPr>
              <a:t>ie</a:t>
            </a:r>
            <a:r>
              <a:rPr lang="en-US">
                <a:latin typeface="Candara"/>
              </a:rPr>
              <a:t> de </a:t>
            </a:r>
            <a:r>
              <a:rPr lang="en-US" err="1">
                <a:latin typeface="Candara"/>
              </a:rPr>
              <a:t>criterii</a:t>
            </a:r>
            <a:r>
              <a:rPr lang="en-US">
                <a:latin typeface="Candara"/>
              </a:rPr>
              <a:t> </a:t>
            </a:r>
            <a:r>
              <a:rPr lang="en-US" err="1">
                <a:latin typeface="Candara"/>
              </a:rPr>
              <a:t>subiective</a:t>
            </a:r>
            <a:r>
              <a:rPr lang="en-US">
                <a:latin typeface="Candara"/>
              </a:rPr>
              <a:t> </a:t>
            </a:r>
            <a:r>
              <a:rPr lang="en-US" err="1">
                <a:latin typeface="Candara"/>
              </a:rPr>
              <a:t>sau</a:t>
            </a:r>
            <a:r>
              <a:rPr lang="en-US">
                <a:latin typeface="Candara"/>
              </a:rPr>
              <a:t> </a:t>
            </a:r>
            <a:r>
              <a:rPr lang="en-US" err="1">
                <a:latin typeface="Candara"/>
              </a:rPr>
              <a:t>obiective</a:t>
            </a:r>
            <a:endParaRPr lang="en-US">
              <a:latin typeface="Candara"/>
            </a:endParaRPr>
          </a:p>
          <a:p>
            <a:pPr lvl="2"/>
            <a:r>
              <a:rPr lang="en-US">
                <a:latin typeface="Candara"/>
              </a:rPr>
              <a:t>Ex: </a:t>
            </a:r>
            <a:r>
              <a:rPr lang="ro-RO">
                <a:latin typeface="Candara"/>
              </a:rPr>
              <a:t>î</a:t>
            </a:r>
            <a:r>
              <a:rPr lang="en-US">
                <a:latin typeface="Candara"/>
              </a:rPr>
              <a:t>n </a:t>
            </a:r>
            <a:r>
              <a:rPr lang="en-US" err="1">
                <a:latin typeface="Candara"/>
              </a:rPr>
              <a:t>prezent</a:t>
            </a:r>
            <a:r>
              <a:rPr lang="en-US">
                <a:latin typeface="Candara"/>
              </a:rPr>
              <a:t> </a:t>
            </a:r>
            <a:r>
              <a:rPr lang="en-US" err="1">
                <a:latin typeface="Candara"/>
              </a:rPr>
              <a:t>baza</a:t>
            </a:r>
            <a:r>
              <a:rPr lang="en-US">
                <a:latin typeface="Candara"/>
              </a:rPr>
              <a:t> </a:t>
            </a:r>
            <a:r>
              <a:rPr lang="en-US" b="1" i="1">
                <a:latin typeface="Candara"/>
              </a:rPr>
              <a:t>10</a:t>
            </a:r>
            <a:r>
              <a:rPr lang="en-US">
                <a:latin typeface="Candara"/>
              </a:rPr>
              <a:t>, </a:t>
            </a:r>
            <a:r>
              <a:rPr lang="en-US" err="1">
                <a:latin typeface="Candara"/>
              </a:rPr>
              <a:t>fenicienii</a:t>
            </a:r>
            <a:r>
              <a:rPr lang="en-US">
                <a:latin typeface="Candara"/>
              </a:rPr>
              <a:t> </a:t>
            </a:r>
            <a:r>
              <a:rPr lang="en-US" err="1">
                <a:latin typeface="Candara"/>
              </a:rPr>
              <a:t>aveau</a:t>
            </a:r>
            <a:r>
              <a:rPr lang="en-US">
                <a:latin typeface="Candara"/>
              </a:rPr>
              <a:t> </a:t>
            </a:r>
            <a:r>
              <a:rPr lang="en-US" err="1">
                <a:latin typeface="Candara"/>
              </a:rPr>
              <a:t>baza</a:t>
            </a:r>
            <a:r>
              <a:rPr lang="en-US">
                <a:latin typeface="Candara"/>
              </a:rPr>
              <a:t> </a:t>
            </a:r>
            <a:r>
              <a:rPr lang="en-US" b="1" i="1">
                <a:latin typeface="Candara"/>
              </a:rPr>
              <a:t>60</a:t>
            </a:r>
            <a:r>
              <a:rPr lang="en-US">
                <a:latin typeface="Candara"/>
              </a:rPr>
              <a:t>, </a:t>
            </a:r>
            <a:r>
              <a:rPr lang="en-US" err="1">
                <a:latin typeface="Candara"/>
              </a:rPr>
              <a:t>calculatoarele</a:t>
            </a:r>
            <a:r>
              <a:rPr lang="en-US">
                <a:latin typeface="Candara"/>
              </a:rPr>
              <a:t> </a:t>
            </a:r>
            <a:r>
              <a:rPr lang="en-US" err="1">
                <a:latin typeface="Candara"/>
              </a:rPr>
              <a:t>utilizeaz</a:t>
            </a:r>
            <a:r>
              <a:rPr lang="ro-RO">
                <a:latin typeface="Candara"/>
              </a:rPr>
              <a:t>ă</a:t>
            </a:r>
            <a:r>
              <a:rPr lang="en-US">
                <a:latin typeface="Candara"/>
              </a:rPr>
              <a:t> </a:t>
            </a:r>
            <a:r>
              <a:rPr lang="en-US" err="1">
                <a:latin typeface="Candara"/>
              </a:rPr>
              <a:t>baza</a:t>
            </a:r>
            <a:r>
              <a:rPr lang="en-US">
                <a:latin typeface="Candara"/>
              </a:rPr>
              <a:t> </a:t>
            </a:r>
            <a:r>
              <a:rPr lang="en-US" b="1" i="1">
                <a:latin typeface="Candara"/>
              </a:rPr>
              <a:t>2</a:t>
            </a:r>
            <a:endParaRPr lang="en-US" sz="1800">
              <a:latin typeface="Candara"/>
            </a:endParaRPr>
          </a:p>
        </p:txBody>
      </p:sp>
    </p:spTree>
    <p:extLst>
      <p:ext uri="{BB962C8B-B14F-4D97-AF65-F5344CB8AC3E}">
        <p14:creationId xmlns:p14="http://schemas.microsoft.com/office/powerpoint/2010/main" val="1474993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nstantia"/>
                <a:ea typeface="ヒラギノ角ゴ Pro W3"/>
              </a:rPr>
              <a:t>Baze de </a:t>
            </a:r>
            <a:r>
              <a:rPr lang="ro-RO">
                <a:latin typeface="Constantia"/>
                <a:ea typeface="ヒラギノ角ゴ Pro W3"/>
              </a:rPr>
              <a:t>numerație</a:t>
            </a:r>
            <a:endParaRPr lang="en-US">
              <a:latin typeface="Constantia"/>
              <a:ea typeface="ヒラギノ角ゴ Pro W3"/>
            </a:endParaRPr>
          </a:p>
        </p:txBody>
      </p:sp>
      <p:pic>
        <p:nvPicPr>
          <p:cNvPr id="6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C5F354D4-261E-4947-B727-79F156C08B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985" y="990600"/>
            <a:ext cx="8380029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411473"/>
      </p:ext>
    </p:extLst>
  </p:cSld>
  <p:clrMapOvr>
    <a:masterClrMapping/>
  </p:clrMapOvr>
</p:sld>
</file>

<file path=ppt/theme/theme1.xml><?xml version="1.0" encoding="utf-8"?>
<a:theme xmlns:a="http://schemas.openxmlformats.org/drawingml/2006/main" name="1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ursuri">
      <a:majorFont>
        <a:latin typeface="Constanti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Expunere pe ecran (4:3)</PresentationFormat>
  <Slides>31</Slides>
  <Notes>5</Notes>
  <HiddenSlides>0</HiddenSlides>
  <ScaleCrop>false</ScaleCrop>
  <HeadingPairs>
    <vt:vector size="4" baseType="variant">
      <vt:variant>
        <vt:lpstr>Temă</vt:lpstr>
      </vt:variant>
      <vt:variant>
        <vt:i4>1</vt:i4>
      </vt:variant>
      <vt:variant>
        <vt:lpstr>Titluri diapozitive</vt:lpstr>
      </vt:variant>
      <vt:variant>
        <vt:i4>31</vt:i4>
      </vt:variant>
    </vt:vector>
  </HeadingPairs>
  <TitlesOfParts>
    <vt:vector size="32" baseType="lpstr">
      <vt:lpstr>1_Blank Presentation</vt:lpstr>
      <vt:lpstr>Introducere în organizarea calculatoarelor și limbaje de asamblare (IOCLA)</vt:lpstr>
      <vt:lpstr>Cuprins</vt:lpstr>
      <vt:lpstr>Suport</vt:lpstr>
      <vt:lpstr>Date Numerice (întregi)</vt:lpstr>
      <vt:lpstr>Ce reprezentăm cu “date”?</vt:lpstr>
      <vt:lpstr>Date numerice</vt:lpstr>
      <vt:lpstr>Lungime tipuri de date întregi</vt:lpstr>
      <vt:lpstr>Numere întregi fără semn</vt:lpstr>
      <vt:lpstr>Baze de numerație</vt:lpstr>
      <vt:lpstr>Reprezentarea numerelor în baza 10</vt:lpstr>
      <vt:lpstr>Reprezentarea numerelor în baza 2</vt:lpstr>
      <vt:lpstr>Reprezentarea numerelor în baza 2</vt:lpstr>
      <vt:lpstr>Formate binare de reprezentare</vt:lpstr>
      <vt:lpstr>Conversii din baza 2 în baza 10</vt:lpstr>
      <vt:lpstr>Conversii din baza 10 in baza 2</vt:lpstr>
      <vt:lpstr>Operații cu numere în baza 2</vt:lpstr>
      <vt:lpstr>Operații aritmetice în baza 2</vt:lpstr>
      <vt:lpstr>Operatii pe biți</vt:lpstr>
      <vt:lpstr>Deplasări (shift)</vt:lpstr>
      <vt:lpstr>Măști de biți</vt:lpstr>
      <vt:lpstr>Exemple practice de operatii pe biți</vt:lpstr>
      <vt:lpstr>Reprezentarea numerelor în Baza 16</vt:lpstr>
      <vt:lpstr>Reprezentarea numerelor în baza 16</vt:lpstr>
      <vt:lpstr>Scenarii de utilizare reprezentare hexa</vt:lpstr>
      <vt:lpstr>Conversii baza 2 &lt;-&gt; baza 16</vt:lpstr>
      <vt:lpstr>Conversii baza 10 &lt;-&gt; baza 16</vt:lpstr>
      <vt:lpstr>Prezentare PowerPoint</vt:lpstr>
      <vt:lpstr>Împachetarea datelor (endianness)</vt:lpstr>
      <vt:lpstr>Reprezentare Little Endian</vt:lpstr>
      <vt:lpstr>Prezentare PowerPoint</vt:lpstr>
      <vt:lpstr>Cuvinte cheie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Introducere în organizarea calculatoarelor și limbaje de asamblare (IOCLA)</dc:title>
  <dc:creator/>
  <cp:revision>9</cp:revision>
  <dcterms:created xsi:type="dcterms:W3CDTF">2006-08-16T00:00:00Z</dcterms:created>
  <dcterms:modified xsi:type="dcterms:W3CDTF">2021-11-18T16:06:15Z</dcterms:modified>
</cp:coreProperties>
</file>